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337" r:id="rId3"/>
    <p:sldId id="257" r:id="rId4"/>
    <p:sldId id="261" r:id="rId5"/>
    <p:sldId id="303" r:id="rId6"/>
    <p:sldId id="258" r:id="rId7"/>
    <p:sldId id="305" r:id="rId8"/>
    <p:sldId id="338" r:id="rId9"/>
    <p:sldId id="259" r:id="rId10"/>
    <p:sldId id="302" r:id="rId11"/>
    <p:sldId id="300" r:id="rId12"/>
    <p:sldId id="263" r:id="rId13"/>
    <p:sldId id="260" r:id="rId14"/>
    <p:sldId id="264" r:id="rId15"/>
    <p:sldId id="265" r:id="rId16"/>
    <p:sldId id="33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5" d="100"/>
          <a:sy n="75" d="100"/>
        </p:scale>
        <p:origin x="-2352" y="-2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86A5D5-EBF2-674D-A647-090AB5CE17AB}" type="datetimeFigureOut">
              <a:rPr lang="en-US" smtClean="0"/>
              <a:t>15/02/20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442D6-D58F-E84B-B367-F89B485BE9E6}" type="slidenum">
              <a:rPr lang="en-US" smtClean="0"/>
              <a:t>‹#›</a:t>
            </a:fld>
            <a:endParaRPr lang="en-US"/>
          </a:p>
        </p:txBody>
      </p:sp>
    </p:spTree>
    <p:extLst>
      <p:ext uri="{BB962C8B-B14F-4D97-AF65-F5344CB8AC3E}">
        <p14:creationId xmlns:p14="http://schemas.microsoft.com/office/powerpoint/2010/main" val="2867615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442D6-D58F-E84B-B367-F89B485BE9E6}" type="slidenum">
              <a:rPr lang="en-US" smtClean="0"/>
              <a:t>5</a:t>
            </a:fld>
            <a:endParaRPr lang="en-US"/>
          </a:p>
        </p:txBody>
      </p:sp>
    </p:spTree>
    <p:extLst>
      <p:ext uri="{BB962C8B-B14F-4D97-AF65-F5344CB8AC3E}">
        <p14:creationId xmlns:p14="http://schemas.microsoft.com/office/powerpoint/2010/main" val="19910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442D6-D58F-E84B-B367-F89B485BE9E6}" type="slidenum">
              <a:rPr lang="en-US" smtClean="0"/>
              <a:t>6</a:t>
            </a:fld>
            <a:endParaRPr lang="en-US"/>
          </a:p>
        </p:txBody>
      </p:sp>
    </p:spTree>
    <p:extLst>
      <p:ext uri="{BB962C8B-B14F-4D97-AF65-F5344CB8AC3E}">
        <p14:creationId xmlns:p14="http://schemas.microsoft.com/office/powerpoint/2010/main" val="280316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2F595FD-7A1C-49F7-A07A-9D647661C511}" type="datetimeFigureOut">
              <a:rPr lang="en-US" smtClean="0"/>
              <a:pPr/>
              <a:t>15/02/20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409449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F595FD-7A1C-49F7-A07A-9D647661C511}" type="datetimeFigureOut">
              <a:rPr lang="en-US" smtClean="0"/>
              <a:pPr/>
              <a:t>15/02/20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8859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F595FD-7A1C-49F7-A07A-9D647661C511}" type="datetimeFigureOut">
              <a:rPr lang="en-US" smtClean="0"/>
              <a:pPr/>
              <a:t>15/02/20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92345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F595FD-7A1C-49F7-A07A-9D647661C511}" type="datetimeFigureOut">
              <a:rPr lang="en-US" smtClean="0"/>
              <a:pPr/>
              <a:t>15/02/20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85861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2F595FD-7A1C-49F7-A07A-9D647661C511}" type="datetimeFigureOut">
              <a:rPr lang="en-US" smtClean="0"/>
              <a:pPr/>
              <a:t>15/02/20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78049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2F595FD-7A1C-49F7-A07A-9D647661C511}" type="datetimeFigureOut">
              <a:rPr lang="en-US" smtClean="0"/>
              <a:pPr/>
              <a:t>15/02/20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146998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2F595FD-7A1C-49F7-A07A-9D647661C511}" type="datetimeFigureOut">
              <a:rPr lang="en-US" smtClean="0"/>
              <a:pPr/>
              <a:t>15/02/20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28749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2F595FD-7A1C-49F7-A07A-9D647661C511}" type="datetimeFigureOut">
              <a:rPr lang="en-US" smtClean="0"/>
              <a:pPr/>
              <a:t>15/02/20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214424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95FD-7A1C-49F7-A07A-9D647661C511}" type="datetimeFigureOut">
              <a:rPr lang="en-US" smtClean="0"/>
              <a:pPr/>
              <a:t>15/02/20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46317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F595FD-7A1C-49F7-A07A-9D647661C511}" type="datetimeFigureOut">
              <a:rPr lang="en-US" smtClean="0"/>
              <a:pPr/>
              <a:t>15/02/20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172127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F595FD-7A1C-49F7-A07A-9D647661C511}" type="datetimeFigureOut">
              <a:rPr lang="en-US" smtClean="0"/>
              <a:pPr/>
              <a:t>15/02/20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extLst>
      <p:ext uri="{BB962C8B-B14F-4D97-AF65-F5344CB8AC3E}">
        <p14:creationId xmlns:p14="http://schemas.microsoft.com/office/powerpoint/2010/main" val="3726103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95FD-7A1C-49F7-A07A-9D647661C511}" type="datetimeFigureOut">
              <a:rPr lang="en-US" smtClean="0"/>
              <a:pPr/>
              <a:t>15/02/20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1461-47B9-4989-9758-C8B82DE8231D}" type="slidenum">
              <a:rPr lang="en-US" smtClean="0"/>
              <a:pPr/>
              <a:t>‹#›</a:t>
            </a:fld>
            <a:endParaRPr lang="en-US"/>
          </a:p>
        </p:txBody>
      </p:sp>
    </p:spTree>
    <p:extLst>
      <p:ext uri="{BB962C8B-B14F-4D97-AF65-F5344CB8AC3E}">
        <p14:creationId xmlns:p14="http://schemas.microsoft.com/office/powerpoint/2010/main" val="41712917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6.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microsoft.com/office/2007/relationships/hdphoto" Target="../media/hdphoto7.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676400"/>
            <a:ext cx="7854696" cy="4555067"/>
          </a:xfrm>
        </p:spPr>
        <p:txBody>
          <a:bodyPr>
            <a:normAutofit fontScale="92500" lnSpcReduction="10000"/>
          </a:bodyPr>
          <a:lstStyle/>
          <a:p>
            <a:pPr algn="ctr"/>
            <a:r>
              <a:rPr lang="en-US" sz="3200" dirty="0" smtClean="0"/>
              <a:t>by</a:t>
            </a:r>
            <a:r>
              <a:rPr lang="en-US" sz="3200" dirty="0"/>
              <a:t/>
            </a:r>
            <a:br>
              <a:rPr lang="en-US" sz="3200" dirty="0"/>
            </a:br>
            <a:r>
              <a:rPr lang="en-US" sz="3200" dirty="0">
                <a:solidFill>
                  <a:srgbClr val="FF0000"/>
                </a:solidFill>
              </a:rPr>
              <a:t>Dr. </a:t>
            </a:r>
            <a:r>
              <a:rPr lang="en-US" sz="3200" dirty="0" err="1">
                <a:solidFill>
                  <a:srgbClr val="FF0000"/>
                </a:solidFill>
              </a:rPr>
              <a:t>Sawsan</a:t>
            </a:r>
            <a:r>
              <a:rPr lang="en-US" sz="3200" dirty="0">
                <a:solidFill>
                  <a:srgbClr val="FF0000"/>
                </a:solidFill>
              </a:rPr>
              <a:t> </a:t>
            </a:r>
            <a:r>
              <a:rPr lang="en-US" sz="3200" dirty="0" err="1" smtClean="0">
                <a:solidFill>
                  <a:srgbClr val="FF0000"/>
                </a:solidFill>
              </a:rPr>
              <a:t>Sajid</a:t>
            </a:r>
            <a:endParaRPr lang="en-US" sz="3200" dirty="0" smtClean="0">
              <a:solidFill>
                <a:srgbClr val="FF0000"/>
              </a:solidFill>
            </a:endParaRPr>
          </a:p>
          <a:p>
            <a:pPr algn="ctr"/>
            <a:endParaRPr lang="en-US" sz="3200" dirty="0" smtClean="0">
              <a:solidFill>
                <a:srgbClr val="FF0000"/>
              </a:solidFill>
            </a:endParaRPr>
          </a:p>
          <a:p>
            <a:pPr algn="ctr"/>
            <a:r>
              <a:rPr lang="en-US" sz="3200" dirty="0">
                <a:solidFill>
                  <a:srgbClr val="FF0000"/>
                </a:solidFill>
                <a:latin typeface="Times New Roman"/>
                <a:cs typeface="Times New Roman"/>
              </a:rPr>
              <a:t>Dr. </a:t>
            </a:r>
            <a:r>
              <a:rPr lang="en-US" sz="3200" dirty="0" err="1">
                <a:solidFill>
                  <a:srgbClr val="FF0000"/>
                </a:solidFill>
                <a:latin typeface="Times New Roman"/>
                <a:cs typeface="Times New Roman"/>
              </a:rPr>
              <a:t>Nadal</a:t>
            </a:r>
            <a:r>
              <a:rPr lang="en-US" sz="3200" dirty="0">
                <a:solidFill>
                  <a:srgbClr val="FF0000"/>
                </a:solidFill>
                <a:latin typeface="Times New Roman"/>
                <a:cs typeface="Times New Roman"/>
              </a:rPr>
              <a:t> </a:t>
            </a:r>
            <a:r>
              <a:rPr lang="en-US" sz="3200" dirty="0" err="1">
                <a:solidFill>
                  <a:srgbClr val="FF0000"/>
                </a:solidFill>
                <a:latin typeface="Times New Roman"/>
                <a:cs typeface="Times New Roman"/>
              </a:rPr>
              <a:t>Abdulameer</a:t>
            </a:r>
            <a:r>
              <a:rPr lang="en-US" sz="3200" dirty="0">
                <a:solidFill>
                  <a:srgbClr val="FF0000"/>
                </a:solidFill>
                <a:latin typeface="Times New Roman"/>
                <a:cs typeface="Times New Roman"/>
              </a:rPr>
              <a:t> </a:t>
            </a:r>
            <a:r>
              <a:rPr lang="en-US" sz="3200" dirty="0" smtClean="0">
                <a:solidFill>
                  <a:srgbClr val="FF0000"/>
                </a:solidFill>
                <a:latin typeface="Times New Roman"/>
                <a:cs typeface="Times New Roman"/>
              </a:rPr>
              <a:t>Ali</a:t>
            </a:r>
            <a:r>
              <a:rPr lang="en-US" sz="3200" dirty="0" smtClean="0">
                <a:solidFill>
                  <a:srgbClr val="FF0000"/>
                </a:solidFill>
              </a:rPr>
              <a:t> </a:t>
            </a:r>
            <a:r>
              <a:rPr lang="en-US" sz="3200" dirty="0">
                <a:solidFill>
                  <a:srgbClr val="FF0000"/>
                </a:solidFill>
              </a:rPr>
              <a:t/>
            </a:r>
            <a:br>
              <a:rPr lang="en-US" sz="3200" dirty="0">
                <a:solidFill>
                  <a:srgbClr val="FF0000"/>
                </a:solidFill>
              </a:rPr>
            </a:br>
            <a:r>
              <a:rPr lang="en-US" sz="3200" dirty="0">
                <a:solidFill>
                  <a:srgbClr val="FF0000"/>
                </a:solidFill>
              </a:rPr>
              <a:t>Dr. Susan A. </a:t>
            </a:r>
            <a:r>
              <a:rPr lang="en-US" sz="3200" dirty="0" smtClean="0">
                <a:solidFill>
                  <a:srgbClr val="FF0000"/>
                </a:solidFill>
              </a:rPr>
              <a:t>Ibrahim</a:t>
            </a:r>
          </a:p>
          <a:p>
            <a:pPr algn="ctr"/>
            <a:endParaRPr lang="en-US" sz="3200" dirty="0" smtClean="0">
              <a:solidFill>
                <a:srgbClr val="FF0000"/>
              </a:solidFill>
            </a:endParaRPr>
          </a:p>
          <a:p>
            <a:pPr algn="ct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cs typeface="Arial Black"/>
              </a:rPr>
              <a:t>RNA structure and functions</a:t>
            </a:r>
          </a:p>
          <a:p>
            <a:pPr algn="ctr"/>
            <a:r>
              <a:rPr lang="en-US" sz="3200" dirty="0"/>
              <a:t/>
            </a:r>
            <a:br>
              <a:rPr lang="en-US" sz="3200" dirty="0"/>
            </a:b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cs typeface="Arial Black"/>
            </a:endParaRPr>
          </a:p>
        </p:txBody>
      </p:sp>
      <p:sp>
        <p:nvSpPr>
          <p:cNvPr id="4" name="Rectangle 3"/>
          <p:cNvSpPr/>
          <p:nvPr/>
        </p:nvSpPr>
        <p:spPr>
          <a:xfrm>
            <a:off x="1143000" y="762000"/>
            <a:ext cx="7086600" cy="1384995"/>
          </a:xfrm>
          <a:prstGeom prst="rect">
            <a:avLst/>
          </a:prstGeom>
        </p:spPr>
        <p:txBody>
          <a:bodyPr wrap="square">
            <a:spAutoFit/>
          </a:bodyPr>
          <a:lstStyle/>
          <a:p>
            <a:pPr algn="ctr"/>
            <a:r>
              <a:rPr lang="en-US" sz="2800" dirty="0">
                <a:latin typeface="Arial Black"/>
                <a:cs typeface="Arial Black"/>
              </a:rPr>
              <a:t>The </a:t>
            </a:r>
            <a:r>
              <a:rPr lang="en-US" sz="2800" dirty="0" smtClean="0">
                <a:latin typeface="Arial Black"/>
                <a:cs typeface="Arial Black"/>
              </a:rPr>
              <a:t>4</a:t>
            </a:r>
            <a:r>
              <a:rPr lang="en-US" sz="2800" baseline="30000" dirty="0" smtClean="0">
                <a:latin typeface="Arial Black"/>
                <a:cs typeface="Arial Black"/>
              </a:rPr>
              <a:t>th</a:t>
            </a:r>
            <a:r>
              <a:rPr lang="en-US" sz="2800" dirty="0" smtClean="0">
                <a:latin typeface="Arial Black"/>
                <a:cs typeface="Arial Black"/>
              </a:rPr>
              <a:t> </a:t>
            </a:r>
            <a:r>
              <a:rPr lang="en-US" sz="2800" dirty="0">
                <a:latin typeface="Arial Black"/>
                <a:cs typeface="Arial Black"/>
              </a:rPr>
              <a:t>lecture in molecular biology</a:t>
            </a:r>
            <a:br>
              <a:rPr lang="en-US" sz="2800" dirty="0">
                <a:latin typeface="Arial Black"/>
                <a:cs typeface="Arial Black"/>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72312"/>
          </a:xfrm>
        </p:spPr>
        <p:txBody>
          <a:bodyPr>
            <a:normAutofit fontScale="90000"/>
          </a:bodyPr>
          <a:lstStyle/>
          <a:p>
            <a:pPr algn="ctr" rtl="1"/>
            <a:r>
              <a:rPr lang="ar-IQ" dirty="0" smtClean="0"/>
              <a:t>ملاحظات عامة عن منطقة</a:t>
            </a:r>
            <a:r>
              <a:rPr lang="en-US" dirty="0" smtClean="0"/>
              <a:t> </a:t>
            </a:r>
            <a:br>
              <a:rPr lang="en-US" dirty="0" smtClean="0"/>
            </a:br>
            <a:r>
              <a:rPr lang="en-US" sz="3100" b="1" dirty="0" smtClean="0">
                <a:latin typeface="Times New Roman"/>
                <a:cs typeface="Times New Roman"/>
              </a:rPr>
              <a:t>shine – </a:t>
            </a:r>
            <a:r>
              <a:rPr lang="en-US" sz="3100" b="1" dirty="0" err="1" smtClean="0">
                <a:latin typeface="Times New Roman"/>
                <a:cs typeface="Times New Roman"/>
              </a:rPr>
              <a:t>Dalgarno</a:t>
            </a:r>
            <a:r>
              <a:rPr lang="en-US" sz="3100" b="1" dirty="0" smtClean="0">
                <a:latin typeface="Times New Roman"/>
                <a:cs typeface="Times New Roman"/>
              </a:rPr>
              <a:t> </a:t>
            </a:r>
            <a:endParaRPr lang="en-US" sz="3100" b="1" dirty="0">
              <a:latin typeface="Times New Roman"/>
              <a:cs typeface="Times New Roman"/>
            </a:endParaRPr>
          </a:p>
        </p:txBody>
      </p:sp>
      <p:sp>
        <p:nvSpPr>
          <p:cNvPr id="3" name="Content Placeholder 2"/>
          <p:cNvSpPr>
            <a:spLocks noGrp="1"/>
          </p:cNvSpPr>
          <p:nvPr>
            <p:ph idx="1"/>
          </p:nvPr>
        </p:nvSpPr>
        <p:spPr>
          <a:xfrm>
            <a:off x="228600" y="914400"/>
            <a:ext cx="8610600" cy="5782733"/>
          </a:xfrm>
        </p:spPr>
        <p:txBody>
          <a:bodyPr>
            <a:normAutofit fontScale="92500" lnSpcReduction="20000"/>
          </a:bodyPr>
          <a:lstStyle/>
          <a:p>
            <a:pPr algn="just">
              <a:lnSpc>
                <a:spcPct val="120000"/>
              </a:lnSpc>
              <a:buFont typeface="Wingdings" charset="2"/>
              <a:buChar char="v"/>
            </a:pPr>
            <a:r>
              <a:rPr lang="en-US" sz="2600" dirty="0" smtClean="0">
                <a:solidFill>
                  <a:srgbClr val="FF0000"/>
                </a:solidFill>
                <a:latin typeface="Times New Roman"/>
                <a:cs typeface="Times New Roman"/>
              </a:rPr>
              <a:t>The </a:t>
            </a:r>
            <a:r>
              <a:rPr lang="en-US" sz="2600" b="1" dirty="0" smtClean="0">
                <a:solidFill>
                  <a:srgbClr val="FF0000"/>
                </a:solidFill>
                <a:latin typeface="Times New Roman"/>
                <a:cs typeface="Times New Roman"/>
              </a:rPr>
              <a:t>Shine-</a:t>
            </a:r>
            <a:r>
              <a:rPr lang="en-US" sz="2600" b="1" dirty="0" err="1" smtClean="0">
                <a:solidFill>
                  <a:srgbClr val="FF0000"/>
                </a:solidFill>
                <a:latin typeface="Times New Roman"/>
                <a:cs typeface="Times New Roman"/>
              </a:rPr>
              <a:t>Dalgarno</a:t>
            </a:r>
            <a:r>
              <a:rPr lang="en-US" sz="2600" b="1" dirty="0" smtClean="0">
                <a:solidFill>
                  <a:srgbClr val="FF0000"/>
                </a:solidFill>
                <a:latin typeface="Times New Roman"/>
                <a:cs typeface="Times New Roman"/>
              </a:rPr>
              <a:t> (SD) sequence</a:t>
            </a:r>
            <a:r>
              <a:rPr lang="en-US" sz="2600" dirty="0" smtClean="0">
                <a:latin typeface="Times New Roman"/>
                <a:cs typeface="Times New Roman"/>
              </a:rPr>
              <a:t>, proposed by Australian scientists John Shine (b.1946) and Lynn </a:t>
            </a:r>
            <a:r>
              <a:rPr lang="en-US" sz="2600" dirty="0" err="1" smtClean="0">
                <a:latin typeface="Times New Roman"/>
                <a:cs typeface="Times New Roman"/>
              </a:rPr>
              <a:t>Dalgarno</a:t>
            </a:r>
            <a:r>
              <a:rPr lang="en-US" sz="2600" dirty="0" smtClean="0">
                <a:latin typeface="Times New Roman"/>
                <a:cs typeface="Times New Roman"/>
              </a:rPr>
              <a:t> (b.1935), is a ribosomal binding site in prokaryotic mRNA, generally located around 8 bases upstream of the start codon AUG. The </a:t>
            </a:r>
            <a:r>
              <a:rPr lang="en-US" sz="2600" b="1" dirty="0" smtClean="0">
                <a:latin typeface="Times New Roman"/>
                <a:cs typeface="Times New Roman"/>
              </a:rPr>
              <a:t>Shine-</a:t>
            </a:r>
            <a:r>
              <a:rPr lang="en-US" sz="2600" b="1" dirty="0" err="1" smtClean="0">
                <a:latin typeface="Times New Roman"/>
                <a:cs typeface="Times New Roman"/>
              </a:rPr>
              <a:t>Dalgarno</a:t>
            </a:r>
            <a:r>
              <a:rPr lang="en-US" sz="2600" b="1" dirty="0" smtClean="0">
                <a:latin typeface="Times New Roman"/>
                <a:cs typeface="Times New Roman"/>
              </a:rPr>
              <a:t> sequence</a:t>
            </a:r>
            <a:r>
              <a:rPr lang="en-US" sz="2600" dirty="0" smtClean="0">
                <a:latin typeface="Times New Roman"/>
                <a:cs typeface="Times New Roman"/>
              </a:rPr>
              <a:t> exists both in bacteria and </a:t>
            </a:r>
            <a:r>
              <a:rPr lang="en-US" sz="2600" dirty="0" err="1" smtClean="0">
                <a:latin typeface="Times New Roman"/>
                <a:cs typeface="Times New Roman"/>
              </a:rPr>
              <a:t>archaea</a:t>
            </a:r>
            <a:r>
              <a:rPr lang="en-US" sz="2600" dirty="0" smtClean="0">
                <a:latin typeface="Times New Roman"/>
                <a:cs typeface="Times New Roman"/>
              </a:rPr>
              <a:t>, being also present in some chloroplast and mitochondrial transcripts. The six-base consensus sequence is  </a:t>
            </a:r>
            <a:r>
              <a:rPr lang="en-US" sz="2600" b="1" dirty="0" smtClean="0">
                <a:solidFill>
                  <a:srgbClr val="FF0000"/>
                </a:solidFill>
                <a:latin typeface="Times New Roman"/>
                <a:cs typeface="Times New Roman"/>
              </a:rPr>
              <a:t>AGGAGG</a:t>
            </a:r>
            <a:r>
              <a:rPr lang="en-US" sz="2600" dirty="0" smtClean="0">
                <a:solidFill>
                  <a:srgbClr val="FF0000"/>
                </a:solidFill>
                <a:latin typeface="Times New Roman"/>
                <a:cs typeface="Times New Roman"/>
              </a:rPr>
              <a:t>;</a:t>
            </a:r>
            <a:r>
              <a:rPr lang="en-US" sz="2600" dirty="0" smtClean="0">
                <a:latin typeface="Times New Roman"/>
                <a:cs typeface="Times New Roman"/>
              </a:rPr>
              <a:t> in </a:t>
            </a:r>
            <a:r>
              <a:rPr lang="en-US" sz="2600" i="1" dirty="0" smtClean="0">
                <a:latin typeface="Times New Roman"/>
                <a:cs typeface="Times New Roman"/>
              </a:rPr>
              <a:t>Escherichia coli</a:t>
            </a:r>
            <a:r>
              <a:rPr lang="en-US" sz="2600" dirty="0" smtClean="0">
                <a:latin typeface="Times New Roman"/>
                <a:cs typeface="Times New Roman"/>
              </a:rPr>
              <a:t>, for example, the sequence is AGGAGGU. </a:t>
            </a:r>
            <a:r>
              <a:rPr lang="en-US" sz="2600" b="1" dirty="0" smtClean="0">
                <a:latin typeface="Times New Roman"/>
                <a:cs typeface="Times New Roman"/>
              </a:rPr>
              <a:t>Shine-</a:t>
            </a:r>
            <a:r>
              <a:rPr lang="en-US" sz="2600" b="1" dirty="0" err="1" smtClean="0">
                <a:latin typeface="Times New Roman"/>
                <a:cs typeface="Times New Roman"/>
              </a:rPr>
              <a:t>Dalgarno</a:t>
            </a:r>
            <a:r>
              <a:rPr lang="en-US" sz="2600" b="1" dirty="0" smtClean="0">
                <a:latin typeface="Times New Roman"/>
                <a:cs typeface="Times New Roman"/>
              </a:rPr>
              <a:t> sequence</a:t>
            </a:r>
            <a:r>
              <a:rPr lang="en-US" sz="2600" dirty="0" smtClean="0">
                <a:latin typeface="Times New Roman"/>
                <a:cs typeface="Times New Roman"/>
              </a:rPr>
              <a:t> helps recruit the ribosome to the mRNA to initiate protein synthesis by aligning it with the start </a:t>
            </a:r>
            <a:r>
              <a:rPr lang="en-US" sz="2600" dirty="0" err="1" smtClean="0">
                <a:latin typeface="Times New Roman"/>
                <a:cs typeface="Times New Roman"/>
              </a:rPr>
              <a:t>codon</a:t>
            </a:r>
            <a:r>
              <a:rPr lang="en-US" sz="2600" dirty="0" smtClean="0">
                <a:latin typeface="Times New Roman"/>
                <a:cs typeface="Times New Roman"/>
              </a:rPr>
              <a:t>.</a:t>
            </a:r>
          </a:p>
          <a:p>
            <a:pPr algn="just">
              <a:lnSpc>
                <a:spcPct val="120000"/>
              </a:lnSpc>
              <a:buFont typeface="Wingdings" charset="2"/>
              <a:buChar char="v"/>
            </a:pPr>
            <a:r>
              <a:rPr lang="en-US" sz="2600" dirty="0" smtClean="0">
                <a:latin typeface="Times New Roman"/>
                <a:cs typeface="Times New Roman"/>
              </a:rPr>
              <a:t>For the m RNA in Eukaryotic cell it start with cap structure at 5 end then the leader sequence (untranslated region ) followed by start </a:t>
            </a:r>
            <a:r>
              <a:rPr lang="en-US" sz="2600" dirty="0" err="1" smtClean="0">
                <a:latin typeface="Times New Roman"/>
                <a:cs typeface="Times New Roman"/>
              </a:rPr>
              <a:t>codon</a:t>
            </a:r>
            <a:r>
              <a:rPr lang="en-US" sz="2600" dirty="0" smtClean="0">
                <a:latin typeface="Times New Roman"/>
                <a:cs typeface="Times New Roman"/>
              </a:rPr>
              <a:t> then the coding region , at the 3 end there is the poly A  tail (250-300 Adenine residue ) </a:t>
            </a:r>
          </a:p>
          <a:p>
            <a:pPr marL="0" indent="0">
              <a:buNone/>
            </a:pPr>
            <a:endParaRPr lang="en-US" dirty="0" smtClean="0">
              <a:latin typeface="Arial"/>
              <a:cs typeface="Arial"/>
            </a:endParaRPr>
          </a:p>
          <a:p>
            <a:endParaRPr lang="en-US"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763000" cy="2362200"/>
          </a:xfrm>
        </p:spPr>
        <p:txBody>
          <a:bodyPr>
            <a:normAutofit fontScale="90000"/>
          </a:bodyPr>
          <a:lstStyle/>
          <a:p>
            <a:pPr algn="just"/>
            <a:r>
              <a:rPr lang="ar-IQ" sz="2400" dirty="0" smtClean="0">
                <a:solidFill>
                  <a:srgbClr val="C00000"/>
                </a:solidFill>
                <a:latin typeface="Arial"/>
                <a:cs typeface="Arial"/>
              </a:rPr>
              <a:t/>
            </a:r>
            <a:br>
              <a:rPr lang="ar-IQ" sz="2400" dirty="0" smtClean="0">
                <a:solidFill>
                  <a:srgbClr val="C00000"/>
                </a:solidFill>
                <a:latin typeface="Arial"/>
                <a:cs typeface="Arial"/>
              </a:rPr>
            </a:br>
            <a:r>
              <a:rPr lang="en-US" sz="2700" dirty="0" smtClean="0">
                <a:solidFill>
                  <a:srgbClr val="C00000"/>
                </a:solidFill>
                <a:latin typeface="Times New Roman"/>
                <a:cs typeface="Times New Roman"/>
              </a:rPr>
              <a:t>Transfer RNA</a:t>
            </a:r>
            <a:r>
              <a:rPr lang="en-US" sz="2700" dirty="0" smtClean="0">
                <a:latin typeface="Times New Roman"/>
                <a:cs typeface="Times New Roman"/>
              </a:rPr>
              <a:t> (</a:t>
            </a:r>
            <a:r>
              <a:rPr lang="en-US" sz="2700" dirty="0" err="1" smtClean="0">
                <a:latin typeface="Times New Roman"/>
                <a:cs typeface="Times New Roman"/>
              </a:rPr>
              <a:t>tRNA</a:t>
            </a:r>
            <a:r>
              <a:rPr lang="en-US" sz="2700" dirty="0" smtClean="0">
                <a:latin typeface="Times New Roman"/>
                <a:cs typeface="Times New Roman"/>
              </a:rPr>
              <a:t>) is a small RNA chain of about 80 </a:t>
            </a:r>
            <a:r>
              <a:rPr lang="en-US" sz="2700" dirty="0" smtClean="0">
                <a:solidFill>
                  <a:srgbClr val="C00000"/>
                </a:solidFill>
                <a:latin typeface="Times New Roman"/>
                <a:cs typeface="Times New Roman"/>
              </a:rPr>
              <a:t>nucleotides</a:t>
            </a:r>
            <a:r>
              <a:rPr lang="en-US" sz="2700" dirty="0" smtClean="0">
                <a:latin typeface="Times New Roman"/>
                <a:cs typeface="Times New Roman"/>
              </a:rPr>
              <a:t> that transfers a specific amino acid to a growing</a:t>
            </a:r>
            <a:r>
              <a:rPr lang="en-US" sz="2700" dirty="0" smtClean="0">
                <a:solidFill>
                  <a:srgbClr val="C00000"/>
                </a:solidFill>
                <a:latin typeface="Times New Roman"/>
                <a:cs typeface="Times New Roman"/>
              </a:rPr>
              <a:t> polypeptide</a:t>
            </a:r>
            <a:r>
              <a:rPr lang="en-US" sz="2700" dirty="0" smtClean="0">
                <a:latin typeface="Times New Roman"/>
                <a:cs typeface="Times New Roman"/>
              </a:rPr>
              <a:t> chain at the ribosomal site of protein synthesis during translation. It has sites for amino acid attachment at acceptor arm  at the </a:t>
            </a:r>
            <a:r>
              <a:rPr lang="en-US" sz="2700" dirty="0" smtClean="0">
                <a:solidFill>
                  <a:srgbClr val="FF0000"/>
                </a:solidFill>
                <a:latin typeface="Times New Roman"/>
                <a:cs typeface="Times New Roman"/>
              </a:rPr>
              <a:t>CCA 3́́ OH </a:t>
            </a:r>
            <a:r>
              <a:rPr lang="en-US" sz="2700" dirty="0" smtClean="0">
                <a:latin typeface="Times New Roman"/>
                <a:cs typeface="Times New Roman"/>
              </a:rPr>
              <a:t>end and an</a:t>
            </a:r>
            <a:r>
              <a:rPr lang="en-US" sz="2700" dirty="0" smtClean="0">
                <a:solidFill>
                  <a:srgbClr val="C00000"/>
                </a:solidFill>
                <a:latin typeface="Times New Roman"/>
                <a:cs typeface="Times New Roman"/>
              </a:rPr>
              <a:t> </a:t>
            </a:r>
            <a:r>
              <a:rPr lang="en-US" sz="2700" dirty="0" err="1" smtClean="0">
                <a:solidFill>
                  <a:srgbClr val="C00000"/>
                </a:solidFill>
                <a:latin typeface="Times New Roman"/>
                <a:cs typeface="Times New Roman"/>
              </a:rPr>
              <a:t>anticodon</a:t>
            </a:r>
            <a:r>
              <a:rPr lang="en-US" sz="2700" dirty="0" smtClean="0">
                <a:latin typeface="Times New Roman"/>
                <a:cs typeface="Times New Roman"/>
              </a:rPr>
              <a:t> region for </a:t>
            </a:r>
            <a:r>
              <a:rPr lang="en-US" sz="2700" dirty="0" err="1" smtClean="0">
                <a:solidFill>
                  <a:srgbClr val="C00000"/>
                </a:solidFill>
                <a:latin typeface="Times New Roman"/>
                <a:cs typeface="Times New Roman"/>
              </a:rPr>
              <a:t>codon</a:t>
            </a:r>
            <a:r>
              <a:rPr lang="en-US" sz="2700" dirty="0" smtClean="0">
                <a:solidFill>
                  <a:srgbClr val="C00000"/>
                </a:solidFill>
                <a:latin typeface="Times New Roman"/>
                <a:cs typeface="Times New Roman"/>
              </a:rPr>
              <a:t> </a:t>
            </a:r>
            <a:r>
              <a:rPr lang="en-US" sz="2700" dirty="0" smtClean="0">
                <a:latin typeface="Times New Roman"/>
                <a:cs typeface="Times New Roman"/>
              </a:rPr>
              <a:t>recognition that binds to a specific sequence on the messenger RNA chain through hydrogen bonding</a:t>
            </a:r>
            <a:endParaRPr lang="en-US" sz="2700" dirty="0">
              <a:latin typeface="Times New Roman"/>
              <a:cs typeface="Times New Roman"/>
            </a:endParaRPr>
          </a:p>
        </p:txBody>
      </p:sp>
      <p:pic>
        <p:nvPicPr>
          <p:cNvPr id="8" name="Content Placeholder 7" descr="NylontRNA.jpg"/>
          <p:cNvPicPr>
            <a:picLocks noGrp="1" noChangeAspect="1"/>
          </p:cNvPicPr>
          <p:nvPr>
            <p:ph idx="1"/>
          </p:nvPr>
        </p:nvPicPr>
        <p:blipFill rotWithShape="1">
          <a:blip r:embed="rId2" cstate="print"/>
          <a:srcRect t="-196" r="2470" b="5805"/>
          <a:stretch/>
        </p:blipFill>
        <p:spPr>
          <a:xfrm>
            <a:off x="4648200" y="2819400"/>
            <a:ext cx="4267200" cy="3862086"/>
          </a:xfrm>
          <a:prstGeom prst="rect">
            <a:avLst/>
          </a:prstGeom>
        </p:spPr>
      </p:pic>
      <p:pic>
        <p:nvPicPr>
          <p:cNvPr id="5" name="Content Placeholder 3" descr="trna_diagram.gif"/>
          <p:cNvPicPr>
            <a:picLocks noChangeAspect="1"/>
          </p:cNvPicPr>
          <p:nvPr/>
        </p:nvPicPr>
        <p:blipFill>
          <a:blip r:embed="rId3" cstate="print"/>
          <a:stretch>
            <a:fillRect/>
          </a:stretch>
        </p:blipFill>
        <p:spPr>
          <a:xfrm>
            <a:off x="304800" y="2667000"/>
            <a:ext cx="4267200" cy="39778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67"/>
            <a:ext cx="8763000" cy="2743200"/>
          </a:xfrm>
        </p:spPr>
        <p:txBody>
          <a:bodyPr>
            <a:noAutofit/>
          </a:bodyPr>
          <a:lstStyle/>
          <a:p>
            <a:pPr algn="just"/>
            <a:r>
              <a:rPr lang="en-US" sz="2400" dirty="0" smtClean="0">
                <a:latin typeface="Times New Roman"/>
                <a:cs typeface="Times New Roman"/>
              </a:rPr>
              <a:t>Also </a:t>
            </a:r>
            <a:r>
              <a:rPr lang="en-US" sz="2400" dirty="0" smtClean="0">
                <a:latin typeface="Times New Roman"/>
                <a:cs typeface="Times New Roman"/>
              </a:rPr>
              <a:t>It contain unusual nitrogen base  like </a:t>
            </a:r>
            <a:r>
              <a:rPr lang="en-US" sz="2400" u="sng" dirty="0" err="1" smtClean="0">
                <a:latin typeface="Times New Roman"/>
                <a:cs typeface="Times New Roman"/>
              </a:rPr>
              <a:t>Pseudouridine</a:t>
            </a:r>
            <a:r>
              <a:rPr lang="en-US" sz="2400" dirty="0" smtClean="0">
                <a:latin typeface="Times New Roman"/>
                <a:cs typeface="Times New Roman"/>
              </a:rPr>
              <a:t>(</a:t>
            </a:r>
            <a:r>
              <a:rPr lang="en-US" sz="2400" dirty="0" err="1" smtClean="0">
                <a:latin typeface="Times New Roman"/>
                <a:cs typeface="Times New Roman"/>
              </a:rPr>
              <a:t>Ψ</a:t>
            </a:r>
            <a:r>
              <a:rPr lang="en-US" sz="2400" dirty="0" smtClean="0">
                <a:latin typeface="Times New Roman"/>
                <a:cs typeface="Times New Roman"/>
              </a:rPr>
              <a:t>), and </a:t>
            </a:r>
            <a:r>
              <a:rPr lang="en-US" sz="2400" dirty="0" err="1" smtClean="0">
                <a:latin typeface="Times New Roman"/>
                <a:cs typeface="Times New Roman"/>
              </a:rPr>
              <a:t>ribo</a:t>
            </a:r>
            <a:r>
              <a:rPr lang="en-US" sz="2400" dirty="0" smtClean="0">
                <a:latin typeface="Times New Roman"/>
                <a:cs typeface="Times New Roman"/>
              </a:rPr>
              <a:t> thymidine (T), which are found in various places specially </a:t>
            </a:r>
            <a:r>
              <a:rPr lang="en-US" sz="2400" dirty="0" smtClean="0">
                <a:solidFill>
                  <a:srgbClr val="FF0000"/>
                </a:solidFill>
                <a:latin typeface="Times New Roman"/>
                <a:cs typeface="Times New Roman"/>
              </a:rPr>
              <a:t>TΨC loop </a:t>
            </a:r>
            <a:r>
              <a:rPr lang="en-US" sz="2400" dirty="0" smtClean="0">
                <a:latin typeface="Times New Roman"/>
                <a:cs typeface="Times New Roman"/>
              </a:rPr>
              <a:t>of </a:t>
            </a:r>
            <a:r>
              <a:rPr lang="en-US" sz="2400" u="sng" dirty="0" err="1" smtClean="0">
                <a:latin typeface="Times New Roman"/>
                <a:cs typeface="Times New Roman"/>
              </a:rPr>
              <a:t>tRNA</a:t>
            </a:r>
            <a:r>
              <a:rPr lang="en-US" sz="2400" dirty="0" smtClean="0">
                <a:latin typeface="Times New Roman"/>
                <a:cs typeface="Times New Roman"/>
              </a:rPr>
              <a:t>. Another notable modified base  is </a:t>
            </a:r>
            <a:r>
              <a:rPr lang="en-US" sz="2400" dirty="0" err="1" smtClean="0">
                <a:latin typeface="Times New Roman"/>
                <a:cs typeface="Times New Roman"/>
              </a:rPr>
              <a:t>Dihydroxy</a:t>
            </a:r>
            <a:r>
              <a:rPr lang="en-US" sz="2400" dirty="0" smtClean="0">
                <a:latin typeface="Times New Roman"/>
                <a:cs typeface="Times New Roman"/>
              </a:rPr>
              <a:t> uracil in  DUH2 loop, the third loop is the anti-codon loop  that contain the complementary  sequences to m RNA triplet codon.</a:t>
            </a:r>
            <a:endParaRPr lang="en-US" sz="2400" dirty="0">
              <a:latin typeface="Times New Roman"/>
              <a:cs typeface="Times New Roman"/>
            </a:endParaRPr>
          </a:p>
        </p:txBody>
      </p:sp>
      <p:pic>
        <p:nvPicPr>
          <p:cNvPr id="9" name="Content Placeholder 8" descr="trna1333818939237.png"/>
          <p:cNvPicPr>
            <a:picLocks noGrp="1" noChangeAspect="1"/>
          </p:cNvPicPr>
          <p:nvPr>
            <p:ph idx="1"/>
          </p:nvPr>
        </p:nvPicPr>
        <p:blipFill>
          <a:blip r:embed="rId2" cstate="print"/>
          <a:stretch>
            <a:fillRect/>
          </a:stretch>
        </p:blipFill>
        <p:spPr>
          <a:xfrm>
            <a:off x="4419497" y="228600"/>
            <a:ext cx="76406" cy="76200"/>
          </a:xfrm>
        </p:spPr>
      </p:pic>
      <p:pic>
        <p:nvPicPr>
          <p:cNvPr id="7" name="Picture 6" descr="trna.gif"/>
          <p:cNvPicPr>
            <a:picLocks noChangeAspect="1"/>
          </p:cNvPicPr>
          <p:nvPr/>
        </p:nvPicPr>
        <p:blipFill>
          <a:blip r:embed="rId3" cstate="print"/>
          <a:stretch>
            <a:fillRect/>
          </a:stretch>
        </p:blipFill>
        <p:spPr>
          <a:xfrm>
            <a:off x="0" y="2743200"/>
            <a:ext cx="3733801" cy="4114800"/>
          </a:xfrm>
          <a:prstGeom prst="rect">
            <a:avLst/>
          </a:prstGeom>
        </p:spPr>
      </p:pic>
      <p:pic>
        <p:nvPicPr>
          <p:cNvPr id="10" name="Picture 9" descr="trna1333818939237.png"/>
          <p:cNvPicPr>
            <a:picLocks noChangeAspect="1"/>
          </p:cNvPicPr>
          <p:nvPr/>
        </p:nvPicPr>
        <p:blipFill>
          <a:blip r:embed="rId4" cstate="print"/>
          <a:stretch>
            <a:fillRect/>
          </a:stretch>
        </p:blipFill>
        <p:spPr>
          <a:xfrm>
            <a:off x="3733800" y="2743200"/>
            <a:ext cx="4953000" cy="41147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2209800"/>
          </a:xfrm>
        </p:spPr>
        <p:txBody>
          <a:bodyPr>
            <a:noAutofit/>
          </a:bodyPr>
          <a:lstStyle/>
          <a:p>
            <a:pPr algn="just"/>
            <a:r>
              <a:rPr lang="en-US" sz="2400" dirty="0" smtClean="0">
                <a:latin typeface="Arial"/>
                <a:cs typeface="Arial"/>
              </a:rPr>
              <a:t>general the function of t RNA (uncharged) is to  attached  to A.A via </a:t>
            </a:r>
            <a:r>
              <a:rPr lang="en-US" sz="2400" dirty="0" err="1" smtClean="0">
                <a:solidFill>
                  <a:srgbClr val="FF0000"/>
                </a:solidFill>
                <a:latin typeface="Arial"/>
                <a:cs typeface="Arial"/>
              </a:rPr>
              <a:t>Aminoacyl</a:t>
            </a:r>
            <a:r>
              <a:rPr lang="en-US" sz="2400" dirty="0" smtClean="0">
                <a:solidFill>
                  <a:srgbClr val="FF0000"/>
                </a:solidFill>
                <a:latin typeface="Arial"/>
                <a:cs typeface="Arial"/>
              </a:rPr>
              <a:t> </a:t>
            </a:r>
            <a:r>
              <a:rPr lang="en-US" sz="2400" dirty="0" err="1" smtClean="0">
                <a:solidFill>
                  <a:srgbClr val="FF0000"/>
                </a:solidFill>
                <a:latin typeface="Arial"/>
                <a:cs typeface="Arial"/>
              </a:rPr>
              <a:t>tRNA</a:t>
            </a:r>
            <a:r>
              <a:rPr lang="en-US" sz="2400" dirty="0" smtClean="0">
                <a:solidFill>
                  <a:srgbClr val="FF0000"/>
                </a:solidFill>
                <a:latin typeface="Arial"/>
                <a:cs typeface="Arial"/>
              </a:rPr>
              <a:t> </a:t>
            </a:r>
            <a:r>
              <a:rPr lang="en-US" sz="2400" dirty="0" err="1" smtClean="0">
                <a:solidFill>
                  <a:srgbClr val="FF0000"/>
                </a:solidFill>
                <a:latin typeface="Arial"/>
                <a:cs typeface="Arial"/>
              </a:rPr>
              <a:t>transferase</a:t>
            </a:r>
            <a:r>
              <a:rPr lang="en-US" sz="2400" dirty="0" smtClean="0">
                <a:solidFill>
                  <a:srgbClr val="FF0000"/>
                </a:solidFill>
                <a:latin typeface="Arial"/>
                <a:cs typeface="Arial"/>
              </a:rPr>
              <a:t> </a:t>
            </a:r>
            <a:r>
              <a:rPr lang="en-US" sz="2400" dirty="0" smtClean="0">
                <a:latin typeface="Arial"/>
                <a:cs typeface="Arial"/>
              </a:rPr>
              <a:t>enzyme  and the reaction require ATP. once the attachment complete the </a:t>
            </a:r>
            <a:r>
              <a:rPr lang="en-US" sz="2400" dirty="0" err="1" smtClean="0">
                <a:latin typeface="Arial"/>
                <a:cs typeface="Arial"/>
              </a:rPr>
              <a:t>tRNA</a:t>
            </a:r>
            <a:r>
              <a:rPr lang="en-US" sz="2400" dirty="0" smtClean="0">
                <a:latin typeface="Arial"/>
                <a:cs typeface="Arial"/>
              </a:rPr>
              <a:t> become charged .  </a:t>
            </a:r>
            <a:br>
              <a:rPr lang="en-US" sz="2400" dirty="0" smtClean="0">
                <a:latin typeface="Arial"/>
                <a:cs typeface="Arial"/>
              </a:rPr>
            </a:br>
            <a:r>
              <a:rPr lang="en-US" sz="2400" dirty="0" smtClean="0">
                <a:latin typeface="Arial"/>
                <a:cs typeface="Arial"/>
              </a:rPr>
              <a:t> </a:t>
            </a:r>
            <a:r>
              <a:rPr lang="en-US" sz="2400" dirty="0" err="1" smtClean="0">
                <a:latin typeface="Arial"/>
                <a:cs typeface="Arial"/>
              </a:rPr>
              <a:t>tRNA</a:t>
            </a:r>
            <a:r>
              <a:rPr lang="en-US" sz="2400" dirty="0" smtClean="0">
                <a:latin typeface="Arial"/>
                <a:cs typeface="Arial"/>
              </a:rPr>
              <a:t>(uncharged)+ A.A→AA-</a:t>
            </a:r>
            <a:r>
              <a:rPr lang="en-US" sz="2400" dirty="0" err="1" smtClean="0">
                <a:latin typeface="Arial"/>
                <a:cs typeface="Arial"/>
              </a:rPr>
              <a:t>tRNA</a:t>
            </a:r>
            <a:r>
              <a:rPr lang="en-US" sz="2400" dirty="0" smtClean="0">
                <a:latin typeface="Arial"/>
                <a:cs typeface="Arial"/>
              </a:rPr>
              <a:t> complex (charged or </a:t>
            </a:r>
            <a:r>
              <a:rPr lang="en-US" sz="2400" dirty="0" err="1" smtClean="0">
                <a:latin typeface="Arial"/>
                <a:cs typeface="Arial"/>
              </a:rPr>
              <a:t>acylated</a:t>
            </a:r>
            <a:r>
              <a:rPr lang="en-US" sz="2400" dirty="0" smtClean="0">
                <a:latin typeface="Arial"/>
                <a:cs typeface="Arial"/>
              </a:rPr>
              <a:t> t RNA)</a:t>
            </a:r>
            <a:endParaRPr lang="en-US" sz="2400" dirty="0">
              <a:latin typeface="Arial"/>
              <a:cs typeface="Arial"/>
            </a:endParaRPr>
          </a:p>
        </p:txBody>
      </p:sp>
      <p:pic>
        <p:nvPicPr>
          <p:cNvPr id="4" name="Content Placeholder 3" descr="figure_17_12.jpg"/>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8600" y="2667000"/>
            <a:ext cx="8534400" cy="4038600"/>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2514600"/>
          </a:xfrm>
        </p:spPr>
        <p:txBody>
          <a:bodyPr>
            <a:normAutofit fontScale="90000"/>
          </a:bodyPr>
          <a:lstStyle/>
          <a:p>
            <a:pPr algn="just"/>
            <a:r>
              <a:rPr lang="en-US" sz="2400" dirty="0" smtClean="0"/>
              <a:t> </a:t>
            </a:r>
            <a:br>
              <a:rPr lang="en-US" sz="2400" dirty="0" smtClean="0"/>
            </a:br>
            <a:r>
              <a:rPr lang="en-US" sz="2400" dirty="0" smtClean="0">
                <a:solidFill>
                  <a:srgbClr val="FF0000"/>
                </a:solidFill>
                <a:latin typeface="Arial"/>
                <a:cs typeface="Arial"/>
              </a:rPr>
              <a:t>Ribosomal RNA (</a:t>
            </a:r>
            <a:r>
              <a:rPr lang="en-US" sz="2400" dirty="0" err="1" smtClean="0">
                <a:solidFill>
                  <a:srgbClr val="FF0000"/>
                </a:solidFill>
                <a:latin typeface="Arial"/>
                <a:cs typeface="Arial"/>
              </a:rPr>
              <a:t>rRNA</a:t>
            </a:r>
            <a:r>
              <a:rPr lang="en-US" sz="2400" dirty="0" smtClean="0">
                <a:solidFill>
                  <a:srgbClr val="FF0000"/>
                </a:solidFill>
                <a:latin typeface="Arial"/>
                <a:cs typeface="Arial"/>
              </a:rPr>
              <a:t>) </a:t>
            </a:r>
            <a:r>
              <a:rPr lang="en-US" sz="2400" dirty="0" smtClean="0">
                <a:latin typeface="Arial"/>
                <a:cs typeface="Arial"/>
              </a:rPr>
              <a:t>is the catalytic component of the ribosome's. Eukaryotic </a:t>
            </a:r>
            <a:r>
              <a:rPr lang="en-US" sz="2400" dirty="0" err="1" smtClean="0">
                <a:latin typeface="Arial"/>
                <a:cs typeface="Arial"/>
              </a:rPr>
              <a:t>ribosomes</a:t>
            </a:r>
            <a:r>
              <a:rPr lang="en-US" sz="2400" dirty="0" smtClean="0">
                <a:latin typeface="Arial"/>
                <a:cs typeface="Arial"/>
              </a:rPr>
              <a:t> contain four different </a:t>
            </a:r>
            <a:r>
              <a:rPr lang="en-US" sz="2400" dirty="0" err="1" smtClean="0">
                <a:latin typeface="Arial"/>
                <a:cs typeface="Arial"/>
              </a:rPr>
              <a:t>rRNA</a:t>
            </a:r>
            <a:r>
              <a:rPr lang="en-US" sz="2400" dirty="0" smtClean="0">
                <a:latin typeface="Arial"/>
                <a:cs typeface="Arial"/>
              </a:rPr>
              <a:t> molecules: 18</a:t>
            </a:r>
            <a:r>
              <a:rPr lang="en-US" sz="2400" dirty="0" smtClean="0">
                <a:solidFill>
                  <a:srgbClr val="FF0000"/>
                </a:solidFill>
                <a:latin typeface="Arial"/>
                <a:cs typeface="Arial"/>
              </a:rPr>
              <a:t>S</a:t>
            </a:r>
            <a:r>
              <a:rPr lang="en-US" sz="2400" dirty="0" smtClean="0">
                <a:latin typeface="Arial"/>
                <a:cs typeface="Arial"/>
              </a:rPr>
              <a:t>, 5.8</a:t>
            </a:r>
            <a:r>
              <a:rPr lang="en-US" sz="2400" dirty="0" smtClean="0">
                <a:solidFill>
                  <a:srgbClr val="FF0000"/>
                </a:solidFill>
                <a:latin typeface="Arial"/>
                <a:cs typeface="Arial"/>
              </a:rPr>
              <a:t>S</a:t>
            </a:r>
            <a:r>
              <a:rPr lang="en-US" sz="2400" dirty="0" smtClean="0">
                <a:latin typeface="Arial"/>
                <a:cs typeface="Arial"/>
              </a:rPr>
              <a:t>, 28</a:t>
            </a:r>
            <a:r>
              <a:rPr lang="en-US" sz="2400" dirty="0" smtClean="0">
                <a:solidFill>
                  <a:srgbClr val="FF0000"/>
                </a:solidFill>
                <a:latin typeface="Arial"/>
                <a:cs typeface="Arial"/>
              </a:rPr>
              <a:t>S</a:t>
            </a:r>
            <a:r>
              <a:rPr lang="en-US" sz="2400" dirty="0" smtClean="0">
                <a:latin typeface="Arial"/>
                <a:cs typeface="Arial"/>
              </a:rPr>
              <a:t> and 5</a:t>
            </a:r>
            <a:r>
              <a:rPr lang="en-US" sz="2400" dirty="0" smtClean="0">
                <a:solidFill>
                  <a:srgbClr val="FF0000"/>
                </a:solidFill>
                <a:latin typeface="Arial"/>
                <a:cs typeface="Arial"/>
              </a:rPr>
              <a:t>S</a:t>
            </a:r>
            <a:r>
              <a:rPr lang="en-US" sz="2400" dirty="0" smtClean="0">
                <a:latin typeface="Arial"/>
                <a:cs typeface="Arial"/>
              </a:rPr>
              <a:t> </a:t>
            </a:r>
            <a:r>
              <a:rPr lang="en-US" sz="2400" dirty="0" err="1" smtClean="0">
                <a:latin typeface="Arial"/>
                <a:cs typeface="Arial"/>
              </a:rPr>
              <a:t>rRNA</a:t>
            </a:r>
            <a:r>
              <a:rPr lang="en-US" sz="2400" dirty="0" smtClean="0">
                <a:latin typeface="Arial"/>
                <a:cs typeface="Arial"/>
              </a:rPr>
              <a:t>. Three of the </a:t>
            </a:r>
            <a:r>
              <a:rPr lang="en-US" sz="2400" dirty="0" err="1" smtClean="0">
                <a:latin typeface="Arial"/>
                <a:cs typeface="Arial"/>
              </a:rPr>
              <a:t>rRNA</a:t>
            </a:r>
            <a:r>
              <a:rPr lang="en-US" sz="2400" dirty="0" smtClean="0">
                <a:latin typeface="Arial"/>
                <a:cs typeface="Arial"/>
              </a:rPr>
              <a:t> molecules are synthesized in the nucleolus, and one is synthesized elsewhere. In the cytoplasm, ribosomal RNA and protein combine to form a nucleoprotein called a ribosome. The ribosome binds mRNA and carries out protein synthesis. Several ribosome's may be attached to a single mRNA at any time. Nearly all the RNA found in a typical eukaryotic cell is </a:t>
            </a:r>
            <a:r>
              <a:rPr lang="en-US" sz="2400" dirty="0" err="1" smtClean="0">
                <a:latin typeface="Arial"/>
                <a:cs typeface="Arial"/>
              </a:rPr>
              <a:t>rRNA</a:t>
            </a:r>
            <a:endParaRPr lang="en-US" sz="24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RNA201.jpg"/>
          <p:cNvPicPr>
            <a:picLocks noGrp="1" noChangeAspect="1"/>
          </p:cNvPicPr>
          <p:nvPr>
            <p:ph idx="1"/>
          </p:nvPr>
        </p:nvPicPr>
        <p:blipFill>
          <a:blip r:embed="rId2" cstate="print"/>
          <a:stretch>
            <a:fillRect/>
          </a:stretch>
        </p:blipFill>
        <p:spPr>
          <a:xfrm>
            <a:off x="228600" y="0"/>
            <a:ext cx="8458199" cy="6858000"/>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rovsEukRibosomes.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1162" t="437" r="-4652" b="-2194"/>
          <a:stretch/>
        </p:blipFill>
        <p:spPr>
          <a:xfrm>
            <a:off x="838200" y="304800"/>
            <a:ext cx="7858800" cy="5508096"/>
          </a:xfrm>
          <a:prstGeom prst="rect">
            <a:avLst/>
          </a:prstGeom>
        </p:spPr>
      </p:pic>
    </p:spTree>
    <p:extLst>
      <p:ext uri="{BB962C8B-B14F-4D97-AF65-F5344CB8AC3E}">
        <p14:creationId xmlns:p14="http://schemas.microsoft.com/office/powerpoint/2010/main" val="280580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9"/>
          <p:cNvGrpSpPr/>
          <p:nvPr/>
        </p:nvGrpSpPr>
        <p:grpSpPr>
          <a:xfrm>
            <a:off x="683568" y="1052736"/>
            <a:ext cx="7920880" cy="360040"/>
            <a:chOff x="395536" y="3933056"/>
            <a:chExt cx="6747048" cy="194320"/>
          </a:xfrm>
        </p:grpSpPr>
        <p:sp>
          <p:nvSpPr>
            <p:cNvPr id="17" name="Rounded Rectangle 16"/>
            <p:cNvSpPr/>
            <p:nvPr/>
          </p:nvSpPr>
          <p:spPr>
            <a:xfrm>
              <a:off x="5148064" y="3933056"/>
              <a:ext cx="1994520" cy="19432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terminator </a:t>
              </a:r>
              <a:endParaRPr kumimoji="0" lang="en-GB"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8" name="Rounded Rectangle 17"/>
            <p:cNvSpPr/>
            <p:nvPr/>
          </p:nvSpPr>
          <p:spPr>
            <a:xfrm>
              <a:off x="395536" y="3933056"/>
              <a:ext cx="1994520" cy="19432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promoter </a:t>
              </a:r>
              <a:endParaRPr kumimoji="0" lang="en-GB"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9" name="Rounded Rectangle 18"/>
            <p:cNvSpPr/>
            <p:nvPr/>
          </p:nvSpPr>
          <p:spPr>
            <a:xfrm>
              <a:off x="2339752" y="3933056"/>
              <a:ext cx="2858616" cy="194320"/>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Coding region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Gene </a:t>
              </a:r>
              <a:endParaRPr kumimoji="0" lang="en-GB"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sp>
        <p:nvSpPr>
          <p:cNvPr id="20" name="TextBox 19"/>
          <p:cNvSpPr txBox="1"/>
          <p:nvPr/>
        </p:nvSpPr>
        <p:spPr>
          <a:xfrm>
            <a:off x="107504" y="1988840"/>
            <a:ext cx="916379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660066"/>
                </a:solidFill>
                <a:effectLst/>
                <a:uLnTx/>
                <a:uFillTx/>
              </a:rPr>
              <a:t>5 AATATTGATAATATAAAG</a:t>
            </a: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1" i="0" u="none" strike="noStrike" kern="0" cap="none" spc="0" normalizeH="0" baseline="0" noProof="0" dirty="0" smtClean="0">
                <a:ln>
                  <a:noFill/>
                </a:ln>
                <a:solidFill>
                  <a:srgbClr val="F79646">
                    <a:lumMod val="75000"/>
                  </a:srgbClr>
                </a:solidFill>
                <a:effectLst/>
                <a:uLnTx/>
                <a:uFillTx/>
              </a:rPr>
              <a:t>ATG</a:t>
            </a:r>
            <a:r>
              <a:rPr kumimoji="0" lang="en-US" sz="1800" b="0" i="0" u="none" strike="noStrike" kern="0" cap="none" spc="0" normalizeH="0" baseline="0" noProof="0" dirty="0" smtClean="0">
                <a:ln>
                  <a:noFill/>
                </a:ln>
                <a:solidFill>
                  <a:srgbClr val="E46C0A"/>
                </a:solidFill>
                <a:effectLst/>
                <a:uLnTx/>
                <a:uFillTx/>
              </a:rPr>
              <a:t>TCTGCTGCTGCTGATAGATTAAACTT</a:t>
            </a:r>
            <a:r>
              <a:rPr kumimoji="0" lang="en-US" sz="1800" b="0" i="0" u="none" strike="noStrike" kern="0" cap="none" spc="0" normalizeH="0" baseline="0" noProof="0" dirty="0" smtClean="0">
                <a:ln>
                  <a:noFill/>
                </a:ln>
                <a:solidFill>
                  <a:sysClr val="windowText" lastClr="000000"/>
                </a:solidFill>
                <a:effectLst/>
                <a:uLnTx/>
                <a:uFillTx/>
              </a:rPr>
              <a:t>...</a:t>
            </a:r>
            <a:r>
              <a:rPr kumimoji="0" lang="en-US" sz="1800" b="1" i="0" u="none" strike="noStrike" kern="0" cap="none" spc="0" normalizeH="0" baseline="0" noProof="0" dirty="0" smtClean="0">
                <a:ln>
                  <a:noFill/>
                </a:ln>
                <a:solidFill>
                  <a:srgbClr val="E46C0A"/>
                </a:solidFill>
                <a:effectLst/>
                <a:uLnTx/>
                <a:uFillTx/>
              </a:rPr>
              <a:t>TAA</a:t>
            </a: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0" i="0" u="none" strike="noStrike" kern="0" cap="none" spc="0" normalizeH="0" baseline="0" noProof="0" dirty="0" smtClean="0">
                <a:ln>
                  <a:noFill/>
                </a:ln>
                <a:solidFill>
                  <a:srgbClr val="660066"/>
                </a:solidFill>
                <a:effectLst/>
                <a:uLnTx/>
                <a:uFillTx/>
              </a:rPr>
              <a:t>AACTTCCGGCCACTT 3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660066"/>
                </a:solidFill>
                <a:effectLst/>
                <a:uLnTx/>
                <a:uFillTx/>
              </a:rPr>
              <a:t>3 TTATAACTATTATAT T TC </a:t>
            </a:r>
            <a:r>
              <a:rPr kumimoji="0" lang="en-US" sz="1800" b="1" i="0" u="none" strike="noStrike" kern="0" cap="none" spc="0" normalizeH="0" baseline="0" noProof="0" dirty="0" smtClean="0">
                <a:ln>
                  <a:noFill/>
                </a:ln>
                <a:solidFill>
                  <a:srgbClr val="F79646">
                    <a:lumMod val="75000"/>
                  </a:srgbClr>
                </a:solidFill>
                <a:effectLst/>
                <a:uLnTx/>
                <a:uFillTx/>
              </a:rPr>
              <a:t>TAC</a:t>
            </a:r>
            <a:r>
              <a:rPr kumimoji="0" lang="en-US" sz="1800" b="0" i="0" u="none" strike="noStrike" kern="0" cap="none" spc="0" normalizeH="0" baseline="0" noProof="0" dirty="0" smtClean="0">
                <a:ln>
                  <a:noFill/>
                </a:ln>
                <a:solidFill>
                  <a:srgbClr val="E46C0A"/>
                </a:solidFill>
                <a:effectLst/>
                <a:uLnTx/>
                <a:uFillTx/>
              </a:rPr>
              <a:t>AGACGACGACGACTATCTAATTTGAA</a:t>
            </a:r>
            <a:r>
              <a:rPr kumimoji="0" lang="en-US" sz="1800" b="0" i="0" u="none" strike="noStrike" kern="0" cap="none" spc="0" normalizeH="0" baseline="0" noProof="0" dirty="0" smtClean="0">
                <a:ln>
                  <a:noFill/>
                </a:ln>
                <a:solidFill>
                  <a:sysClr val="windowText" lastClr="000000"/>
                </a:solidFill>
                <a:effectLst/>
                <a:uLnTx/>
                <a:uFillTx/>
              </a:rPr>
              <a:t>….</a:t>
            </a:r>
            <a:r>
              <a:rPr kumimoji="0" lang="en-US" sz="1800" b="1" i="0" u="none" strike="noStrike" kern="0" cap="none" spc="0" normalizeH="0" baseline="0" noProof="0" dirty="0" smtClean="0">
                <a:ln>
                  <a:noFill/>
                </a:ln>
                <a:solidFill>
                  <a:srgbClr val="F79646">
                    <a:lumMod val="75000"/>
                  </a:srgbClr>
                </a:solidFill>
                <a:effectLst/>
                <a:uLnTx/>
                <a:uFillTx/>
              </a:rPr>
              <a:t>ATT</a:t>
            </a:r>
            <a:r>
              <a:rPr kumimoji="0" lang="en-US" sz="1800" b="1" i="0" u="none" strike="noStrike" kern="0" cap="none" spc="0" normalizeH="0" baseline="0" noProof="0" dirty="0" smtClean="0">
                <a:ln>
                  <a:noFill/>
                </a:ln>
                <a:solidFill>
                  <a:srgbClr val="660066"/>
                </a:solidFill>
                <a:effectLst/>
                <a:uLnTx/>
                <a:uFillTx/>
              </a:rPr>
              <a:t>T</a:t>
            </a:r>
            <a:r>
              <a:rPr kumimoji="0" lang="en-US" sz="1800" b="0" i="0" u="none" strike="noStrike" kern="0" cap="none" spc="0" normalizeH="0" baseline="0" noProof="0" dirty="0" smtClean="0">
                <a:ln>
                  <a:noFill/>
                </a:ln>
                <a:solidFill>
                  <a:srgbClr val="660066"/>
                </a:solidFill>
                <a:effectLst/>
                <a:uLnTx/>
                <a:uFillTx/>
              </a:rPr>
              <a:t>TGAAGGCCGGTGAA5</a:t>
            </a:r>
            <a:r>
              <a:rPr kumimoji="0" lang="en-US" sz="1800" b="1" i="0" u="none" strike="noStrike" kern="0" cap="none" spc="0" normalizeH="0" baseline="0" noProof="0" dirty="0" smtClean="0">
                <a:ln>
                  <a:noFill/>
                </a:ln>
                <a:solidFill>
                  <a:srgbClr val="660066"/>
                </a:solidFill>
                <a:effectLst/>
                <a:uLnTx/>
                <a:uFillTx/>
              </a:rPr>
              <a:t> </a:t>
            </a:r>
          </a:p>
        </p:txBody>
      </p: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251520" y="3717032"/>
            <a:ext cx="8604448" cy="486295"/>
          </a:xfrm>
          <a:prstGeom prst="rect">
            <a:avLst/>
          </a:prstGeom>
        </p:spPr>
      </p:pic>
      <p:sp>
        <p:nvSpPr>
          <p:cNvPr id="22" name="TextBox 21"/>
          <p:cNvSpPr txBox="1"/>
          <p:nvPr/>
        </p:nvSpPr>
        <p:spPr>
          <a:xfrm>
            <a:off x="827584" y="3140968"/>
            <a:ext cx="89711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Operon </a:t>
            </a:r>
          </a:p>
        </p:txBody>
      </p:sp>
      <p:sp>
        <p:nvSpPr>
          <p:cNvPr id="23" name="TextBox 22"/>
          <p:cNvSpPr txBox="1"/>
          <p:nvPr/>
        </p:nvSpPr>
        <p:spPr>
          <a:xfrm>
            <a:off x="3581400" y="304800"/>
            <a:ext cx="2481468" cy="523220"/>
          </a:xfrm>
          <a:prstGeom prst="rect">
            <a:avLst/>
          </a:prstGeom>
          <a:noFill/>
        </p:spPr>
        <p:txBody>
          <a:bodyPr wrap="none" rtlCol="0">
            <a:spAutoFit/>
          </a:bodyPr>
          <a:lstStyle/>
          <a:p>
            <a:r>
              <a:rPr lang="en-US" sz="2800" b="1" dirty="0" smtClean="0">
                <a:latin typeface="Times New Roman"/>
                <a:cs typeface="Times New Roman"/>
              </a:rPr>
              <a:t>Gene structure </a:t>
            </a:r>
            <a:endParaRPr lang="en-US" sz="2800" b="1" dirty="0">
              <a:latin typeface="Times New Roman"/>
              <a:cs typeface="Times New Roman"/>
            </a:endParaRPr>
          </a:p>
        </p:txBody>
      </p:sp>
    </p:spTree>
    <p:extLst>
      <p:ext uri="{BB962C8B-B14F-4D97-AF65-F5344CB8AC3E}">
        <p14:creationId xmlns:p14="http://schemas.microsoft.com/office/powerpoint/2010/main" val="159782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2286000"/>
          </a:xfrm>
        </p:spPr>
        <p:txBody>
          <a:bodyPr>
            <a:noAutofit/>
          </a:bodyPr>
          <a:lstStyle/>
          <a:p>
            <a:pPr algn="just"/>
            <a:r>
              <a:rPr lang="en-US" sz="2400" dirty="0" smtClean="0"/>
              <a:t>RNA molecules represent the second macromolecules in the cell. They are produced as the second step in gene expression process via </a:t>
            </a:r>
            <a:r>
              <a:rPr lang="en-US" sz="2400" b="1" dirty="0" smtClean="0">
                <a:solidFill>
                  <a:srgbClr val="FF0000"/>
                </a:solidFill>
              </a:rPr>
              <a:t>transcription</a:t>
            </a:r>
            <a:r>
              <a:rPr lang="en-US" sz="2400" dirty="0" smtClean="0"/>
              <a:t> process. usually these molecules present in cytoplasm and in some cases they represent the genetic material for some viruses like HIV (</a:t>
            </a:r>
            <a:r>
              <a:rPr lang="ar-IQ" sz="2400" dirty="0" smtClean="0"/>
              <a:t>فايروس الايدز</a:t>
            </a:r>
            <a:r>
              <a:rPr lang="en-US" sz="2400" dirty="0" smtClean="0"/>
              <a:t>) polioviruses (</a:t>
            </a:r>
            <a:r>
              <a:rPr lang="ar-IQ" sz="2400" dirty="0" smtClean="0"/>
              <a:t>فايروس شلل الاطفال</a:t>
            </a:r>
            <a:r>
              <a:rPr lang="en-US" sz="2400" dirty="0" smtClean="0"/>
              <a:t>) and influenza virus. </a:t>
            </a:r>
            <a:endParaRPr lang="en-US" sz="2400" dirty="0"/>
          </a:p>
        </p:txBody>
      </p:sp>
      <p:pic>
        <p:nvPicPr>
          <p:cNvPr id="4" name="Content Placeholder 3" descr="Gene-expression1.png"/>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2778" t="-3899" r="-20371" b="5534"/>
          <a:stretch/>
        </p:blipFill>
        <p:spPr>
          <a:xfrm>
            <a:off x="4343400" y="2438400"/>
            <a:ext cx="4800600" cy="4072467"/>
          </a:xfrm>
          <a:ln>
            <a:solidFill>
              <a:schemeClr val="bg1">
                <a:lumMod val="95000"/>
              </a:schemeClr>
            </a:solidFill>
          </a:ln>
        </p:spPr>
      </p:pic>
      <p:pic>
        <p:nvPicPr>
          <p:cNvPr id="3" name="Picture 2" descr="image.jpe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28600" y="2590800"/>
            <a:ext cx="4114800" cy="4018547"/>
          </a:xfrm>
          <a:prstGeom prst="rect">
            <a:avLst/>
          </a:prstGeom>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400800"/>
          </a:xfrm>
        </p:spPr>
        <p:txBody>
          <a:bodyPr>
            <a:noAutofit/>
          </a:bodyPr>
          <a:lstStyle/>
          <a:p>
            <a:pPr algn="just"/>
            <a:r>
              <a:rPr lang="en-US" sz="2400" b="1" dirty="0" smtClean="0">
                <a:solidFill>
                  <a:srgbClr val="C00000"/>
                </a:solidFill>
                <a:latin typeface="Arial"/>
                <a:cs typeface="Arial"/>
              </a:rPr>
              <a:t/>
            </a:r>
            <a:br>
              <a:rPr lang="en-US" sz="2400" b="1" dirty="0" smtClean="0">
                <a:solidFill>
                  <a:srgbClr val="C00000"/>
                </a:solidFill>
                <a:latin typeface="Arial"/>
                <a:cs typeface="Arial"/>
              </a:rPr>
            </a:br>
            <a:r>
              <a:rPr lang="en-US" sz="2400" b="1" dirty="0" smtClean="0">
                <a:solidFill>
                  <a:srgbClr val="C00000"/>
                </a:solidFill>
                <a:latin typeface="Arial"/>
                <a:cs typeface="Arial"/>
              </a:rPr>
              <a:t>Types of RNA</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dirty="0" smtClean="0">
                <a:latin typeface="Arial"/>
                <a:cs typeface="Arial"/>
              </a:rPr>
              <a:t>There are </a:t>
            </a:r>
            <a:r>
              <a:rPr lang="en-US" sz="2400" b="1" u="sng" dirty="0" smtClean="0">
                <a:solidFill>
                  <a:srgbClr val="008000"/>
                </a:solidFill>
                <a:latin typeface="Arial"/>
                <a:cs typeface="Arial"/>
              </a:rPr>
              <a:t>3 types of RNA </a:t>
            </a:r>
            <a:r>
              <a:rPr lang="en-US" sz="2400" dirty="0" smtClean="0">
                <a:latin typeface="Arial"/>
                <a:cs typeface="Arial"/>
              </a:rPr>
              <a:t>which are synthesized via Transcription process. They are classified to two types </a:t>
            </a:r>
            <a:r>
              <a:rPr lang="en-US" sz="2400" dirty="0" smtClean="0">
                <a:solidFill>
                  <a:srgbClr val="FF0000"/>
                </a:solidFill>
                <a:latin typeface="Arial"/>
                <a:cs typeface="Arial"/>
              </a:rPr>
              <a:t>stable</a:t>
            </a:r>
            <a:r>
              <a:rPr lang="en-US" sz="2400" dirty="0" smtClean="0">
                <a:latin typeface="Arial"/>
                <a:cs typeface="Arial"/>
              </a:rPr>
              <a:t> and </a:t>
            </a:r>
            <a:r>
              <a:rPr lang="en-US" sz="2400" dirty="0" smtClean="0">
                <a:solidFill>
                  <a:srgbClr val="FF0000"/>
                </a:solidFill>
                <a:latin typeface="Arial"/>
                <a:cs typeface="Arial"/>
              </a:rPr>
              <a:t>unstable</a:t>
            </a:r>
            <a:r>
              <a:rPr lang="en-US" sz="2400" dirty="0" smtClean="0">
                <a:latin typeface="Arial"/>
                <a:cs typeface="Arial"/>
              </a:rPr>
              <a:t> (degradable )</a:t>
            </a:r>
            <a:br>
              <a:rPr lang="en-US" sz="2400" dirty="0" smtClean="0">
                <a:latin typeface="Arial"/>
                <a:cs typeface="Arial"/>
              </a:rPr>
            </a:br>
            <a:r>
              <a:rPr lang="en-US" sz="2400" dirty="0" smtClean="0">
                <a:latin typeface="Arial"/>
                <a:cs typeface="Arial"/>
              </a:rPr>
              <a:t/>
            </a:r>
            <a:br>
              <a:rPr lang="en-US" sz="2400" dirty="0" smtClean="0">
                <a:latin typeface="Arial"/>
                <a:cs typeface="Arial"/>
              </a:rPr>
            </a:br>
            <a:r>
              <a:rPr lang="en-US" sz="2400" dirty="0" smtClean="0">
                <a:latin typeface="Arial"/>
                <a:cs typeface="Arial"/>
              </a:rPr>
              <a:t>1-tRNA : </a:t>
            </a:r>
            <a:r>
              <a:rPr lang="en-US" sz="2400" dirty="0" smtClean="0">
                <a:solidFill>
                  <a:srgbClr val="FF0000"/>
                </a:solidFill>
                <a:latin typeface="Arial"/>
                <a:cs typeface="Arial"/>
              </a:rPr>
              <a:t>stable</a:t>
            </a:r>
            <a:r>
              <a:rPr lang="en-US" sz="2400" dirty="0" smtClean="0">
                <a:latin typeface="Arial"/>
                <a:cs typeface="Arial"/>
              </a:rPr>
              <a:t> RNA, It represent 10% from the total RNA</a:t>
            </a:r>
            <a:br>
              <a:rPr lang="en-US" sz="2400" dirty="0" smtClean="0">
                <a:latin typeface="Arial"/>
                <a:cs typeface="Arial"/>
              </a:rPr>
            </a:br>
            <a:r>
              <a:rPr lang="en-US" sz="2400" dirty="0" smtClean="0">
                <a:latin typeface="Arial"/>
                <a:cs typeface="Arial"/>
              </a:rPr>
              <a:t/>
            </a:r>
            <a:br>
              <a:rPr lang="en-US" sz="2400" dirty="0" smtClean="0">
                <a:latin typeface="Arial"/>
                <a:cs typeface="Arial"/>
              </a:rPr>
            </a:br>
            <a:r>
              <a:rPr lang="en-US" sz="2400" dirty="0" smtClean="0">
                <a:latin typeface="Arial"/>
                <a:cs typeface="Arial"/>
              </a:rPr>
              <a:t>2-rRNA: also </a:t>
            </a:r>
            <a:r>
              <a:rPr lang="en-US" sz="2400" dirty="0" smtClean="0">
                <a:solidFill>
                  <a:srgbClr val="FF0000"/>
                </a:solidFill>
                <a:latin typeface="Arial"/>
                <a:cs typeface="Arial"/>
              </a:rPr>
              <a:t>stable, </a:t>
            </a:r>
            <a:r>
              <a:rPr lang="en-US" sz="2400" dirty="0" smtClean="0">
                <a:latin typeface="Arial"/>
                <a:cs typeface="Arial"/>
              </a:rPr>
              <a:t>It is the main component of ribosome beside some poly peptide protein. It represent 80-85% from total RNA</a:t>
            </a:r>
            <a:br>
              <a:rPr lang="en-US" sz="2400" dirty="0" smtClean="0">
                <a:latin typeface="Arial"/>
                <a:cs typeface="Arial"/>
              </a:rPr>
            </a:br>
            <a:r>
              <a:rPr lang="en-US" sz="2400" dirty="0" smtClean="0">
                <a:latin typeface="Arial"/>
                <a:cs typeface="Arial"/>
              </a:rPr>
              <a:t/>
            </a:r>
            <a:br>
              <a:rPr lang="en-US" sz="2400" dirty="0" smtClean="0">
                <a:latin typeface="Arial"/>
                <a:cs typeface="Arial"/>
              </a:rPr>
            </a:br>
            <a:r>
              <a:rPr lang="en-US" sz="2400" dirty="0" smtClean="0">
                <a:latin typeface="Arial"/>
                <a:cs typeface="Arial"/>
              </a:rPr>
              <a:t>3- mRNA: </a:t>
            </a:r>
            <a:r>
              <a:rPr lang="en-US" sz="2400" dirty="0" smtClean="0">
                <a:solidFill>
                  <a:srgbClr val="FF0000"/>
                </a:solidFill>
                <a:latin typeface="Arial"/>
                <a:cs typeface="Arial"/>
              </a:rPr>
              <a:t>not stable </a:t>
            </a:r>
            <a:r>
              <a:rPr lang="en-US" sz="2400" dirty="0" smtClean="0">
                <a:latin typeface="Arial"/>
                <a:cs typeface="Arial"/>
              </a:rPr>
              <a:t>type because it will degraded once it translated thus it represent 5% of total RNA.</a:t>
            </a:r>
            <a:br>
              <a:rPr lang="en-US" sz="2400" dirty="0" smtClean="0">
                <a:latin typeface="Arial"/>
                <a:cs typeface="Arial"/>
              </a:rPr>
            </a:br>
            <a:r>
              <a:rPr lang="en-US" sz="2400" dirty="0" smtClean="0">
                <a:latin typeface="Arial"/>
                <a:cs typeface="Arial"/>
              </a:rPr>
              <a:t>non-coding RNAs are </a:t>
            </a:r>
            <a:r>
              <a:rPr lang="en-US" sz="2400" dirty="0" smtClean="0">
                <a:solidFill>
                  <a:srgbClr val="C00000"/>
                </a:solidFill>
                <a:latin typeface="Arial"/>
                <a:cs typeface="Arial"/>
              </a:rPr>
              <a:t>transfer RNA</a:t>
            </a:r>
            <a:r>
              <a:rPr lang="en-US" sz="2400" dirty="0" smtClean="0">
                <a:latin typeface="Arial"/>
                <a:cs typeface="Arial"/>
              </a:rPr>
              <a:t> (</a:t>
            </a:r>
            <a:r>
              <a:rPr lang="en-US" sz="2400" dirty="0" err="1" smtClean="0">
                <a:latin typeface="Arial"/>
                <a:cs typeface="Arial"/>
              </a:rPr>
              <a:t>tRNA</a:t>
            </a:r>
            <a:r>
              <a:rPr lang="en-US" sz="2400" dirty="0" smtClean="0">
                <a:latin typeface="Arial"/>
                <a:cs typeface="Arial"/>
              </a:rPr>
              <a:t> ) and </a:t>
            </a:r>
            <a:r>
              <a:rPr lang="en-US" sz="2400" dirty="0" smtClean="0">
                <a:solidFill>
                  <a:srgbClr val="C00000"/>
                </a:solidFill>
                <a:latin typeface="Arial"/>
                <a:cs typeface="Arial"/>
              </a:rPr>
              <a:t>ribosomal RNA</a:t>
            </a:r>
            <a:r>
              <a:rPr lang="en-US" sz="2400" dirty="0" smtClean="0">
                <a:latin typeface="Arial"/>
                <a:cs typeface="Arial"/>
              </a:rPr>
              <a:t> (</a:t>
            </a:r>
            <a:r>
              <a:rPr lang="en-US" sz="2400" dirty="0" err="1" smtClean="0">
                <a:latin typeface="Arial"/>
                <a:cs typeface="Arial"/>
              </a:rPr>
              <a:t>rRNA</a:t>
            </a:r>
            <a:r>
              <a:rPr lang="en-US" sz="2400" dirty="0" smtClean="0">
                <a:latin typeface="Arial"/>
                <a:cs typeface="Arial"/>
              </a:rPr>
              <a:t>), both of which are involved in the process of translation.</a:t>
            </a:r>
            <a:endParaRPr lang="en-US" sz="24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152400" y="152400"/>
            <a:ext cx="8763000" cy="6324600"/>
          </a:xfrm>
        </p:spPr>
        <p:txBody>
          <a:bodyPr>
            <a:noAutofit/>
          </a:bodyPr>
          <a:lstStyle/>
          <a:p>
            <a:pPr algn="just">
              <a:lnSpc>
                <a:spcPct val="120000"/>
              </a:lnSpc>
              <a:buNone/>
            </a:pPr>
            <a:r>
              <a:rPr lang="en-US" sz="2400" b="1" dirty="0" smtClean="0">
                <a:solidFill>
                  <a:srgbClr val="FF0000"/>
                </a:solidFill>
                <a:latin typeface="Arial"/>
                <a:cs typeface="Arial"/>
              </a:rPr>
              <a:t>Structure of mRNA</a:t>
            </a:r>
            <a:r>
              <a:rPr lang="en-US" sz="2400" dirty="0" smtClean="0">
                <a:solidFill>
                  <a:srgbClr val="FF0000"/>
                </a:solidFill>
                <a:latin typeface="Arial"/>
                <a:cs typeface="Arial"/>
              </a:rPr>
              <a:t>:</a:t>
            </a:r>
          </a:p>
          <a:p>
            <a:pPr algn="just">
              <a:lnSpc>
                <a:spcPct val="120000"/>
              </a:lnSpc>
              <a:buNone/>
            </a:pPr>
            <a:r>
              <a:rPr lang="en-US" sz="2400" dirty="0" smtClean="0">
                <a:latin typeface="Times New Roman"/>
                <a:cs typeface="Times New Roman"/>
              </a:rPr>
              <a:t>Messenger RNA carries information from DNA to the </a:t>
            </a:r>
            <a:r>
              <a:rPr lang="en-US" sz="2400" dirty="0" smtClean="0">
                <a:solidFill>
                  <a:srgbClr val="C00000"/>
                </a:solidFill>
                <a:latin typeface="Times New Roman"/>
                <a:cs typeface="Times New Roman"/>
              </a:rPr>
              <a:t>ribosome, </a:t>
            </a:r>
            <a:r>
              <a:rPr lang="en-US" sz="2400" dirty="0" smtClean="0">
                <a:latin typeface="Times New Roman"/>
                <a:cs typeface="Times New Roman"/>
              </a:rPr>
              <a:t>the sites of protein synthesis (</a:t>
            </a:r>
            <a:r>
              <a:rPr lang="en-US" sz="2400" dirty="0" smtClean="0">
                <a:solidFill>
                  <a:srgbClr val="C00000"/>
                </a:solidFill>
                <a:latin typeface="Times New Roman"/>
                <a:cs typeface="Times New Roman"/>
              </a:rPr>
              <a:t>translation</a:t>
            </a:r>
            <a:r>
              <a:rPr lang="en-US" sz="2400" dirty="0" smtClean="0">
                <a:latin typeface="Times New Roman"/>
                <a:cs typeface="Times New Roman"/>
              </a:rPr>
              <a:t>) in the cell. The coding sequence of the mRNA determines the </a:t>
            </a:r>
            <a:r>
              <a:rPr lang="en-US" sz="2400" dirty="0" smtClean="0">
                <a:solidFill>
                  <a:srgbClr val="C00000"/>
                </a:solidFill>
                <a:latin typeface="Times New Roman"/>
                <a:cs typeface="Times New Roman"/>
              </a:rPr>
              <a:t>amino</a:t>
            </a:r>
            <a:r>
              <a:rPr lang="en-US" sz="2400" dirty="0" smtClean="0">
                <a:latin typeface="Times New Roman"/>
                <a:cs typeface="Times New Roman"/>
              </a:rPr>
              <a:t> </a:t>
            </a:r>
            <a:r>
              <a:rPr lang="en-US" sz="2400" dirty="0" smtClean="0">
                <a:solidFill>
                  <a:srgbClr val="C00000"/>
                </a:solidFill>
                <a:latin typeface="Times New Roman"/>
                <a:cs typeface="Times New Roman"/>
              </a:rPr>
              <a:t>acid</a:t>
            </a:r>
            <a:r>
              <a:rPr lang="en-US" sz="2400" dirty="0" smtClean="0">
                <a:latin typeface="Times New Roman"/>
                <a:cs typeface="Times New Roman"/>
              </a:rPr>
              <a:t> sequence in the</a:t>
            </a:r>
            <a:r>
              <a:rPr lang="en-US" sz="2400" dirty="0" smtClean="0">
                <a:solidFill>
                  <a:srgbClr val="C00000"/>
                </a:solidFill>
                <a:latin typeface="Times New Roman"/>
                <a:cs typeface="Times New Roman"/>
              </a:rPr>
              <a:t> protein</a:t>
            </a:r>
            <a:r>
              <a:rPr lang="en-US" sz="2400" dirty="0" smtClean="0">
                <a:latin typeface="Times New Roman"/>
                <a:cs typeface="Times New Roman"/>
              </a:rPr>
              <a:t> . </a:t>
            </a:r>
            <a:endParaRPr lang="en-US" sz="2400" dirty="0" smtClean="0">
              <a:solidFill>
                <a:srgbClr val="008000"/>
              </a:solidFill>
              <a:latin typeface="Times New Roman"/>
              <a:cs typeface="Times New Roman"/>
            </a:endParaRPr>
          </a:p>
          <a:p>
            <a:pPr algn="just">
              <a:lnSpc>
                <a:spcPct val="120000"/>
              </a:lnSpc>
              <a:buNone/>
            </a:pPr>
            <a:r>
              <a:rPr lang="en-US" sz="2400" dirty="0" smtClean="0">
                <a:solidFill>
                  <a:srgbClr val="008000"/>
                </a:solidFill>
                <a:latin typeface="Times New Roman"/>
                <a:cs typeface="Times New Roman"/>
              </a:rPr>
              <a:t>The basic differences  in mRNA structure in prokaryotic and eukaryotic</a:t>
            </a:r>
          </a:p>
          <a:p>
            <a:pPr algn="just">
              <a:lnSpc>
                <a:spcPct val="120000"/>
              </a:lnSpc>
              <a:buNone/>
            </a:pPr>
            <a:r>
              <a:rPr lang="en-US" sz="2400" dirty="0" smtClean="0">
                <a:latin typeface="Times New Roman"/>
                <a:cs typeface="Times New Roman"/>
              </a:rPr>
              <a:t>1) The mRNAs of many </a:t>
            </a:r>
            <a:r>
              <a:rPr lang="en-US" sz="2400" u="sng" dirty="0" smtClean="0">
                <a:solidFill>
                  <a:srgbClr val="3366FF"/>
                </a:solidFill>
                <a:latin typeface="Times New Roman"/>
                <a:cs typeface="Times New Roman"/>
              </a:rPr>
              <a:t>bacteria and bacteriophage </a:t>
            </a:r>
            <a:r>
              <a:rPr lang="en-US" sz="2400" dirty="0" smtClean="0">
                <a:latin typeface="Times New Roman"/>
                <a:cs typeface="Times New Roman"/>
              </a:rPr>
              <a:t>are  </a:t>
            </a:r>
            <a:r>
              <a:rPr lang="en-US" sz="2400" u="sng" dirty="0" err="1" smtClean="0">
                <a:solidFill>
                  <a:srgbClr val="FF0000"/>
                </a:solidFill>
                <a:latin typeface="Times New Roman"/>
                <a:cs typeface="Times New Roman"/>
              </a:rPr>
              <a:t>polycistronic</a:t>
            </a:r>
            <a:r>
              <a:rPr lang="en-US" sz="2400" dirty="0" smtClean="0">
                <a:latin typeface="Times New Roman"/>
                <a:cs typeface="Times New Roman"/>
              </a:rPr>
              <a:t> . A </a:t>
            </a:r>
            <a:r>
              <a:rPr lang="en-US" sz="2400" u="sng" dirty="0" err="1" smtClean="0">
                <a:latin typeface="Times New Roman"/>
                <a:cs typeface="Times New Roman"/>
              </a:rPr>
              <a:t>polycistronic</a:t>
            </a:r>
            <a:r>
              <a:rPr lang="en-US" sz="2400" dirty="0" smtClean="0">
                <a:latin typeface="Times New Roman"/>
                <a:cs typeface="Times New Roman"/>
              </a:rPr>
              <a:t> mRNA  sharing several structural genes of an </a:t>
            </a:r>
            <a:r>
              <a:rPr lang="en-US" sz="2400" dirty="0" smtClean="0">
                <a:solidFill>
                  <a:srgbClr val="FF0000"/>
                </a:solidFill>
                <a:latin typeface="Times New Roman"/>
                <a:cs typeface="Times New Roman"/>
              </a:rPr>
              <a:t>operon </a:t>
            </a:r>
            <a:r>
              <a:rPr lang="en-US" sz="2400" dirty="0" smtClean="0">
                <a:latin typeface="Times New Roman"/>
                <a:cs typeface="Times New Roman"/>
              </a:rPr>
              <a:t>with one operator and one terminator. It contains several sites for initiating and terminating for  more than a polypeptide  product . On the other hand, all known eukaryotes have only one site for initiation one protein synthesis. Thus eukaryote mRNAs are </a:t>
            </a:r>
            <a:r>
              <a:rPr lang="en-US" sz="2400" u="sng" dirty="0" err="1" smtClean="0">
                <a:solidFill>
                  <a:srgbClr val="FF0000"/>
                </a:solidFill>
                <a:latin typeface="Times New Roman"/>
                <a:cs typeface="Times New Roman"/>
              </a:rPr>
              <a:t>monocistronic</a:t>
            </a:r>
            <a:r>
              <a:rPr lang="en-US" sz="2400" dirty="0" smtClean="0">
                <a:latin typeface="Times New Roman"/>
                <a:cs typeface="Times New Roman"/>
              </a:rPr>
              <a:t>.                              </a:t>
            </a:r>
            <a:br>
              <a:rPr lang="en-US" sz="2400" dirty="0" smtClean="0">
                <a:latin typeface="Times New Roman"/>
                <a:cs typeface="Times New Roman"/>
              </a:rPr>
            </a:br>
            <a:r>
              <a:rPr lang="en-US" sz="2400" dirty="0" smtClean="0">
                <a:latin typeface="Times New Roman"/>
                <a:cs typeface="Times New Roman"/>
              </a:rPr>
              <a:t> </a:t>
            </a:r>
            <a:endParaRPr lang="en-US" sz="2400" dirty="0">
              <a:latin typeface="Times New Roman"/>
              <a:cs typeface="Times New Roman"/>
            </a:endParaRPr>
          </a:p>
        </p:txBody>
      </p:sp>
    </p:spTree>
    <p:extLst>
      <p:ext uri="{BB962C8B-B14F-4D97-AF65-F5344CB8AC3E}">
        <p14:creationId xmlns:p14="http://schemas.microsoft.com/office/powerpoint/2010/main" val="11380255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 y="152400"/>
            <a:ext cx="8991600" cy="2819400"/>
          </a:xfrm>
        </p:spPr>
        <p:txBody>
          <a:bodyPr>
            <a:normAutofit fontScale="90000"/>
          </a:bodyPr>
          <a:lstStyle/>
          <a:p>
            <a:pPr algn="just"/>
            <a:r>
              <a:rPr lang="en-US" sz="2400" dirty="0" smtClean="0"/>
              <a:t>2- </a:t>
            </a:r>
            <a:r>
              <a:rPr lang="en-US" sz="2700" dirty="0" smtClean="0">
                <a:latin typeface="Times New Roman"/>
                <a:cs typeface="Times New Roman"/>
              </a:rPr>
              <a:t>mRNA in prokaryotic cell start(5́ end ) with </a:t>
            </a:r>
            <a:r>
              <a:rPr lang="en-US" sz="2700" b="1" dirty="0" smtClean="0">
                <a:solidFill>
                  <a:srgbClr val="FF0000"/>
                </a:solidFill>
                <a:latin typeface="Times New Roman"/>
                <a:cs typeface="Times New Roman"/>
              </a:rPr>
              <a:t>Leader sequence (</a:t>
            </a:r>
            <a:r>
              <a:rPr lang="en-US" sz="2400" b="1" dirty="0" smtClean="0">
                <a:solidFill>
                  <a:srgbClr val="FF0000"/>
                </a:solidFill>
              </a:rPr>
              <a:t>upstream </a:t>
            </a:r>
            <a:r>
              <a:rPr lang="en-US" sz="2400" dirty="0" smtClean="0"/>
              <a:t>region</a:t>
            </a:r>
            <a:r>
              <a:rPr lang="ar-IQ" sz="2400" dirty="0" smtClean="0"/>
              <a:t>منطقة اعلى التيار </a:t>
            </a:r>
            <a:r>
              <a:rPr lang="en-US" sz="2400" dirty="0" smtClean="0"/>
              <a:t>) </a:t>
            </a:r>
            <a:r>
              <a:rPr lang="en-US" sz="2700" dirty="0" smtClean="0">
                <a:latin typeface="Times New Roman"/>
                <a:cs typeface="Times New Roman"/>
              </a:rPr>
              <a:t>contain the ribosomal binding proteins (Shine –</a:t>
            </a:r>
            <a:r>
              <a:rPr lang="en-US" sz="2700" dirty="0" err="1" smtClean="0">
                <a:latin typeface="Times New Roman"/>
                <a:cs typeface="Times New Roman"/>
              </a:rPr>
              <a:t>Dalgarno</a:t>
            </a:r>
            <a:r>
              <a:rPr lang="en-US" sz="2700" dirty="0" smtClean="0">
                <a:latin typeface="Times New Roman"/>
                <a:cs typeface="Times New Roman"/>
              </a:rPr>
              <a:t> sequence ), which has a complementary sequence in 16s </a:t>
            </a:r>
            <a:r>
              <a:rPr lang="en-US" sz="2700" dirty="0" err="1" smtClean="0">
                <a:latin typeface="Times New Roman"/>
                <a:cs typeface="Times New Roman"/>
              </a:rPr>
              <a:t>rRNA</a:t>
            </a:r>
            <a:r>
              <a:rPr lang="en-US" sz="2700" dirty="0" smtClean="0">
                <a:latin typeface="Times New Roman"/>
                <a:cs typeface="Times New Roman"/>
              </a:rPr>
              <a:t> (anti shine –</a:t>
            </a:r>
            <a:r>
              <a:rPr lang="en-US" sz="2700" dirty="0" err="1" smtClean="0">
                <a:latin typeface="Times New Roman"/>
                <a:cs typeface="Times New Roman"/>
              </a:rPr>
              <a:t>Dalgarno</a:t>
            </a:r>
            <a:r>
              <a:rPr lang="en-US" sz="2700" dirty="0" smtClean="0">
                <a:latin typeface="Times New Roman"/>
                <a:cs typeface="Times New Roman"/>
              </a:rPr>
              <a:t> sequence) followed by start codon </a:t>
            </a:r>
            <a:r>
              <a:rPr lang="en-US" sz="2700" b="1" dirty="0" smtClean="0">
                <a:solidFill>
                  <a:srgbClr val="660066"/>
                </a:solidFill>
                <a:latin typeface="Times New Roman"/>
                <a:cs typeface="Times New Roman"/>
              </a:rPr>
              <a:t>AUG</a:t>
            </a:r>
            <a:r>
              <a:rPr lang="en-US" sz="2700" dirty="0" smtClean="0">
                <a:latin typeface="Times New Roman"/>
                <a:cs typeface="Times New Roman"/>
              </a:rPr>
              <a:t> </a:t>
            </a:r>
            <a:r>
              <a:rPr lang="en-US" sz="2400" dirty="0" smtClean="0"/>
              <a:t>(in the down stream region </a:t>
            </a:r>
            <a:r>
              <a:rPr lang="ar-IQ" sz="2400" dirty="0" smtClean="0"/>
              <a:t>منطقة اسفل التيار (</a:t>
            </a:r>
            <a:r>
              <a:rPr lang="en-US" sz="2400" dirty="0" smtClean="0"/>
              <a:t> then the coding region then stop codon and the terminate region  at 3</a:t>
            </a:r>
            <a:r>
              <a:rPr lang="en-US" sz="2400" dirty="0" smtClean="0">
                <a:latin typeface="Times New Roman"/>
                <a:cs typeface="Times New Roman"/>
              </a:rPr>
              <a:t>́</a:t>
            </a:r>
            <a:r>
              <a:rPr lang="en-US" sz="2400" dirty="0" smtClean="0"/>
              <a:t> end.</a:t>
            </a:r>
            <a:br>
              <a:rPr lang="en-US" sz="2400" dirty="0" smtClean="0"/>
            </a:br>
            <a:r>
              <a:rPr lang="en-US" sz="2400" dirty="0" smtClean="0"/>
              <a:t> </a:t>
            </a:r>
            <a:r>
              <a:rPr lang="en-US" sz="2700" dirty="0" smtClean="0">
                <a:latin typeface="Times New Roman"/>
                <a:cs typeface="Times New Roman"/>
              </a:rPr>
              <a:t>In Eukaryotic cell there will be </a:t>
            </a:r>
            <a:r>
              <a:rPr lang="en-US" sz="2700" b="1" dirty="0" smtClean="0">
                <a:solidFill>
                  <a:srgbClr val="660066"/>
                </a:solidFill>
                <a:latin typeface="Times New Roman"/>
                <a:cs typeface="Times New Roman"/>
              </a:rPr>
              <a:t>CAP </a:t>
            </a:r>
            <a:r>
              <a:rPr lang="en-US" sz="2700" dirty="0" smtClean="0">
                <a:latin typeface="Times New Roman"/>
                <a:cs typeface="Times New Roman"/>
              </a:rPr>
              <a:t>structure at 5́ end and </a:t>
            </a:r>
            <a:r>
              <a:rPr lang="en-US" sz="2700" b="1" dirty="0" smtClean="0">
                <a:solidFill>
                  <a:srgbClr val="660066"/>
                </a:solidFill>
                <a:latin typeface="Times New Roman"/>
                <a:cs typeface="Times New Roman"/>
              </a:rPr>
              <a:t>poly A tail </a:t>
            </a:r>
            <a:r>
              <a:rPr lang="en-US" sz="2700" dirty="0" smtClean="0">
                <a:latin typeface="Times New Roman"/>
                <a:cs typeface="Times New Roman"/>
              </a:rPr>
              <a:t>at 3́ end </a:t>
            </a:r>
            <a:endParaRPr lang="en-US" sz="2700" dirty="0">
              <a:latin typeface="Times New Roman"/>
              <a:cs typeface="Times New Roman"/>
            </a:endParaRPr>
          </a:p>
        </p:txBody>
      </p:sp>
      <p:pic>
        <p:nvPicPr>
          <p:cNvPr id="4" name="Content Placeholder 3" descr="MRNA_structure.png"/>
          <p:cNvPicPr>
            <a:picLocks noGrp="1" noChangeAspect="1"/>
          </p:cNvPicPr>
          <p:nvPr>
            <p:ph idx="1"/>
          </p:nvPr>
        </p:nvPicPr>
        <p:blipFill rotWithShape="1">
          <a:blip r:embed="rId3" cstate="print"/>
          <a:srcRect l="-113" t="2849" r="-1285" b="13230"/>
          <a:stretch/>
        </p:blipFill>
        <p:spPr>
          <a:xfrm>
            <a:off x="457200" y="3048000"/>
            <a:ext cx="8459142" cy="1447800"/>
          </a:xfrm>
        </p:spPr>
      </p:pic>
      <p:pic>
        <p:nvPicPr>
          <p:cNvPr id="6" name="Picture 5" descr="pierce_14_5_large_2.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Lst>
          </a:blip>
          <a:srcRect l="-15694" t="-823" r="-4352" b="4938"/>
          <a:stretch/>
        </p:blipFill>
        <p:spPr>
          <a:xfrm>
            <a:off x="-381000" y="4953000"/>
            <a:ext cx="9237134"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a:normAutofit lnSpcReduction="10000"/>
          </a:bodyPr>
          <a:lstStyle/>
          <a:p>
            <a:pPr marL="0" indent="0" algn="just">
              <a:buNone/>
            </a:pPr>
            <a:r>
              <a:rPr lang="en-US" dirty="0" smtClean="0"/>
              <a:t/>
            </a:r>
            <a:br>
              <a:rPr lang="en-US" dirty="0" smtClean="0"/>
            </a:br>
            <a:r>
              <a:rPr lang="en-US" sz="2600" dirty="0" smtClean="0">
                <a:latin typeface="Times New Roman"/>
                <a:cs typeface="Times New Roman"/>
              </a:rPr>
              <a:t>(3) In most bacterial mRNAs translation begins while the mRNA is still being transcribed on DNA. In eukaryotes the mRNA transcribed on the chromosomes passes through the nuclear pores into the cytoplasm. Here it forms complexes with ribosomes, which synthesize proteins. Thus translation usually begins only after transcription is completed. </a:t>
            </a:r>
            <a:br>
              <a:rPr lang="en-US" sz="2600" dirty="0" smtClean="0">
                <a:latin typeface="Times New Roman"/>
                <a:cs typeface="Times New Roman"/>
              </a:rPr>
            </a:br>
            <a:r>
              <a:rPr lang="en-US" sz="2600" dirty="0" smtClean="0">
                <a:latin typeface="Times New Roman"/>
                <a:cs typeface="Times New Roman"/>
              </a:rPr>
              <a:t/>
            </a:r>
            <a:br>
              <a:rPr lang="en-US" sz="2600" dirty="0" smtClean="0">
                <a:latin typeface="Times New Roman"/>
                <a:cs typeface="Times New Roman"/>
              </a:rPr>
            </a:br>
            <a:endParaRPr lang="en-US" sz="2600" dirty="0" smtClean="0">
              <a:latin typeface="Times New Roman"/>
              <a:cs typeface="Times New Roman"/>
            </a:endParaRPr>
          </a:p>
          <a:p>
            <a:pPr marL="0" indent="0" algn="just">
              <a:buNone/>
            </a:pPr>
            <a:r>
              <a:rPr lang="en-US" sz="2600" dirty="0" smtClean="0">
                <a:latin typeface="Times New Roman"/>
                <a:cs typeface="Times New Roman"/>
              </a:rPr>
              <a:t>(4) Prokaryote mRNA is very short </a:t>
            </a:r>
            <a:r>
              <a:rPr lang="en-US" sz="2600" dirty="0" smtClean="0">
                <a:latin typeface="Times New Roman"/>
                <a:cs typeface="Times New Roman"/>
              </a:rPr>
              <a:t>lived in the cell. </a:t>
            </a:r>
            <a:r>
              <a:rPr lang="en-US" sz="2600" dirty="0" smtClean="0">
                <a:latin typeface="Times New Roman"/>
                <a:cs typeface="Times New Roman"/>
              </a:rPr>
              <a:t>It is constantly under going breakdown to its constituent </a:t>
            </a:r>
            <a:r>
              <a:rPr lang="en-US" sz="2600" dirty="0" err="1" smtClean="0">
                <a:latin typeface="Times New Roman"/>
                <a:cs typeface="Times New Roman"/>
              </a:rPr>
              <a:t>ribonucleotides</a:t>
            </a:r>
            <a:r>
              <a:rPr lang="en-US" sz="2600" dirty="0" smtClean="0">
                <a:latin typeface="Times New Roman"/>
                <a:cs typeface="Times New Roman"/>
              </a:rPr>
              <a:t> by </a:t>
            </a:r>
            <a:r>
              <a:rPr lang="en-US" sz="2600" dirty="0" err="1" smtClean="0">
                <a:latin typeface="Times New Roman"/>
                <a:cs typeface="Times New Roman"/>
              </a:rPr>
              <a:t>ribonucleases</a:t>
            </a:r>
            <a:r>
              <a:rPr lang="en-US" sz="2600" dirty="0" smtClean="0">
                <a:latin typeface="Times New Roman"/>
                <a:cs typeface="Times New Roman"/>
              </a:rPr>
              <a:t>. In </a:t>
            </a:r>
            <a:r>
              <a:rPr lang="en-US" sz="2600" i="1" dirty="0" smtClean="0">
                <a:latin typeface="Times New Roman"/>
                <a:cs typeface="Times New Roman"/>
              </a:rPr>
              <a:t>E. coli </a:t>
            </a:r>
            <a:r>
              <a:rPr lang="en-US" sz="2600" dirty="0" smtClean="0">
                <a:latin typeface="Times New Roman"/>
                <a:cs typeface="Times New Roman"/>
              </a:rPr>
              <a:t>the average half life of some mRNAs is about two minutes. In bacteria mRNA may be so short lived that while one end is translating proteins the other end may be undergoing breakdown.</a:t>
            </a:r>
          </a:p>
          <a:p>
            <a:pPr marL="0" indent="0" algn="just">
              <a:buNone/>
            </a:pPr>
            <a:r>
              <a:rPr lang="en-US" sz="2600" dirty="0" smtClean="0">
                <a:latin typeface="Times New Roman"/>
                <a:cs typeface="Times New Roman"/>
              </a:rPr>
              <a:t> </a:t>
            </a:r>
            <a:br>
              <a:rPr lang="en-US" sz="2600" dirty="0" smtClean="0">
                <a:latin typeface="Times New Roman"/>
                <a:cs typeface="Times New Roman"/>
              </a:rPr>
            </a:br>
            <a:endParaRPr lang="en-US" sz="2600" dirty="0">
              <a:latin typeface="Times New Roman"/>
              <a:cs typeface="Times New Roman"/>
            </a:endParaRPr>
          </a:p>
        </p:txBody>
      </p:sp>
    </p:spTree>
    <p:extLst>
      <p:ext uri="{BB962C8B-B14F-4D97-AF65-F5344CB8AC3E}">
        <p14:creationId xmlns:p14="http://schemas.microsoft.com/office/powerpoint/2010/main" val="2998696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5816976"/>
          </a:xfrm>
          <a:prstGeom prst="rect">
            <a:avLst/>
          </a:prstGeom>
        </p:spPr>
        <p:txBody>
          <a:bodyPr wrap="square">
            <a:spAutoFit/>
          </a:bodyPr>
          <a:lstStyle/>
          <a:p>
            <a:pPr algn="just"/>
            <a:r>
              <a:rPr lang="en-US" dirty="0">
                <a:latin typeface="Arial"/>
                <a:cs typeface="Arial"/>
              </a:rPr>
              <a:t/>
            </a:r>
            <a:br>
              <a:rPr lang="en-US" dirty="0">
                <a:latin typeface="Arial"/>
                <a:cs typeface="Arial"/>
              </a:rPr>
            </a:br>
            <a:r>
              <a:rPr lang="en-US" sz="2400" dirty="0">
                <a:solidFill>
                  <a:srgbClr val="3366FF"/>
                </a:solidFill>
                <a:latin typeface="Times New Roman"/>
                <a:cs typeface="Times New Roman"/>
              </a:rPr>
              <a:t>The short life of bacterial mRNAs has been explained on the grounds that it provides greater flexibility to the bacteria by adjusting to changing environmental conditions. The short life of its mRNAs enables a bacterium to synthesize different enzymes in response to environmental changes.</a:t>
            </a:r>
            <a:r>
              <a:rPr lang="en-US" sz="2400" dirty="0">
                <a:latin typeface="Times New Roman"/>
                <a:cs typeface="Times New Roman"/>
              </a:rPr>
              <a:t> In general, eukaryote mRNAs have longer half lives than bacterial </a:t>
            </a:r>
            <a:r>
              <a:rPr lang="en-US" sz="2400" dirty="0" smtClean="0">
                <a:latin typeface="Times New Roman"/>
                <a:cs typeface="Times New Roman"/>
              </a:rPr>
              <a:t>mRNAs . </a:t>
            </a:r>
            <a:r>
              <a:rPr lang="en-US" sz="2400" dirty="0">
                <a:latin typeface="Times New Roman"/>
                <a:cs typeface="Times New Roman"/>
              </a:rPr>
              <a:t>Eukaryote mRNAs are metabolically stable. </a:t>
            </a:r>
            <a:br>
              <a:rPr lang="en-US" sz="2400" dirty="0">
                <a:latin typeface="Times New Roman"/>
                <a:cs typeface="Times New Roman"/>
              </a:rPr>
            </a:br>
            <a:endParaRPr lang="en-US" dirty="0">
              <a:latin typeface="Arial"/>
              <a:cs typeface="Arial"/>
            </a:endParaRPr>
          </a:p>
          <a:p>
            <a:pPr algn="just"/>
            <a:r>
              <a:rPr lang="en-US" sz="2400" dirty="0" smtClean="0">
                <a:latin typeface="Times New Roman"/>
                <a:cs typeface="Times New Roman"/>
              </a:rPr>
              <a:t>(</a:t>
            </a:r>
            <a:r>
              <a:rPr lang="en-US" sz="2400" dirty="0">
                <a:latin typeface="Times New Roman"/>
                <a:cs typeface="Times New Roman"/>
              </a:rPr>
              <a:t>5) In prokaryotes the mRNAs undergo very little processing after being transcribed. There is a very short time interval between transcription and translation. In fact considerable translation may already take place before completion of transcription, and degradation of mRNA may begin. In eukaryotes the transcribed mRNA undergoes considerable processing before mature mRNA is formed.</a:t>
            </a:r>
            <a:endParaRPr lang="en-US" sz="2400" b="1" dirty="0">
              <a:latin typeface="Times New Roman"/>
              <a:cs typeface="Times New Roman"/>
            </a:endParaRPr>
          </a:p>
        </p:txBody>
      </p:sp>
    </p:spTree>
    <p:extLst>
      <p:ext uri="{BB962C8B-B14F-4D97-AF65-F5344CB8AC3E}">
        <p14:creationId xmlns:p14="http://schemas.microsoft.com/office/powerpoint/2010/main" val="3671821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209800"/>
          </a:xfrm>
        </p:spPr>
        <p:txBody>
          <a:bodyPr>
            <a:noAutofit/>
          </a:bodyPr>
          <a:lstStyle/>
          <a:p>
            <a:pPr algn="just"/>
            <a:r>
              <a:rPr lang="en-US" sz="2400" dirty="0" smtClean="0">
                <a:solidFill>
                  <a:schemeClr val="tx1"/>
                </a:solidFill>
                <a:latin typeface="Times New Roman"/>
                <a:cs typeface="Times New Roman"/>
              </a:rPr>
              <a:t>In </a:t>
            </a:r>
            <a:r>
              <a:rPr lang="en-US" sz="2400" dirty="0" smtClean="0">
                <a:solidFill>
                  <a:srgbClr val="C00000"/>
                </a:solidFill>
                <a:latin typeface="Times New Roman"/>
                <a:cs typeface="Times New Roman"/>
              </a:rPr>
              <a:t>molecular genetics</a:t>
            </a:r>
            <a:r>
              <a:rPr lang="en-US" sz="2400" dirty="0" smtClean="0">
                <a:solidFill>
                  <a:schemeClr val="tx1"/>
                </a:solidFill>
                <a:latin typeface="Times New Roman"/>
                <a:cs typeface="Times New Roman"/>
              </a:rPr>
              <a:t>, an </a:t>
            </a:r>
            <a:r>
              <a:rPr lang="en-US" sz="2400" b="1" dirty="0" smtClean="0">
                <a:solidFill>
                  <a:schemeClr val="tx1"/>
                </a:solidFill>
                <a:latin typeface="Times New Roman"/>
                <a:cs typeface="Times New Roman"/>
              </a:rPr>
              <a:t>untranslated region</a:t>
            </a:r>
            <a:r>
              <a:rPr lang="en-US" sz="2400" dirty="0" smtClean="0">
                <a:solidFill>
                  <a:schemeClr val="tx1"/>
                </a:solidFill>
                <a:latin typeface="Times New Roman"/>
                <a:cs typeface="Times New Roman"/>
              </a:rPr>
              <a:t> (or </a:t>
            </a:r>
            <a:r>
              <a:rPr lang="en-US" sz="2400" b="1" dirty="0" smtClean="0">
                <a:solidFill>
                  <a:schemeClr val="tx1"/>
                </a:solidFill>
                <a:latin typeface="Times New Roman"/>
                <a:cs typeface="Times New Roman"/>
              </a:rPr>
              <a:t>UTR</a:t>
            </a:r>
            <a:r>
              <a:rPr lang="en-US" sz="2400" dirty="0" smtClean="0">
                <a:solidFill>
                  <a:schemeClr val="tx1"/>
                </a:solidFill>
                <a:latin typeface="Times New Roman"/>
                <a:cs typeface="Times New Roman"/>
              </a:rPr>
              <a:t>) refers to either of two sections, one on each side of a </a:t>
            </a:r>
            <a:r>
              <a:rPr lang="en-US" sz="2400" dirty="0" smtClean="0">
                <a:solidFill>
                  <a:srgbClr val="C00000"/>
                </a:solidFill>
                <a:latin typeface="Times New Roman"/>
                <a:cs typeface="Times New Roman"/>
              </a:rPr>
              <a:t>coding sequence</a:t>
            </a:r>
            <a:r>
              <a:rPr lang="ar-IQ" sz="2400" dirty="0" smtClean="0">
                <a:solidFill>
                  <a:srgbClr val="C00000"/>
                </a:solidFill>
                <a:latin typeface="Times New Roman"/>
                <a:cs typeface="Times New Roman"/>
              </a:rPr>
              <a:t> </a:t>
            </a:r>
            <a:r>
              <a:rPr lang="en-US" sz="2400" dirty="0" smtClean="0">
                <a:solidFill>
                  <a:srgbClr val="C00000"/>
                </a:solidFill>
                <a:latin typeface="Times New Roman"/>
                <a:cs typeface="Times New Roman"/>
              </a:rPr>
              <a:t>on </a:t>
            </a:r>
            <a:r>
              <a:rPr lang="en-US" sz="2400" dirty="0" smtClean="0">
                <a:solidFill>
                  <a:schemeClr val="tx1"/>
                </a:solidFill>
                <a:latin typeface="Times New Roman"/>
                <a:cs typeface="Times New Roman"/>
              </a:rPr>
              <a:t>a strand of</a:t>
            </a:r>
            <a:r>
              <a:rPr lang="en-US" sz="2400" dirty="0" smtClean="0">
                <a:solidFill>
                  <a:srgbClr val="C00000"/>
                </a:solidFill>
                <a:latin typeface="Times New Roman"/>
                <a:cs typeface="Times New Roman"/>
              </a:rPr>
              <a:t> mRNA. </a:t>
            </a:r>
            <a:r>
              <a:rPr lang="en-US" sz="2400" dirty="0" smtClean="0">
                <a:solidFill>
                  <a:schemeClr val="tx1"/>
                </a:solidFill>
                <a:latin typeface="Times New Roman"/>
                <a:cs typeface="Times New Roman"/>
              </a:rPr>
              <a:t>If it is found on the 5' side, it is called the</a:t>
            </a:r>
            <a:r>
              <a:rPr lang="en-US" sz="2400" dirty="0" smtClean="0">
                <a:solidFill>
                  <a:srgbClr val="C00000"/>
                </a:solidFill>
                <a:latin typeface="Times New Roman"/>
                <a:cs typeface="Times New Roman"/>
              </a:rPr>
              <a:t> 5' UTR</a:t>
            </a:r>
            <a:r>
              <a:rPr lang="en-US" sz="2400" dirty="0" smtClean="0">
                <a:solidFill>
                  <a:schemeClr val="tx1"/>
                </a:solidFill>
                <a:latin typeface="Times New Roman"/>
                <a:cs typeface="Times New Roman"/>
              </a:rPr>
              <a:t> (or </a:t>
            </a:r>
            <a:r>
              <a:rPr lang="en-US" sz="2400" b="1" dirty="0" smtClean="0">
                <a:solidFill>
                  <a:schemeClr val="tx1"/>
                </a:solidFill>
                <a:latin typeface="Times New Roman"/>
                <a:cs typeface="Times New Roman"/>
              </a:rPr>
              <a:t>leader sequence</a:t>
            </a:r>
            <a:r>
              <a:rPr lang="en-US" sz="2400" dirty="0" smtClean="0">
                <a:solidFill>
                  <a:schemeClr val="tx1"/>
                </a:solidFill>
                <a:latin typeface="Times New Roman"/>
                <a:cs typeface="Times New Roman"/>
              </a:rPr>
              <a:t>), or if it is found on the 3' side, it is called the </a:t>
            </a:r>
            <a:r>
              <a:rPr lang="en-US" sz="2400" dirty="0" smtClean="0">
                <a:solidFill>
                  <a:srgbClr val="C00000"/>
                </a:solidFill>
                <a:latin typeface="Times New Roman"/>
                <a:cs typeface="Times New Roman"/>
              </a:rPr>
              <a:t>3' UTR</a:t>
            </a:r>
            <a:r>
              <a:rPr lang="en-US" sz="2400" dirty="0" smtClean="0">
                <a:solidFill>
                  <a:schemeClr val="tx1"/>
                </a:solidFill>
                <a:latin typeface="Times New Roman"/>
                <a:cs typeface="Times New Roman"/>
              </a:rPr>
              <a:t> (or </a:t>
            </a:r>
            <a:r>
              <a:rPr lang="en-US" sz="2400" b="1" dirty="0" err="1" smtClean="0">
                <a:solidFill>
                  <a:schemeClr val="tx1"/>
                </a:solidFill>
                <a:latin typeface="Times New Roman"/>
                <a:cs typeface="Times New Roman"/>
              </a:rPr>
              <a:t>tailer</a:t>
            </a:r>
            <a:r>
              <a:rPr lang="en-US" sz="2400" b="1" dirty="0" smtClean="0">
                <a:solidFill>
                  <a:schemeClr val="tx1"/>
                </a:solidFill>
                <a:latin typeface="Times New Roman"/>
                <a:cs typeface="Times New Roman"/>
              </a:rPr>
              <a:t> sequence</a:t>
            </a:r>
            <a:r>
              <a:rPr lang="en-US" sz="2400" dirty="0" smtClean="0">
                <a:solidFill>
                  <a:schemeClr val="tx1"/>
                </a:solidFill>
                <a:latin typeface="Times New Roman"/>
                <a:cs typeface="Times New Roman"/>
              </a:rPr>
              <a:t>). There is a cap structure in 5 end (Eukaryotic )and poly A at 3 end this will protect m RNA from degradation at lest few days </a:t>
            </a:r>
            <a:endParaRPr lang="en-US" sz="2400" dirty="0">
              <a:solidFill>
                <a:schemeClr val="tx1"/>
              </a:solidFill>
              <a:latin typeface="Times New Roman"/>
              <a:cs typeface="Times New Roman"/>
            </a:endParaRPr>
          </a:p>
        </p:txBody>
      </p:sp>
      <p:pic>
        <p:nvPicPr>
          <p:cNvPr id="4" name="Content Placeholder 3" descr="22_06.jpg"/>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t="-13658" b="-13658"/>
          <a:stretch>
            <a:fillRect/>
          </a:stretch>
        </p:blipFill>
        <p:spPr>
          <a:xfrm>
            <a:off x="152400" y="2819400"/>
            <a:ext cx="8686800" cy="3581400"/>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785</TotalTime>
  <Words>228</Words>
  <Application>Microsoft Macintosh PowerPoint</Application>
  <PresentationFormat>On-screen Show (4:3)</PresentationFormat>
  <Paragraphs>37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Theme</vt:lpstr>
      <vt:lpstr>PowerPoint Presentation</vt:lpstr>
      <vt:lpstr>PowerPoint Presentation</vt:lpstr>
      <vt:lpstr>RNA molecules represent the second macromolecules in the cell. They are produced as the second step in gene expression process via transcription process. usually these molecules present in cytoplasm and in some cases they represent the genetic material for some viruses like HIV (فايروس الايدز) polioviruses (فايروس شلل الاطفال) and influenza virus. </vt:lpstr>
      <vt:lpstr> Types of RNA  There are 3 types of RNA which are synthesized via Transcription process. They are classified to two types stable and unstable (degradable )  1-tRNA : stable RNA, It represent 10% from the total RNA  2-rRNA: also stable, It is the main component of ribosome beside some poly peptide protein. It represent 80-85% from total RNA  3- mRNA: not stable type because it will degraded once it translated thus it represent 5% of total RNA. non-coding RNAs are transfer RNA (tRNA ) and ribosomal RNA (rRNA), both of which are involved in the process of translation.</vt:lpstr>
      <vt:lpstr>PowerPoint Presentation</vt:lpstr>
      <vt:lpstr>2- mRNA in prokaryotic cell start(5́ end ) with Leader sequence (upstream regionمنطقة اعلى التيار ) contain the ribosomal binding proteins (Shine –Dalgarno sequence ), which has a complementary sequence in 16s rRNA (anti shine –Dalgarno sequence) followed by start codon AUG (in the down stream region منطقة اسفل التيار ( then the coding region then stop codon and the terminate region  at 3́ end.  In Eukaryotic cell there will be CAP structure at 5́ end and poly A tail at 3́ end </vt:lpstr>
      <vt:lpstr>PowerPoint Presentation</vt:lpstr>
      <vt:lpstr>PowerPoint Presentation</vt:lpstr>
      <vt:lpstr>In molecular genetics, an untranslated region (or UTR) refers to either of two sections, one on each side of a coding sequence on a strand of mRNA. If it is found on the 5' side, it is called the 5' UTR (or leader sequence), or if it is found on the 3' side, it is called the 3' UTR (or tailer sequence). There is a cap structure in 5 end (Eukaryotic )and poly A at 3 end this will protect m RNA from degradation at lest few days </vt:lpstr>
      <vt:lpstr>ملاحظات عامة عن منطقة  shine – Dalgarno </vt:lpstr>
      <vt:lpstr> Transfer RNA (tRNA) is a small RNA chain of about 80 nucleotides that transfers a specific amino acid to a growing polypeptide chain at the ribosomal site of protein synthesis during translation. It has sites for amino acid attachment at acceptor arm  at the CCA 3́́ OH end and an anticodon region for codon recognition that binds to a specific sequence on the messenger RNA chain through hydrogen bonding</vt:lpstr>
      <vt:lpstr>Also It contain unusual nitrogen base  like Pseudouridine(Ψ), and ribo thymidine (T), which are found in various places specially TΨC loop of tRNA. Another notable modified base  is Dihydroxy uracil in  DUH2 loop, the third loop is the anti-codon loop  that contain the complementary  sequences to m RNA triplet codon.</vt:lpstr>
      <vt:lpstr>general the function of t RNA (uncharged) is to  attached  to A.A via Aminoacyl tRNA transferase enzyme  and the reaction require ATP. once the attachment complete the tRNA become charged .    tRNA(uncharged)+ A.A→AA-tRNA complex (charged or acylated t RNA)</vt:lpstr>
      <vt:lpstr>  Ribosomal RNA (rRNA) is the catalytic component of the ribosome's. Eukaryotic ribosomes contain four different rRNA molecules: 18S, 5.8S, 28S and 5S rRNA. Three of the rRNA molecules are synthesized in the nucleolus, and one is synthesized elsewhere. In the cytoplasm, ribosomal RNA and protein combine to form a nucleoprotein called a ribosome. The ribosome binds mRNA and carries out protein synthesis. Several ribosome's may be attached to a single mRNA at any time. Nearly all the RNA found in a typical eukaryotic cell is rRNA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11th lecture in molecular biology</dc:title>
  <dc:creator>Dr Sawsan</dc:creator>
  <cp:lastModifiedBy>nadal alsaryi</cp:lastModifiedBy>
  <cp:revision>135</cp:revision>
  <dcterms:created xsi:type="dcterms:W3CDTF">2013-12-13T17:05:05Z</dcterms:created>
  <dcterms:modified xsi:type="dcterms:W3CDTF">2020-02-15T17:20:59Z</dcterms:modified>
</cp:coreProperties>
</file>