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23"/>
  </p:notesMasterIdLst>
  <p:sldIdLst>
    <p:sldId id="298" r:id="rId2"/>
    <p:sldId id="296" r:id="rId3"/>
    <p:sldId id="297" r:id="rId4"/>
    <p:sldId id="264" r:id="rId5"/>
    <p:sldId id="258" r:id="rId6"/>
    <p:sldId id="259" r:id="rId7"/>
    <p:sldId id="262" r:id="rId8"/>
    <p:sldId id="263" r:id="rId9"/>
    <p:sldId id="286" r:id="rId10"/>
    <p:sldId id="289" r:id="rId11"/>
    <p:sldId id="290" r:id="rId12"/>
    <p:sldId id="293" r:id="rId13"/>
    <p:sldId id="270" r:id="rId14"/>
    <p:sldId id="271" r:id="rId15"/>
    <p:sldId id="272" r:id="rId16"/>
    <p:sldId id="273" r:id="rId17"/>
    <p:sldId id="274" r:id="rId18"/>
    <p:sldId id="275" r:id="rId19"/>
    <p:sldId id="294" r:id="rId20"/>
    <p:sldId id="276" r:id="rId21"/>
    <p:sldId id="29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C334E-8CC3-4832-9F68-8CAABE12A68B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D23F2-E8C4-43CF-8756-D6C8482B4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80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nowball.millersville.edu/~adecaria/ESCI341/esci341_answers_exercises_lesson03.pdf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59D7-80D2-4319-B67A-58C1B0AB544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94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http://snowball.millersville.edu/~adecaria/ESCI341/esci341_answers_exercises_lesson03.pdf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23F2-E8C4-43CF-8756-D6C8482B434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07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4D59D7-80D2-4319-B67A-58C1B0AB544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74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48400" y="238780"/>
            <a:ext cx="75997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smtClean="0">
                <a:latin typeface="Times New Roman" pitchFamily="18" charset="0"/>
              </a:rPr>
              <a:t>The Course of </a:t>
            </a:r>
            <a:r>
              <a:rPr lang="en-US" sz="2800" b="1" dirty="0"/>
              <a:t>Fundamentals of Thermodynamics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1331640" y="4572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MUSTANSIRIYAH UNIVERSITY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SCIENCES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ATMOSPHERIC SCIENCES DEPARTMENT 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2019-2020 </a:t>
            </a:r>
            <a:endParaRPr lang="en-GB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en-US" sz="8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Khalid Mohammed</a:t>
            </a:r>
            <a:endParaRPr lang="en-GB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8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STAGE </a:t>
            </a:r>
          </a:p>
          <a:p>
            <a:pPr marL="0" indent="0" algn="ctr">
              <a:buNone/>
            </a:pPr>
            <a:endParaRPr lang="en-GB" sz="8000" b="1" cap="smal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60343"/>
            <a:ext cx="5760720" cy="31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4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563562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&amp; Heat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0" y="667079"/>
            <a:ext cx="8839200" cy="50044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1440" bIns="91440">
            <a:spAutoFit/>
          </a:bodyPr>
          <a:lstStyle>
            <a:lvl1pPr marL="344488" indent="-344488">
              <a:defRPr>
                <a:solidFill>
                  <a:schemeClr val="tx1"/>
                </a:solidFill>
                <a:latin typeface="Arial" charset="0"/>
              </a:defRPr>
            </a:lvl1pPr>
            <a:lvl2pPr marL="458788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(W) in mechanics is displacement (d) against a resisting force (F).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       </a:t>
            </a:r>
          </a:p>
          <a:p>
            <a:pPr marL="0" indent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W =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 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     (in units of Joule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J (units of energy)) </a:t>
            </a:r>
            <a:endParaRPr lang="en-US" altLang="en-US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indent="-342900" algn="just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can be expansion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(P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V), electrical work, magnetic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etc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endParaRPr lang="en-US" altLang="en-US" sz="2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indent="-342900" algn="just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Maximum work will be done if the compression (or expansion) is carried out in a reversible manner.</a:t>
            </a:r>
          </a:p>
          <a:p>
            <a:pPr marL="342900" indent="-34290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alt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Work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 coordinated flow of matter. 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Lowering of a weight can do work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Motion of piston can do work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Flow of electrons in conductor can do work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.</a:t>
            </a:r>
            <a:endParaRPr lang="en-US" altLang="en-US" sz="2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7007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563562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&amp; Heat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2400" y="667079"/>
            <a:ext cx="8839200" cy="34901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91440" bIns="91440">
            <a:spAutoFit/>
          </a:bodyPr>
          <a:lstStyle>
            <a:lvl1pPr marL="344488" indent="-344488">
              <a:defRPr>
                <a:solidFill>
                  <a:schemeClr val="tx1"/>
                </a:solidFill>
                <a:latin typeface="Arial" charset="0"/>
              </a:defRPr>
            </a:lvl1pPr>
            <a:lvl2pPr marL="458788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spcAft>
                <a:spcPct val="10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Heat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 NOT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form of energy;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it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 a mode of transfer of energy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”. The transfer is done due to temperature difference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Bodies contain </a:t>
            </a:r>
            <a:r>
              <a:rPr lang="en-US" altLang="en-US" sz="2400" b="1" i="1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internal energy 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</a:t>
            </a:r>
            <a:r>
              <a:rPr lang="en-US" altLang="en-US" sz="2400" b="1" i="1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not</a:t>
            </a:r>
            <a:r>
              <a:rPr lang="en-US" altLang="en-US" sz="2400" i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b="1" i="1" u="sng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heat (nor work!).</a:t>
            </a:r>
          </a:p>
          <a:p>
            <a:pPr marL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Heat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involves random motion of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matter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Like gas molecules in a gas cylinder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Water molecules in a cup of water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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Atoms vibrating in a block of Cu.</a:t>
            </a:r>
          </a:p>
          <a:p>
            <a:pPr marL="0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Wingdings" pitchFamily="2" charset="2"/>
              <a:buChar char="q"/>
            </a:pPr>
            <a:endParaRPr lang="en-US" altLang="en-US" sz="2400" dirty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785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51246"/>
              </p:ext>
            </p:extLst>
          </p:nvPr>
        </p:nvGraphicFramePr>
        <p:xfrm>
          <a:off x="1233175" y="1644708"/>
          <a:ext cx="6677649" cy="4908492"/>
        </p:xfrm>
        <a:graphic>
          <a:graphicData uri="http://schemas.openxmlformats.org/drawingml/2006/table">
            <a:tbl>
              <a:tblPr/>
              <a:tblGrid>
                <a:gridCol w="2225883"/>
                <a:gridCol w="2225883"/>
                <a:gridCol w="2225883"/>
              </a:tblGrid>
              <a:tr h="296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effectLst/>
                        </a:rPr>
                        <a:t>Work (W)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Heat (Q)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296784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Interaction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Mechanical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Thermal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296784"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Requires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Force and Displacement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Temperature difference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519373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Process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Macroscopic pushes and pulls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Microscopic collisions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1187138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Positive value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W &gt; 0 when a gas is compressed. Energy is transferred into system.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Q &gt; 0 when the environment is at a higher temperature than the system. Energy is transferred into system.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964549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Negative value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W &lt; 0 when a gas expands. Energy is transferred out of system.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Q &lt; 0 when the system is at a higher temperature than the environment. Energy is transferred out of system.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  <a:tr h="964549"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Equilibrium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>
                          <a:effectLst/>
                        </a:rPr>
                        <a:t>A system is in mechanical equilibrium when there is no net force or torque on it.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effectLst/>
                        </a:rPr>
                        <a:t>A system is in thermal equilibrium when it is at the same temperature as the environment.</a:t>
                      </a:r>
                    </a:p>
                  </a:txBody>
                  <a:tcPr marL="74196" marR="74196" marT="37098" marB="37098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3048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and work each have their own distinct properties, and they differ in how they affect a system. These are listed and compared below</a:t>
            </a:r>
          </a:p>
        </p:txBody>
      </p:sp>
    </p:spTree>
    <p:extLst>
      <p:ext uri="{BB962C8B-B14F-4D97-AF65-F5344CB8AC3E}">
        <p14:creationId xmlns:p14="http://schemas.microsoft.com/office/powerpoint/2010/main" val="375888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LAWS OF THERMODYNAMICS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four ‘laws’ of thermodynamics are essentially postulates that are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assumed to be true, and have never (so far) been seen to fail.</a:t>
            </a:r>
          </a:p>
        </p:txBody>
      </p:sp>
      <p:sp>
        <p:nvSpPr>
          <p:cNvPr id="6" name="Rectangle 5"/>
          <p:cNvSpPr/>
          <p:nvPr/>
        </p:nvSpPr>
        <p:spPr>
          <a:xfrm>
            <a:off x="-19666" y="1413808"/>
            <a:ext cx="91636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ZEROTH LAW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Zeroth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Law of Thermodynamics states that if two systems are each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separately 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equilibrium with a third system, then the first two systems are also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equilibrium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each other</a:t>
            </a:r>
          </a:p>
        </p:txBody>
      </p:sp>
      <p:pic>
        <p:nvPicPr>
          <p:cNvPr id="1028" name="Picture 4" descr="http://hyperphysics.phy-astr.gsu.edu/hbase/thermo/imgheat/theq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08" y="3214726"/>
            <a:ext cx="7069192" cy="272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68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LAWS OF THERMODYNAMICS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-19666" y="685800"/>
            <a:ext cx="91636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 LAW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can be summarized in a statement that energy is conserved,  and it will be explained in details later on.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LAW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 Law of Thermodynamics has several possible equivalent statements, two of them are: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entropy of an isolated system can never decrease.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impossible for an engine operating in a cyclic process to convert energy into work with 100% efficiency.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14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LAWS OF THERMODYNAMICS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-19666" y="685800"/>
            <a:ext cx="916366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THIRD LAW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several different statements of the Third Law, among them are: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entropy change of a substance goes to zero as temperature approaches absolute zero.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entropy of a pure substance is zero at absolute zero.</a:t>
            </a: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consequence or result of the First, Second, and Third Laws is that: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impossible to reduce the temperature of a substance to absolute zero (0 K) in a finite number of steps, in other words, it would take an infinite number of steps to reach absolute zero, so therefore, it is unattainable.</a:t>
            </a:r>
          </a:p>
        </p:txBody>
      </p:sp>
    </p:spTree>
    <p:extLst>
      <p:ext uri="{BB962C8B-B14F-4D97-AF65-F5344CB8AC3E}">
        <p14:creationId xmlns:p14="http://schemas.microsoft.com/office/powerpoint/2010/main" val="16405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of thermodynamics expresses the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conservation of energy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It is given as: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dW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u="sng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states that the internal energy of a system can be changed either through heating or through work.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intensive properties, the first law becomes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 =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dw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convention will be that heat added to the system and work done on the system will be positive.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Thus, work done by the system on its surroundings will be negative.</a:t>
            </a:r>
          </a:p>
        </p:txBody>
      </p:sp>
    </p:spTree>
    <p:extLst>
      <p:ext uri="{BB962C8B-B14F-4D97-AF65-F5344CB8AC3E}">
        <p14:creationId xmlns:p14="http://schemas.microsoft.com/office/powerpoint/2010/main" val="4451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P-V WORK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is defined as force acting over a distance,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 gas expands quasi-statically against a pressure, p, the work done by the gas is given by the pressure multiplied by the change in volume, V, or 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 (1) is only valid if the process is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quasi-static with respect to</a:t>
            </a:r>
          </a:p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equilibrium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 does not have to be near thermal equilibrium in order to use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Eqn. (1), as long as it is close to being in mechanical equilibrium.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negative sign is included because work is being done by the system.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is then written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07676"/>
            <a:ext cx="1905000" cy="616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213" y="2609309"/>
            <a:ext cx="5976587" cy="591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707316"/>
            <a:ext cx="6400800" cy="514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567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2732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terms of specific quantities, the first law is</a:t>
            </a: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213" y="609600"/>
            <a:ext cx="5443187" cy="513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66800"/>
            <a:ext cx="4800600" cy="45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2057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law in this form tells us that 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a gas expands then its internal energy must either decrease, or heat must be added to it in order to keep the internal energy from decreasing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an adiabatic process, no heat is added or subtracted. Therefore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that if a gas expands adiabatically its internal energy (and hence, its temperature) will decrease. </a:t>
            </a:r>
          </a:p>
        </p:txBody>
      </p:sp>
    </p:spTree>
    <p:extLst>
      <p:ext uri="{BB962C8B-B14F-4D97-AF65-F5344CB8AC3E}">
        <p14:creationId xmlns:p14="http://schemas.microsoft.com/office/powerpoint/2010/main" val="424823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Text Box 15"/>
          <p:cNvSpPr txBox="1">
            <a:spLocks noChangeArrowheads="1"/>
          </p:cNvSpPr>
          <p:nvPr/>
        </p:nvSpPr>
        <p:spPr bwMode="auto">
          <a:xfrm>
            <a:off x="0" y="517525"/>
            <a:ext cx="9144000" cy="40626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square" tIns="91440" bIns="91440">
            <a:spAutoFit/>
          </a:bodyPr>
          <a:lstStyle>
            <a:lvl1pPr marL="344488" indent="-34448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In a </a:t>
            </a:r>
            <a:r>
              <a: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closed system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(piston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for example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figure below), if infinitesimal pressure increase causes the volume to decrease by V, then the work done 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on the system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is:</a:t>
            </a:r>
          </a:p>
          <a:p>
            <a:pPr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system is close to equilibrium during the whole process</a:t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thus making the process </a:t>
            </a:r>
            <a:r>
              <a:rPr lang="en-US" alt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reversible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  <a:p>
            <a:pPr marL="0" indent="0" algn="ctr"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</a:pPr>
            <a:r>
              <a:rPr lang="en-US" altLang="en-US" sz="2200" b="1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</a:t>
            </a:r>
            <a:r>
              <a:rPr lang="en-US" altLang="en-US" sz="2200" b="1" i="1" u="sng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done on the system is positive, work done by the system is </a:t>
            </a:r>
            <a:r>
              <a:rPr lang="en-US" altLang="en-US" sz="2200" b="1" i="1" u="sng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negative</a:t>
            </a:r>
          </a:p>
          <a:p>
            <a:pPr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As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V is negative,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the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work done is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positive.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/>
            </a:r>
            <a:b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</a:br>
            <a:r>
              <a:rPr lang="en-US" altLang="en-US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If the piston moves outward under influence of P (i.e. ‘P’ and V are in opposite directions, then work done is negative.</a:t>
            </a:r>
          </a:p>
        </p:txBody>
      </p:sp>
      <p:sp>
        <p:nvSpPr>
          <p:cNvPr id="12301" name="Text Box 16"/>
          <p:cNvSpPr txBox="1">
            <a:spLocks noChangeArrowheads="1"/>
          </p:cNvSpPr>
          <p:nvPr/>
        </p:nvSpPr>
        <p:spPr bwMode="auto">
          <a:xfrm>
            <a:off x="1447800" y="57150"/>
            <a:ext cx="5824415" cy="492443"/>
          </a:xfrm>
          <a:prstGeom prst="rect">
            <a:avLst/>
          </a:prstGeom>
          <a:noFill/>
          <a:ln w="12700" algn="ctr">
            <a:solidFill>
              <a:srgbClr val="3366FF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altLang="en-US" sz="26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Reversible P-V work on a closed system</a:t>
            </a:r>
          </a:p>
        </p:txBody>
      </p:sp>
      <p:graphicFrame>
        <p:nvGraphicFramePr>
          <p:cNvPr id="1230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703647"/>
              </p:ext>
            </p:extLst>
          </p:nvPr>
        </p:nvGraphicFramePr>
        <p:xfrm>
          <a:off x="6537325" y="1438275"/>
          <a:ext cx="22875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3" imgW="1117440" imgH="228600" progId="Equation.DSMT4">
                  <p:embed/>
                </p:oleObj>
              </mc:Choice>
              <mc:Fallback>
                <p:oleObj name="Equation" r:id="rId3" imgW="11174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7325" y="1438275"/>
                        <a:ext cx="2287588" cy="466725"/>
                      </a:xfrm>
                      <a:prstGeom prst="rect">
                        <a:avLst/>
                      </a:prstGeom>
                      <a:solidFill>
                        <a:srgbClr val="CCFFFF">
                          <a:alpha val="50000"/>
                        </a:srgbClr>
                      </a:solidFill>
                      <a:ln w="9525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5" name="Rectangle 99"/>
          <p:cNvSpPr>
            <a:spLocks noChangeArrowheads="1"/>
          </p:cNvSpPr>
          <p:nvPr/>
        </p:nvSpPr>
        <p:spPr bwMode="auto">
          <a:xfrm>
            <a:off x="76200" y="4997450"/>
            <a:ext cx="6831012" cy="147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18000" rIns="18000" bIns="18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05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en-US" i="1" dirty="0">
                <a:latin typeface="Times New Roman" pitchFamily="18" charset="0"/>
                <a:sym typeface="Wingdings" pitchFamily="2" charset="2"/>
              </a:rPr>
              <a:t>Note that the ‘P’ is the pressure inside the container. For the work to be done reversibly the pressure outside has to be P+</a:t>
            </a:r>
            <a:r>
              <a:rPr lang="en-US" altLang="en-US" i="1" dirty="0">
                <a:latin typeface="Times New Roman" pitchFamily="18" charset="0"/>
                <a:sym typeface="Symbol" pitchFamily="18" charset="2"/>
              </a:rPr>
              <a:t>P (~P for now). Since the piston is moving in a direction opposite to the action of P, the work done by the surrounding is PV (or the work done by the system is PV, i.e. negative work is done by the system).</a:t>
            </a:r>
            <a:endParaRPr lang="en-US" altLang="en-US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35788" y="4627563"/>
            <a:ext cx="2195512" cy="1239837"/>
            <a:chOff x="6935788" y="4238625"/>
            <a:chExt cx="2195512" cy="1239837"/>
          </a:xfrm>
        </p:grpSpPr>
        <p:sp>
          <p:nvSpPr>
            <p:cNvPr id="12291" name="Freeform 3"/>
            <p:cNvSpPr>
              <a:spLocks/>
            </p:cNvSpPr>
            <p:nvPr/>
          </p:nvSpPr>
          <p:spPr bwMode="auto">
            <a:xfrm>
              <a:off x="6935788" y="4556125"/>
              <a:ext cx="1035050" cy="649287"/>
            </a:xfrm>
            <a:custGeom>
              <a:avLst/>
              <a:gdLst>
                <a:gd name="T0" fmla="*/ 647 w 647"/>
                <a:gd name="T1" fmla="*/ 0 h 409"/>
                <a:gd name="T2" fmla="*/ 0 w 647"/>
                <a:gd name="T3" fmla="*/ 0 h 409"/>
                <a:gd name="T4" fmla="*/ 0 w 647"/>
                <a:gd name="T5" fmla="*/ 409 h 409"/>
                <a:gd name="T6" fmla="*/ 642 w 647"/>
                <a:gd name="T7" fmla="*/ 409 h 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7" h="409">
                  <a:moveTo>
                    <a:pt x="647" y="0"/>
                  </a:moveTo>
                  <a:lnTo>
                    <a:pt x="0" y="0"/>
                  </a:lnTo>
                  <a:lnTo>
                    <a:pt x="0" y="409"/>
                  </a:lnTo>
                  <a:lnTo>
                    <a:pt x="642" y="409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292" name="Group 4"/>
            <p:cNvGrpSpPr>
              <a:grpSpLocks/>
            </p:cNvGrpSpPr>
            <p:nvPr/>
          </p:nvGrpSpPr>
          <p:grpSpPr bwMode="auto">
            <a:xfrm>
              <a:off x="7770813" y="4556125"/>
              <a:ext cx="641350" cy="649287"/>
              <a:chOff x="4462" y="3360"/>
              <a:chExt cx="404" cy="409"/>
            </a:xfrm>
          </p:grpSpPr>
          <p:sp>
            <p:nvSpPr>
              <p:cNvPr id="12293" name="Line 5"/>
              <p:cNvSpPr>
                <a:spLocks noChangeShapeType="1"/>
              </p:cNvSpPr>
              <p:nvPr/>
            </p:nvSpPr>
            <p:spPr bwMode="auto">
              <a:xfrm>
                <a:off x="4462" y="3360"/>
                <a:ext cx="0" cy="40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4" name="Line 6"/>
              <p:cNvSpPr>
                <a:spLocks noChangeShapeType="1"/>
              </p:cNvSpPr>
              <p:nvPr/>
            </p:nvSpPr>
            <p:spPr bwMode="auto">
              <a:xfrm>
                <a:off x="4462" y="3562"/>
                <a:ext cx="40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295" name="Group 7"/>
            <p:cNvGrpSpPr>
              <a:grpSpLocks/>
            </p:cNvGrpSpPr>
            <p:nvPr/>
          </p:nvGrpSpPr>
          <p:grpSpPr bwMode="auto">
            <a:xfrm>
              <a:off x="7643813" y="4556125"/>
              <a:ext cx="641350" cy="649287"/>
              <a:chOff x="4462" y="3360"/>
              <a:chExt cx="404" cy="409"/>
            </a:xfrm>
          </p:grpSpPr>
          <p:sp>
            <p:nvSpPr>
              <p:cNvPr id="12296" name="Line 8"/>
              <p:cNvSpPr>
                <a:spLocks noChangeShapeType="1"/>
              </p:cNvSpPr>
              <p:nvPr/>
            </p:nvSpPr>
            <p:spPr bwMode="auto">
              <a:xfrm>
                <a:off x="4462" y="3360"/>
                <a:ext cx="0" cy="409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7" name="Line 9"/>
              <p:cNvSpPr>
                <a:spLocks noChangeShapeType="1"/>
              </p:cNvSpPr>
              <p:nvPr/>
            </p:nvSpPr>
            <p:spPr bwMode="auto">
              <a:xfrm>
                <a:off x="4462" y="3562"/>
                <a:ext cx="404" cy="0"/>
              </a:xfrm>
              <a:prstGeom prst="line">
                <a:avLst/>
              </a:prstGeom>
              <a:noFill/>
              <a:ln w="28575">
                <a:solidFill>
                  <a:srgbClr val="80808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>
              <a:off x="8461375" y="4772025"/>
              <a:ext cx="384175" cy="217487"/>
            </a:xfrm>
            <a:prstGeom prst="leftArrow">
              <a:avLst>
                <a:gd name="adj1" fmla="val 50000"/>
                <a:gd name="adj2" fmla="val 44161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9" name="Text Box 56"/>
            <p:cNvSpPr txBox="1">
              <a:spLocks noChangeArrowheads="1"/>
            </p:cNvSpPr>
            <p:nvPr/>
          </p:nvSpPr>
          <p:spPr bwMode="auto">
            <a:xfrm>
              <a:off x="8332788" y="4906962"/>
              <a:ext cx="798512" cy="347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i="1">
                  <a:latin typeface="Times New Roman" pitchFamily="18" charset="0"/>
                </a:rPr>
                <a:t>(P+</a:t>
              </a:r>
              <a:r>
                <a:rPr lang="en-US" altLang="en-US" i="1">
                  <a:latin typeface="Times New Roman" pitchFamily="18" charset="0"/>
                  <a:sym typeface="Symbol" pitchFamily="18" charset="2"/>
                </a:rPr>
                <a:t>P)</a:t>
              </a:r>
            </a:p>
          </p:txBody>
        </p:sp>
        <p:sp>
          <p:nvSpPr>
            <p:cNvPr id="12303" name="Text Box 123"/>
            <p:cNvSpPr txBox="1">
              <a:spLocks noChangeArrowheads="1"/>
            </p:cNvSpPr>
            <p:nvPr/>
          </p:nvSpPr>
          <p:spPr bwMode="auto">
            <a:xfrm>
              <a:off x="7693025" y="4238625"/>
              <a:ext cx="174625" cy="31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latin typeface="Times New Roman" pitchFamily="18" charset="0"/>
                </a:rPr>
                <a:t>1</a:t>
              </a:r>
              <a:endParaRPr lang="en-US" altLang="en-US" sz="160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304" name="Text Box 123"/>
            <p:cNvSpPr txBox="1">
              <a:spLocks noChangeArrowheads="1"/>
            </p:cNvSpPr>
            <p:nvPr/>
          </p:nvSpPr>
          <p:spPr bwMode="auto">
            <a:xfrm>
              <a:off x="7559675" y="5160962"/>
              <a:ext cx="174625" cy="317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>
                  <a:latin typeface="Times New Roman" pitchFamily="18" charset="0"/>
                </a:rPr>
                <a:t>2</a:t>
              </a:r>
              <a:endParaRPr lang="en-US" altLang="en-US" sz="1600"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306" name="Text Box 56"/>
            <p:cNvSpPr txBox="1">
              <a:spLocks noChangeArrowheads="1"/>
            </p:cNvSpPr>
            <p:nvPr/>
          </p:nvSpPr>
          <p:spPr bwMode="auto">
            <a:xfrm>
              <a:off x="7181850" y="4711700"/>
              <a:ext cx="212725" cy="3476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tIns="36000" rIns="36000" bIns="3600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i="1">
                  <a:latin typeface="Times New Roman" pitchFamily="18" charset="0"/>
                </a:rPr>
                <a:t>P</a:t>
              </a:r>
              <a:endParaRPr lang="en-US" altLang="en-US" i="1">
                <a:latin typeface="Times New Roman" pitchFamily="18" charset="0"/>
                <a:sym typeface="Symbol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524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2708" y="1219200"/>
            <a:ext cx="6480720" cy="39703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300000"/>
              </a:lnSpc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Welcome Students In The </a:t>
            </a:r>
            <a:r>
              <a:rPr lang="en-US" sz="2800" b="1" i="1" u="sng" dirty="0" smtClean="0">
                <a:latin typeface="Andalus" pitchFamily="18" charset="-78"/>
                <a:cs typeface="Andalus" pitchFamily="18" charset="-78"/>
              </a:rPr>
              <a:t>New Course </a:t>
            </a:r>
          </a:p>
          <a:p>
            <a:pPr algn="ctr">
              <a:lnSpc>
                <a:spcPct val="300000"/>
              </a:lnSpc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and In The </a:t>
            </a:r>
            <a:r>
              <a:rPr lang="en-US" sz="2800" b="1" i="1" u="sng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i="1" u="sng" dirty="0" smtClean="0">
                <a:latin typeface="Andalus" pitchFamily="18" charset="-78"/>
                <a:cs typeface="Andalus" pitchFamily="18" charset="-78"/>
              </a:rPr>
              <a:t>Third Lecture </a:t>
            </a:r>
            <a:r>
              <a:rPr lang="en-US" sz="2800" b="1" i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  <a:sym typeface="Wingdings" pitchFamily="2" charset="2"/>
              </a:rPr>
              <a:t> </a:t>
            </a:r>
          </a:p>
          <a:p>
            <a:pPr algn="ctr">
              <a:lnSpc>
                <a:spcPct val="300000"/>
              </a:lnSpc>
            </a:pPr>
            <a:endParaRPr lang="en-US" sz="2800" b="1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632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237" y="0"/>
            <a:ext cx="8589963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30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LECTURE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84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610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 variables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Work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laws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law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p-v work.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lecture including the following items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89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1074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a volume of gas in a closed cylinder with a piston,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way we can control certain properties of the gas, such as its volume or temperature, and perform experiments on it.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macroscopic level, the gas has some familiar properties: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41"/>
          <a:stretch/>
        </p:blipFill>
        <p:spPr bwMode="auto">
          <a:xfrm>
            <a:off x="4953000" y="2593258"/>
            <a:ext cx="4048125" cy="2131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81000" y="2864909"/>
            <a:ext cx="4572000" cy="1785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V (units: m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mass M (units: kg)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density  = M/V (units: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kgm</a:t>
            </a:r>
            <a:r>
              <a:rPr lang="en-US" sz="2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−3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temperature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(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K, Kelvin)</a:t>
            </a:r>
          </a:p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pressure p (</a:t>
            </a:r>
            <a:r>
              <a:rPr lang="fr-F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units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Pa = Nm</a:t>
            </a:r>
            <a:r>
              <a:rPr lang="fr-FR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−2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Pascal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2" y="4766608"/>
            <a:ext cx="90011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gas is made up of molecules with individual mass M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so the total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mass of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is equal to     M = n µ,  where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is the number of moles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 is the molar mass , µ = N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Avogadro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</a:p>
        </p:txBody>
      </p:sp>
      <p:sp>
        <p:nvSpPr>
          <p:cNvPr id="5" name="Rectangle 4"/>
          <p:cNvSpPr/>
          <p:nvPr/>
        </p:nvSpPr>
        <p:spPr>
          <a:xfrm>
            <a:off x="2212789" y="228600"/>
            <a:ext cx="53310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 VARIABLES</a:t>
            </a:r>
          </a:p>
        </p:txBody>
      </p:sp>
    </p:spTree>
    <p:extLst>
      <p:ext uri="{BB962C8B-B14F-4D97-AF65-F5344CB8AC3E}">
        <p14:creationId xmlns:p14="http://schemas.microsoft.com/office/powerpoint/2010/main" val="345203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406880" y="166688"/>
            <a:ext cx="21778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latin typeface="Times New Roman" pitchFamily="18" charset="0"/>
              </a:rPr>
              <a:t>Temperature</a:t>
            </a:r>
            <a:endParaRPr lang="en-US" altLang="en-US" sz="2800" b="1" dirty="0">
              <a:latin typeface="Times New Roman" pitchFamily="18" charset="0"/>
            </a:endParaRPr>
          </a:p>
        </p:txBody>
      </p:sp>
      <p:pic>
        <p:nvPicPr>
          <p:cNvPr id="2051" name="Picture 3" descr="Translational_motion"/>
          <p:cNvPicPr>
            <a:picLocks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612" y="2514600"/>
            <a:ext cx="36576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9863" y="793750"/>
            <a:ext cx="8821737" cy="156966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>
                <a:latin typeface="Times New Roman" pitchFamily="18" charset="0"/>
              </a:rPr>
              <a:t>In microscopic </a:t>
            </a:r>
            <a:r>
              <a:rPr lang="en-US" altLang="en-US" sz="2400" dirty="0" smtClean="0">
                <a:latin typeface="Times New Roman" pitchFamily="18" charset="0"/>
              </a:rPr>
              <a:t>level, </a:t>
            </a:r>
            <a:r>
              <a:rPr lang="en-US" altLang="en-US" sz="2400" dirty="0">
                <a:latin typeface="Times New Roman" pitchFamily="18" charset="0"/>
              </a:rPr>
              <a:t>temperature measures the average kinetic energy of its atoms as they move. </a:t>
            </a:r>
            <a:endParaRPr lang="en-US" altLang="en-US" sz="2400" dirty="0" smtClean="0">
              <a:latin typeface="Times New Roman" pitchFamily="18" charset="0"/>
            </a:endParaRPr>
          </a:p>
          <a:p>
            <a:pPr marL="342900" indent="-342900" algn="just" eaLnBrk="1" hangingPunct="1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en-US" altLang="en-US" sz="2400" dirty="0" smtClean="0">
                <a:latin typeface="Times New Roman" pitchFamily="18" charset="0"/>
              </a:rPr>
              <a:t>In </a:t>
            </a:r>
            <a:r>
              <a:rPr lang="en-US" altLang="en-US" sz="2400" dirty="0">
                <a:latin typeface="Times New Roman" pitchFamily="18" charset="0"/>
              </a:rPr>
              <a:t>macroscopic </a:t>
            </a:r>
            <a:r>
              <a:rPr lang="en-US" altLang="en-US" sz="2400" dirty="0" smtClean="0">
                <a:latin typeface="Times New Roman" pitchFamily="18" charset="0"/>
              </a:rPr>
              <a:t>level, </a:t>
            </a:r>
            <a:r>
              <a:rPr lang="en-US" altLang="en-US" sz="2400" dirty="0">
                <a:latin typeface="Times New Roman" pitchFamily="18" charset="0"/>
              </a:rPr>
              <a:t>it a physical property of a system that underlies the common notions of hot and cold.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055" name="Picture 7" descr="Thermally_Agitated_Molecule"/>
          <p:cNvPicPr>
            <a:picLocks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514601"/>
            <a:ext cx="36576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07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3400" y="152400"/>
            <a:ext cx="2806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itchFamily="18" charset="0"/>
              </a:rPr>
              <a:t>Temperature  scales</a:t>
            </a:r>
          </a:p>
        </p:txBody>
      </p:sp>
      <p:sp>
        <p:nvSpPr>
          <p:cNvPr id="3113" name="Rectangle 41"/>
          <p:cNvSpPr>
            <a:spLocks noChangeArrowheads="1"/>
          </p:cNvSpPr>
          <p:nvPr/>
        </p:nvSpPr>
        <p:spPr bwMode="auto">
          <a:xfrm>
            <a:off x="0" y="315384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859993"/>
              </p:ext>
            </p:extLst>
          </p:nvPr>
        </p:nvGraphicFramePr>
        <p:xfrm>
          <a:off x="337131" y="1676400"/>
          <a:ext cx="5225469" cy="262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1823"/>
                <a:gridCol w="1741823"/>
                <a:gridCol w="174182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boiling water </a:t>
                      </a:r>
                    </a:p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mixture of </a:t>
                      </a:r>
                    </a:p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 and ice </a:t>
                      </a:r>
                    </a:p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Celsius (Centigrade)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° C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° C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Fahrenheit</a:t>
                      </a:r>
                    </a:p>
                    <a:p>
                      <a:pPr algn="ctr"/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 ° F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° F</a:t>
                      </a:r>
                      <a:endParaRPr lang="en-US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066800" y="5091113"/>
            <a:ext cx="6324600" cy="1385887"/>
            <a:chOff x="381000" y="2862578"/>
            <a:chExt cx="6959600" cy="1385887"/>
          </a:xfrm>
        </p:grpSpPr>
        <p:sp>
          <p:nvSpPr>
            <p:cNvPr id="196613" name="Rectangle 5"/>
            <p:cNvSpPr>
              <a:spLocks noChangeArrowheads="1"/>
            </p:cNvSpPr>
            <p:nvPr/>
          </p:nvSpPr>
          <p:spPr bwMode="auto">
            <a:xfrm>
              <a:off x="387350" y="3733800"/>
              <a:ext cx="39211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 smtClean="0">
                  <a:latin typeface="Times New Roman" pitchFamily="18" charset="0"/>
                </a:rPr>
                <a:t>Absolute temperature (Kelvin)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graphicFrame>
          <p:nvGraphicFramePr>
            <p:cNvPr id="196614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52084996"/>
                </p:ext>
              </p:extLst>
            </p:nvPr>
          </p:nvGraphicFramePr>
          <p:xfrm>
            <a:off x="4708525" y="2862578"/>
            <a:ext cx="2632075" cy="769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Equation" r:id="rId3" imgW="1244520" imgH="355320" progId="Equation.3">
                    <p:embed/>
                  </p:oleObj>
                </mc:Choice>
                <mc:Fallback>
                  <p:oleObj name="Equation" r:id="rId3" imgW="1244520" imgH="3553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8525" y="2862578"/>
                          <a:ext cx="2632075" cy="7699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6615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8985803"/>
                </p:ext>
              </p:extLst>
            </p:nvPr>
          </p:nvGraphicFramePr>
          <p:xfrm>
            <a:off x="4810712" y="3733800"/>
            <a:ext cx="2275888" cy="5146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Equation" r:id="rId5" imgW="1079280" imgH="241200" progId="Equation.3">
                    <p:embed/>
                  </p:oleObj>
                </mc:Choice>
                <mc:Fallback>
                  <p:oleObj name="Equation" r:id="rId5" imgW="10792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0712" y="3733800"/>
                          <a:ext cx="2275888" cy="5146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Rectangle 5"/>
            <p:cNvSpPr>
              <a:spLocks noChangeArrowheads="1"/>
            </p:cNvSpPr>
            <p:nvPr/>
          </p:nvSpPr>
          <p:spPr bwMode="auto">
            <a:xfrm>
              <a:off x="381000" y="3048000"/>
              <a:ext cx="34964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 smtClean="0">
                  <a:latin typeface="Times New Roman" pitchFamily="18" charset="0"/>
                </a:rPr>
                <a:t>Fahrenheit temperature (F)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</p:grpSp>
      <p:pic>
        <p:nvPicPr>
          <p:cNvPr id="27" name="Picture 1"/>
          <p:cNvPicPr preferRelativeResize="0">
            <a:picLocks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7" t="7668"/>
          <a:stretch/>
        </p:blipFill>
        <p:spPr bwMode="auto">
          <a:xfrm>
            <a:off x="5562600" y="685800"/>
            <a:ext cx="3581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22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519987" y="4038600"/>
            <a:ext cx="88900" cy="133191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6" name="Text Box 15"/>
          <p:cNvSpPr txBox="1">
            <a:spLocks noChangeArrowheads="1"/>
          </p:cNvSpPr>
          <p:nvPr/>
        </p:nvSpPr>
        <p:spPr bwMode="auto">
          <a:xfrm>
            <a:off x="152400" y="609600"/>
            <a:ext cx="8839200" cy="26961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tIns="91440" bIns="91440">
            <a:spAutoFit/>
          </a:bodyPr>
          <a:lstStyle>
            <a:lvl1pPr marL="344488" indent="-34448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</a:pPr>
            <a:r>
              <a:rPr lang="en-US" altLang="en-US" sz="2400" b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Force  F acting on unit area due to the weight of  the atmosphere</a:t>
            </a:r>
            <a:r>
              <a:rPr lang="en-US" altLang="en-US" sz="2000" b="1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</a:p>
          <a:p>
            <a:pPr marL="0" indent="0" algn="just">
              <a:lnSpc>
                <a:spcPct val="110000"/>
              </a:lnSpc>
              <a:spcAft>
                <a:spcPct val="20000"/>
              </a:spcAft>
              <a:buClr>
                <a:srgbClr val="FF0000"/>
              </a:buClr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 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force a gas exerts on its bounding walls per unit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This does not mean that gas only has a pressure defined at the bounding walls: the internal pressure of a gas can in principle be measured by inserting some probe and measuring the force per unit area on the probe. </a:t>
            </a:r>
            <a:endParaRPr lang="en-US" sz="2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9" name="Text Box 123"/>
          <p:cNvSpPr txBox="1">
            <a:spLocks noChangeArrowheads="1"/>
          </p:cNvSpPr>
          <p:nvPr/>
        </p:nvSpPr>
        <p:spPr bwMode="auto">
          <a:xfrm rot="16200000">
            <a:off x="6707981" y="4590256"/>
            <a:ext cx="12573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200" i="1">
                <a:latin typeface="Times New Roman" pitchFamily="18" charset="0"/>
              </a:rPr>
              <a:t>Wall of a container</a:t>
            </a:r>
            <a:endParaRPr lang="en-US" altLang="en-US" sz="1200" i="1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8355012" y="4211638"/>
            <a:ext cx="120650" cy="1206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Oval 12"/>
          <p:cNvSpPr>
            <a:spLocks noChangeArrowheads="1"/>
          </p:cNvSpPr>
          <p:nvPr/>
        </p:nvSpPr>
        <p:spPr bwMode="auto">
          <a:xfrm>
            <a:off x="8355012" y="4713288"/>
            <a:ext cx="120650" cy="1206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Oval 13"/>
          <p:cNvSpPr>
            <a:spLocks noChangeArrowheads="1"/>
          </p:cNvSpPr>
          <p:nvPr/>
        </p:nvSpPr>
        <p:spPr bwMode="auto">
          <a:xfrm>
            <a:off x="8355012" y="5160963"/>
            <a:ext cx="120650" cy="12065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Oval 15"/>
          <p:cNvSpPr>
            <a:spLocks noChangeAspect="1" noChangeArrowheads="1"/>
          </p:cNvSpPr>
          <p:nvPr/>
        </p:nvSpPr>
        <p:spPr bwMode="auto">
          <a:xfrm>
            <a:off x="8716962" y="4456113"/>
            <a:ext cx="122238" cy="1222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Oval 16"/>
          <p:cNvSpPr>
            <a:spLocks noChangeAspect="1" noChangeArrowheads="1"/>
          </p:cNvSpPr>
          <p:nvPr/>
        </p:nvSpPr>
        <p:spPr bwMode="auto">
          <a:xfrm>
            <a:off x="8716962" y="4916488"/>
            <a:ext cx="122238" cy="12223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0000FF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91682"/>
            <a:ext cx="5980215" cy="2194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 Box 56"/>
          <p:cNvSpPr txBox="1">
            <a:spLocks noChangeArrowheads="1"/>
          </p:cNvSpPr>
          <p:nvPr/>
        </p:nvSpPr>
        <p:spPr bwMode="auto">
          <a:xfrm>
            <a:off x="3583550" y="86380"/>
            <a:ext cx="1505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Pressure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5581471"/>
            <a:ext cx="8110537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Pressure and temperature do not correspond to a property of  individual molecules. They are bulk properties that can only be defined as a statistical property of a </a:t>
            </a:r>
            <a:r>
              <a:rPr lang="en-US" sz="24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 number of molecules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4553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-0.08142 -4.0740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-0.08142 -4.07407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-0.08142 -4.0740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43 4.81481E-6 L 0.00035 4.81481E-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0" y="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43 4.81481E-6 L 0.00035 4.81481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0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143 4.81481E-6 L 0.00035 4.81481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12118 2.22222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59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-0.12118 2.22222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118 2.22222E-6 L 1.66667E-6 2.22222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9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118 2.22222E-6 L 1.66667E-6 2.22222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0" grpId="0" animBg="1"/>
      <p:bldP spid="21510" grpId="1" animBg="1"/>
      <p:bldP spid="21516" grpId="0" animBg="1"/>
      <p:bldP spid="21516" grpId="1" animBg="1"/>
      <p:bldP spid="21517" grpId="0" animBg="1"/>
      <p:bldP spid="21517" grpId="1" animBg="1"/>
      <p:bldP spid="21519" grpId="0" animBg="1"/>
      <p:bldP spid="21519" grpId="1" animBg="1"/>
      <p:bldP spid="21520" grpId="0" animBg="1"/>
      <p:bldP spid="215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85800"/>
            <a:ext cx="4953000" cy="48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6"/>
          <p:cNvSpPr txBox="1">
            <a:spLocks noChangeArrowheads="1"/>
          </p:cNvSpPr>
          <p:nvPr/>
        </p:nvSpPr>
        <p:spPr bwMode="auto">
          <a:xfrm>
            <a:off x="3620356" y="86380"/>
            <a:ext cx="14318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Density </a:t>
            </a:r>
            <a:endParaRPr lang="en-US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43000"/>
            <a:ext cx="30099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58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Heat and Work</a:t>
            </a:r>
            <a:endParaRPr lang="en-US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5334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ct val="10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en-US" sz="2400" b="1" i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Heat </a:t>
            </a:r>
            <a:r>
              <a:rPr lang="en-US" altLang="en-US" sz="24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and work are modes of transfer of energy and not ‘energy’ itself.</a:t>
            </a:r>
            <a:r>
              <a:rPr lang="en-US" altLang="en-US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/>
            </a:r>
            <a:br>
              <a:rPr lang="en-US" altLang="en-US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Heat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 and work are two different ways of transferring energy from one system to another. </a:t>
            </a:r>
            <a:endParaRPr lang="en-US" altLang="en-US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342900" lvl="0" indent="-342900" algn="just">
              <a:lnSpc>
                <a:spcPct val="115000"/>
              </a:lnSpc>
              <a:spcAft>
                <a:spcPct val="10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Heat</a:t>
            </a: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 is the transfer of thermal energy between systems, while work is the transfer of mechanical energy between two systems</a:t>
            </a:r>
          </a:p>
          <a:p>
            <a:pPr marL="342900" lvl="0" indent="-342900">
              <a:lnSpc>
                <a:spcPct val="105000"/>
              </a:lnSpc>
              <a:spcAft>
                <a:spcPct val="100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Once inside the </a:t>
            </a:r>
            <a:r>
              <a:rPr lang="en-US" alt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system, i</a:t>
            </a:r>
            <a:r>
              <a:rPr lang="en-US" alt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 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does not matter how the energy entered the system* (i.e. work and heat are terms associated with the surrounding and once inside the system there is no ‘memory’ of how the input was received and 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the energy is stored as potential energy (PE) and kinetic energy (KE).</a:t>
            </a:r>
          </a:p>
          <a:p>
            <a:pPr lvl="0">
              <a:lnSpc>
                <a:spcPct val="105000"/>
              </a:lnSpc>
              <a:spcAft>
                <a:spcPct val="100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en-US" altLang="en-US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This energy can be withdrawn as work or heat from the system.</a:t>
            </a:r>
          </a:p>
          <a:p>
            <a:pPr>
              <a:spcAft>
                <a:spcPct val="10000"/>
              </a:spcAft>
              <a:buClr>
                <a:srgbClr val="FF0000"/>
              </a:buClr>
            </a:pPr>
            <a:endParaRPr lang="en-US" altLang="en-US" sz="2400" b="1" i="1" u="sng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6245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9817</TotalTime>
  <Words>1387</Words>
  <Application>Microsoft Office PowerPoint</Application>
  <PresentationFormat>On-screen Show (4:3)</PresentationFormat>
  <Paragraphs>146</Paragraphs>
  <Slides>21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PowerPoint Presentation</vt:lpstr>
      <vt:lpstr>PowerPoint Presentation</vt:lpstr>
      <vt:lpstr>This lecture including the following items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Heat and Work</vt:lpstr>
      <vt:lpstr>Work &amp; Heat</vt:lpstr>
      <vt:lpstr>Work &amp; Heat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 OF LECTURE THREE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</dc:creator>
  <cp:lastModifiedBy>L</cp:lastModifiedBy>
  <cp:revision>17</cp:revision>
  <dcterms:created xsi:type="dcterms:W3CDTF">2006-08-16T00:00:00Z</dcterms:created>
  <dcterms:modified xsi:type="dcterms:W3CDTF">2020-02-12T05:29:52Z</dcterms:modified>
</cp:coreProperties>
</file>