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335" r:id="rId2"/>
    <p:sldId id="336" r:id="rId3"/>
    <p:sldId id="260" r:id="rId4"/>
    <p:sldId id="295" r:id="rId5"/>
    <p:sldId id="299" r:id="rId6"/>
    <p:sldId id="263" r:id="rId7"/>
    <p:sldId id="307" r:id="rId8"/>
    <p:sldId id="300" r:id="rId9"/>
    <p:sldId id="265" r:id="rId10"/>
    <p:sldId id="277" r:id="rId11"/>
    <p:sldId id="301" r:id="rId12"/>
    <p:sldId id="302" r:id="rId13"/>
    <p:sldId id="304" r:id="rId14"/>
    <p:sldId id="284" r:id="rId15"/>
    <p:sldId id="337" r:id="rId16"/>
    <p:sldId id="288" r:id="rId17"/>
    <p:sldId id="289" r:id="rId18"/>
    <p:sldId id="290" r:id="rId19"/>
    <p:sldId id="30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73" autoAdjust="0"/>
  </p:normalViewPr>
  <p:slideViewPr>
    <p:cSldViewPr>
      <p:cViewPr varScale="1">
        <p:scale>
          <a:sx n="65" d="100"/>
          <a:sy n="65" d="100"/>
        </p:scale>
        <p:origin x="834" y="6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084CA-2602-4971-B869-62ACB8A39090}" type="datetimeFigureOut">
              <a:rPr lang="en-US" smtClean="0"/>
              <a:t>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20BA8-D52B-4B66-8AEC-859BB357F03D}" type="slidenum">
              <a:rPr lang="en-US" smtClean="0"/>
              <a:t>‹#›</a:t>
            </a:fld>
            <a:endParaRPr lang="en-US"/>
          </a:p>
        </p:txBody>
      </p:sp>
    </p:spTree>
    <p:extLst>
      <p:ext uri="{BB962C8B-B14F-4D97-AF65-F5344CB8AC3E}">
        <p14:creationId xmlns:p14="http://schemas.microsoft.com/office/powerpoint/2010/main" val="69391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t>6</a:t>
            </a:fld>
            <a:endParaRPr lang="en-US"/>
          </a:p>
        </p:txBody>
      </p:sp>
    </p:spTree>
    <p:extLst>
      <p:ext uri="{BB962C8B-B14F-4D97-AF65-F5344CB8AC3E}">
        <p14:creationId xmlns:p14="http://schemas.microsoft.com/office/powerpoint/2010/main" val="275867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t>10</a:t>
            </a:fld>
            <a:endParaRPr lang="en-US"/>
          </a:p>
        </p:txBody>
      </p:sp>
    </p:spTree>
    <p:extLst>
      <p:ext uri="{BB962C8B-B14F-4D97-AF65-F5344CB8AC3E}">
        <p14:creationId xmlns:p14="http://schemas.microsoft.com/office/powerpoint/2010/main" val="127327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45814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189753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74089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201713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B1428-52F1-4F14-88E9-BBB01CB8CCE1}"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82543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B1428-52F1-4F14-88E9-BBB01CB8CCE1}"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323947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BB1428-52F1-4F14-88E9-BBB01CB8CCE1}"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186580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BB1428-52F1-4F14-88E9-BBB01CB8CCE1}"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55531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B1428-52F1-4F14-88E9-BBB01CB8CCE1}"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110259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275205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329944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B1428-52F1-4F14-88E9-BBB01CB8CCE1}" type="datetimeFigureOut">
              <a:rPr lang="en-US" smtClean="0"/>
              <a:t>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EF0F9-383F-4933-A0AA-1B6F03A117E4}" type="slidenum">
              <a:rPr lang="en-US" smtClean="0"/>
              <a:t>‹#›</a:t>
            </a:fld>
            <a:endParaRPr lang="en-US"/>
          </a:p>
        </p:txBody>
      </p:sp>
    </p:spTree>
    <p:extLst>
      <p:ext uri="{BB962C8B-B14F-4D97-AF65-F5344CB8AC3E}">
        <p14:creationId xmlns:p14="http://schemas.microsoft.com/office/powerpoint/2010/main" val="812289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slideLayout" Target="../slideLayouts/slideLayout7.xml"/><Relationship Id="rId4" Type="http://schemas.openxmlformats.org/officeDocument/2006/relationships/video" Target="../media/media2.mp4"/></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Ali </a:t>
            </a:r>
            <a:r>
              <a:rPr lang="en-GB" sz="8000" dirty="0" err="1" smtClean="0">
                <a:latin typeface="Times New Roman" panose="02020603050405020304" pitchFamily="18" charset="0"/>
                <a:cs typeface="Times New Roman" panose="02020603050405020304" pitchFamily="18" charset="0"/>
              </a:rPr>
              <a:t>alhafiz</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179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3879760"/>
          </a:xfrm>
        </p:spPr>
        <p:txBody>
          <a:bodyPr>
            <a:noAutofit/>
          </a:bodyPr>
          <a:lstStyle/>
          <a:p>
            <a:pPr marL="0" indent="0" algn="just" eaLnBrk="1" fontAlgn="auto" hangingPunct="1">
              <a:spcAft>
                <a:spcPts val="0"/>
              </a:spcAft>
              <a:buNone/>
              <a:defRPr/>
            </a:pPr>
            <a:r>
              <a:rPr lang="en-US" sz="2400"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thermometer</a:t>
            </a:r>
            <a:r>
              <a:rPr lang="en-US" sz="2400" dirty="0">
                <a:latin typeface="Times New Roman" pitchFamily="18" charset="0"/>
                <a:cs typeface="Times New Roman" pitchFamily="18" charset="0"/>
              </a:rPr>
              <a:t> is an instrument that measures the temperature of a system in a </a:t>
            </a:r>
            <a:r>
              <a:rPr lang="en-US" sz="2400" b="1" u="sng" dirty="0">
                <a:latin typeface="Times New Roman" pitchFamily="18" charset="0"/>
                <a:cs typeface="Times New Roman" pitchFamily="18" charset="0"/>
              </a:rPr>
              <a:t>quantitative way</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The easiest way to do this is to find a substance having a property that change in a regular way with its temperature</a:t>
            </a:r>
            <a:r>
              <a:rPr lang="en-US" sz="2400" dirty="0">
                <a:latin typeface="Times New Roman" pitchFamily="18" charset="0"/>
                <a:cs typeface="Times New Roman" pitchFamily="18" charset="0"/>
              </a:rPr>
              <a:t>. The most direct 'regular' way is a linear one:</a:t>
            </a:r>
            <a:endParaRPr lang="en-GB" sz="2400" dirty="0">
              <a:latin typeface="Times New Roman" pitchFamily="18" charset="0"/>
              <a:cs typeface="Times New Roman" pitchFamily="18" charset="0"/>
            </a:endParaRPr>
          </a:p>
          <a:p>
            <a:pPr marL="0" indent="0" algn="just" eaLnBrk="1" fontAlgn="auto" hangingPunct="1">
              <a:spcAft>
                <a:spcPts val="0"/>
              </a:spcAft>
              <a:buNone/>
              <a:defRPr/>
            </a:pPr>
            <a:r>
              <a:rPr lang="en-US" sz="2400" dirty="0" smtClean="0">
                <a:latin typeface="Times New Roman" pitchFamily="18" charset="0"/>
                <a:cs typeface="Times New Roman" pitchFamily="18" charset="0"/>
              </a:rPr>
              <a:t>                                           t(x</a:t>
            </a:r>
            <a:r>
              <a:rPr lang="en-US" sz="2400" dirty="0">
                <a:latin typeface="Times New Roman" pitchFamily="18" charset="0"/>
                <a:cs typeface="Times New Roman" pitchFamily="18" charset="0"/>
              </a:rPr>
              <a:t>) = ax + b,</a:t>
            </a:r>
            <a:endParaRPr lang="en-GB" sz="2400" dirty="0">
              <a:latin typeface="Times New Roman" pitchFamily="18" charset="0"/>
              <a:cs typeface="Times New Roman" pitchFamily="18" charset="0"/>
            </a:endParaRPr>
          </a:p>
          <a:p>
            <a:pPr marL="0" indent="0" algn="just" eaLnBrk="1" fontAlgn="auto" hangingPunct="1">
              <a:spcAft>
                <a:spcPts val="0"/>
              </a:spcAft>
              <a:buNone/>
              <a:defRPr/>
            </a:pPr>
            <a:endParaRPr lang="en-US" sz="2400" dirty="0" smtClean="0">
              <a:latin typeface="Times New Roman" pitchFamily="18" charset="0"/>
              <a:cs typeface="Times New Roman" pitchFamily="18" charset="0"/>
            </a:endParaRPr>
          </a:p>
          <a:p>
            <a:pPr marL="0" indent="0" algn="just">
              <a:buNone/>
              <a:defRPr/>
            </a:pPr>
            <a:r>
              <a:rPr lang="en-US" sz="2400" dirty="0" smtClean="0">
                <a:latin typeface="Times New Roman" pitchFamily="18" charset="0"/>
                <a:cs typeface="Times New Roman" pitchFamily="18" charset="0"/>
              </a:rPr>
              <a:t>where </a:t>
            </a:r>
            <a:r>
              <a:rPr lang="en-US" sz="2400" dirty="0">
                <a:latin typeface="Times New Roman" pitchFamily="18" charset="0"/>
                <a:cs typeface="Times New Roman" pitchFamily="18" charset="0"/>
              </a:rPr>
              <a:t>t is the temperature of the substance and changes as the property x of the substance changes. The constants a and b depend on the substance used and may be evaluated by specifying two temperature points on the scale, such as 32° for the freezing point of water and 212° for its boiling point</a:t>
            </a:r>
            <a:r>
              <a:rPr lang="en-US"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
        <p:nvSpPr>
          <p:cNvPr id="8" name="Rectangle 7"/>
          <p:cNvSpPr/>
          <p:nvPr/>
        </p:nvSpPr>
        <p:spPr>
          <a:xfrm>
            <a:off x="1544884" y="152400"/>
            <a:ext cx="6026523" cy="492443"/>
          </a:xfrm>
          <a:prstGeom prst="rect">
            <a:avLst/>
          </a:prstGeom>
        </p:spPr>
        <p:txBody>
          <a:bodyPr wrap="none">
            <a:spAutoFit/>
          </a:bodyPr>
          <a:lstStyle/>
          <a:p>
            <a:pPr algn="ctr">
              <a:spcBef>
                <a:spcPct val="0"/>
              </a:spcBef>
              <a:defRPr/>
            </a:pPr>
            <a:r>
              <a:rPr lang="en-US" sz="2600" b="1" dirty="0">
                <a:latin typeface="Times New Roman" pitchFamily="18" charset="0"/>
                <a:ea typeface="+mj-ea"/>
                <a:cs typeface="Times New Roman" pitchFamily="18" charset="0"/>
              </a:rPr>
              <a:t>MEASUREMENT OF TEMPERATURE</a:t>
            </a:r>
          </a:p>
        </p:txBody>
      </p:sp>
    </p:spTree>
    <p:extLst>
      <p:ext uri="{BB962C8B-B14F-4D97-AF65-F5344CB8AC3E}">
        <p14:creationId xmlns:p14="http://schemas.microsoft.com/office/powerpoint/2010/main" val="194610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153400" cy="5632311"/>
          </a:xfrm>
          <a:prstGeom prst="rect">
            <a:avLst/>
          </a:prstGeom>
        </p:spPr>
        <p:txBody>
          <a:bodyPr wrap="square">
            <a:spAutoFit/>
          </a:bodyPr>
          <a:lstStyle/>
          <a:p>
            <a:pPr algn="just"/>
            <a:r>
              <a:rPr lang="en-US" sz="2400" b="1" dirty="0">
                <a:latin typeface="Times New Roman" pitchFamily="18" charset="0"/>
                <a:cs typeface="Times New Roman" pitchFamily="18" charset="0"/>
              </a:rPr>
              <a:t>Temperature Sensors</a:t>
            </a:r>
          </a:p>
          <a:p>
            <a:r>
              <a:rPr lang="en-US" sz="2400" dirty="0">
                <a:latin typeface="Times New Roman" pitchFamily="18" charset="0"/>
                <a:cs typeface="Times New Roman" pitchFamily="18" charset="0"/>
              </a:rPr>
              <a:t>A variety of sensors can be used to measure temperature. The chosen instrument depends on factors such as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measurement uncertainty and resolution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the type of environment being measured</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cost</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design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height, </a:t>
            </a:r>
            <a:r>
              <a:rPr lang="en-US" sz="2400" dirty="0" smtClean="0">
                <a:latin typeface="Times New Roman" pitchFamily="18" charset="0"/>
                <a:cs typeface="Times New Roman" pitchFamily="18" charset="0"/>
              </a:rPr>
              <a:t>and</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need for protective housing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9363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2400" b="1" dirty="0">
                <a:latin typeface="Times New Roman" pitchFamily="18" charset="0"/>
                <a:cs typeface="Times New Roman" pitchFamily="18" charset="0"/>
              </a:rPr>
              <a:t>Liquid-in-Glass Thermometer</a:t>
            </a:r>
          </a:p>
          <a:p>
            <a:pPr marL="342900" indent="-342900" algn="just">
              <a:buFont typeface="Arial" pitchFamily="34" charset="0"/>
              <a:buChar char="•"/>
            </a:pPr>
            <a:r>
              <a:rPr lang="en-US" sz="2400" dirty="0">
                <a:latin typeface="Times New Roman" pitchFamily="18" charset="0"/>
                <a:cs typeface="Times New Roman" pitchFamily="18" charset="0"/>
              </a:rPr>
              <a:t>The most familiar instrument for measuring </a:t>
            </a:r>
            <a:r>
              <a:rPr lang="en-US" sz="2400" dirty="0" smtClean="0">
                <a:latin typeface="Times New Roman" pitchFamily="18" charset="0"/>
                <a:cs typeface="Times New Roman" pitchFamily="18" charset="0"/>
              </a:rPr>
              <a:t>temperature, most </a:t>
            </a:r>
            <a:r>
              <a:rPr lang="en-US" sz="2400" dirty="0">
                <a:latin typeface="Times New Roman" pitchFamily="18" charset="0"/>
                <a:cs typeface="Times New Roman" pitchFamily="18" charset="0"/>
              </a:rPr>
              <a:t>commonly used for </a:t>
            </a:r>
            <a:r>
              <a:rPr lang="en-US" sz="2400" i="1" dirty="0">
                <a:latin typeface="Times New Roman" pitchFamily="18" charset="0"/>
                <a:cs typeface="Times New Roman" pitchFamily="18" charset="0"/>
              </a:rPr>
              <a:t>surface-based measurements</a:t>
            </a:r>
            <a:r>
              <a:rPr lang="en-US" sz="2400" dirty="0">
                <a:latin typeface="Times New Roman" pitchFamily="18" charset="0"/>
                <a:cs typeface="Times New Roman" pitchFamily="18" charset="0"/>
              </a:rPr>
              <a:t>. These thermometers are based on the principle that </a:t>
            </a:r>
            <a:r>
              <a:rPr lang="en-US" sz="2400" b="1" u="sng" dirty="0">
                <a:latin typeface="Times New Roman" pitchFamily="18" charset="0"/>
                <a:cs typeface="Times New Roman" pitchFamily="18" charset="0"/>
              </a:rPr>
              <a:t>substances expand when temperatures increase and contract when temperatures decrease.</a:t>
            </a:r>
          </a:p>
          <a:p>
            <a:pPr marL="342900" indent="-342900" algn="just">
              <a:buFont typeface="Arial" pitchFamily="34" charset="0"/>
              <a:buChar char="•"/>
            </a:pPr>
            <a:r>
              <a:rPr lang="en-US" sz="2400" dirty="0">
                <a:latin typeface="Times New Roman" pitchFamily="18" charset="0"/>
                <a:cs typeface="Times New Roman" pitchFamily="18" charset="0"/>
              </a:rPr>
              <a:t>This expansion and contraction is true for almost all substances; solid, liquid, or gas. Liquid water is an exception in that between 0°C and 4°C it contracts with increasing temperature and expands with decreasing temperature.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Liquid </a:t>
            </a:r>
            <a:r>
              <a:rPr lang="en-US" sz="2400" dirty="0">
                <a:latin typeface="Times New Roman" pitchFamily="18" charset="0"/>
                <a:cs typeface="Times New Roman" pitchFamily="18" charset="0"/>
              </a:rPr>
              <a:t>has the advantage of being visible (compared with gases) and it expands and contracts much more than a solid substance over a relatively small temperature range. </a:t>
            </a:r>
            <a:endParaRPr lang="en-US" sz="2400" dirty="0" smtClean="0">
              <a:latin typeface="Times New Roman" pitchFamily="18" charset="0"/>
              <a:cs typeface="Times New Roman" pitchFamily="18" charset="0"/>
            </a:endParaRPr>
          </a:p>
        </p:txBody>
      </p:sp>
      <p:sp>
        <p:nvSpPr>
          <p:cNvPr id="4" name="Rectangle 3"/>
          <p:cNvSpPr/>
          <p:nvPr/>
        </p:nvSpPr>
        <p:spPr>
          <a:xfrm>
            <a:off x="0" y="4450140"/>
            <a:ext cx="9144000" cy="1569660"/>
          </a:xfrm>
          <a:prstGeom prst="rect">
            <a:avLst/>
          </a:prstGeom>
        </p:spPr>
        <p:txBody>
          <a:bodyPr wrap="square">
            <a:spAutoFit/>
          </a:bodyPr>
          <a:lstStyle/>
          <a:p>
            <a:pPr algn="just"/>
            <a:r>
              <a:rPr lang="en-US" sz="2400" dirty="0">
                <a:latin typeface="Times New Roman" pitchFamily="18" charset="0"/>
                <a:cs typeface="Times New Roman" pitchFamily="18" charset="0"/>
              </a:rPr>
              <a:t>The calibration needed depends on the liquid, size of the capillary bore and reservoir, and the type of glass. Most liquid-in-glass thermometers use alcohol or mercury, but these liquids have various benefits and </a:t>
            </a:r>
            <a:r>
              <a:rPr lang="en-US" sz="2400" dirty="0" smtClean="0">
                <a:latin typeface="Times New Roman" pitchFamily="18" charset="0"/>
                <a:cs typeface="Times New Roman" pitchFamily="18" charset="0"/>
              </a:rPr>
              <a:t>drawbacks.</a:t>
            </a:r>
            <a:endParaRPr lang="en-US" sz="2400" dirty="0"/>
          </a:p>
        </p:txBody>
      </p:sp>
    </p:spTree>
    <p:extLst>
      <p:ext uri="{BB962C8B-B14F-4D97-AF65-F5344CB8AC3E}">
        <p14:creationId xmlns:p14="http://schemas.microsoft.com/office/powerpoint/2010/main" val="548691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3"/>
            <a:ext cx="9144000" cy="6740307"/>
          </a:xfrm>
          <a:prstGeom prst="rect">
            <a:avLst/>
          </a:prstGeom>
        </p:spPr>
        <p:txBody>
          <a:bodyPr wrap="square">
            <a:spAutoFit/>
          </a:bodyPr>
          <a:lstStyle/>
          <a:p>
            <a:pPr algn="just"/>
            <a:r>
              <a:rPr lang="en-US" sz="2400" dirty="0">
                <a:latin typeface="Times New Roman" pitchFamily="18" charset="0"/>
                <a:cs typeface="Times New Roman" pitchFamily="18" charset="0"/>
              </a:rPr>
              <a:t>A typical liquid-in-glass </a:t>
            </a:r>
            <a:r>
              <a:rPr lang="en-US" sz="2400" dirty="0" smtClean="0">
                <a:latin typeface="Times New Roman" pitchFamily="18" charset="0"/>
                <a:cs typeface="Times New Roman" pitchFamily="18" charset="0"/>
              </a:rPr>
              <a:t>thermometer  </a:t>
            </a:r>
          </a:p>
          <a:p>
            <a:pPr algn="just"/>
            <a:r>
              <a:rPr lang="en-US" sz="2400" dirty="0" smtClean="0">
                <a:latin typeface="Times New Roman" pitchFamily="18" charset="0"/>
                <a:cs typeface="Times New Roman" pitchFamily="18" charset="0"/>
              </a:rPr>
              <a:t>has </a:t>
            </a:r>
            <a:r>
              <a:rPr lang="en-US" sz="2400" dirty="0">
                <a:latin typeface="Times New Roman" pitchFamily="18" charset="0"/>
                <a:cs typeface="Times New Roman" pitchFamily="18" charset="0"/>
              </a:rPr>
              <a:t>four main parts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bulb</a:t>
            </a:r>
            <a:r>
              <a:rPr lang="en-US" sz="2400" dirty="0">
                <a:latin typeface="Times New Roman" pitchFamily="18" charset="0"/>
                <a:cs typeface="Times New Roman" pitchFamily="18" charset="0"/>
              </a:rPr>
              <a:t> holds the highest volume of liquid and, therefore, has the most response to a change in temperature. the liquid also fills part of the capillary tube or stem</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stem</a:t>
            </a:r>
            <a:r>
              <a:rPr lang="en-US" sz="2400" dirty="0">
                <a:latin typeface="Times New Roman" pitchFamily="18" charset="0"/>
                <a:cs typeface="Times New Roman" pitchFamily="18" charset="0"/>
              </a:rPr>
              <a:t> is made from glass that does not expand or contract significantly with temperature in the range of operation</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the part of the capillary not filled with liquid is an </a:t>
            </a:r>
            <a:r>
              <a:rPr lang="en-US" sz="2400" b="1" dirty="0">
                <a:latin typeface="Times New Roman" pitchFamily="18" charset="0"/>
                <a:cs typeface="Times New Roman" pitchFamily="18" charset="0"/>
              </a:rPr>
              <a:t>inert gas</a:t>
            </a:r>
            <a:r>
              <a:rPr lang="en-US" sz="2400" dirty="0">
                <a:latin typeface="Times New Roman" pitchFamily="18" charset="0"/>
                <a:cs typeface="Times New Roman" pitchFamily="18" charset="0"/>
              </a:rPr>
              <a:t> such as nitrogen, which prevents separation of the liquid column.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scale</a:t>
            </a:r>
            <a:r>
              <a:rPr lang="en-US" sz="2400" dirty="0">
                <a:latin typeface="Times New Roman" pitchFamily="18" charset="0"/>
                <a:cs typeface="Times New Roman" pitchFamily="18" charset="0"/>
              </a:rPr>
              <a:t> on the thermometer allows the expansion and contraction of the liquid to be converted into a temperature measurement.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based on the volume and thermal expansion coefficient of the liquid. The scale also indicates the highest and lowest temperatures that can be measured with the thermometer (referred to as the range, usually from about -90°C to 60°C)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AutoShape 2" descr="Liquid-in-glass thermometer with the main components labe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073" t="12313" r="11886" b="7986"/>
          <a:stretch/>
        </p:blipFill>
        <p:spPr>
          <a:xfrm>
            <a:off x="5794612" y="-35767"/>
            <a:ext cx="3349388" cy="2055832"/>
          </a:xfrm>
          <a:prstGeom prst="rect">
            <a:avLst/>
          </a:prstGeom>
        </p:spPr>
      </p:pic>
    </p:spTree>
    <p:extLst>
      <p:ext uri="{BB962C8B-B14F-4D97-AF65-F5344CB8AC3E}">
        <p14:creationId xmlns:p14="http://schemas.microsoft.com/office/powerpoint/2010/main" val="1489771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Content Placeholder 4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3902788" cy="6337300"/>
          </a:xfrm>
        </p:spPr>
      </p:pic>
      <p:pic>
        <p:nvPicPr>
          <p:cNvPr id="4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335463" y="228600"/>
            <a:ext cx="4656137" cy="6337300"/>
          </a:xfrm>
          <a:prstGeom prst="rect">
            <a:avLst/>
          </a:prstGeom>
        </p:spPr>
      </p:pic>
    </p:spTree>
    <p:extLst>
      <p:ext uri="{BB962C8B-B14F-4D97-AF65-F5344CB8AC3E}">
        <p14:creationId xmlns:p14="http://schemas.microsoft.com/office/powerpoint/2010/main" val="161899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143000"/>
            <a:ext cx="862012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descr="https://psuvanguard.com/wp-content/uploads/2018/02/FYILOGO-696x33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0283" y="160337"/>
            <a:ext cx="1888917" cy="90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625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0" y="0"/>
            <a:ext cx="3468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u="sng" dirty="0">
                <a:latin typeface="Times New Roman" pitchFamily="18" charset="0"/>
              </a:rPr>
              <a:t>Resistance </a:t>
            </a:r>
            <a:r>
              <a:rPr lang="en-US" sz="2400" b="1" u="sng" dirty="0">
                <a:latin typeface="Times New Roman" pitchFamily="18" charset="0"/>
              </a:rPr>
              <a:t>Thermometer</a:t>
            </a:r>
          </a:p>
          <a:p>
            <a:endParaRPr lang="en-US" altLang="en-US" sz="2400" dirty="0">
              <a:latin typeface="Times New Roman" pitchFamily="18" charset="0"/>
            </a:endParaRPr>
          </a:p>
        </p:txBody>
      </p:sp>
      <p:sp>
        <p:nvSpPr>
          <p:cNvPr id="40963" name="Rectangle 11"/>
          <p:cNvSpPr>
            <a:spLocks noChangeArrowheads="1"/>
          </p:cNvSpPr>
          <p:nvPr/>
        </p:nvSpPr>
        <p:spPr bwMode="auto">
          <a:xfrm>
            <a:off x="0" y="450246"/>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Electrical resistance of some materials changes with changing </a:t>
            </a:r>
            <a:r>
              <a:rPr lang="en-US" altLang="en-US" sz="2400" dirty="0" smtClean="0">
                <a:latin typeface="Times New Roman" pitchFamily="18" charset="0"/>
              </a:rPr>
              <a:t>Temperature </a:t>
            </a:r>
            <a:r>
              <a:rPr lang="en-US" sz="2400" dirty="0">
                <a:latin typeface="Times New Roman" pitchFamily="18" charset="0"/>
              </a:rPr>
              <a:t>have known resistance-temperature (R-T) relationships</a:t>
            </a:r>
            <a:r>
              <a:rPr lang="en-US" altLang="en-US" sz="2400" dirty="0">
                <a:latin typeface="Times New Roman" pitchFamily="18" charset="0"/>
              </a:rPr>
              <a:t>. Resistance thermal sensor can be made with small </a:t>
            </a:r>
            <a:r>
              <a:rPr lang="en-US" altLang="en-US" sz="2400" dirty="0" smtClean="0">
                <a:latin typeface="Times New Roman" pitchFamily="18" charset="0"/>
              </a:rPr>
              <a:t>wires such as </a:t>
            </a:r>
            <a:r>
              <a:rPr lang="en-US" sz="2400" dirty="0"/>
              <a:t> </a:t>
            </a:r>
            <a:r>
              <a:rPr lang="en-US" sz="2400" dirty="0">
                <a:latin typeface="Times New Roman" pitchFamily="18" charset="0"/>
              </a:rPr>
              <a:t>platinum wire </a:t>
            </a:r>
            <a:r>
              <a:rPr lang="en-US" altLang="en-US" sz="2400" dirty="0" smtClean="0">
                <a:latin typeface="Times New Roman" pitchFamily="18" charset="0"/>
              </a:rPr>
              <a:t> </a:t>
            </a:r>
            <a:r>
              <a:rPr lang="en-US" altLang="en-US" sz="2400" dirty="0">
                <a:latin typeface="Times New Roman" pitchFamily="18" charset="0"/>
              </a:rPr>
              <a:t>to give fast response </a:t>
            </a:r>
          </a:p>
        </p:txBody>
      </p:sp>
      <p:pic>
        <p:nvPicPr>
          <p:cNvPr id="200716" name="Picture 12" descr="Thin_Film_P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7" name="Rectangle 13"/>
          <p:cNvSpPr>
            <a:spLocks noChangeArrowheads="1"/>
          </p:cNvSpPr>
          <p:nvPr/>
        </p:nvSpPr>
        <p:spPr bwMode="auto">
          <a:xfrm>
            <a:off x="1824038" y="3962400"/>
            <a:ext cx="766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film </a:t>
            </a:r>
          </a:p>
        </p:txBody>
      </p:sp>
      <p:pic>
        <p:nvPicPr>
          <p:cNvPr id="200718" name="Picture 14" descr="Wire_Wound_P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1200"/>
            <a:ext cx="419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9" name="Rectangle 15"/>
          <p:cNvSpPr>
            <a:spLocks noChangeArrowheads="1"/>
          </p:cNvSpPr>
          <p:nvPr/>
        </p:nvSpPr>
        <p:spPr bwMode="auto">
          <a:xfrm>
            <a:off x="5029200" y="399415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Wire-wound </a:t>
            </a:r>
          </a:p>
        </p:txBody>
      </p:sp>
      <p:pic>
        <p:nvPicPr>
          <p:cNvPr id="200722" name="Picture 18" descr="Coil_Element_P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60888"/>
            <a:ext cx="723900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192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6200" y="210979"/>
            <a:ext cx="20201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Thermistors</a:t>
            </a:r>
            <a:r>
              <a:rPr lang="en-US" altLang="en-US" sz="2400" dirty="0">
                <a:latin typeface="Times New Roman" pitchFamily="18" charset="0"/>
              </a:rPr>
              <a:t> </a:t>
            </a:r>
          </a:p>
        </p:txBody>
      </p:sp>
      <p:sp>
        <p:nvSpPr>
          <p:cNvPr id="41987" name="Rectangle 9"/>
          <p:cNvSpPr>
            <a:spLocks noChangeArrowheads="1"/>
          </p:cNvSpPr>
          <p:nvPr/>
        </p:nvSpPr>
        <p:spPr bwMode="auto">
          <a:xfrm>
            <a:off x="18531" y="762000"/>
            <a:ext cx="912546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A thermistor is a type of resistor whose resistance varies with </a:t>
            </a:r>
            <a:r>
              <a:rPr lang="en-US" altLang="en-US" sz="2400" dirty="0" smtClean="0">
                <a:latin typeface="Times New Roman" pitchFamily="18" charset="0"/>
              </a:rPr>
              <a:t>temperature</a:t>
            </a:r>
            <a:r>
              <a:rPr lang="en-US" altLang="en-US" sz="2400" dirty="0">
                <a:latin typeface="Times New Roman" pitchFamily="18" charset="0"/>
              </a:rPr>
              <a:t>. Thermistors differ from resistance temperature </a:t>
            </a:r>
            <a:r>
              <a:rPr lang="en-US" altLang="en-US" sz="2400" dirty="0" smtClean="0">
                <a:latin typeface="Times New Roman" pitchFamily="18" charset="0"/>
              </a:rPr>
              <a:t>sensors </a:t>
            </a:r>
            <a:r>
              <a:rPr lang="en-US" altLang="en-US" sz="2400" dirty="0">
                <a:latin typeface="Times New Roman" pitchFamily="18" charset="0"/>
              </a:rPr>
              <a:t>in that </a:t>
            </a:r>
            <a:r>
              <a:rPr lang="en-US" altLang="en-US" sz="2400" u="sng" dirty="0">
                <a:latin typeface="Times New Roman" pitchFamily="18" charset="0"/>
              </a:rPr>
              <a:t>the material used in a thermistor is generally </a:t>
            </a:r>
            <a:r>
              <a:rPr lang="en-US" altLang="en-US" sz="2400" u="sng" dirty="0" smtClean="0">
                <a:latin typeface="Times New Roman" pitchFamily="18" charset="0"/>
              </a:rPr>
              <a:t>semi-conductor</a:t>
            </a:r>
            <a:r>
              <a:rPr lang="en-US" altLang="en-US" sz="2400" dirty="0">
                <a:latin typeface="Times New Roman" pitchFamily="18" charset="0"/>
              </a:rPr>
              <a:t>, such as ceramic or polymer, </a:t>
            </a:r>
            <a:r>
              <a:rPr lang="en-US" altLang="en-US" sz="2400" u="sng" dirty="0">
                <a:latin typeface="Times New Roman" pitchFamily="18" charset="0"/>
              </a:rPr>
              <a:t>while the latter uses </a:t>
            </a:r>
            <a:r>
              <a:rPr lang="en-US" altLang="en-US" sz="2400" u="sng" dirty="0" smtClean="0">
                <a:latin typeface="Times New Roman" pitchFamily="18" charset="0"/>
              </a:rPr>
              <a:t>pure </a:t>
            </a:r>
            <a:r>
              <a:rPr lang="en-US" altLang="en-US" sz="2400" u="sng" dirty="0">
                <a:latin typeface="Times New Roman" pitchFamily="18" charset="0"/>
              </a:rPr>
              <a:t>metals</a:t>
            </a:r>
            <a:r>
              <a:rPr lang="en-US" altLang="en-US" sz="2400" dirty="0">
                <a:latin typeface="Times New Roman" pitchFamily="18" charset="0"/>
              </a:rPr>
              <a:t>. The temperature response is also different; </a:t>
            </a:r>
            <a:r>
              <a:rPr lang="en-US" altLang="en-US" sz="2400" u="sng" dirty="0">
                <a:latin typeface="Times New Roman" pitchFamily="18" charset="0"/>
              </a:rPr>
              <a:t>the </a:t>
            </a:r>
            <a:r>
              <a:rPr lang="en-US" altLang="en-US" sz="2400" u="sng" dirty="0" smtClean="0">
                <a:latin typeface="Times New Roman" pitchFamily="18" charset="0"/>
              </a:rPr>
              <a:t>resistance </a:t>
            </a:r>
            <a:r>
              <a:rPr lang="en-US" altLang="en-US" sz="2400" u="sng" dirty="0">
                <a:latin typeface="Times New Roman" pitchFamily="18" charset="0"/>
              </a:rPr>
              <a:t>temperature sensors are used for larger temperature </a:t>
            </a:r>
            <a:r>
              <a:rPr lang="en-US" altLang="en-US" sz="2400" u="sng" dirty="0" smtClean="0">
                <a:latin typeface="Times New Roman" pitchFamily="18" charset="0"/>
              </a:rPr>
              <a:t>ranges</a:t>
            </a:r>
            <a:r>
              <a:rPr lang="en-US" altLang="en-US" sz="2400" u="sng" dirty="0">
                <a:latin typeface="Times New Roman" pitchFamily="18" charset="0"/>
              </a:rPr>
              <a:t>, while thermistors typically achieve a higher precision </a:t>
            </a:r>
            <a:r>
              <a:rPr lang="en-US" altLang="en-US" sz="2400" u="sng" dirty="0" smtClean="0">
                <a:latin typeface="Times New Roman" pitchFamily="18" charset="0"/>
              </a:rPr>
              <a:t>within </a:t>
            </a:r>
            <a:r>
              <a:rPr lang="en-US" altLang="en-US" sz="2400" u="sng" dirty="0">
                <a:latin typeface="Times New Roman" pitchFamily="18" charset="0"/>
              </a:rPr>
              <a:t>a limited temperature range</a:t>
            </a:r>
          </a:p>
        </p:txBody>
      </p:sp>
      <p:pic>
        <p:nvPicPr>
          <p:cNvPr id="41988" name="Picture 11" descr="China_NTC_Thermistor_Temperature_Sensor_Probe_Assemblies2008102318144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67150"/>
            <a:ext cx="3886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886200"/>
            <a:ext cx="3697574" cy="2819400"/>
          </a:xfrm>
          <a:prstGeom prst="rect">
            <a:avLst/>
          </a:prstGeom>
        </p:spPr>
      </p:pic>
    </p:spTree>
    <p:extLst>
      <p:ext uri="{BB962C8B-B14F-4D97-AF65-F5344CB8AC3E}">
        <p14:creationId xmlns:p14="http://schemas.microsoft.com/office/powerpoint/2010/main" val="1863824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7621"/>
            <a:ext cx="37561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Radiation thermometers </a:t>
            </a:r>
          </a:p>
        </p:txBody>
      </p:sp>
      <p:sp>
        <p:nvSpPr>
          <p:cNvPr id="43011" name="Rectangle 5"/>
          <p:cNvSpPr>
            <a:spLocks noChangeArrowheads="1"/>
          </p:cNvSpPr>
          <p:nvPr/>
        </p:nvSpPr>
        <p:spPr bwMode="auto">
          <a:xfrm>
            <a:off x="0" y="4572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Based on the principle that </a:t>
            </a:r>
            <a:r>
              <a:rPr lang="en-US" altLang="en-US" sz="2400" u="sng" dirty="0">
                <a:latin typeface="Times New Roman" pitchFamily="18" charset="0"/>
              </a:rPr>
              <a:t>the radiation emitted from an object </a:t>
            </a:r>
            <a:r>
              <a:rPr lang="en-US" altLang="en-US" sz="2400" u="sng" dirty="0" smtClean="0">
                <a:latin typeface="Times New Roman" pitchFamily="18" charset="0"/>
              </a:rPr>
              <a:t>depends </a:t>
            </a:r>
            <a:r>
              <a:rPr lang="en-US" altLang="en-US" sz="2400" u="sng" dirty="0">
                <a:latin typeface="Times New Roman" pitchFamily="18" charset="0"/>
              </a:rPr>
              <a:t>on its temperature. By knowing the amount of infrared </a:t>
            </a:r>
            <a:r>
              <a:rPr lang="en-US" altLang="en-US" sz="2400" u="sng" dirty="0" smtClean="0">
                <a:latin typeface="Times New Roman" pitchFamily="18" charset="0"/>
              </a:rPr>
              <a:t>energy </a:t>
            </a:r>
            <a:r>
              <a:rPr lang="en-US" altLang="en-US" sz="2400" u="sng" dirty="0">
                <a:latin typeface="Times New Roman" pitchFamily="18" charset="0"/>
              </a:rPr>
              <a:t>emitted by the object and its emissivity, the object's </a:t>
            </a:r>
            <a:r>
              <a:rPr lang="en-US" altLang="en-US" sz="2400" u="sng" dirty="0" smtClean="0">
                <a:latin typeface="Times New Roman" pitchFamily="18" charset="0"/>
              </a:rPr>
              <a:t>temperature </a:t>
            </a:r>
            <a:r>
              <a:rPr lang="en-US" altLang="en-US" sz="2400" u="sng" dirty="0">
                <a:latin typeface="Times New Roman" pitchFamily="18" charset="0"/>
              </a:rPr>
              <a:t>can be determined. </a:t>
            </a:r>
            <a:r>
              <a:rPr lang="en-US" altLang="en-US" sz="2400" dirty="0">
                <a:latin typeface="Times New Roman" pitchFamily="18" charset="0"/>
              </a:rPr>
              <a:t>They are, sometimes, called laser </a:t>
            </a:r>
            <a:r>
              <a:rPr lang="en-US" altLang="en-US" sz="2400" dirty="0" smtClean="0">
                <a:latin typeface="Times New Roman" pitchFamily="18" charset="0"/>
              </a:rPr>
              <a:t> thermometers </a:t>
            </a:r>
            <a:r>
              <a:rPr lang="en-US" altLang="en-US" sz="2400" dirty="0">
                <a:latin typeface="Times New Roman" pitchFamily="18" charset="0"/>
              </a:rPr>
              <a:t>if a laser is used to help aim the thermometer to </a:t>
            </a:r>
            <a:r>
              <a:rPr lang="en-US" altLang="en-US" sz="2400" dirty="0" smtClean="0">
                <a:latin typeface="Times New Roman" pitchFamily="18" charset="0"/>
              </a:rPr>
              <a:t> enhance </a:t>
            </a:r>
            <a:r>
              <a:rPr lang="en-US" altLang="en-US" sz="2400" dirty="0">
                <a:latin typeface="Times New Roman" pitchFamily="18" charset="0"/>
              </a:rPr>
              <a:t>the device’s ability to measure </a:t>
            </a:r>
            <a:r>
              <a:rPr lang="en-US" altLang="en-US" sz="2400" dirty="0" smtClean="0">
                <a:latin typeface="Times New Roman" pitchFamily="18" charset="0"/>
              </a:rPr>
              <a:t>temperature </a:t>
            </a:r>
            <a:r>
              <a:rPr lang="en-US" altLang="en-US" sz="2400" dirty="0">
                <a:latin typeface="Times New Roman" pitchFamily="18" charset="0"/>
              </a:rPr>
              <a:t>from a </a:t>
            </a:r>
            <a:r>
              <a:rPr lang="en-US" altLang="en-US" sz="2400" dirty="0" smtClean="0">
                <a:latin typeface="Times New Roman" pitchFamily="18" charset="0"/>
              </a:rPr>
              <a:t>distance</a:t>
            </a:r>
            <a:r>
              <a:rPr lang="en-US" altLang="en-US" sz="2400" dirty="0">
                <a:latin typeface="Times New Roman" pitchFamily="18" charset="0"/>
              </a:rPr>
              <a:t>. </a:t>
            </a:r>
          </a:p>
        </p:txBody>
      </p:sp>
      <p:pic>
        <p:nvPicPr>
          <p:cNvPr id="43012" name="Picture 6" descr="4-radiation-thermome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2" y="3124200"/>
            <a:ext cx="24860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012" y="3108278"/>
            <a:ext cx="4191000" cy="2606722"/>
          </a:xfrm>
          <a:prstGeom prst="rect">
            <a:avLst/>
          </a:prstGeom>
        </p:spPr>
      </p:pic>
      <p:sp>
        <p:nvSpPr>
          <p:cNvPr id="3" name="Rectangle 2"/>
          <p:cNvSpPr/>
          <p:nvPr/>
        </p:nvSpPr>
        <p:spPr>
          <a:xfrm>
            <a:off x="0" y="5798403"/>
            <a:ext cx="9144000" cy="830997"/>
          </a:xfrm>
          <a:prstGeom prst="rect">
            <a:avLst/>
          </a:prstGeom>
        </p:spPr>
        <p:txBody>
          <a:bodyPr wrap="square">
            <a:spAutoFit/>
          </a:bodyPr>
          <a:lstStyle/>
          <a:p>
            <a:pPr algn="just"/>
            <a:r>
              <a:rPr lang="en-US" sz="2400" dirty="0">
                <a:latin typeface="Times New Roman" pitchFamily="18" charset="0"/>
              </a:rPr>
              <a:t>Radiometric temperature measurements can also be made from instrumentation aboard research aircraft.</a:t>
            </a:r>
          </a:p>
        </p:txBody>
      </p:sp>
    </p:spTree>
    <p:extLst>
      <p:ext uri="{BB962C8B-B14F-4D97-AF65-F5344CB8AC3E}">
        <p14:creationId xmlns:p14="http://schemas.microsoft.com/office/powerpoint/2010/main" val="526911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263"/>
            <a:ext cx="9144000" cy="631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76200"/>
            <a:ext cx="6537624" cy="492443"/>
          </a:xfrm>
          <a:prstGeom prst="rect">
            <a:avLst/>
          </a:prstGeom>
        </p:spPr>
        <p:txBody>
          <a:bodyPr wrap="none">
            <a:spAutoFit/>
          </a:bodyPr>
          <a:lstStyle/>
          <a:p>
            <a:r>
              <a:rPr lang="en-US" sz="2600" dirty="0"/>
              <a:t>Advantages and Disadvantages of Sensor Types</a:t>
            </a:r>
          </a:p>
        </p:txBody>
      </p:sp>
    </p:spTree>
    <p:extLst>
      <p:ext uri="{BB962C8B-B14F-4D97-AF65-F5344CB8AC3E}">
        <p14:creationId xmlns:p14="http://schemas.microsoft.com/office/powerpoint/2010/main" val="3679998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838200" y="12192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Three</a:t>
            </a:r>
            <a:endParaRPr lang="en-GB" dirty="0"/>
          </a:p>
        </p:txBody>
      </p:sp>
      <p:sp>
        <p:nvSpPr>
          <p:cNvPr id="6" name="Rectangle 5"/>
          <p:cNvSpPr/>
          <p:nvPr/>
        </p:nvSpPr>
        <p:spPr>
          <a:xfrm>
            <a:off x="26670" y="1959858"/>
            <a:ext cx="9117330" cy="630942"/>
          </a:xfrm>
          <a:prstGeom prst="rect">
            <a:avLst/>
          </a:prstGeom>
        </p:spPr>
        <p:txBody>
          <a:bodyPr wrap="square">
            <a:spAutoFit/>
          </a:bodyPr>
          <a:lstStyle/>
          <a:p>
            <a:pPr algn="ctr"/>
            <a:r>
              <a:rPr lang="en-US" sz="3500" dirty="0" smtClean="0">
                <a:solidFill>
                  <a:srgbClr val="00B0F0"/>
                </a:solidFill>
                <a:latin typeface="+mj-lt"/>
                <a:ea typeface="+mj-ea"/>
                <a:cs typeface="+mj-cs"/>
              </a:rPr>
              <a:t>Temperature</a:t>
            </a:r>
            <a:endParaRPr lang="en-US" sz="3500" dirty="0">
              <a:solidFill>
                <a:srgbClr val="00B0F0"/>
              </a:solidFill>
              <a:latin typeface="+mj-lt"/>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04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19400"/>
            <a:ext cx="57150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77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406880" y="0"/>
            <a:ext cx="2177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800" b="1" dirty="0" smtClean="0">
                <a:latin typeface="Times New Roman" pitchFamily="18" charset="0"/>
              </a:rPr>
              <a:t>Temperature</a:t>
            </a:r>
            <a:endParaRPr lang="en-US" altLang="en-US" sz="2800" b="1" dirty="0">
              <a:latin typeface="Times New Roman" pitchFamily="18" charset="0"/>
            </a:endParaRPr>
          </a:p>
        </p:txBody>
      </p:sp>
      <p:pic>
        <p:nvPicPr>
          <p:cNvPr id="8195" name="Picture 3" descr="Translational_motion"/>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338328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1" y="609600"/>
            <a:ext cx="914400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Temperature is a measure of the average speed of the atoms and molecules, where higher temperatures correspond to faster average speeds, it </a:t>
            </a:r>
            <a:r>
              <a:rPr lang="en-US" altLang="en-US" sz="2400" dirty="0" smtClean="0">
                <a:latin typeface="Times New Roman" pitchFamily="18" charset="0"/>
              </a:rPr>
              <a:t>is a </a:t>
            </a:r>
            <a:r>
              <a:rPr lang="en-US" altLang="en-US" sz="2400" dirty="0">
                <a:latin typeface="Times New Roman" pitchFamily="18" charset="0"/>
              </a:rPr>
              <a:t>physical property of a system that underlies the common notions of hot and cold.</a:t>
            </a:r>
          </a:p>
        </p:txBody>
      </p:sp>
      <p:sp>
        <p:nvSpPr>
          <p:cNvPr id="8197" name="Rectangle 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8198" name="Rectangle 6"/>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pic>
        <p:nvPicPr>
          <p:cNvPr id="8199" name="Picture 7" descr="Thermally_Agitated_Molecule"/>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38328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4648200"/>
            <a:ext cx="9144000" cy="2308324"/>
          </a:xfrm>
          <a:prstGeom prst="rect">
            <a:avLst/>
          </a:prstGeom>
        </p:spPr>
        <p:txBody>
          <a:bodyPr wrap="square">
            <a:spAutoFit/>
          </a:bodyPr>
          <a:lstStyle/>
          <a:p>
            <a:pPr algn="just">
              <a:defRPr/>
            </a:pPr>
            <a:r>
              <a:rPr lang="en-US" sz="2400" dirty="0">
                <a:latin typeface="Times New Roman" pitchFamily="18" charset="0"/>
                <a:cs typeface="Times New Roman" pitchFamily="18" charset="0"/>
              </a:rPr>
              <a:t>Suppose we examine a volume of surface air about the size of a large flexible balloon: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warm</a:t>
            </a:r>
            <a:r>
              <a:rPr lang="en-US" sz="2400" dirty="0">
                <a:latin typeface="Times New Roman" pitchFamily="18" charset="0"/>
                <a:cs typeface="Times New Roman" pitchFamily="18" charset="0"/>
              </a:rPr>
              <a:t> the air inside, the molecules would move faster, but they also would move slightly farther apart—the air </a:t>
            </a:r>
            <a:r>
              <a:rPr lang="en-US" sz="2400" b="1" i="1" u="sng" dirty="0">
                <a:latin typeface="Times New Roman" pitchFamily="18" charset="0"/>
                <a:cs typeface="Times New Roman" pitchFamily="18" charset="0"/>
              </a:rPr>
              <a:t>becomes less dense</a:t>
            </a:r>
            <a:r>
              <a:rPr lang="en-US" sz="2400"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cool</a:t>
            </a:r>
            <a:r>
              <a:rPr lang="en-US" sz="2400" dirty="0">
                <a:latin typeface="Times New Roman" pitchFamily="18" charset="0"/>
                <a:cs typeface="Times New Roman" pitchFamily="18" charset="0"/>
              </a:rPr>
              <a:t> the air, the molecules would slow down, crowd closer together, and the air </a:t>
            </a:r>
            <a:r>
              <a:rPr lang="en-US" sz="2400" b="1" i="1" u="sng" dirty="0">
                <a:latin typeface="Times New Roman" pitchFamily="18" charset="0"/>
                <a:cs typeface="Times New Roman" pitchFamily="18" charset="0"/>
              </a:rPr>
              <a:t>would become more dense</a:t>
            </a:r>
            <a:r>
              <a:rPr lang="en-US" sz="2400" b="1"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630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2021"/>
            <a:ext cx="9144000" cy="6001643"/>
          </a:xfrm>
          <a:prstGeom prst="rect">
            <a:avLst/>
          </a:prstGeom>
        </p:spPr>
        <p:txBody>
          <a:bodyPr wrap="square">
            <a:spAutoFit/>
          </a:bodyPr>
          <a:lstStyle/>
          <a:p>
            <a:pPr marL="342900" lvl="0" indent="-342900" algn="just">
              <a:buFont typeface="Arial" pitchFamily="34" charset="0"/>
              <a:buChar char="•"/>
            </a:pPr>
            <a:r>
              <a:rPr lang="en-US" sz="2400" dirty="0">
                <a:latin typeface="Times New Roman" pitchFamily="18" charset="0"/>
                <a:cs typeface="Times New Roman" pitchFamily="18" charset="0"/>
              </a:rPr>
              <a:t>Suppose we continue to slowly cool the air. Its atoms and molecules would move slower and slower until the air reaches a temperature of </a:t>
            </a:r>
            <a:r>
              <a:rPr lang="en-US" sz="2400" dirty="0" smtClean="0">
                <a:latin typeface="Times New Roman" pitchFamily="18" charset="0"/>
                <a:cs typeface="Times New Roman" pitchFamily="18" charset="0"/>
              </a:rPr>
              <a:t> –273°C, which </a:t>
            </a:r>
            <a:r>
              <a:rPr lang="en-US" sz="2400" dirty="0">
                <a:latin typeface="Times New Roman" pitchFamily="18" charset="0"/>
                <a:cs typeface="Times New Roman" pitchFamily="18" charset="0"/>
              </a:rPr>
              <a:t>is the lowest temperature possible. At this temperature, </a:t>
            </a:r>
            <a:r>
              <a:rPr lang="en-US" sz="2400" b="1" dirty="0">
                <a:latin typeface="Times New Roman" pitchFamily="18" charset="0"/>
                <a:cs typeface="Times New Roman" pitchFamily="18" charset="0"/>
              </a:rPr>
              <a:t>called absolute zero</a:t>
            </a:r>
            <a:r>
              <a:rPr lang="en-US" sz="2400" dirty="0">
                <a:latin typeface="Times New Roman" pitchFamily="18" charset="0"/>
                <a:cs typeface="Times New Roman" pitchFamily="18" charset="0"/>
              </a:rPr>
              <a:t>, the atoms and molecules would possess a minimum amount of energy and theoretically no thermal motion. at absolute zero, we can begin a temperature scale called the absolute, or Kelvin </a:t>
            </a:r>
            <a:r>
              <a:rPr lang="en-US" sz="2400" dirty="0" smtClean="0">
                <a:latin typeface="Times New Roman" pitchFamily="18" charset="0"/>
                <a:cs typeface="Times New Roman" pitchFamily="18" charset="0"/>
              </a:rPr>
              <a:t>scale.</a:t>
            </a: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lvl="0" indent="-342900" algn="just">
              <a:buFont typeface="Arial" pitchFamily="34" charset="0"/>
              <a:buChar char="•"/>
            </a:pPr>
            <a:r>
              <a:rPr lang="en-US" sz="2400" dirty="0" smtClean="0">
                <a:latin typeface="Times New Roman" pitchFamily="18" charset="0"/>
                <a:cs typeface="Times New Roman" pitchFamily="18" charset="0"/>
              </a:rPr>
              <a:t>Heat</a:t>
            </a:r>
            <a:r>
              <a:rPr lang="en-US" sz="2400" dirty="0">
                <a:latin typeface="Times New Roman" pitchFamily="18" charset="0"/>
                <a:cs typeface="Times New Roman" pitchFamily="18" charset="0"/>
              </a:rPr>
              <a:t>, is energy in the process of being transferred from one object to another because of the temperature difference between them.  In the atmosphere, heat is transferred by conduction, convection, and radiation. </a:t>
            </a:r>
            <a:endParaRPr lang="en-US" sz="2400" dirty="0" smtClean="0">
              <a:latin typeface="Times New Roman" pitchFamily="18" charset="0"/>
              <a:cs typeface="Times New Roman" pitchFamily="18" charset="0"/>
            </a:endParaRP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heat is transferred, it is stored as internal energy. The atmosphere contains internal energy, which is the total energy stored in its molecules.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57999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520"/>
          <a:stretch/>
        </p:blipFill>
        <p:spPr bwMode="auto">
          <a:xfrm>
            <a:off x="2548320" y="2667000"/>
            <a:ext cx="400487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922" y="0"/>
            <a:ext cx="9128078" cy="2308324"/>
          </a:xfrm>
          <a:prstGeom prst="rect">
            <a:avLst/>
          </a:prstGeom>
        </p:spPr>
        <p:txBody>
          <a:bodyPr wrap="square">
            <a:spAutoFit/>
          </a:bodyPr>
          <a:lstStyle/>
          <a:p>
            <a:pPr algn="just"/>
            <a:r>
              <a:rPr lang="en-US" sz="2400" dirty="0">
                <a:latin typeface="Times New Roman" pitchFamily="18" charset="0"/>
                <a:cs typeface="Times New Roman" pitchFamily="18" charset="0"/>
              </a:rPr>
              <a:t>The change in temperature is equal to the </a:t>
            </a:r>
            <a:r>
              <a:rPr lang="en-US" sz="2400" b="1" u="sng" dirty="0">
                <a:latin typeface="Times New Roman" pitchFamily="18" charset="0"/>
                <a:cs typeface="Times New Roman" pitchFamily="18" charset="0"/>
              </a:rPr>
              <a:t>specific energy</a:t>
            </a:r>
            <a:r>
              <a:rPr lang="en-US" sz="2400" dirty="0">
                <a:latin typeface="Times New Roman" pitchFamily="18" charset="0"/>
                <a:cs typeface="Times New Roman" pitchFamily="18" charset="0"/>
              </a:rPr>
              <a:t> that flows to or from the object divided by its </a:t>
            </a:r>
            <a:r>
              <a:rPr lang="en-US" sz="2400" b="1" dirty="0">
                <a:latin typeface="Times New Roman" pitchFamily="18" charset="0"/>
                <a:cs typeface="Times New Roman" pitchFamily="18" charset="0"/>
              </a:rPr>
              <a:t>heat capacity</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l-GR" sz="2400" dirty="0">
                <a:latin typeface="Times New Roman" pitchFamily="18" charset="0"/>
                <a:cs typeface="Times New Roman" pitchFamily="18" charset="0"/>
              </a:rPr>
              <a:t>Δ</a:t>
            </a:r>
            <a:r>
              <a:rPr lang="en-US" sz="2400" dirty="0">
                <a:latin typeface="Times New Roman" pitchFamily="18" charset="0"/>
                <a:cs typeface="Times New Roman" pitchFamily="18" charset="0"/>
              </a:rPr>
              <a:t>T = Q / mc </a:t>
            </a:r>
          </a:p>
          <a:p>
            <a:pPr algn="just"/>
            <a:r>
              <a:rPr lang="en-US" sz="2400" dirty="0">
                <a:latin typeface="Times New Roman" pitchFamily="18" charset="0"/>
                <a:cs typeface="Times New Roman" pitchFamily="18" charset="0"/>
              </a:rPr>
              <a:t>    where Q equals energy transferred, m equals mass, and c is the            specific heat capacity.</a:t>
            </a:r>
          </a:p>
        </p:txBody>
      </p:sp>
    </p:spTree>
    <p:extLst>
      <p:ext uri="{BB962C8B-B14F-4D97-AF65-F5344CB8AC3E}">
        <p14:creationId xmlns:p14="http://schemas.microsoft.com/office/powerpoint/2010/main" val="295697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10253" t="7668" r="2642"/>
          <a:stretch/>
        </p:blipFill>
        <p:spPr bwMode="auto">
          <a:xfrm>
            <a:off x="4800600" y="152400"/>
            <a:ext cx="4191000" cy="3115043"/>
          </a:xfrm>
          <a:prstGeom prst="rect">
            <a:avLst/>
          </a:prstGeom>
          <a:ln w="317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15"/>
          <p:cNvSpPr>
            <a:spLocks noChangeArrowheads="1"/>
          </p:cNvSpPr>
          <p:nvPr/>
        </p:nvSpPr>
        <p:spPr bwMode="auto">
          <a:xfrm>
            <a:off x="6927" y="2895600"/>
            <a:ext cx="369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b="1" dirty="0">
                <a:latin typeface="Times New Roman" pitchFamily="18" charset="0"/>
              </a:rPr>
              <a:t>Thermometer Calibrations</a:t>
            </a:r>
          </a:p>
        </p:txBody>
      </p:sp>
      <p:graphicFrame>
        <p:nvGraphicFramePr>
          <p:cNvPr id="6" name="Group 17"/>
          <p:cNvGraphicFramePr>
            <a:graphicFrameLocks noGrp="1"/>
          </p:cNvGraphicFramePr>
          <p:nvPr>
            <p:extLst>
              <p:ext uri="{D42A27DB-BD31-4B8C-83A1-F6EECF244321}">
                <p14:modId xmlns:p14="http://schemas.microsoft.com/office/powerpoint/2010/main" val="1457710932"/>
              </p:ext>
            </p:extLst>
          </p:nvPr>
        </p:nvGraphicFramePr>
        <p:xfrm>
          <a:off x="4343399" y="3581400"/>
          <a:ext cx="4572002" cy="1615122"/>
        </p:xfrm>
        <a:graphic>
          <a:graphicData uri="http://schemas.openxmlformats.org/drawingml/2006/table">
            <a:tbl>
              <a:tblPr>
                <a:tableStyleId>{616DA210-FB5B-4158-B5E0-FEB733F419BA}</a:tableStyleId>
              </a:tblPr>
              <a:tblGrid>
                <a:gridCol w="1071563">
                  <a:extLst>
                    <a:ext uri="{9D8B030D-6E8A-4147-A177-3AD203B41FA5}">
                      <a16:colId xmlns:a16="http://schemas.microsoft.com/office/drawing/2014/main" val="20000"/>
                    </a:ext>
                  </a:extLst>
                </a:gridCol>
                <a:gridCol w="991196">
                  <a:extLst>
                    <a:ext uri="{9D8B030D-6E8A-4147-A177-3AD203B41FA5}">
                      <a16:colId xmlns:a16="http://schemas.microsoft.com/office/drawing/2014/main" val="20001"/>
                    </a:ext>
                  </a:extLst>
                </a:gridCol>
                <a:gridCol w="1437680">
                  <a:extLst>
                    <a:ext uri="{9D8B030D-6E8A-4147-A177-3AD203B41FA5}">
                      <a16:colId xmlns:a16="http://schemas.microsoft.com/office/drawing/2014/main" val="20002"/>
                    </a:ext>
                  </a:extLst>
                </a:gridCol>
                <a:gridCol w="1071563">
                  <a:extLst>
                    <a:ext uri="{9D8B030D-6E8A-4147-A177-3AD203B41FA5}">
                      <a16:colId xmlns:a16="http://schemas.microsoft.com/office/drawing/2014/main" val="20003"/>
                    </a:ext>
                  </a:extLst>
                </a:gridCol>
              </a:tblGrid>
              <a:tr h="669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Ice</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Triple Point</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Steam</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a16="http://schemas.microsoft.com/office/drawing/2014/main" val="10000"/>
                  </a:ext>
                </a:extLst>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Kelvin</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273.15</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273.16</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373.15</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a16="http://schemas.microsoft.com/office/drawing/2014/main" val="10001"/>
                  </a:ext>
                </a:extLst>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Celsius</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0.01</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100.00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a16="http://schemas.microsoft.com/office/drawing/2014/main" val="10002"/>
                  </a:ext>
                </a:extLst>
              </a:tr>
            </a:tbl>
          </a:graphicData>
        </a:graphic>
      </p:graphicFrame>
      <p:sp>
        <p:nvSpPr>
          <p:cNvPr id="3" name="Rectangle 2"/>
          <p:cNvSpPr/>
          <p:nvPr/>
        </p:nvSpPr>
        <p:spPr>
          <a:xfrm>
            <a:off x="0" y="3429000"/>
            <a:ext cx="4038600" cy="1938992"/>
          </a:xfrm>
          <a:prstGeom prst="rect">
            <a:avLst/>
          </a:prstGeom>
        </p:spPr>
        <p:txBody>
          <a:bodyPr wrap="square">
            <a:spAutoFit/>
          </a:bodyPr>
          <a:lstStyle/>
          <a:p>
            <a:pPr algn="just"/>
            <a:r>
              <a:rPr lang="en-US" sz="2400" dirty="0">
                <a:latin typeface="Times New Roman" pitchFamily="18" charset="0"/>
                <a:cs typeface="Times New Roman" pitchFamily="18" charset="0"/>
              </a:rPr>
              <a:t>There are three reference points; Extra care must be taken, in order to get a good ice point and boiling point values…</a:t>
            </a:r>
          </a:p>
        </p:txBody>
      </p:sp>
      <p:graphicFrame>
        <p:nvGraphicFramePr>
          <p:cNvPr id="7" name="Object 6"/>
          <p:cNvGraphicFramePr>
            <a:graphicFrameLocks noChangeAspect="1"/>
          </p:cNvGraphicFramePr>
          <p:nvPr>
            <p:extLst>
              <p:ext uri="{D42A27DB-BD31-4B8C-83A1-F6EECF244321}">
                <p14:modId xmlns:p14="http://schemas.microsoft.com/office/powerpoint/2010/main" val="259108971"/>
              </p:ext>
            </p:extLst>
          </p:nvPr>
        </p:nvGraphicFramePr>
        <p:xfrm>
          <a:off x="317938" y="838200"/>
          <a:ext cx="2362200" cy="554037"/>
        </p:xfrm>
        <a:graphic>
          <a:graphicData uri="http://schemas.openxmlformats.org/presentationml/2006/ole">
            <mc:AlternateContent xmlns:mc="http://schemas.openxmlformats.org/markup-compatibility/2006">
              <mc:Choice xmlns:v="urn:schemas-microsoft-com:vml" Requires="v">
                <p:oleObj spid="_x0000_s36897" name="Equation" r:id="rId5" imgW="1079280" imgH="241200" progId="Equation.3">
                  <p:embed/>
                </p:oleObj>
              </mc:Choice>
              <mc:Fallback>
                <p:oleObj name="Equation" r:id="rId5" imgW="1079280" imgH="241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38" y="8382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9667" t="19260" r="26105" b="50115"/>
          <a:stretch/>
        </p:blipFill>
        <p:spPr bwMode="auto">
          <a:xfrm>
            <a:off x="6927" y="1686106"/>
            <a:ext cx="3200400" cy="59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6927" y="162580"/>
            <a:ext cx="4752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800" b="1" dirty="0">
                <a:latin typeface="Times New Roman" pitchFamily="18" charset="0"/>
              </a:rPr>
              <a:t>Temperature </a:t>
            </a:r>
            <a:r>
              <a:rPr lang="en-US" altLang="en-US" sz="2800" b="1" dirty="0" smtClean="0">
                <a:latin typeface="Times New Roman" pitchFamily="18" charset="0"/>
              </a:rPr>
              <a:t>units and scales</a:t>
            </a:r>
            <a:endParaRPr lang="en-US" altLang="en-US" sz="2800" b="1" dirty="0">
              <a:latin typeface="Times New Roman" pitchFamily="18" charset="0"/>
            </a:endParaRPr>
          </a:p>
        </p:txBody>
      </p:sp>
    </p:spTree>
    <p:extLst>
      <p:ext uri="{BB962C8B-B14F-4D97-AF65-F5344CB8AC3E}">
        <p14:creationId xmlns:p14="http://schemas.microsoft.com/office/powerpoint/2010/main" val="103329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971800"/>
            <a:ext cx="6096000" cy="3333750"/>
          </a:xfrm>
          <a:prstGeom prst="rect">
            <a:avLst/>
          </a:prstGeom>
        </p:spPr>
      </p:pic>
      <p:sp>
        <p:nvSpPr>
          <p:cNvPr id="4" name="Rectangle 3"/>
          <p:cNvSpPr/>
          <p:nvPr/>
        </p:nvSpPr>
        <p:spPr>
          <a:xfrm>
            <a:off x="0" y="26075"/>
            <a:ext cx="9144000"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meteorological requirements for temperature measurements primarily relate to the following:</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air near Earth’s surface</a:t>
            </a:r>
          </a:p>
          <a:p>
            <a:pPr marL="342900" indent="-342900" algn="just">
              <a:buFont typeface="Arial" pitchFamily="34" charset="0"/>
              <a:buChar char="•"/>
            </a:pPr>
            <a:r>
              <a:rPr lang="en-US" sz="2400" dirty="0">
                <a:latin typeface="Times New Roman" pitchFamily="18" charset="0"/>
                <a:cs typeface="Times New Roman" pitchFamily="18" charset="0"/>
              </a:rPr>
              <a:t>The surface of the ground</a:t>
            </a:r>
          </a:p>
          <a:p>
            <a:pPr marL="342900" indent="-342900" algn="just">
              <a:buFont typeface="Arial" pitchFamily="34" charset="0"/>
              <a:buChar char="•"/>
            </a:pPr>
            <a:r>
              <a:rPr lang="en-US" sz="2400" dirty="0">
                <a:latin typeface="Times New Roman" pitchFamily="18" charset="0"/>
                <a:cs typeface="Times New Roman" pitchFamily="18" charset="0"/>
              </a:rPr>
              <a:t>The soil at various depths</a:t>
            </a:r>
          </a:p>
          <a:p>
            <a:pPr marL="342900" indent="-342900" algn="just">
              <a:buFont typeface="Arial" pitchFamily="34" charset="0"/>
              <a:buChar char="•"/>
            </a:pPr>
            <a:r>
              <a:rPr lang="en-US" sz="2400" dirty="0">
                <a:latin typeface="Times New Roman" pitchFamily="18" charset="0"/>
                <a:cs typeface="Times New Roman" pitchFamily="18" charset="0"/>
              </a:rPr>
              <a:t>The surface of the sea and lakes</a:t>
            </a:r>
          </a:p>
          <a:p>
            <a:pPr marL="342900" indent="-342900" algn="just">
              <a:buFont typeface="Arial" pitchFamily="34" charset="0"/>
              <a:buChar char="•"/>
            </a:pPr>
            <a:r>
              <a:rPr lang="en-US" sz="2400" dirty="0">
                <a:latin typeface="Times New Roman" pitchFamily="18" charset="0"/>
                <a:cs typeface="Times New Roman" pitchFamily="18" charset="0"/>
              </a:rPr>
              <a:t>The upper air</a:t>
            </a:r>
          </a:p>
        </p:txBody>
      </p:sp>
    </p:spTree>
    <p:extLst>
      <p:ext uri="{BB962C8B-B14F-4D97-AF65-F5344CB8AC3E}">
        <p14:creationId xmlns:p14="http://schemas.microsoft.com/office/powerpoint/2010/main" val="29215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55"/>
            <a:ext cx="9144000" cy="4893647"/>
          </a:xfrm>
          <a:prstGeom prst="rect">
            <a:avLst/>
          </a:prstGeom>
        </p:spPr>
        <p:txBody>
          <a:bodyPr wrap="square">
            <a:spAutoFit/>
          </a:bodyPr>
          <a:lstStyle/>
          <a:p>
            <a:pPr algn="just"/>
            <a:r>
              <a:rPr lang="en-US" sz="2400" b="1" dirty="0">
                <a:latin typeface="Times New Roman" pitchFamily="18" charset="0"/>
                <a:cs typeface="Times New Roman" pitchFamily="18" charset="0"/>
              </a:rPr>
              <a:t>Why Measure Temperature?</a:t>
            </a:r>
          </a:p>
          <a:p>
            <a:pPr algn="just"/>
            <a:r>
              <a:rPr lang="en-US" sz="2400" dirty="0">
                <a:latin typeface="Times New Roman" pitchFamily="18" charset="0"/>
                <a:cs typeface="Times New Roman" pitchFamily="18" charset="0"/>
              </a:rPr>
              <a:t>Temperature is a very important property of the atmosphere. For example, temperature determines the maximum water vapor pressure that can be present in an air parcel, the value corresponding to 100% relative humidity, except in rare cases when air is supersaturated</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Temperature </a:t>
            </a:r>
            <a:r>
              <a:rPr lang="en-US" sz="2400" dirty="0">
                <a:latin typeface="Times New Roman" pitchFamily="18" charset="0"/>
                <a:cs typeface="Times New Roman" pitchFamily="18" charset="0"/>
              </a:rPr>
              <a:t>also determines the phase of the water in the atmosphere (liquid vs. ice), which in turn determines precipitation type and the habit of the ice crystal for a given cloud </a:t>
            </a:r>
            <a:r>
              <a:rPr lang="en-US" sz="2400" dirty="0" smtClean="0">
                <a:latin typeface="Times New Roman" pitchFamily="18" charset="0"/>
                <a:cs typeface="Times New Roman" pitchFamily="18" charset="0"/>
              </a:rPr>
              <a:t>super-saturation.</a:t>
            </a:r>
          </a:p>
          <a:p>
            <a:pPr algn="just"/>
            <a:r>
              <a:rPr lang="en-US" sz="2400" dirty="0" smtClean="0">
                <a:latin typeface="Times New Roman" pitchFamily="18" charset="0"/>
                <a:cs typeface="Times New Roman" pitchFamily="18" charset="0"/>
              </a:rPr>
              <a:t>Knowing </a:t>
            </a:r>
            <a:r>
              <a:rPr lang="en-US" sz="2400" dirty="0">
                <a:latin typeface="Times New Roman" pitchFamily="18" charset="0"/>
                <a:cs typeface="Times New Roman" pitchFamily="18" charset="0"/>
              </a:rPr>
              <a:t>the temperatures at all levels of the atmosphere, as well as the amount of water vapor present in an air parcel, is vital for understanding atmospheric processes. As air rises and cools, the latent heat release that accompanies condensation provides energy for thunderstorms, hurricanes, and many other weather events.</a:t>
            </a:r>
          </a:p>
        </p:txBody>
      </p:sp>
      <p:pic>
        <p:nvPicPr>
          <p:cNvPr id="3" name="effect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52450" y="4876800"/>
            <a:ext cx="3562350" cy="2286000"/>
          </a:xfrm>
          <a:prstGeom prst="rect">
            <a:avLst/>
          </a:prstGeom>
        </p:spPr>
      </p:pic>
      <p:pic>
        <p:nvPicPr>
          <p:cNvPr id="4" name="ccprcess.mp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800600" y="4876800"/>
            <a:ext cx="3240799" cy="1981200"/>
          </a:xfrm>
          <a:prstGeom prst="rect">
            <a:avLst/>
          </a:prstGeom>
        </p:spPr>
      </p:pic>
    </p:spTree>
    <p:extLst>
      <p:ext uri="{BB962C8B-B14F-4D97-AF65-F5344CB8AC3E}">
        <p14:creationId xmlns:p14="http://schemas.microsoft.com/office/powerpoint/2010/main" val="3127695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0"/>
            <a:ext cx="8229600" cy="868362"/>
          </a:xfrm>
        </p:spPr>
        <p:txBody>
          <a:bodyPr>
            <a:normAutofit/>
          </a:bodyPr>
          <a:lstStyle/>
          <a:p>
            <a:pPr eaLnBrk="1" fontAlgn="auto" hangingPunct="1">
              <a:spcAft>
                <a:spcPts val="0"/>
              </a:spcAft>
              <a:defRPr/>
            </a:pPr>
            <a:r>
              <a:rPr altLang="en-US" sz="2600" b="1" dirty="0">
                <a:solidFill>
                  <a:schemeClr val="tx1"/>
                </a:solidFill>
                <a:latin typeface="Times New Roman" pitchFamily="18" charset="0"/>
                <a:cs typeface="Times New Roman" pitchFamily="18" charset="0"/>
              </a:rPr>
              <a:t>What determines the temperature of a place?</a:t>
            </a:r>
            <a:endParaRPr altLang="en-US" sz="2600" dirty="0">
              <a:solidFill>
                <a:schemeClr val="tx1"/>
              </a:solidFill>
              <a:latin typeface="Times New Roman" pitchFamily="18" charset="0"/>
              <a:cs typeface="Times New Roman" pitchFamily="18" charset="0"/>
            </a:endParaRPr>
          </a:p>
        </p:txBody>
      </p:sp>
      <p:sp>
        <p:nvSpPr>
          <p:cNvPr id="7171" name="Rectangle 3"/>
          <p:cNvSpPr>
            <a:spLocks noGrp="1" noRot="1" noChangeArrowheads="1"/>
          </p:cNvSpPr>
          <p:nvPr>
            <p:ph idx="1"/>
          </p:nvPr>
        </p:nvSpPr>
        <p:spPr>
          <a:xfrm>
            <a:off x="0" y="762000"/>
            <a:ext cx="4800600" cy="2209800"/>
          </a:xfrm>
          <a:extLst/>
        </p:spPr>
        <p:txBody>
          <a:bodyPr>
            <a:normAutofit fontScale="92500"/>
          </a:bodyPr>
          <a:lstStyle/>
          <a:p>
            <a:pPr marL="457200" indent="-457200">
              <a:buClr>
                <a:schemeClr val="tx1"/>
              </a:buClr>
              <a:buFont typeface="+mj-lt"/>
              <a:buAutoNum type="arabicPeriod"/>
              <a:defRPr/>
            </a:pPr>
            <a:r>
              <a:rPr lang="en-US" altLang="en-US" sz="2400" dirty="0">
                <a:latin typeface="Times New Roman" pitchFamily="18" charset="0"/>
                <a:cs typeface="Times New Roman" pitchFamily="18" charset="0"/>
              </a:rPr>
              <a:t>Insolation (daily and annual cycles)</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Latitude</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Urban/Rural Surface </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Coastal vs. Interior location</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Elevation</a:t>
            </a:r>
          </a:p>
          <a:p>
            <a:pPr marL="609600" indent="-609600" eaLnBrk="1" fontAlgn="auto" hangingPunct="1">
              <a:spcAft>
                <a:spcPts val="0"/>
              </a:spcAft>
              <a:buClr>
                <a:schemeClr val="tx1"/>
              </a:buClr>
              <a:buFont typeface="Arial" pitchFamily="34" charset="0"/>
              <a:buNone/>
              <a:defRPr/>
            </a:pPr>
            <a:endParaRPr lang="en-US" altLang="en-US" sz="2400" b="1" dirty="0">
              <a:latin typeface="Times New Roman" pitchFamily="18" charset="0"/>
              <a:cs typeface="Times New Roman" pitchFamily="18" charset="0"/>
            </a:endParaRPr>
          </a:p>
        </p:txBody>
      </p:sp>
      <p:pic>
        <p:nvPicPr>
          <p:cNvPr id="4" name="Picture 5" descr="108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14173"/>
            <a:ext cx="3733800" cy="269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G02_1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693659"/>
            <a:ext cx="2057400" cy="220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نتيجة بحث الصور عن ‪temperature changes with latitu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05200"/>
            <a:ext cx="573405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16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2277</TotalTime>
  <Words>1298</Words>
  <Application>Microsoft Office PowerPoint</Application>
  <PresentationFormat>On-screen Show (4:3)</PresentationFormat>
  <Paragraphs>112</Paragraphs>
  <Slides>19</Slides>
  <Notes>2</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Times New Roman</vt:lpstr>
      <vt:lpstr>Wingdings</vt:lpstr>
      <vt:lpstr>Wingdings 2</vt:lpstr>
      <vt:lpstr>Office Theme</vt:lpstr>
      <vt:lpstr>Equation</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What determines the temperature of a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ali77 mohammed</cp:lastModifiedBy>
  <cp:revision>29</cp:revision>
  <dcterms:created xsi:type="dcterms:W3CDTF">2017-10-29T07:50:14Z</dcterms:created>
  <dcterms:modified xsi:type="dcterms:W3CDTF">2020-02-10T06:22:03Z</dcterms:modified>
</cp:coreProperties>
</file>