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32139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146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5712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0476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945D85-9C2C-4C57-8B22-75891462E487}"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3385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45D85-9C2C-4C57-8B22-75891462E487}"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74505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45D85-9C2C-4C57-8B22-75891462E487}" type="datetimeFigureOut">
              <a:rPr lang="en-US" smtClean="0"/>
              <a:t>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17307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45D85-9C2C-4C57-8B22-75891462E487}" type="datetimeFigureOut">
              <a:rPr lang="en-US" smtClean="0"/>
              <a:t>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409018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45D85-9C2C-4C57-8B22-75891462E487}" type="datetimeFigureOut">
              <a:rPr lang="en-US" smtClean="0"/>
              <a:t>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2466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17368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4392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45D85-9C2C-4C57-8B22-75891462E487}" type="datetimeFigureOut">
              <a:rPr lang="en-US" smtClean="0"/>
              <a:t>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546E-6FDC-4A2A-8676-3214E5183B42}" type="slidenum">
              <a:rPr lang="en-US" smtClean="0"/>
              <a:t>‹#›</a:t>
            </a:fld>
            <a:endParaRPr lang="en-US"/>
          </a:p>
        </p:txBody>
      </p:sp>
    </p:spTree>
    <p:extLst>
      <p:ext uri="{BB962C8B-B14F-4D97-AF65-F5344CB8AC3E}">
        <p14:creationId xmlns:p14="http://schemas.microsoft.com/office/powerpoint/2010/main" val="10667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8720" y="2543966"/>
            <a:ext cx="9731829" cy="1015663"/>
          </a:xfrm>
          <a:prstGeom prst="rect">
            <a:avLst/>
          </a:prstGeom>
        </p:spPr>
        <p:txBody>
          <a:bodyPr wrap="square" numCol="1">
            <a:spAutoFit/>
          </a:bodyPr>
          <a:lstStyle/>
          <a:p>
            <a:pPr algn="ctr"/>
            <a:r>
              <a:rPr lang="en-US" sz="6000" b="1" i="1" u="sng" dirty="0" smtClean="0">
                <a:effectLst>
                  <a:outerShdw blurRad="38100" dist="38100" dir="2700000" algn="tl">
                    <a:srgbClr val="000000">
                      <a:alpha val="43137"/>
                    </a:srgbClr>
                  </a:outerShdw>
                </a:effectLst>
              </a:rPr>
              <a:t>Virtual Potential Temperature </a:t>
            </a:r>
          </a:p>
        </p:txBody>
      </p:sp>
    </p:spTree>
    <p:extLst>
      <p:ext uri="{BB962C8B-B14F-4D97-AF65-F5344CB8AC3E}">
        <p14:creationId xmlns:p14="http://schemas.microsoft.com/office/powerpoint/2010/main" val="281631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0263" y="464459"/>
            <a:ext cx="11051177" cy="1384995"/>
          </a:xfrm>
          <a:prstGeom prst="rect">
            <a:avLst/>
          </a:prstGeom>
        </p:spPr>
        <p:txBody>
          <a:bodyPr wrap="square">
            <a:spAutoFit/>
          </a:bodyPr>
          <a:lstStyle/>
          <a:p>
            <a:pPr lvl="0"/>
            <a:r>
              <a:rPr lang="en-US" sz="2400" b="1" u="sng" dirty="0">
                <a:solidFill>
                  <a:srgbClr val="000000"/>
                </a:solidFill>
                <a:latin typeface="Linux Libertine"/>
              </a:rPr>
              <a:t>Potential temperature </a:t>
            </a:r>
            <a:r>
              <a:rPr lang="en-US" sz="2400" b="1" u="sng" dirty="0" smtClean="0">
                <a:solidFill>
                  <a:srgbClr val="000000"/>
                </a:solidFill>
                <a:latin typeface="Linux Libertine"/>
              </a:rPr>
              <a:t>:</a:t>
            </a:r>
          </a:p>
          <a:p>
            <a:r>
              <a:rPr lang="en-US" sz="2000" dirty="0" smtClean="0">
                <a:latin typeface="Times New Roman" panose="02020603050405020304" pitchFamily="18" charset="0"/>
                <a:cs typeface="Times New Roman" panose="02020603050405020304" pitchFamily="18" charset="0"/>
              </a:rPr>
              <a:t>The potential temperature is the temperature that the parcel would attain if adiabatically brought to a standard reference pressure P</a:t>
            </a:r>
            <a:r>
              <a:rPr lang="en-US" sz="1200" dirty="0" smtClean="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 usually (1,000 </a:t>
            </a:r>
            <a:r>
              <a:rPr lang="en-US" sz="2000" dirty="0" err="1" smtClean="0">
                <a:latin typeface="Times New Roman" panose="02020603050405020304" pitchFamily="18" charset="0"/>
                <a:cs typeface="Times New Roman" panose="02020603050405020304" pitchFamily="18" charset="0"/>
              </a:rPr>
              <a:t>mb</a:t>
            </a:r>
            <a:r>
              <a:rPr lang="en-US" sz="2000" dirty="0" smtClean="0">
                <a:latin typeface="Times New Roman" panose="02020603050405020304" pitchFamily="18" charset="0"/>
                <a:cs typeface="Times New Roman" panose="02020603050405020304" pitchFamily="18" charset="0"/>
              </a:rPr>
              <a:t>)</a:t>
            </a:r>
            <a:r>
              <a:rPr lang="en-US" sz="2000" dirty="0"/>
              <a:t> </a:t>
            </a:r>
            <a:r>
              <a:rPr lang="en-US" sz="2000" dirty="0" smtClean="0"/>
              <a:t>or (100 </a:t>
            </a:r>
            <a:r>
              <a:rPr lang="en-US" sz="2000" dirty="0" err="1" smtClean="0"/>
              <a:t>kPa</a:t>
            </a:r>
            <a:r>
              <a:rPr lang="en-US" sz="2000" dirty="0" smtClean="0"/>
              <a:t>).</a:t>
            </a:r>
            <a:endParaRPr lang="en-US" sz="2000" dirty="0"/>
          </a:p>
          <a:p>
            <a:pPr lvl="0"/>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18012" y="1449344"/>
            <a:ext cx="11547566" cy="707886"/>
          </a:xfrm>
          <a:prstGeom prst="rect">
            <a:avLst/>
          </a:prstGeom>
        </p:spPr>
        <p:txBody>
          <a:bodyPr wrap="squar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The concept of potential temperature applies to any stratified fluid. It is most frequently used in the atmospheric sciences and oceanography.</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65761" y="2334610"/>
            <a:ext cx="11652068" cy="2554545"/>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Potential temperature is a more dynamically important quantity than the actual temperature. This is because it is not affected by the physical lifting or sinking associated with the flow over obstacles. </a:t>
            </a:r>
          </a:p>
          <a:p>
            <a:r>
              <a:rPr lang="en-US" sz="2000" dirty="0" smtClean="0">
                <a:latin typeface="Times New Roman" panose="02020603050405020304" pitchFamily="18" charset="0"/>
                <a:cs typeface="Times New Roman" panose="02020603050405020304" pitchFamily="18" charset="0"/>
              </a:rPr>
              <a:t>A parcel of air moving over a small mountain will expand and cool as it ascends the slope, then compress and warm as it descends on the other side- but the potential temperature will not change in the absence of heating, cooling, evaporation, or condensation (these effects are referred to as dry adiabatic). </a:t>
            </a:r>
          </a:p>
          <a:p>
            <a:r>
              <a:rPr lang="en-US" sz="2000" dirty="0" smtClean="0">
                <a:latin typeface="Times New Roman" panose="02020603050405020304" pitchFamily="18" charset="0"/>
                <a:cs typeface="Times New Roman" panose="02020603050405020304" pitchFamily="18" charset="0"/>
              </a:rPr>
              <a:t>Potential temperature is a useful measure of the static stability of the unsaturated atmosphere. </a:t>
            </a:r>
            <a:r>
              <a:rPr lang="en-US" sz="2000" dirty="0">
                <a:latin typeface="Times New Roman" panose="02020603050405020304" pitchFamily="18" charset="0"/>
                <a:cs typeface="Times New Roman" panose="02020603050405020304" pitchFamily="18" charset="0"/>
              </a:rPr>
              <a:t>When </a:t>
            </a:r>
            <a:r>
              <a:rPr lang="en-US" sz="2000" dirty="0" err="1" smtClean="0">
                <a:latin typeface="Times New Roman" panose="02020603050405020304" pitchFamily="18" charset="0"/>
                <a:cs typeface="Times New Roman" panose="02020603050405020304" pitchFamily="18" charset="0"/>
              </a:rPr>
              <a:t>θ</a:t>
            </a:r>
            <a:r>
              <a:rPr lang="en-US" sz="1400" dirty="0" err="1" smtClean="0">
                <a:latin typeface="Times New Roman" panose="02020603050405020304" pitchFamily="18" charset="0"/>
                <a:cs typeface="Times New Roman" panose="02020603050405020304" pitchFamily="18" charset="0"/>
              </a:rPr>
              <a:t>v</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constant, the atmosphere is statically neutral. When it decreases with elevation, the atmosphere is statically unstable. When it increases with elevation, the atmosphere is statically stable.</a:t>
            </a:r>
          </a:p>
        </p:txBody>
      </p:sp>
      <p:sp>
        <p:nvSpPr>
          <p:cNvPr id="8" name="Rectangle 7"/>
          <p:cNvSpPr/>
          <p:nvPr/>
        </p:nvSpPr>
        <p:spPr>
          <a:xfrm>
            <a:off x="169817" y="5066535"/>
            <a:ext cx="11652068" cy="1015663"/>
          </a:xfrm>
          <a:prstGeom prst="rect">
            <a:avLst/>
          </a:prstGeom>
        </p:spPr>
        <p:txBody>
          <a:bodyPr wrap="square">
            <a:spAutoFit/>
          </a:bodyPr>
          <a:lstStyle/>
          <a:p>
            <a:r>
              <a:rPr lang="en-US" sz="2000" b="1" i="0" u="sng" dirty="0" smtClean="0">
                <a:solidFill>
                  <a:srgbClr val="000000"/>
                </a:solidFill>
                <a:effectLst/>
                <a:latin typeface="Times New Roman" panose="02020603050405020304" pitchFamily="18" charset="0"/>
                <a:cs typeface="Times New Roman" panose="02020603050405020304" pitchFamily="18" charset="0"/>
              </a:rPr>
              <a:t>Potential temperature perturbations</a:t>
            </a:r>
          </a:p>
          <a:p>
            <a:r>
              <a:rPr lang="en-US" sz="2000" b="0" i="0" dirty="0" smtClean="0">
                <a:solidFill>
                  <a:srgbClr val="222222"/>
                </a:solidFill>
                <a:effectLst/>
                <a:latin typeface="Times New Roman" panose="02020603050405020304" pitchFamily="18" charset="0"/>
                <a:cs typeface="Times New Roman" panose="02020603050405020304" pitchFamily="18" charset="0"/>
              </a:rPr>
              <a:t>potential temperature perturbation is defined as the difference between the potential temperature of the ABL and the potential temperature of the free atmosphere above the ABL. </a:t>
            </a:r>
            <a:endParaRPr lang="en-US" sz="2000"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6262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760" y="401658"/>
            <a:ext cx="11826240" cy="1692771"/>
          </a:xfrm>
          <a:prstGeom prst="rect">
            <a:avLst/>
          </a:prstGeom>
        </p:spPr>
        <p:txBody>
          <a:bodyPr wrap="square">
            <a:spAutoFit/>
          </a:bodyPr>
          <a:lstStyle/>
          <a:p>
            <a:r>
              <a:rPr lang="en-US" sz="2400" b="1" u="sng" dirty="0" smtClean="0">
                <a:latin typeface="Times New Roman" panose="02020603050405020304" pitchFamily="18" charset="0"/>
                <a:cs typeface="Times New Roman" panose="02020603050405020304" pitchFamily="18" charset="0"/>
              </a:rPr>
              <a:t>Virtual temperature (</a:t>
            </a:r>
            <a:r>
              <a:rPr lang="en-US" sz="2400" b="1" u="sng" dirty="0" err="1" smtClean="0">
                <a:latin typeface="Times New Roman" panose="02020603050405020304" pitchFamily="18" charset="0"/>
                <a:cs typeface="Times New Roman" panose="02020603050405020304" pitchFamily="18" charset="0"/>
              </a:rPr>
              <a:t>Tv</a:t>
            </a:r>
            <a:r>
              <a:rPr lang="en-US" sz="2400" b="1" u="sng" dirty="0">
                <a:latin typeface="Times New Roman" panose="02020603050405020304" pitchFamily="18" charset="0"/>
                <a:cs typeface="Times New Roman" panose="02020603050405020304" pitchFamily="18" charset="0"/>
              </a:rPr>
              <a:t>) </a:t>
            </a:r>
            <a:r>
              <a:rPr lang="en-US" sz="2400" b="1" u="sng"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Virtual potential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the temperature at which dry air would have the same density as the moist air, at a given pressure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virtual temperature of unsaturated moist air is always greater than the absolute air temperature.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suspension of cloud droplets in an air parcel is called liquid water loading, and it always reduces the virtual </a:t>
            </a:r>
            <a:r>
              <a:rPr lang="en-US" sz="2000" dirty="0" smtClean="0">
                <a:latin typeface="Times New Roman" panose="02020603050405020304" pitchFamily="18" charset="0"/>
                <a:cs typeface="Times New Roman" panose="02020603050405020304" pitchFamily="18" charset="0"/>
              </a:rPr>
              <a:t>temperature.</a:t>
            </a:r>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365760" y="2337639"/>
            <a:ext cx="11547566" cy="1384995"/>
          </a:xfrm>
          <a:prstGeom prst="rect">
            <a:avLst/>
          </a:prstGeom>
        </p:spPr>
        <p:txBody>
          <a:bodyPr wrap="square">
            <a:spAutoFit/>
          </a:bodyPr>
          <a:lstStyle/>
          <a:p>
            <a:r>
              <a:rPr lang="en-US" sz="2400" b="1" u="sng" dirty="0">
                <a:latin typeface="Times New Roman" panose="02020603050405020304" pitchFamily="18" charset="0"/>
                <a:cs typeface="Times New Roman" panose="02020603050405020304" pitchFamily="18" charset="0"/>
              </a:rPr>
              <a:t>Virtual potential temperature </a:t>
            </a:r>
            <a:r>
              <a:rPr lang="en-US" sz="2400" b="1" u="sng"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Virtual potential temperature is similar to potential temperature in that it removes the temperature variation caused by changes in pressure. Virtual potential temperature is useful as a surrogate for density in buoyancy calculations and in turbulence transport which includes vertical air movement.</a:t>
            </a:r>
            <a:endParaRPr lang="en-US"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505097" y="4064616"/>
            <a:ext cx="11547565" cy="769441"/>
          </a:xfrm>
          <a:prstGeom prst="rect">
            <a:avLst/>
          </a:prstGeom>
        </p:spPr>
        <p:txBody>
          <a:bodyPr wrap="square">
            <a:spAutoFit/>
          </a:bodyPr>
          <a:lstStyle/>
          <a:p>
            <a:r>
              <a:rPr lang="en-US" sz="2400" b="1" i="1" u="sng" dirty="0">
                <a:latin typeface="Times New Roman" panose="02020603050405020304" pitchFamily="18" charset="0"/>
                <a:cs typeface="Times New Roman" panose="02020603050405020304" pitchFamily="18" charset="0"/>
              </a:rPr>
              <a:t>Buoyancy </a:t>
            </a:r>
            <a:r>
              <a:rPr lang="en-US" sz="2400" b="1" i="1" u="sng"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one of the driving forces for turbulence in the BL. Thermals of warm air rise because they are less dense than the surrounding air, and hence positively buoyant</a:t>
            </a:r>
          </a:p>
        </p:txBody>
      </p:sp>
    </p:spTree>
    <p:extLst>
      <p:ext uri="{BB962C8B-B14F-4D97-AF65-F5344CB8AC3E}">
        <p14:creationId xmlns:p14="http://schemas.microsoft.com/office/powerpoint/2010/main" val="144221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269" t="14732" r="7599" b="5624"/>
          <a:stretch/>
        </p:blipFill>
        <p:spPr>
          <a:xfrm>
            <a:off x="0" y="0"/>
            <a:ext cx="12192000" cy="6857999"/>
          </a:xfrm>
          <a:prstGeom prst="rect">
            <a:avLst/>
          </a:prstGeom>
        </p:spPr>
      </p:pic>
    </p:spTree>
    <p:extLst>
      <p:ext uri="{BB962C8B-B14F-4D97-AF65-F5344CB8AC3E}">
        <p14:creationId xmlns:p14="http://schemas.microsoft.com/office/powerpoint/2010/main" val="3862456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766" t="15625" r="7097" b="4733"/>
          <a:stretch/>
        </p:blipFill>
        <p:spPr>
          <a:xfrm>
            <a:off x="1" y="0"/>
            <a:ext cx="12192000" cy="6858000"/>
          </a:xfrm>
          <a:prstGeom prst="rect">
            <a:avLst/>
          </a:prstGeom>
        </p:spPr>
      </p:pic>
    </p:spTree>
    <p:extLst>
      <p:ext uri="{BB962C8B-B14F-4D97-AF65-F5344CB8AC3E}">
        <p14:creationId xmlns:p14="http://schemas.microsoft.com/office/powerpoint/2010/main" val="377213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56" t="17767" r="13823" b="21339"/>
          <a:stretch/>
        </p:blipFill>
        <p:spPr>
          <a:xfrm>
            <a:off x="0" y="0"/>
            <a:ext cx="12192000" cy="5094514"/>
          </a:xfrm>
          <a:prstGeom prst="rect">
            <a:avLst/>
          </a:prstGeom>
        </p:spPr>
      </p:pic>
      <p:sp>
        <p:nvSpPr>
          <p:cNvPr id="5" name="Rectangle 4"/>
          <p:cNvSpPr/>
          <p:nvPr/>
        </p:nvSpPr>
        <p:spPr>
          <a:xfrm>
            <a:off x="269966" y="5229723"/>
            <a:ext cx="11652067" cy="1323439"/>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Even </a:t>
            </a:r>
            <a:r>
              <a:rPr lang="en-US" sz="2000" dirty="0">
                <a:latin typeface="Times New Roman" panose="02020603050405020304" pitchFamily="18" charset="0"/>
                <a:cs typeface="Times New Roman" panose="02020603050405020304" pitchFamily="18" charset="0"/>
              </a:rPr>
              <a:t>though the virtual potential temperature is only about 4 K warmer than the potential temperature, this difference is on the same order as the difference between the warm air rising in thermals and the surrounding environment. Thus, neglect of the humidity in buoyancy calculations could lead to erroneous conclusions regarding convection and turbulence. </a:t>
            </a:r>
          </a:p>
        </p:txBody>
      </p:sp>
    </p:spTree>
    <p:extLst>
      <p:ext uri="{BB962C8B-B14F-4D97-AF65-F5344CB8AC3E}">
        <p14:creationId xmlns:p14="http://schemas.microsoft.com/office/powerpoint/2010/main" val="142876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65" y="114106"/>
            <a:ext cx="11861075" cy="2308324"/>
          </a:xfrm>
          <a:prstGeom prst="rect">
            <a:avLst/>
          </a:prstGeom>
        </p:spPr>
        <p:txBody>
          <a:bodyPr wrap="square">
            <a:spAutoFit/>
          </a:bodyPr>
          <a:lstStyle/>
          <a:p>
            <a:r>
              <a:rPr lang="en-US" sz="2400" b="1" i="1" u="sng" dirty="0"/>
              <a:t> Boundary Layer Depth and Structure </a:t>
            </a:r>
            <a:r>
              <a:rPr lang="en-US" sz="2400" b="1" i="1" u="sng" dirty="0" smtClean="0"/>
              <a:t>:-</a:t>
            </a:r>
            <a:endParaRPr lang="en-US" sz="2400" b="1" i="1" u="sng" dirty="0"/>
          </a:p>
          <a:p>
            <a:r>
              <a:rPr lang="en-US" sz="2000" b="1" u="sng" dirty="0"/>
              <a:t>Over oceans</a:t>
            </a:r>
            <a:r>
              <a:rPr lang="en-US" sz="2000" dirty="0"/>
              <a:t>, </a:t>
            </a:r>
            <a:r>
              <a:rPr lang="en-US" sz="2000" dirty="0">
                <a:latin typeface="Times New Roman" panose="02020603050405020304" pitchFamily="18" charset="0"/>
                <a:cs typeface="Times New Roman" panose="02020603050405020304" pitchFamily="18" charset="0"/>
              </a:rPr>
              <a:t>the boundary layer depth varies relatively slowly in space and time. The sea surface temperature changes little over a diurnal cycle because of the tremendous mixing within the top of the ocean. Also, water has a large heat capacity, meaning that it can absorb large amounts of heat from the sun with relatively little temperature change. Thus, a slowly varying sea surface temperature means a slowly varying forcing into the bottom of the boundary layer. Most changes in boundary layer depth over oceans are caused by synoptic and mesoscale processes of vertical motion and advection of different air masses over the sea surface. </a:t>
            </a:r>
          </a:p>
        </p:txBody>
      </p:sp>
      <p:sp>
        <p:nvSpPr>
          <p:cNvPr id="5" name="Rectangle 4"/>
          <p:cNvSpPr/>
          <p:nvPr/>
        </p:nvSpPr>
        <p:spPr>
          <a:xfrm>
            <a:off x="117564" y="2300961"/>
            <a:ext cx="11861076" cy="1631216"/>
          </a:xfrm>
          <a:prstGeom prst="rect">
            <a:avLst/>
          </a:prstGeom>
        </p:spPr>
        <p:txBody>
          <a:bodyPr wrap="square">
            <a:spAutoFit/>
          </a:bodyPr>
          <a:lstStyle/>
          <a:p>
            <a:r>
              <a:rPr lang="en-US" sz="2000" b="1" u="sng" dirty="0">
                <a:latin typeface="Times New Roman" panose="02020603050405020304" pitchFamily="18" charset="0"/>
                <a:cs typeface="Times New Roman" panose="02020603050405020304" pitchFamily="18" charset="0"/>
              </a:rPr>
              <a:t>Over both land and oceans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general nature of the boundary layer is to be thinner in high-pressure regions than in low-pressure regions (Fig 1.6). The subsidence and low-level horizontal divergence associated with synoptic high-pressure move boundary layer air out of the high towards lower pressure regions. The shallower depths are often associated with cloud-free regions. If clouds are present, they are often fair-weather cumulus or stratocumulus clouds. </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117564" y="3810708"/>
            <a:ext cx="5068390" cy="163121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low-pressure regions the upward motions carry boundary-layer air away from the ground to large altitudes throughout the troposphere. It is difficult to define a boundary layer top for these situations. </a:t>
            </a:r>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65317" y="5298463"/>
            <a:ext cx="4963883" cy="1015663"/>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boundary </a:t>
            </a:r>
            <a:r>
              <a:rPr lang="en-US" sz="2000" dirty="0">
                <a:latin typeface="Times New Roman" panose="02020603050405020304" pitchFamily="18" charset="0"/>
                <a:cs typeface="Times New Roman" panose="02020603050405020304" pitchFamily="18" charset="0"/>
              </a:rPr>
              <a:t>layer meteorologists may actually be thinner in low-pressure regions than in high-pressure ones (see Fig 1.6).</a:t>
            </a:r>
            <a:endParaRPr lang="en-US" sz="2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a:srcRect l="23529" t="21696" r="23964" b="7053"/>
          <a:stretch/>
        </p:blipFill>
        <p:spPr>
          <a:xfrm>
            <a:off x="5029200" y="3683726"/>
            <a:ext cx="7162799" cy="3174274"/>
          </a:xfrm>
          <a:prstGeom prst="rect">
            <a:avLst/>
          </a:prstGeom>
        </p:spPr>
      </p:pic>
    </p:spTree>
    <p:extLst>
      <p:ext uri="{BB962C8B-B14F-4D97-AF65-F5344CB8AC3E}">
        <p14:creationId xmlns:p14="http://schemas.microsoft.com/office/powerpoint/2010/main" val="410469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8367"/>
            <a:ext cx="12192000" cy="2554545"/>
          </a:xfrm>
          <a:prstGeom prst="rect">
            <a:avLst/>
          </a:prstGeom>
        </p:spPr>
        <p:txBody>
          <a:bodyPr wrap="square">
            <a:spAutoFit/>
          </a:bodyPr>
          <a:lstStyle/>
          <a:p>
            <a:r>
              <a:rPr lang="en-US" sz="2000" dirty="0"/>
              <a:t>Over land surfaces in high pressure regions the boundary layer has a well defined structure that evolves with the diurnal cycle (Fig 1.7). The three major components of this structure are the mixed layer, the residual layer, and the stable boundary layer. When clouds are present in the mixed layer, it is further subdivided into a cloud layer ' and a </a:t>
            </a:r>
            <a:r>
              <a:rPr lang="en-US" sz="2000" dirty="0" smtClean="0"/>
              <a:t>sub cloud </a:t>
            </a:r>
            <a:r>
              <a:rPr lang="en-US" sz="2000" dirty="0"/>
              <a:t>layer. The </a:t>
            </a:r>
            <a:r>
              <a:rPr lang="en-US" sz="2000" dirty="0" smtClean="0"/>
              <a:t>surface </a:t>
            </a:r>
            <a:r>
              <a:rPr lang="en-US" sz="2000" dirty="0"/>
              <a:t>layer is the region at the bottom of the boundary layer where turbulent fluxes and stress vary by less than 10% of their magnitude. Thus, the bottom 10% of the boundary layer is called the surface layer, regardless of whether it is part of a mixed layer or stable boundary layer. Finally, a thin layer called a microlayer or interfacial layer has been identified in the lowest few centimeters of air, where molecular transport dominates over turbulent transport. </a:t>
            </a:r>
          </a:p>
        </p:txBody>
      </p:sp>
      <p:pic>
        <p:nvPicPr>
          <p:cNvPr id="3" name="Picture 2"/>
          <p:cNvPicPr>
            <a:picLocks noChangeAspect="1"/>
          </p:cNvPicPr>
          <p:nvPr/>
        </p:nvPicPr>
        <p:blipFill>
          <a:blip r:embed="rId2"/>
          <a:stretch>
            <a:fillRect/>
          </a:stretch>
        </p:blipFill>
        <p:spPr>
          <a:xfrm>
            <a:off x="-529" y="2730136"/>
            <a:ext cx="12193057" cy="4258693"/>
          </a:xfrm>
          <a:prstGeom prst="rect">
            <a:avLst/>
          </a:prstGeom>
        </p:spPr>
      </p:pic>
    </p:spTree>
    <p:extLst>
      <p:ext uri="{BB962C8B-B14F-4D97-AF65-F5344CB8AC3E}">
        <p14:creationId xmlns:p14="http://schemas.microsoft.com/office/powerpoint/2010/main" val="290459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1201</TotalTime>
  <Words>847</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Linux Libertine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cp:revision>
  <dcterms:created xsi:type="dcterms:W3CDTF">2020-02-07T13:11:59Z</dcterms:created>
  <dcterms:modified xsi:type="dcterms:W3CDTF">2020-02-09T20:39:01Z</dcterms:modified>
</cp:coreProperties>
</file>