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1"/>
  </p:notesMasterIdLst>
  <p:sldIdLst>
    <p:sldId id="267" r:id="rId4"/>
    <p:sldId id="268" r:id="rId5"/>
    <p:sldId id="258" r:id="rId6"/>
    <p:sldId id="297" r:id="rId7"/>
    <p:sldId id="256" r:id="rId8"/>
    <p:sldId id="259" r:id="rId9"/>
    <p:sldId id="269" r:id="rId10"/>
    <p:sldId id="257" r:id="rId11"/>
    <p:sldId id="288" r:id="rId12"/>
    <p:sldId id="260" r:id="rId13"/>
    <p:sldId id="289" r:id="rId14"/>
    <p:sldId id="272" r:id="rId15"/>
    <p:sldId id="290" r:id="rId16"/>
    <p:sldId id="291" r:id="rId17"/>
    <p:sldId id="292" r:id="rId18"/>
    <p:sldId id="293" r:id="rId19"/>
    <p:sldId id="270" r:id="rId20"/>
    <p:sldId id="262" r:id="rId21"/>
    <p:sldId id="294" r:id="rId22"/>
    <p:sldId id="265" r:id="rId23"/>
    <p:sldId id="295" r:id="rId24"/>
    <p:sldId id="266" r:id="rId25"/>
    <p:sldId id="296" r:id="rId26"/>
    <p:sldId id="277" r:id="rId27"/>
    <p:sldId id="278" r:id="rId28"/>
    <p:sldId id="279"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99" autoAdjust="0"/>
  </p:normalViewPr>
  <p:slideViewPr>
    <p:cSldViewPr>
      <p:cViewPr>
        <p:scale>
          <a:sx n="60" d="100"/>
          <a:sy n="60" d="100"/>
        </p:scale>
        <p:origin x="-69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92B637-146A-4BE4-927E-17EE9C6C26C6}" type="datetimeFigureOut">
              <a:rPr lang="en-US" smtClean="0"/>
              <a:t>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4D59D7-80D2-4319-B67A-58C1B0AB544E}" type="slidenum">
              <a:rPr lang="en-US" smtClean="0"/>
              <a:t>‹#›</a:t>
            </a:fld>
            <a:endParaRPr lang="en-US"/>
          </a:p>
        </p:txBody>
      </p:sp>
    </p:spTree>
    <p:extLst>
      <p:ext uri="{BB962C8B-B14F-4D97-AF65-F5344CB8AC3E}">
        <p14:creationId xmlns:p14="http://schemas.microsoft.com/office/powerpoint/2010/main" val="813382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keydifferences.com/difference-between-heat-and-temperature.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glossary.ametsoc.org/wiki/Ideal_gas" TargetMode="External"/><Relationship Id="rId3" Type="http://schemas.openxmlformats.org/officeDocument/2006/relationships/hyperlink" Target="http://glossary.ametsoc.org/wiki/Energy" TargetMode="External"/><Relationship Id="rId7" Type="http://schemas.openxmlformats.org/officeDocument/2006/relationships/hyperlink" Target="http://glossary.ametsoc.org/wiki/Total_potential_energy"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glossary.ametsoc.org/wiki/Potential_energy" TargetMode="External"/><Relationship Id="rId5" Type="http://schemas.openxmlformats.org/officeDocument/2006/relationships/hyperlink" Target="http://glossary.ametsoc.org/wiki/Kinetic_energy" TargetMode="External"/><Relationship Id="rId4" Type="http://schemas.openxmlformats.org/officeDocument/2006/relationships/hyperlink" Target="http://glossary.ametsoc.org/wiki/Work" TargetMode="External"/><Relationship Id="rId9" Type="http://schemas.openxmlformats.org/officeDocument/2006/relationships/hyperlink" Target="http://glossary.ametsoc.org/wiki/Temperature"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Energy </a:t>
            </a:r>
            <a:r>
              <a:rPr lang="en-US" sz="1200" b="0" i="0" u="none" strike="noStrike" kern="1200" baseline="0" dirty="0" smtClean="0">
                <a:solidFill>
                  <a:schemeClr val="tx1"/>
                </a:solidFill>
                <a:latin typeface="+mn-lt"/>
                <a:ea typeface="+mn-ea"/>
                <a:cs typeface="+mn-cs"/>
              </a:rPr>
              <a:t>The property of a system that generally enables it to do work. Some forms of energy are kinetic, radiant, potential, chemical, electric, and magnetic.</a:t>
            </a:r>
          </a:p>
          <a:p>
            <a:endParaRPr lang="en-US" sz="1200" b="0" i="0" u="none" strike="noStrike" kern="1200" baseline="0" dirty="0" smtClean="0">
              <a:solidFill>
                <a:schemeClr val="tx1"/>
              </a:solidFill>
              <a:latin typeface="+mn-lt"/>
              <a:ea typeface="+mn-ea"/>
              <a:cs typeface="+mn-cs"/>
            </a:endParaRPr>
          </a:p>
          <a:p>
            <a:r>
              <a:rPr lang="en-US" sz="1200" b="1" i="0" kern="1200" dirty="0" smtClean="0">
                <a:solidFill>
                  <a:schemeClr val="tx1"/>
                </a:solidFill>
                <a:effectLst/>
                <a:latin typeface="+mn-lt"/>
                <a:ea typeface="+mn-ea"/>
                <a:cs typeface="+mn-cs"/>
              </a:rPr>
              <a:t>Heat</a:t>
            </a:r>
            <a:r>
              <a:rPr lang="en-US" sz="1200" b="0" i="0" kern="1200" dirty="0" smtClean="0">
                <a:solidFill>
                  <a:schemeClr val="tx1"/>
                </a:solidFill>
                <a:effectLst/>
                <a:latin typeface="+mn-lt"/>
                <a:ea typeface="+mn-ea"/>
                <a:cs typeface="+mn-cs"/>
              </a:rPr>
              <a:t> and </a:t>
            </a:r>
            <a:r>
              <a:rPr lang="en-US" sz="1200" b="1" i="0" kern="1200" dirty="0" smtClean="0">
                <a:solidFill>
                  <a:schemeClr val="tx1"/>
                </a:solidFill>
                <a:effectLst/>
                <a:latin typeface="+mn-lt"/>
                <a:ea typeface="+mn-ea"/>
                <a:cs typeface="+mn-cs"/>
              </a:rPr>
              <a:t>work</a:t>
            </a:r>
            <a:r>
              <a:rPr lang="en-US" sz="1200" b="0" i="0" kern="1200" dirty="0" smtClean="0">
                <a:solidFill>
                  <a:schemeClr val="tx1"/>
                </a:solidFill>
                <a:effectLst/>
                <a:latin typeface="+mn-lt"/>
                <a:ea typeface="+mn-ea"/>
                <a:cs typeface="+mn-cs"/>
              </a:rPr>
              <a:t> are two different ways of transferring </a:t>
            </a:r>
            <a:r>
              <a:rPr lang="en-US" sz="1200" b="1" i="0" kern="1200" dirty="0" smtClean="0">
                <a:solidFill>
                  <a:schemeClr val="tx1"/>
                </a:solidFill>
                <a:effectLst/>
                <a:latin typeface="+mn-lt"/>
                <a:ea typeface="+mn-ea"/>
                <a:cs typeface="+mn-cs"/>
              </a:rPr>
              <a:t>energy</a:t>
            </a:r>
            <a:r>
              <a:rPr lang="en-US" sz="1200" b="0" i="0" kern="1200" dirty="0" smtClean="0">
                <a:solidFill>
                  <a:schemeClr val="tx1"/>
                </a:solidFill>
                <a:effectLst/>
                <a:latin typeface="+mn-lt"/>
                <a:ea typeface="+mn-ea"/>
                <a:cs typeface="+mn-cs"/>
              </a:rPr>
              <a:t> from one system to another. The distinction between </a:t>
            </a:r>
            <a:r>
              <a:rPr lang="en-US" sz="1200" b="1" i="0" kern="1200" dirty="0" smtClean="0">
                <a:solidFill>
                  <a:schemeClr val="tx1"/>
                </a:solidFill>
                <a:effectLst/>
                <a:latin typeface="+mn-lt"/>
                <a:ea typeface="+mn-ea"/>
                <a:cs typeface="+mn-cs"/>
              </a:rPr>
              <a:t>Heat</a:t>
            </a:r>
            <a:r>
              <a:rPr lang="en-US" sz="1200" b="0" i="0" kern="1200" dirty="0" smtClean="0">
                <a:solidFill>
                  <a:schemeClr val="tx1"/>
                </a:solidFill>
                <a:effectLst/>
                <a:latin typeface="+mn-lt"/>
                <a:ea typeface="+mn-ea"/>
                <a:cs typeface="+mn-cs"/>
              </a:rPr>
              <a:t> and </a:t>
            </a:r>
            <a:r>
              <a:rPr lang="en-US" sz="1200" b="1" i="0" kern="1200" dirty="0" smtClean="0">
                <a:solidFill>
                  <a:schemeClr val="tx1"/>
                </a:solidFill>
                <a:effectLst/>
                <a:latin typeface="+mn-lt"/>
                <a:ea typeface="+mn-ea"/>
                <a:cs typeface="+mn-cs"/>
              </a:rPr>
              <a:t>Work</a:t>
            </a:r>
            <a:r>
              <a:rPr lang="en-US" sz="1200" b="0" i="0" kern="1200" dirty="0" smtClean="0">
                <a:solidFill>
                  <a:schemeClr val="tx1"/>
                </a:solidFill>
                <a:effectLst/>
                <a:latin typeface="+mn-lt"/>
                <a:ea typeface="+mn-ea"/>
                <a:cs typeface="+mn-cs"/>
              </a:rPr>
              <a:t> is important in the field of thermodynamics. </a:t>
            </a:r>
          </a:p>
          <a:p>
            <a:r>
              <a:rPr lang="en-US" sz="1200" b="1" i="0" kern="1200" dirty="0" smtClean="0">
                <a:solidFill>
                  <a:schemeClr val="tx1"/>
                </a:solidFill>
                <a:effectLst/>
                <a:latin typeface="+mn-lt"/>
                <a:ea typeface="+mn-ea"/>
                <a:cs typeface="+mn-cs"/>
              </a:rPr>
              <a:t>Heat</a:t>
            </a:r>
            <a:r>
              <a:rPr lang="en-US" sz="1200" b="0" i="0" kern="1200" dirty="0" smtClean="0">
                <a:solidFill>
                  <a:schemeClr val="tx1"/>
                </a:solidFill>
                <a:effectLst/>
                <a:latin typeface="+mn-lt"/>
                <a:ea typeface="+mn-ea"/>
                <a:cs typeface="+mn-cs"/>
              </a:rPr>
              <a:t> is the transfer of thermal </a:t>
            </a:r>
            <a:r>
              <a:rPr lang="en-US" sz="1200" b="1" i="0" kern="1200" dirty="0" smtClean="0">
                <a:solidFill>
                  <a:schemeClr val="tx1"/>
                </a:solidFill>
                <a:effectLst/>
                <a:latin typeface="+mn-lt"/>
                <a:ea typeface="+mn-ea"/>
                <a:cs typeface="+mn-cs"/>
              </a:rPr>
              <a:t>energy</a:t>
            </a:r>
            <a:r>
              <a:rPr lang="en-US" sz="1200" b="0" i="0" kern="1200" dirty="0" smtClean="0">
                <a:solidFill>
                  <a:schemeClr val="tx1"/>
                </a:solidFill>
                <a:effectLst/>
                <a:latin typeface="+mn-lt"/>
                <a:ea typeface="+mn-ea"/>
                <a:cs typeface="+mn-cs"/>
              </a:rPr>
              <a:t> between systems, while </a:t>
            </a:r>
            <a:r>
              <a:rPr lang="en-US" sz="1200" b="1" i="0" kern="1200" dirty="0" smtClean="0">
                <a:solidFill>
                  <a:schemeClr val="tx1"/>
                </a:solidFill>
                <a:effectLst/>
                <a:latin typeface="+mn-lt"/>
                <a:ea typeface="+mn-ea"/>
                <a:cs typeface="+mn-cs"/>
              </a:rPr>
              <a:t>work</a:t>
            </a:r>
            <a:r>
              <a:rPr lang="en-US" sz="1200" b="0" i="0" kern="1200" dirty="0" smtClean="0">
                <a:solidFill>
                  <a:schemeClr val="tx1"/>
                </a:solidFill>
                <a:effectLst/>
                <a:latin typeface="+mn-lt"/>
                <a:ea typeface="+mn-ea"/>
                <a:cs typeface="+mn-cs"/>
              </a:rPr>
              <a:t> is the transfer of mechanical </a:t>
            </a:r>
            <a:r>
              <a:rPr lang="en-US" sz="1200" b="1" i="0" kern="1200" dirty="0" smtClean="0">
                <a:solidFill>
                  <a:schemeClr val="tx1"/>
                </a:solidFill>
                <a:effectLst/>
                <a:latin typeface="+mn-lt"/>
                <a:ea typeface="+mn-ea"/>
                <a:cs typeface="+mn-cs"/>
              </a:rPr>
              <a:t>energy</a:t>
            </a:r>
            <a:r>
              <a:rPr lang="en-US" sz="1200" b="0" i="0" kern="1200" dirty="0" smtClean="0">
                <a:solidFill>
                  <a:schemeClr val="tx1"/>
                </a:solidFill>
                <a:effectLst/>
                <a:latin typeface="+mn-lt"/>
                <a:ea typeface="+mn-ea"/>
                <a:cs typeface="+mn-cs"/>
              </a:rPr>
              <a:t> between two systems</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dirty="0" smtClean="0">
                <a:hlinkClick r:id="rId3"/>
              </a:rPr>
              <a:t>https://keydifferences.com/difference-between-heat-and-temperature.html</a:t>
            </a:r>
            <a:endParaRPr lang="en-US" dirty="0" smtClean="0"/>
          </a:p>
          <a:p>
            <a:endParaRPr lang="en-US" dirty="0" smtClean="0"/>
          </a:p>
          <a:p>
            <a:r>
              <a:rPr lang="en-US" sz="1200" b="0" i="0" kern="1200" dirty="0" smtClean="0">
                <a:solidFill>
                  <a:schemeClr val="tx1"/>
                </a:solidFill>
                <a:effectLst/>
                <a:latin typeface="+mn-lt"/>
                <a:ea typeface="+mn-ea"/>
                <a:cs typeface="+mn-cs"/>
              </a:rPr>
              <a:t>Heat is the amount of energy in a body.</a:t>
            </a:r>
          </a:p>
          <a:p>
            <a:r>
              <a:rPr lang="en-US" sz="1200" b="0" i="0" kern="1200" dirty="0" smtClean="0">
                <a:solidFill>
                  <a:schemeClr val="tx1"/>
                </a:solidFill>
                <a:effectLst/>
                <a:latin typeface="+mn-lt"/>
                <a:ea typeface="+mn-ea"/>
                <a:cs typeface="+mn-cs"/>
              </a:rPr>
              <a:t>Temperature is the measure of the intensity of heat.</a:t>
            </a:r>
            <a:endParaRPr lang="en-US" dirty="0" smtClean="0"/>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5</a:t>
            </a:fld>
            <a:endParaRPr lang="en-US"/>
          </a:p>
        </p:txBody>
      </p:sp>
    </p:spTree>
    <p:extLst>
      <p:ext uri="{BB962C8B-B14F-4D97-AF65-F5344CB8AC3E}">
        <p14:creationId xmlns:p14="http://schemas.microsoft.com/office/powerpoint/2010/main" val="1281433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27</a:t>
            </a:fld>
            <a:endParaRPr lang="en-US"/>
          </a:p>
        </p:txBody>
      </p:sp>
    </p:spTree>
    <p:extLst>
      <p:ext uri="{BB962C8B-B14F-4D97-AF65-F5344CB8AC3E}">
        <p14:creationId xmlns:p14="http://schemas.microsoft.com/office/powerpoint/2010/main" val="1807574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smtClean="0">
                <a:solidFill>
                  <a:srgbClr val="0033CC"/>
                </a:solidFill>
                <a:latin typeface="Times New Roman" pitchFamily="18" charset="0"/>
                <a:cs typeface="Times New Roman" pitchFamily="18" charset="0"/>
                <a:sym typeface="Symbol" pitchFamily="18" charset="2"/>
              </a:rPr>
              <a:t>Matter</a:t>
            </a:r>
            <a:r>
              <a:rPr lang="en-US" altLang="en-US" dirty="0" smtClean="0">
                <a:latin typeface="Times New Roman" pitchFamily="18" charset="0"/>
                <a:cs typeface="Times New Roman" pitchFamily="18" charset="0"/>
                <a:sym typeface="Symbol" pitchFamily="18" charset="2"/>
              </a:rPr>
              <a:t> is easy to understand and includes </a:t>
            </a:r>
            <a:r>
              <a:rPr lang="en-US" altLang="en-US" dirty="0" smtClean="0">
                <a:solidFill>
                  <a:srgbClr val="0033CC"/>
                </a:solidFill>
                <a:latin typeface="Times New Roman" pitchFamily="18" charset="0"/>
                <a:cs typeface="Times New Roman" pitchFamily="18" charset="0"/>
                <a:sym typeface="Symbol" pitchFamily="18" charset="2"/>
              </a:rPr>
              <a:t>atoms, ions, electrons,</a:t>
            </a:r>
            <a:r>
              <a:rPr lang="en-US" altLang="en-US" dirty="0" smtClean="0">
                <a:latin typeface="Times New Roman" pitchFamily="18" charset="0"/>
                <a:cs typeface="Times New Roman" pitchFamily="18" charset="0"/>
                <a:sym typeface="Symbol" pitchFamily="18" charset="2"/>
              </a:rPr>
              <a:t> etc.</a:t>
            </a: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8</a:t>
            </a:fld>
            <a:endParaRPr lang="en-US"/>
          </a:p>
        </p:txBody>
      </p:sp>
    </p:spTree>
    <p:extLst>
      <p:ext uri="{BB962C8B-B14F-4D97-AF65-F5344CB8AC3E}">
        <p14:creationId xmlns:p14="http://schemas.microsoft.com/office/powerpoint/2010/main" val="3090735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smtClean="0">
                <a:solidFill>
                  <a:srgbClr val="0033CC"/>
                </a:solidFill>
                <a:latin typeface="Times New Roman" pitchFamily="18" charset="0"/>
                <a:cs typeface="Times New Roman" pitchFamily="18" charset="0"/>
                <a:sym typeface="Symbol" pitchFamily="18" charset="2"/>
              </a:rPr>
              <a:t>Matter</a:t>
            </a:r>
            <a:r>
              <a:rPr lang="en-US" altLang="en-US" dirty="0" smtClean="0">
                <a:latin typeface="Times New Roman" pitchFamily="18" charset="0"/>
                <a:cs typeface="Times New Roman" pitchFamily="18" charset="0"/>
                <a:sym typeface="Symbol" pitchFamily="18" charset="2"/>
              </a:rPr>
              <a:t> is easy to understand and includes </a:t>
            </a:r>
            <a:r>
              <a:rPr lang="en-US" altLang="en-US" dirty="0" smtClean="0">
                <a:solidFill>
                  <a:srgbClr val="0033CC"/>
                </a:solidFill>
                <a:latin typeface="Times New Roman" pitchFamily="18" charset="0"/>
                <a:cs typeface="Times New Roman" pitchFamily="18" charset="0"/>
                <a:sym typeface="Symbol" pitchFamily="18" charset="2"/>
              </a:rPr>
              <a:t>atoms, ions, electrons,</a:t>
            </a:r>
            <a:r>
              <a:rPr lang="en-US" altLang="en-US" dirty="0" smtClean="0">
                <a:latin typeface="Times New Roman" pitchFamily="18" charset="0"/>
                <a:cs typeface="Times New Roman" pitchFamily="18" charset="0"/>
                <a:sym typeface="Symbol" pitchFamily="18" charset="2"/>
              </a:rPr>
              <a:t> etc.</a:t>
            </a: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9</a:t>
            </a:fld>
            <a:endParaRPr lang="en-US"/>
          </a:p>
        </p:txBody>
      </p:sp>
    </p:spTree>
    <p:extLst>
      <p:ext uri="{BB962C8B-B14F-4D97-AF65-F5344CB8AC3E}">
        <p14:creationId xmlns:p14="http://schemas.microsoft.com/office/powerpoint/2010/main" val="3090735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11</a:t>
            </a:fld>
            <a:endParaRPr lang="en-US"/>
          </a:p>
        </p:txBody>
      </p:sp>
    </p:spTree>
    <p:extLst>
      <p:ext uri="{BB962C8B-B14F-4D97-AF65-F5344CB8AC3E}">
        <p14:creationId xmlns:p14="http://schemas.microsoft.com/office/powerpoint/2010/main" val="575943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ct val="10000"/>
              </a:spcAft>
              <a:buClr>
                <a:srgbClr val="FF0000"/>
              </a:buClr>
              <a:buFont typeface="Wingdings" pitchFamily="2" charset="2"/>
              <a:buChar char="q"/>
            </a:pPr>
            <a:r>
              <a:rPr lang="en-US" altLang="en-US" dirty="0" smtClean="0">
                <a:latin typeface="Times New Roman" pitchFamily="18" charset="0"/>
                <a:cs typeface="Times New Roman" pitchFamily="18" charset="0"/>
                <a:sym typeface="Symbol" pitchFamily="18" charset="2"/>
              </a:rPr>
              <a:t>To a thermodynamic system two ‘things’ may be added/removed: </a:t>
            </a:r>
            <a:br>
              <a:rPr lang="en-US" altLang="en-US" dirty="0" smtClean="0">
                <a:latin typeface="Times New Roman" pitchFamily="18" charset="0"/>
                <a:cs typeface="Times New Roman" pitchFamily="18" charset="0"/>
                <a:sym typeface="Symbol" pitchFamily="18" charset="2"/>
              </a:rPr>
            </a:br>
            <a:r>
              <a:rPr lang="en-US" altLang="en-US" dirty="0" smtClean="0">
                <a:solidFill>
                  <a:srgbClr val="CC3300"/>
                </a:solidFill>
                <a:latin typeface="Times New Roman" pitchFamily="18" charset="0"/>
                <a:cs typeface="Times New Roman" pitchFamily="18" charset="0"/>
                <a:sym typeface="Wingdings" pitchFamily="2" charset="2"/>
              </a:rPr>
              <a:t></a:t>
            </a:r>
            <a:r>
              <a:rPr lang="en-US" altLang="en-US" dirty="0" smtClean="0">
                <a:latin typeface="Times New Roman" pitchFamily="18" charset="0"/>
                <a:cs typeface="Times New Roman" pitchFamily="18" charset="0"/>
                <a:sym typeface="Wingdings" pitchFamily="2" charset="2"/>
              </a:rPr>
              <a:t> </a:t>
            </a:r>
            <a:r>
              <a:rPr lang="en-US" altLang="en-US" b="1" dirty="0" smtClean="0">
                <a:solidFill>
                  <a:srgbClr val="3333FF"/>
                </a:solidFill>
                <a:latin typeface="Times New Roman" pitchFamily="18" charset="0"/>
                <a:cs typeface="Times New Roman" pitchFamily="18" charset="0"/>
                <a:sym typeface="Symbol" pitchFamily="18" charset="2"/>
              </a:rPr>
              <a:t>energy </a:t>
            </a:r>
            <a:r>
              <a:rPr lang="en-US" altLang="en-US" i="1" dirty="0" smtClean="0">
                <a:latin typeface="Times New Roman" pitchFamily="18" charset="0"/>
                <a:cs typeface="Times New Roman" pitchFamily="18" charset="0"/>
                <a:sym typeface="Symbol" pitchFamily="18" charset="2"/>
              </a:rPr>
              <a:t>(in the form of heat &amp;/or work)</a:t>
            </a:r>
            <a:r>
              <a:rPr lang="en-US" altLang="en-US" dirty="0" smtClean="0">
                <a:latin typeface="Times New Roman" pitchFamily="18" charset="0"/>
                <a:cs typeface="Times New Roman" pitchFamily="18" charset="0"/>
                <a:sym typeface="Symbol" pitchFamily="18" charset="2"/>
              </a:rPr>
              <a:t>  </a:t>
            </a:r>
            <a:r>
              <a:rPr lang="en-US" altLang="en-US" dirty="0" smtClean="0">
                <a:solidFill>
                  <a:srgbClr val="CC3300"/>
                </a:solidFill>
                <a:latin typeface="Times New Roman" pitchFamily="18" charset="0"/>
                <a:cs typeface="Times New Roman" pitchFamily="18" charset="0"/>
                <a:sym typeface="Wingdings" pitchFamily="2" charset="2"/>
              </a:rPr>
              <a:t></a:t>
            </a:r>
            <a:r>
              <a:rPr lang="en-US" altLang="en-US" dirty="0" smtClean="0">
                <a:latin typeface="Times New Roman" pitchFamily="18" charset="0"/>
                <a:cs typeface="Times New Roman" pitchFamily="18" charset="0"/>
                <a:sym typeface="Wingdings" pitchFamily="2" charset="2"/>
              </a:rPr>
              <a:t> </a:t>
            </a:r>
            <a:r>
              <a:rPr lang="en-US" altLang="en-US" b="1" dirty="0" smtClean="0">
                <a:solidFill>
                  <a:srgbClr val="3333FF"/>
                </a:solidFill>
                <a:latin typeface="Times New Roman" pitchFamily="18" charset="0"/>
                <a:cs typeface="Times New Roman" pitchFamily="18" charset="0"/>
                <a:sym typeface="Symbol" pitchFamily="18" charset="2"/>
              </a:rPr>
              <a:t>matter</a:t>
            </a:r>
            <a:r>
              <a:rPr lang="en-US" altLang="en-US" dirty="0" smtClean="0">
                <a:latin typeface="Times New Roman" pitchFamily="18" charset="0"/>
                <a:cs typeface="Times New Roman" pitchFamily="18" charset="0"/>
                <a:sym typeface="Symbol" pitchFamily="18" charset="2"/>
              </a:rPr>
              <a:t>.</a:t>
            </a:r>
          </a:p>
          <a:p>
            <a:pPr>
              <a:spcAft>
                <a:spcPct val="10000"/>
              </a:spcAft>
              <a:buClr>
                <a:srgbClr val="FF0000"/>
              </a:buClr>
              <a:buFont typeface="Wingdings" pitchFamily="2" charset="2"/>
              <a:buChar char="q"/>
            </a:pPr>
            <a:r>
              <a:rPr lang="en-US" altLang="en-US" dirty="0" smtClean="0">
                <a:latin typeface="Times New Roman" pitchFamily="18" charset="0"/>
                <a:cs typeface="Times New Roman" pitchFamily="18" charset="0"/>
                <a:sym typeface="Symbol" pitchFamily="18" charset="2"/>
              </a:rPr>
              <a:t>An</a:t>
            </a:r>
            <a:r>
              <a:rPr lang="en-US" altLang="en-US" dirty="0" smtClean="0">
                <a:solidFill>
                  <a:srgbClr val="3333FF"/>
                </a:solidFill>
                <a:latin typeface="Times New Roman" pitchFamily="18" charset="0"/>
                <a:cs typeface="Times New Roman" pitchFamily="18" charset="0"/>
                <a:sym typeface="Symbol" pitchFamily="18" charset="2"/>
              </a:rPr>
              <a:t> </a:t>
            </a:r>
            <a:r>
              <a:rPr lang="en-US" altLang="en-US" b="1" dirty="0" smtClean="0">
                <a:solidFill>
                  <a:srgbClr val="3333FF"/>
                </a:solidFill>
                <a:latin typeface="Times New Roman" pitchFamily="18" charset="0"/>
                <a:cs typeface="Times New Roman" pitchFamily="18" charset="0"/>
                <a:sym typeface="Symbol" pitchFamily="18" charset="2"/>
              </a:rPr>
              <a:t>open system</a:t>
            </a:r>
            <a:r>
              <a:rPr lang="en-US" altLang="en-US" b="1" dirty="0" smtClean="0">
                <a:latin typeface="Times New Roman" pitchFamily="18" charset="0"/>
                <a:cs typeface="Times New Roman" pitchFamily="18" charset="0"/>
                <a:sym typeface="Symbol" pitchFamily="18" charset="2"/>
              </a:rPr>
              <a:t> </a:t>
            </a:r>
            <a:r>
              <a:rPr lang="en-US" altLang="en-US" dirty="0" smtClean="0">
                <a:latin typeface="Times New Roman" pitchFamily="18" charset="0"/>
                <a:cs typeface="Times New Roman" pitchFamily="18" charset="0"/>
                <a:sym typeface="Symbol" pitchFamily="18" charset="2"/>
              </a:rPr>
              <a:t>is one to which you can add/remove matter (e.g. a open beaker to which we can add water). When you add matter- you also end up adding heat (which is contained in that matter).</a:t>
            </a:r>
          </a:p>
          <a:p>
            <a:pPr>
              <a:spcAft>
                <a:spcPct val="10000"/>
              </a:spcAft>
              <a:buClr>
                <a:srgbClr val="FF0000"/>
              </a:buClr>
              <a:buFont typeface="Wingdings" pitchFamily="2" charset="2"/>
              <a:buChar char="q"/>
            </a:pPr>
            <a:r>
              <a:rPr lang="en-US" altLang="en-US" dirty="0" smtClean="0">
                <a:latin typeface="Times New Roman" pitchFamily="18" charset="0"/>
                <a:cs typeface="Times New Roman" pitchFamily="18" charset="0"/>
                <a:sym typeface="Symbol" pitchFamily="18" charset="2"/>
              </a:rPr>
              <a:t>A system to which you cannot add matter is called </a:t>
            </a:r>
            <a:r>
              <a:rPr lang="en-US" altLang="en-US" b="1" dirty="0" smtClean="0">
                <a:solidFill>
                  <a:srgbClr val="3333FF"/>
                </a:solidFill>
                <a:latin typeface="Times New Roman" pitchFamily="18" charset="0"/>
                <a:cs typeface="Times New Roman" pitchFamily="18" charset="0"/>
                <a:sym typeface="Symbol" pitchFamily="18" charset="2"/>
              </a:rPr>
              <a:t>closed</a:t>
            </a:r>
            <a:r>
              <a:rPr lang="en-US" altLang="en-US" dirty="0" smtClean="0">
                <a:latin typeface="Times New Roman" pitchFamily="18" charset="0"/>
                <a:cs typeface="Times New Roman" pitchFamily="18" charset="0"/>
                <a:sym typeface="Symbol" pitchFamily="18" charset="2"/>
              </a:rPr>
              <a:t>. </a:t>
            </a:r>
            <a:br>
              <a:rPr lang="en-US" altLang="en-US" dirty="0" smtClean="0">
                <a:latin typeface="Times New Roman" pitchFamily="18" charset="0"/>
                <a:cs typeface="Times New Roman" pitchFamily="18" charset="0"/>
                <a:sym typeface="Symbol" pitchFamily="18" charset="2"/>
              </a:rPr>
            </a:br>
            <a:r>
              <a:rPr lang="en-US" altLang="en-US" dirty="0" smtClean="0">
                <a:latin typeface="Times New Roman" pitchFamily="18" charset="0"/>
                <a:cs typeface="Times New Roman" pitchFamily="18" charset="0"/>
                <a:sym typeface="Symbol" pitchFamily="18" charset="2"/>
              </a:rPr>
              <a:t>Though you cannot add/remove matter to  a closed system, </a:t>
            </a:r>
            <a:r>
              <a:rPr lang="en-US" altLang="en-US" i="1" dirty="0" smtClean="0">
                <a:latin typeface="Times New Roman" pitchFamily="18" charset="0"/>
                <a:cs typeface="Times New Roman" pitchFamily="18" charset="0"/>
                <a:sym typeface="Symbol" pitchFamily="18" charset="2"/>
              </a:rPr>
              <a:t>you can still add/remove heat </a:t>
            </a:r>
            <a:r>
              <a:rPr lang="en-US" altLang="en-US" dirty="0" smtClean="0">
                <a:latin typeface="Times New Roman" pitchFamily="18" charset="0"/>
                <a:cs typeface="Times New Roman" pitchFamily="18" charset="0"/>
                <a:sym typeface="Symbol" pitchFamily="18" charset="2"/>
              </a:rPr>
              <a:t>(you can cool a closed water bottle in fridge).</a:t>
            </a:r>
          </a:p>
          <a:p>
            <a:pPr>
              <a:spcAft>
                <a:spcPct val="10000"/>
              </a:spcAft>
              <a:buClr>
                <a:srgbClr val="FF0000"/>
              </a:buClr>
              <a:buFont typeface="Wingdings" pitchFamily="2" charset="2"/>
              <a:buChar char="q"/>
            </a:pPr>
            <a:r>
              <a:rPr lang="en-US" altLang="en-US" dirty="0" smtClean="0">
                <a:latin typeface="Times New Roman" pitchFamily="18" charset="0"/>
                <a:cs typeface="Times New Roman" pitchFamily="18" charset="0"/>
                <a:sym typeface="Symbol" pitchFamily="18" charset="2"/>
              </a:rPr>
              <a:t>A system to which </a:t>
            </a:r>
            <a:r>
              <a:rPr lang="en-US" altLang="en-US" i="1" dirty="0" smtClean="0">
                <a:latin typeface="Times New Roman" pitchFamily="18" charset="0"/>
                <a:cs typeface="Times New Roman" pitchFamily="18" charset="0"/>
                <a:sym typeface="Symbol" pitchFamily="18" charset="2"/>
              </a:rPr>
              <a:t>neither matter nor heat</a:t>
            </a:r>
            <a:r>
              <a:rPr lang="en-US" altLang="en-US" dirty="0" smtClean="0">
                <a:latin typeface="Times New Roman" pitchFamily="18" charset="0"/>
                <a:cs typeface="Times New Roman" pitchFamily="18" charset="0"/>
                <a:sym typeface="Symbol" pitchFamily="18" charset="2"/>
              </a:rPr>
              <a:t> can be added/removed is called </a:t>
            </a:r>
            <a:r>
              <a:rPr lang="en-US" altLang="en-US" b="1" dirty="0" smtClean="0">
                <a:solidFill>
                  <a:srgbClr val="3333FF"/>
                </a:solidFill>
                <a:latin typeface="Times New Roman" pitchFamily="18" charset="0"/>
                <a:cs typeface="Times New Roman" pitchFamily="18" charset="0"/>
                <a:sym typeface="Symbol" pitchFamily="18" charset="2"/>
              </a:rPr>
              <a:t>isolated</a:t>
            </a:r>
            <a:r>
              <a:rPr lang="en-US" altLang="en-US" dirty="0" smtClean="0">
                <a:latin typeface="Times New Roman" pitchFamily="18" charset="0"/>
                <a:cs typeface="Times New Roman" pitchFamily="18" charset="0"/>
                <a:sym typeface="Symbol" pitchFamily="18" charset="2"/>
              </a:rPr>
              <a:t>.</a:t>
            </a:r>
            <a:br>
              <a:rPr lang="en-US" altLang="en-US" dirty="0" smtClean="0">
                <a:latin typeface="Times New Roman" pitchFamily="18" charset="0"/>
                <a:cs typeface="Times New Roman" pitchFamily="18" charset="0"/>
                <a:sym typeface="Symbol" pitchFamily="18" charset="2"/>
              </a:rPr>
            </a:br>
            <a:r>
              <a:rPr lang="en-US" altLang="en-US" dirty="0" smtClean="0">
                <a:latin typeface="Times New Roman" pitchFamily="18" charset="0"/>
                <a:cs typeface="Times New Roman" pitchFamily="18" charset="0"/>
                <a:sym typeface="Symbol" pitchFamily="18" charset="2"/>
              </a:rPr>
              <a:t>A closed vacuum ‘thermos’ flask can be considered as isolated.</a:t>
            </a: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12</a:t>
            </a:fld>
            <a:endParaRPr lang="en-US"/>
          </a:p>
        </p:txBody>
      </p:sp>
    </p:spTree>
    <p:extLst>
      <p:ext uri="{BB962C8B-B14F-4D97-AF65-F5344CB8AC3E}">
        <p14:creationId xmlns:p14="http://schemas.microsoft.com/office/powerpoint/2010/main" val="3302085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theory of special relativity explains how space and time are linked for objects that are moving at a consistent speed in a straight line. One of its most famous aspects concerns objects moving at the speed of light.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potential energy: The </a:t>
            </a:r>
            <a:r>
              <a:rPr lang="en-US" sz="1200" b="0" i="0" u="none" strike="noStrike" kern="1200" dirty="0" smtClean="0">
                <a:solidFill>
                  <a:schemeClr val="tx1"/>
                </a:solidFill>
                <a:effectLst/>
                <a:latin typeface="+mn-lt"/>
                <a:ea typeface="+mn-ea"/>
                <a:cs typeface="+mn-cs"/>
                <a:hlinkClick r:id="rId3" tooltip="Energy"/>
              </a:rPr>
              <a:t>energy</a:t>
            </a:r>
            <a:r>
              <a:rPr lang="en-US" sz="1200" b="0" i="0" kern="1200" dirty="0" smtClean="0">
                <a:solidFill>
                  <a:schemeClr val="tx1"/>
                </a:solidFill>
                <a:effectLst/>
                <a:latin typeface="+mn-lt"/>
                <a:ea typeface="+mn-ea"/>
                <a:cs typeface="+mn-cs"/>
              </a:rPr>
              <a:t> a system has by virtue of its position; the negative of the </a:t>
            </a:r>
            <a:r>
              <a:rPr lang="en-US" sz="1200" b="0" i="0" u="none" strike="noStrike" kern="1200" dirty="0" smtClean="0">
                <a:solidFill>
                  <a:schemeClr val="tx1"/>
                </a:solidFill>
                <a:effectLst/>
                <a:latin typeface="+mn-lt"/>
                <a:ea typeface="+mn-ea"/>
                <a:cs typeface="+mn-cs"/>
                <a:hlinkClick r:id="rId4" tooltip="Work"/>
              </a:rPr>
              <a:t>work</a:t>
            </a:r>
            <a:r>
              <a:rPr lang="en-US" sz="1200" b="0" i="0" kern="1200" dirty="0" smtClean="0">
                <a:solidFill>
                  <a:schemeClr val="tx1"/>
                </a:solidFill>
                <a:effectLst/>
                <a:latin typeface="+mn-lt"/>
                <a:ea typeface="+mn-ea"/>
                <a:cs typeface="+mn-cs"/>
              </a:rPr>
              <a:t> done in taking a system from a reference configuration, where the potential energy is assigned the value zero, to a given configuration, with no change in </a:t>
            </a:r>
            <a:r>
              <a:rPr lang="en-US" sz="1200" b="0" i="0" u="none" strike="noStrike" kern="1200" dirty="0" smtClean="0">
                <a:solidFill>
                  <a:schemeClr val="tx1"/>
                </a:solidFill>
                <a:effectLst/>
                <a:latin typeface="+mn-lt"/>
                <a:ea typeface="+mn-ea"/>
                <a:cs typeface="+mn-cs"/>
                <a:hlinkClick r:id="rId5" tooltip="Kinetic energy"/>
              </a:rPr>
              <a:t>kinetic energy</a:t>
            </a:r>
            <a:r>
              <a:rPr lang="en-US" sz="1200" b="0" i="0" kern="1200" dirty="0" smtClean="0">
                <a:solidFill>
                  <a:schemeClr val="tx1"/>
                </a:solidFill>
                <a:effectLst/>
                <a:latin typeface="+mn-lt"/>
                <a:ea typeface="+mn-ea"/>
                <a:cs typeface="+mn-cs"/>
              </a:rPr>
              <a:t> of the system.</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internal energy : The </a:t>
            </a:r>
            <a:r>
              <a:rPr lang="en-US" sz="1200" b="0" i="0" u="none" strike="noStrike" kern="1200" dirty="0" smtClean="0">
                <a:solidFill>
                  <a:schemeClr val="tx1"/>
                </a:solidFill>
                <a:effectLst/>
                <a:latin typeface="+mn-lt"/>
                <a:ea typeface="+mn-ea"/>
                <a:cs typeface="+mn-cs"/>
                <a:hlinkClick r:id="rId3" tooltip="Energy"/>
              </a:rPr>
              <a:t>energy</a:t>
            </a:r>
            <a:r>
              <a:rPr lang="en-US" sz="1200" b="0" i="0" kern="1200" dirty="0" smtClean="0">
                <a:solidFill>
                  <a:schemeClr val="tx1"/>
                </a:solidFill>
                <a:effectLst/>
                <a:latin typeface="+mn-lt"/>
                <a:ea typeface="+mn-ea"/>
                <a:cs typeface="+mn-cs"/>
              </a:rPr>
              <a:t> of a system exclusive of its </a:t>
            </a:r>
            <a:r>
              <a:rPr lang="en-US" sz="1200" b="0" i="0" u="none" strike="noStrike" kern="1200" dirty="0" smtClean="0">
                <a:solidFill>
                  <a:schemeClr val="tx1"/>
                </a:solidFill>
                <a:effectLst/>
                <a:latin typeface="+mn-lt"/>
                <a:ea typeface="+mn-ea"/>
                <a:cs typeface="+mn-cs"/>
                <a:hlinkClick r:id="rId5" tooltip="Kinetic energy"/>
              </a:rPr>
              <a:t>kinetic energy</a:t>
            </a:r>
            <a:r>
              <a:rPr lang="en-US" sz="1200" b="0" i="0" kern="1200" dirty="0" smtClean="0">
                <a:solidFill>
                  <a:schemeClr val="tx1"/>
                </a:solidFill>
                <a:effectLst/>
                <a:latin typeface="+mn-lt"/>
                <a:ea typeface="+mn-ea"/>
                <a:cs typeface="+mn-cs"/>
              </a:rPr>
              <a:t> of mass motion and its </a:t>
            </a:r>
            <a:r>
              <a:rPr lang="en-US" sz="1200" b="0" i="0" u="none" strike="noStrike" kern="1200" dirty="0" smtClean="0">
                <a:solidFill>
                  <a:schemeClr val="tx1"/>
                </a:solidFill>
                <a:effectLst/>
                <a:latin typeface="+mn-lt"/>
                <a:ea typeface="+mn-ea"/>
                <a:cs typeface="+mn-cs"/>
                <a:hlinkClick r:id="rId6" tooltip="Potential energy"/>
              </a:rPr>
              <a:t>potential energy</a:t>
            </a:r>
            <a:r>
              <a:rPr lang="en-US" sz="1200" b="0" i="0" kern="1200" dirty="0" smtClean="0">
                <a:solidFill>
                  <a:schemeClr val="tx1"/>
                </a:solidFill>
                <a:effectLst/>
                <a:latin typeface="+mn-lt"/>
                <a:ea typeface="+mn-ea"/>
                <a:cs typeface="+mn-cs"/>
              </a:rPr>
              <a:t> arising from external forces.</a:t>
            </a:r>
          </a:p>
          <a:p>
            <a:r>
              <a:rPr lang="en-US" sz="1200" b="0" i="0" kern="1200" dirty="0" smtClean="0">
                <a:solidFill>
                  <a:schemeClr val="tx1"/>
                </a:solidFill>
                <a:effectLst/>
                <a:latin typeface="+mn-lt"/>
                <a:ea typeface="+mn-ea"/>
                <a:cs typeface="+mn-cs"/>
              </a:rPr>
              <a:t>The internal energy of a system of molecules is the sum of their translational kinetic energies, their vibrational (kinetic and potential) and rotational (kinetic) energies, and the </a:t>
            </a:r>
            <a:r>
              <a:rPr lang="en-US" sz="1200" b="0" i="0" u="none" strike="noStrike" kern="1200" dirty="0" smtClean="0">
                <a:solidFill>
                  <a:schemeClr val="tx1"/>
                </a:solidFill>
                <a:effectLst/>
                <a:latin typeface="+mn-lt"/>
                <a:ea typeface="+mn-ea"/>
                <a:cs typeface="+mn-cs"/>
                <a:hlinkClick r:id="rId7" tooltip="Total potential energy"/>
              </a:rPr>
              <a:t>total potential energy</a:t>
            </a:r>
            <a:r>
              <a:rPr lang="en-US" sz="1200" b="0" i="0" kern="1200" dirty="0" smtClean="0">
                <a:solidFill>
                  <a:schemeClr val="tx1"/>
                </a:solidFill>
                <a:effectLst/>
                <a:latin typeface="+mn-lt"/>
                <a:ea typeface="+mn-ea"/>
                <a:cs typeface="+mn-cs"/>
              </a:rPr>
              <a:t> arising from forces between molecules. An </a:t>
            </a:r>
            <a:r>
              <a:rPr lang="en-US" sz="1200" b="0" i="0" u="none" strike="noStrike" kern="1200" dirty="0" smtClean="0">
                <a:solidFill>
                  <a:schemeClr val="tx1"/>
                </a:solidFill>
                <a:effectLst/>
                <a:latin typeface="+mn-lt"/>
                <a:ea typeface="+mn-ea"/>
                <a:cs typeface="+mn-cs"/>
                <a:hlinkClick r:id="rId8" tooltip="Ideal gas"/>
              </a:rPr>
              <a:t>ideal gas</a:t>
            </a:r>
            <a:r>
              <a:rPr lang="en-US" sz="1200" b="0" i="0" kern="1200" dirty="0" smtClean="0">
                <a:solidFill>
                  <a:schemeClr val="tx1"/>
                </a:solidFill>
                <a:effectLst/>
                <a:latin typeface="+mn-lt"/>
                <a:ea typeface="+mn-ea"/>
                <a:cs typeface="+mn-cs"/>
              </a:rPr>
              <a:t> is defined as one for which the intermolecular </a:t>
            </a:r>
            <a:r>
              <a:rPr lang="en-US" sz="1200" b="0" i="0" u="none" strike="noStrike" kern="1200" dirty="0" smtClean="0">
                <a:solidFill>
                  <a:schemeClr val="tx1"/>
                </a:solidFill>
                <a:effectLst/>
                <a:latin typeface="+mn-lt"/>
                <a:ea typeface="+mn-ea"/>
                <a:cs typeface="+mn-cs"/>
                <a:hlinkClick r:id="rId6" tooltip="Potential energy"/>
              </a:rPr>
              <a:t>potential energy</a:t>
            </a:r>
            <a:r>
              <a:rPr lang="en-US" sz="1200" b="0" i="0" kern="1200" dirty="0" smtClean="0">
                <a:solidFill>
                  <a:schemeClr val="tx1"/>
                </a:solidFill>
                <a:effectLst/>
                <a:latin typeface="+mn-lt"/>
                <a:ea typeface="+mn-ea"/>
                <a:cs typeface="+mn-cs"/>
              </a:rPr>
              <a:t> is zero. The internal energy of such a gas depends only on its </a:t>
            </a:r>
            <a:r>
              <a:rPr lang="en-US" sz="1200" b="0" i="0" u="none" strike="noStrike" kern="1200" dirty="0" smtClean="0">
                <a:solidFill>
                  <a:schemeClr val="tx1"/>
                </a:solidFill>
                <a:effectLst/>
                <a:latin typeface="+mn-lt"/>
                <a:ea typeface="+mn-ea"/>
                <a:cs typeface="+mn-cs"/>
                <a:hlinkClick r:id="rId9" tooltip="Temperature"/>
              </a:rPr>
              <a:t>temperature</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15</a:t>
            </a:fld>
            <a:endParaRPr lang="en-US"/>
          </a:p>
        </p:txBody>
      </p:sp>
    </p:spTree>
    <p:extLst>
      <p:ext uri="{BB962C8B-B14F-4D97-AF65-F5344CB8AC3E}">
        <p14:creationId xmlns:p14="http://schemas.microsoft.com/office/powerpoint/2010/main" val="2327071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19</a:t>
            </a:fld>
            <a:endParaRPr lang="en-US"/>
          </a:p>
        </p:txBody>
      </p:sp>
    </p:spTree>
    <p:extLst>
      <p:ext uri="{BB962C8B-B14F-4D97-AF65-F5344CB8AC3E}">
        <p14:creationId xmlns:p14="http://schemas.microsoft.com/office/powerpoint/2010/main" val="39294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anose="02020603050405020304" pitchFamily="18" charset="0"/>
                <a:cs typeface="Times New Roman" panose="02020603050405020304" pitchFamily="18" charset="0"/>
              </a:rPr>
              <a:t>Note that only equilibrium states of a closed system can be represented on a 2-dimensional thermodynamic diagram. Why is this?</a:t>
            </a: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22</a:t>
            </a:fld>
            <a:endParaRPr lang="en-US"/>
          </a:p>
        </p:txBody>
      </p:sp>
    </p:spTree>
    <p:extLst>
      <p:ext uri="{BB962C8B-B14F-4D97-AF65-F5344CB8AC3E}">
        <p14:creationId xmlns:p14="http://schemas.microsoft.com/office/powerpoint/2010/main" val="1102438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anose="02020603050405020304" pitchFamily="18" charset="0"/>
                <a:cs typeface="Times New Roman" panose="02020603050405020304" pitchFamily="18" charset="0"/>
              </a:rPr>
              <a:t>Note that only equilibrium states of a closed system can be represented on a 2-dimensional thermodynamic diagram. </a:t>
            </a:r>
            <a:r>
              <a:rPr lang="en-US" sz="1200" smtClean="0">
                <a:latin typeface="Times New Roman" panose="02020603050405020304" pitchFamily="18" charset="0"/>
                <a:cs typeface="Times New Roman" panose="02020603050405020304" pitchFamily="18" charset="0"/>
              </a:rPr>
              <a:t>Why is this?</a:t>
            </a:r>
          </a:p>
          <a:p>
            <a:endParaRPr lang="en-US"/>
          </a:p>
        </p:txBody>
      </p:sp>
      <p:sp>
        <p:nvSpPr>
          <p:cNvPr id="4" name="Slide Number Placeholder 3"/>
          <p:cNvSpPr>
            <a:spLocks noGrp="1"/>
          </p:cNvSpPr>
          <p:nvPr>
            <p:ph type="sldNum" sz="quarter" idx="10"/>
          </p:nvPr>
        </p:nvSpPr>
        <p:spPr/>
        <p:txBody>
          <a:bodyPr/>
          <a:lstStyle/>
          <a:p>
            <a:fld id="{1B4D59D7-80D2-4319-B67A-58C1B0AB544E}" type="slidenum">
              <a:rPr lang="en-US" smtClean="0"/>
              <a:t>23</a:t>
            </a:fld>
            <a:endParaRPr lang="en-US"/>
          </a:p>
        </p:txBody>
      </p:sp>
    </p:spTree>
    <p:extLst>
      <p:ext uri="{BB962C8B-B14F-4D97-AF65-F5344CB8AC3E}">
        <p14:creationId xmlns:p14="http://schemas.microsoft.com/office/powerpoint/2010/main" val="1102438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30746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214791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233101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9650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9943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02878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7786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0247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7164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1107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1184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7428609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22547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15425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25797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49087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94473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89412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80776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4295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70202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717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311AC3-1EA2-42D0-9A8D-6233D9637CA1}"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2777517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80808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82063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31805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763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311AC3-1EA2-42D0-9A8D-6233D9637CA1}" type="datetimeFigureOut">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01069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311AC3-1EA2-42D0-9A8D-6233D9637CA1}" type="datetimeFigureOut">
              <a:rPr lang="en-US" smtClean="0"/>
              <a:t>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05643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311AC3-1EA2-42D0-9A8D-6233D9637CA1}" type="datetimeFigureOut">
              <a:rPr lang="en-US" smtClean="0"/>
              <a:t>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783551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311AC3-1EA2-42D0-9A8D-6233D9637CA1}" type="datetimeFigureOut">
              <a:rPr lang="en-US" smtClean="0"/>
              <a:t>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669718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11AC3-1EA2-42D0-9A8D-6233D9637CA1}" type="datetimeFigureOut">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81363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11AC3-1EA2-42D0-9A8D-6233D9637CA1}" type="datetimeFigureOut">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44994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11AC3-1EA2-42D0-9A8D-6233D9637CA1}" type="datetimeFigureOut">
              <a:rPr lang="en-US" smtClean="0"/>
              <a:t>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894F3-0484-40B8-8B00-40855E9C00C1}" type="slidenum">
              <a:rPr lang="en-US" smtClean="0"/>
              <a:t>‹#›</a:t>
            </a:fld>
            <a:endParaRPr lang="en-US"/>
          </a:p>
        </p:txBody>
      </p:sp>
    </p:spTree>
    <p:extLst>
      <p:ext uri="{BB962C8B-B14F-4D97-AF65-F5344CB8AC3E}">
        <p14:creationId xmlns:p14="http://schemas.microsoft.com/office/powerpoint/2010/main" val="290024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5723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2/9/2020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5673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548400" y="238780"/>
            <a:ext cx="7599709" cy="523220"/>
          </a:xfrm>
          <a:prstGeom prst="rect">
            <a:avLst/>
          </a:prstGeom>
          <a:noFill/>
          <a:ln w="9525">
            <a:noFill/>
            <a:miter lim="800000"/>
            <a:headEnd/>
            <a:tailEnd/>
          </a:ln>
        </p:spPr>
        <p:txBody>
          <a:bodyPr wrap="none">
            <a:spAutoFit/>
          </a:bodyPr>
          <a:lstStyle/>
          <a:p>
            <a:pPr algn="ctr"/>
            <a:r>
              <a:rPr lang="en-US" altLang="en-US" sz="2800" b="1" dirty="0" smtClean="0">
                <a:latin typeface="Times New Roman" pitchFamily="18" charset="0"/>
              </a:rPr>
              <a:t>The Course of </a:t>
            </a:r>
            <a:r>
              <a:rPr lang="en-US" sz="2800" b="1" dirty="0"/>
              <a:t>Fundamentals of Thermodynamics</a:t>
            </a:r>
            <a:endParaRPr lang="en-US" altLang="en-US" sz="2800" b="1" dirty="0">
              <a:latin typeface="Times New Roman" pitchFamily="18" charset="0"/>
            </a:endParaRP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latin typeface="Times New Roman" panose="02020603050405020304" pitchFamily="18" charset="0"/>
                <a:cs typeface="Times New Roman" panose="02020603050405020304" pitchFamily="18" charset="0"/>
              </a:rPr>
              <a:t>MUSTANSIRIYAH UNIVERSITY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COLLEGE OF SCIENCES</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ATMOSPHERIC SCIENCES DEPARTMENT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dirty="0" smtClean="0">
                <a:latin typeface="Times New Roman" panose="02020603050405020304" pitchFamily="18" charset="0"/>
                <a:cs typeface="Times New Roman" panose="02020603050405020304" pitchFamily="18" charset="0"/>
              </a:rPr>
              <a:t>2019-2020 </a:t>
            </a:r>
            <a:endParaRPr lang="en-GB" sz="8000" b="1"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Dr. </a:t>
            </a:r>
            <a:r>
              <a:rPr lang="en-US" sz="8000" dirty="0" err="1" smtClean="0">
                <a:latin typeface="Times New Roman" panose="02020603050405020304" pitchFamily="18" charset="0"/>
                <a:cs typeface="Times New Roman" panose="02020603050405020304" pitchFamily="18" charset="0"/>
              </a:rPr>
              <a:t>Sama</a:t>
            </a:r>
            <a:r>
              <a:rPr lang="en-US" sz="8000" dirty="0" smtClean="0">
                <a:latin typeface="Times New Roman" panose="02020603050405020304" pitchFamily="18" charset="0"/>
                <a:cs typeface="Times New Roman" panose="02020603050405020304" pitchFamily="18" charset="0"/>
              </a:rPr>
              <a:t> Khalid Mohammed</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cap="small" dirty="0" smtClean="0">
                <a:latin typeface="Times New Roman" panose="02020603050405020304" pitchFamily="18" charset="0"/>
                <a:cs typeface="Times New Roman" panose="02020603050405020304" pitchFamily="18" charset="0"/>
              </a:rPr>
              <a:t>SECOND STAGE </a:t>
            </a: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1524000" y="960343"/>
            <a:ext cx="5760720" cy="3182112"/>
          </a:xfrm>
          <a:prstGeom prst="rect">
            <a:avLst/>
          </a:prstGeom>
        </p:spPr>
      </p:pic>
    </p:spTree>
    <p:extLst>
      <p:ext uri="{BB962C8B-B14F-4D97-AF65-F5344CB8AC3E}">
        <p14:creationId xmlns:p14="http://schemas.microsoft.com/office/powerpoint/2010/main" val="4236029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181600" cy="444500"/>
          </a:xfrm>
        </p:spPr>
        <p:txBody>
          <a:bodyPr>
            <a:noAutofit/>
          </a:bodyPr>
          <a:lstStyle/>
          <a:p>
            <a:r>
              <a:rPr lang="en-US" sz="2600" i="1" dirty="0"/>
              <a:t>The Types of a SYSTEM</a:t>
            </a:r>
          </a:p>
        </p:txBody>
      </p:sp>
      <p:sp>
        <p:nvSpPr>
          <p:cNvPr id="4" name="Text Placeholder 3"/>
          <p:cNvSpPr>
            <a:spLocks noGrp="1"/>
          </p:cNvSpPr>
          <p:nvPr>
            <p:ph type="body" sz="half" idx="2"/>
          </p:nvPr>
        </p:nvSpPr>
        <p:spPr>
          <a:xfrm>
            <a:off x="457200" y="762000"/>
            <a:ext cx="8001000" cy="6096000"/>
          </a:xfrm>
        </p:spPr>
        <p:txBody>
          <a:bodyPr>
            <a:normAutofit lnSpcReduction="10000"/>
          </a:bodyPr>
          <a:lstStyle/>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in </a:t>
            </a:r>
            <a:r>
              <a:rPr lang="en-US" sz="2400" dirty="0" smtClean="0">
                <a:solidFill>
                  <a:schemeClr val="accent2">
                    <a:lumMod val="75000"/>
                  </a:schemeClr>
                </a:solidFill>
                <a:latin typeface="Times New Roman" panose="02020603050405020304" pitchFamily="18" charset="0"/>
                <a:cs typeface="Times New Roman" panose="02020603050405020304" pitchFamily="18" charset="0"/>
              </a:rPr>
              <a:t>atmospheric thermodynamics</a:t>
            </a:r>
            <a:r>
              <a:rPr lang="en-US" sz="2400" dirty="0" smtClean="0">
                <a:latin typeface="Times New Roman" panose="02020603050405020304" pitchFamily="18" charset="0"/>
                <a:cs typeface="Times New Roman" panose="02020603050405020304" pitchFamily="18" charset="0"/>
              </a:rPr>
              <a:t>, we assume that </a:t>
            </a:r>
            <a:r>
              <a:rPr lang="en-US" sz="2400" u="sng" dirty="0" smtClean="0">
                <a:latin typeface="Times New Roman" panose="02020603050405020304" pitchFamily="18" charset="0"/>
                <a:cs typeface="Times New Roman" panose="02020603050405020304" pitchFamily="18" charset="0"/>
              </a:rPr>
              <a:t>most systems are closed</a:t>
            </a:r>
            <a:r>
              <a:rPr lang="en-US" sz="2400" dirty="0" smtClean="0">
                <a:latin typeface="Times New Roman" panose="02020603050405020304" pitchFamily="18" charset="0"/>
                <a:cs typeface="Times New Roman" panose="02020603050405020304" pitchFamily="18" charset="0"/>
              </a:rPr>
              <a:t>, when the interactions associated with open systems can be neglected. This is approximately true in the following cases. </a:t>
            </a:r>
          </a:p>
          <a:p>
            <a:pPr lvl="1" algn="just"/>
            <a:r>
              <a:rPr lang="en-US" sz="2400" dirty="0" smtClean="0">
                <a:latin typeface="Times New Roman" panose="02020603050405020304" pitchFamily="18" charset="0"/>
                <a:cs typeface="Times New Roman" panose="02020603050405020304" pitchFamily="18" charset="0"/>
              </a:rPr>
              <a:t>(a) The system is large enough to ignore mixing with its surroundings at the boundaries, ex., a large cumulonimbus cloud may be considered as a closed system but a small cumulus may not. </a:t>
            </a:r>
          </a:p>
          <a:p>
            <a:pPr lvl="1" algn="just"/>
            <a:r>
              <a:rPr lang="en-US" sz="2400" dirty="0" smtClean="0">
                <a:latin typeface="Times New Roman" panose="02020603050405020304" pitchFamily="18" charset="0"/>
                <a:cs typeface="Times New Roman" panose="02020603050405020304" pitchFamily="18" charset="0"/>
              </a:rPr>
              <a:t>(b) The system is part of a larger homogeneous system. In this case mixing does not significantly change its composition. </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 system is called isolated when it exchanges </a:t>
            </a:r>
            <a:r>
              <a:rPr lang="en-US" sz="2400" b="1" dirty="0" smtClean="0">
                <a:solidFill>
                  <a:schemeClr val="accent2">
                    <a:lumMod val="75000"/>
                  </a:schemeClr>
                </a:solidFill>
                <a:latin typeface="Times New Roman" panose="02020603050405020304" pitchFamily="18" charset="0"/>
                <a:cs typeface="Times New Roman" panose="02020603050405020304" pitchFamily="18" charset="0"/>
              </a:rPr>
              <a:t>neither matter nor energy</a:t>
            </a:r>
            <a:r>
              <a:rPr lang="en-US" sz="2400" dirty="0" smtClean="0">
                <a:latin typeface="Times New Roman" panose="02020603050405020304" pitchFamily="18" charset="0"/>
                <a:cs typeface="Times New Roman" panose="02020603050405020304" pitchFamily="18" charset="0"/>
              </a:rPr>
              <a:t> with its surroundings. </a:t>
            </a:r>
            <a:r>
              <a:rPr lang="en-US" sz="2400" dirty="0">
                <a:latin typeface="Times New Roman" panose="02020603050405020304" pitchFamily="18" charset="0"/>
                <a:cs typeface="Times New Roman" panose="02020603050405020304" pitchFamily="18" charset="0"/>
              </a:rPr>
              <a:t>Examples would be:</a:t>
            </a:r>
          </a:p>
          <a:p>
            <a:pPr marL="800100" lvl="1" indent="-342900" algn="just">
              <a:buFont typeface="Wingdings" panose="05000000000000000000" pitchFamily="2" charset="2"/>
              <a:buChar char="§"/>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inside of a </a:t>
            </a:r>
            <a:r>
              <a:rPr lang="en-US" sz="2200" dirty="0" smtClean="0">
                <a:latin typeface="Times New Roman" panose="02020603050405020304" pitchFamily="18" charset="0"/>
                <a:cs typeface="Times New Roman" panose="02020603050405020304" pitchFamily="18" charset="0"/>
              </a:rPr>
              <a:t>Thermos </a:t>
            </a:r>
            <a:r>
              <a:rPr lang="en-US" sz="2200" dirty="0">
                <a:latin typeface="Times New Roman" panose="02020603050405020304" pitchFamily="18" charset="0"/>
                <a:cs typeface="Times New Roman" panose="02020603050405020304" pitchFamily="18" charset="0"/>
              </a:rPr>
              <a:t>bottle with the top screwed on (assuming it was perfectly insulated).</a:t>
            </a:r>
          </a:p>
          <a:p>
            <a:pPr marL="800100" lvl="1" indent="-342900" algn="just">
              <a:buFont typeface="Wingdings" panose="05000000000000000000" pitchFamily="2" charset="2"/>
              <a:buChar char="§"/>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entire Universe (as far as we know).</a:t>
            </a:r>
            <a:endParaRPr lang="en-US"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en-US" sz="2400" dirty="0"/>
          </a:p>
        </p:txBody>
      </p:sp>
    </p:spTree>
    <p:extLst>
      <p:ext uri="{BB962C8B-B14F-4D97-AF65-F5344CB8AC3E}">
        <p14:creationId xmlns:p14="http://schemas.microsoft.com/office/powerpoint/2010/main" val="814099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181600" cy="444500"/>
          </a:xfrm>
        </p:spPr>
        <p:txBody>
          <a:bodyPr>
            <a:noAutofit/>
          </a:bodyPr>
          <a:lstStyle/>
          <a:p>
            <a:r>
              <a:rPr lang="en-US" sz="2600" i="1" dirty="0" smtClean="0"/>
              <a:t>Some Notes</a:t>
            </a:r>
            <a:endParaRPr lang="en-US" sz="2600" i="1" dirty="0"/>
          </a:p>
        </p:txBody>
      </p:sp>
      <p:sp>
        <p:nvSpPr>
          <p:cNvPr id="4" name="Text Placeholder 3"/>
          <p:cNvSpPr>
            <a:spLocks noGrp="1"/>
          </p:cNvSpPr>
          <p:nvPr>
            <p:ph type="body" sz="half" idx="2"/>
          </p:nvPr>
        </p:nvSpPr>
        <p:spPr>
          <a:xfrm>
            <a:off x="457200" y="762000"/>
            <a:ext cx="8001000" cy="41910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The set of all open systems does not intersect the set of all closed systems.</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Every system is either open or it is closed.</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set of all isolated systems is a subset of the set of all closed systems.</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Any </a:t>
            </a:r>
            <a:r>
              <a:rPr lang="en-US" sz="2400" dirty="0">
                <a:latin typeface="Times New Roman" panose="02020603050405020304" pitchFamily="18" charset="0"/>
                <a:cs typeface="Times New Roman" panose="02020603050405020304" pitchFamily="18" charset="0"/>
              </a:rPr>
              <a:t>isolated system is also a closed system, but a closed system is not necessarily an isolated system.</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An </a:t>
            </a:r>
            <a:r>
              <a:rPr lang="en-US" sz="2400" dirty="0">
                <a:latin typeface="Times New Roman" panose="02020603050405020304" pitchFamily="18" charset="0"/>
                <a:cs typeface="Times New Roman" panose="02020603050405020304" pitchFamily="18" charset="0"/>
              </a:rPr>
              <a:t>open system cannot be an isolated system.</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Any </a:t>
            </a:r>
            <a:r>
              <a:rPr lang="en-US" sz="2400" dirty="0">
                <a:latin typeface="Times New Roman" panose="02020603050405020304" pitchFamily="18" charset="0"/>
                <a:cs typeface="Times New Roman" panose="02020603050405020304" pitchFamily="18" charset="0"/>
              </a:rPr>
              <a:t>matter or energy that is not part of the system is considered to be part of the surroundings or environment.</a:t>
            </a:r>
            <a:endParaRPr lang="en-US" sz="24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8425" y="4953000"/>
            <a:ext cx="386715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465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8200"/>
            <a:ext cx="9144000" cy="2788456"/>
          </a:xfrm>
          <a:prstGeom prst="rect">
            <a:avLst/>
          </a:prstGeom>
        </p:spPr>
        <p:txBody>
          <a:bodyPr wrap="square">
            <a:spAutoFit/>
          </a:bodyPr>
          <a:lstStyle/>
          <a:p>
            <a:pPr algn="just"/>
            <a:r>
              <a:rPr lang="en-US" altLang="en-US" sz="2400" dirty="0">
                <a:latin typeface="Times New Roman" pitchFamily="18" charset="0"/>
                <a:cs typeface="Times New Roman" pitchFamily="18" charset="0"/>
                <a:sym typeface="Symbol" pitchFamily="18" charset="2"/>
              </a:rPr>
              <a:t>To a thermodynamic system two ‘things’ may be added/removed: </a:t>
            </a:r>
            <a:br>
              <a:rPr lang="en-US" altLang="en-US" sz="2400" dirty="0">
                <a:latin typeface="Times New Roman" pitchFamily="18" charset="0"/>
                <a:cs typeface="Times New Roman" pitchFamily="18" charset="0"/>
                <a:sym typeface="Symbol" pitchFamily="18" charset="2"/>
              </a:rPr>
            </a:br>
            <a:r>
              <a:rPr lang="en-US" altLang="en-US" sz="2400" b="1" dirty="0" smtClean="0">
                <a:solidFill>
                  <a:srgbClr val="3333FF"/>
                </a:solidFill>
                <a:latin typeface="Times New Roman" pitchFamily="18" charset="0"/>
                <a:cs typeface="Times New Roman" pitchFamily="18" charset="0"/>
                <a:sym typeface="Symbol" pitchFamily="18" charset="2"/>
              </a:rPr>
              <a:t>energy </a:t>
            </a:r>
            <a:r>
              <a:rPr lang="en-US" altLang="en-US" sz="2400" i="1" dirty="0">
                <a:latin typeface="Times New Roman" pitchFamily="18" charset="0"/>
                <a:cs typeface="Times New Roman" pitchFamily="18" charset="0"/>
                <a:sym typeface="Symbol" pitchFamily="18" charset="2"/>
              </a:rPr>
              <a:t>(in the form of heat &amp;/or work)</a:t>
            </a:r>
            <a:r>
              <a:rPr lang="en-US" altLang="en-US" sz="2400" dirty="0">
                <a:latin typeface="Times New Roman" pitchFamily="18" charset="0"/>
                <a:cs typeface="Times New Roman" pitchFamily="18" charset="0"/>
                <a:sym typeface="Symbol" pitchFamily="18" charset="2"/>
              </a:rPr>
              <a:t>  </a:t>
            </a:r>
            <a:r>
              <a:rPr lang="en-US" altLang="en-US" sz="2400" b="1" u="sng" dirty="0" smtClean="0">
                <a:solidFill>
                  <a:srgbClr val="CC3300"/>
                </a:solidFill>
                <a:latin typeface="Times New Roman" pitchFamily="18" charset="0"/>
                <a:cs typeface="Times New Roman" pitchFamily="18" charset="0"/>
                <a:sym typeface="Wingdings" pitchFamily="2" charset="2"/>
              </a:rPr>
              <a:t>and</a:t>
            </a:r>
            <a:r>
              <a:rPr lang="en-US" altLang="en-US" sz="2400" dirty="0" smtClean="0">
                <a:solidFill>
                  <a:srgbClr val="CC3300"/>
                </a:solidFill>
                <a:latin typeface="Times New Roman" pitchFamily="18" charset="0"/>
                <a:cs typeface="Times New Roman" pitchFamily="18" charset="0"/>
                <a:sym typeface="Wingdings" pitchFamily="2" charset="2"/>
              </a:rPr>
              <a:t> </a:t>
            </a:r>
            <a:r>
              <a:rPr lang="en-US" altLang="en-US" sz="2400" dirty="0" smtClean="0">
                <a:latin typeface="Times New Roman" pitchFamily="18" charset="0"/>
                <a:cs typeface="Times New Roman" pitchFamily="18" charset="0"/>
                <a:sym typeface="Wingdings" pitchFamily="2" charset="2"/>
              </a:rPr>
              <a:t> </a:t>
            </a:r>
            <a:r>
              <a:rPr lang="en-US" altLang="en-US" sz="2400" b="1" dirty="0" smtClean="0">
                <a:solidFill>
                  <a:srgbClr val="3333FF"/>
                </a:solidFill>
                <a:latin typeface="Times New Roman" pitchFamily="18" charset="0"/>
                <a:cs typeface="Times New Roman" pitchFamily="18" charset="0"/>
                <a:sym typeface="Symbol" pitchFamily="18" charset="2"/>
              </a:rPr>
              <a:t>matter</a:t>
            </a:r>
            <a:r>
              <a:rPr lang="en-US" altLang="en-US" sz="2400" dirty="0" smtClean="0">
                <a:latin typeface="Times New Roman" pitchFamily="18" charset="0"/>
                <a:cs typeface="Times New Roman" pitchFamily="18" charset="0"/>
                <a:sym typeface="Symbol" pitchFamily="18" charset="2"/>
              </a:rPr>
              <a:t>, </a:t>
            </a:r>
            <a:r>
              <a:rPr lang="en-US" sz="2400" dirty="0" smtClean="0">
                <a:latin typeface="Times New Roman" panose="02020603050405020304" pitchFamily="18" charset="0"/>
                <a:cs typeface="Times New Roman" panose="02020603050405020304" pitchFamily="18" charset="0"/>
              </a:rPr>
              <a:t>What are the type of a system in the following examples(open, closed or isolated)?</a:t>
            </a:r>
          </a:p>
          <a:p>
            <a:pPr marL="457200" indent="-457200">
              <a:spcAft>
                <a:spcPct val="10000"/>
              </a:spcAft>
              <a:buClr>
                <a:srgbClr val="FF0000"/>
              </a:buClr>
              <a:buFont typeface="+mj-lt"/>
              <a:buAutoNum type="alphaLcPeriod"/>
            </a:pPr>
            <a:r>
              <a:rPr lang="en-US" altLang="en-US" sz="2400" dirty="0" smtClean="0">
                <a:latin typeface="Times New Roman" pitchFamily="18" charset="0"/>
                <a:cs typeface="Times New Roman" pitchFamily="18" charset="0"/>
                <a:sym typeface="Symbol" pitchFamily="18" charset="2"/>
              </a:rPr>
              <a:t>an </a:t>
            </a:r>
            <a:r>
              <a:rPr lang="en-US" altLang="en-US" sz="2400" dirty="0">
                <a:latin typeface="Times New Roman" pitchFamily="18" charset="0"/>
                <a:cs typeface="Times New Roman" pitchFamily="18" charset="0"/>
                <a:sym typeface="Symbol" pitchFamily="18" charset="2"/>
              </a:rPr>
              <a:t>open </a:t>
            </a:r>
            <a:r>
              <a:rPr lang="en-US" altLang="en-US" sz="2400" dirty="0" smtClean="0">
                <a:latin typeface="Times New Roman" pitchFamily="18" charset="0"/>
                <a:cs typeface="Times New Roman" pitchFamily="18" charset="0"/>
                <a:sym typeface="Symbol" pitchFamily="18" charset="2"/>
              </a:rPr>
              <a:t>cup </a:t>
            </a:r>
            <a:r>
              <a:rPr lang="en-US" altLang="en-US" sz="2400" dirty="0">
                <a:latin typeface="Times New Roman" pitchFamily="18" charset="0"/>
                <a:cs typeface="Times New Roman" pitchFamily="18" charset="0"/>
                <a:sym typeface="Symbol" pitchFamily="18" charset="2"/>
              </a:rPr>
              <a:t>to which we can add </a:t>
            </a:r>
            <a:r>
              <a:rPr lang="en-US" altLang="en-US" sz="2400" dirty="0" smtClean="0">
                <a:latin typeface="Times New Roman" pitchFamily="18" charset="0"/>
                <a:cs typeface="Times New Roman" pitchFamily="18" charset="0"/>
                <a:sym typeface="Symbol" pitchFamily="18" charset="2"/>
              </a:rPr>
              <a:t>water.      </a:t>
            </a:r>
          </a:p>
          <a:p>
            <a:pPr marL="457200" indent="-457200">
              <a:spcAft>
                <a:spcPct val="10000"/>
              </a:spcAft>
              <a:buClr>
                <a:srgbClr val="FF0000"/>
              </a:buClr>
              <a:buFont typeface="+mj-lt"/>
              <a:buAutoNum type="alphaLcPeriod"/>
            </a:pPr>
            <a:r>
              <a:rPr lang="en-US" altLang="en-US" sz="2400" dirty="0" smtClean="0">
                <a:latin typeface="Times New Roman" pitchFamily="18" charset="0"/>
                <a:cs typeface="Times New Roman" pitchFamily="18" charset="0"/>
                <a:sym typeface="Symbol" pitchFamily="18" charset="2"/>
              </a:rPr>
              <a:t>cool </a:t>
            </a:r>
            <a:r>
              <a:rPr lang="en-US" altLang="en-US" sz="2400" dirty="0">
                <a:latin typeface="Times New Roman" pitchFamily="18" charset="0"/>
                <a:cs typeface="Times New Roman" pitchFamily="18" charset="0"/>
                <a:sym typeface="Symbol" pitchFamily="18" charset="2"/>
              </a:rPr>
              <a:t>a closed water bottle in </a:t>
            </a:r>
            <a:r>
              <a:rPr lang="en-US" altLang="en-US" sz="2400" dirty="0" smtClean="0">
                <a:latin typeface="Times New Roman" pitchFamily="18" charset="0"/>
                <a:cs typeface="Times New Roman" pitchFamily="18" charset="0"/>
                <a:sym typeface="Symbol" pitchFamily="18" charset="2"/>
              </a:rPr>
              <a:t>fridge.</a:t>
            </a:r>
            <a:endParaRPr lang="en-US" altLang="en-US" sz="2400" dirty="0">
              <a:latin typeface="Times New Roman" pitchFamily="18" charset="0"/>
              <a:cs typeface="Times New Roman" pitchFamily="18" charset="0"/>
              <a:sym typeface="Symbol" pitchFamily="18" charset="2"/>
            </a:endParaRPr>
          </a:p>
          <a:p>
            <a:pPr marL="457200" indent="-457200">
              <a:spcAft>
                <a:spcPct val="10000"/>
              </a:spcAft>
              <a:buClr>
                <a:srgbClr val="FF0000"/>
              </a:buClr>
              <a:buFont typeface="+mj-lt"/>
              <a:buAutoNum type="alphaLcPeriod"/>
            </a:pPr>
            <a:r>
              <a:rPr lang="en-US" altLang="en-US" sz="2400" dirty="0" smtClean="0">
                <a:latin typeface="Times New Roman" pitchFamily="18" charset="0"/>
                <a:cs typeface="Times New Roman" pitchFamily="18" charset="0"/>
                <a:sym typeface="Symbol" pitchFamily="18" charset="2"/>
              </a:rPr>
              <a:t>A </a:t>
            </a:r>
            <a:r>
              <a:rPr lang="en-US" altLang="en-US" sz="2400" dirty="0">
                <a:latin typeface="Times New Roman" pitchFamily="18" charset="0"/>
                <a:cs typeface="Times New Roman" pitchFamily="18" charset="0"/>
                <a:sym typeface="Symbol" pitchFamily="18" charset="2"/>
              </a:rPr>
              <a:t>closed vacuum ‘thermos’ </a:t>
            </a:r>
            <a:r>
              <a:rPr lang="en-US" altLang="en-US" sz="2400" dirty="0" smtClean="0">
                <a:latin typeface="Times New Roman" pitchFamily="18" charset="0"/>
                <a:cs typeface="Times New Roman" pitchFamily="18" charset="0"/>
                <a:sym typeface="Symbol" pitchFamily="18" charset="2"/>
              </a:rPr>
              <a:t>flask.</a:t>
            </a:r>
            <a:endParaRPr lang="en-US" altLang="en-US" sz="2400" dirty="0">
              <a:latin typeface="Times New Roman" pitchFamily="18" charset="0"/>
              <a:cs typeface="Times New Roman" pitchFamily="18" charset="0"/>
              <a:sym typeface="Symbol" pitchFamily="18" charset="2"/>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76200"/>
            <a:ext cx="8229600" cy="639762"/>
          </a:xfrm>
        </p:spPr>
        <p:txBody>
          <a:bodyPr>
            <a:normAutofit/>
          </a:bodyPr>
          <a:lstStyle/>
          <a:p>
            <a:r>
              <a:rPr lang="en-US" sz="2600" b="1" dirty="0" smtClean="0">
                <a:latin typeface="Times New Roman" panose="02020603050405020304" pitchFamily="18" charset="0"/>
                <a:cs typeface="Times New Roman" panose="02020603050405020304" pitchFamily="18" charset="0"/>
              </a:rPr>
              <a:t>Riddles</a:t>
            </a:r>
            <a:endParaRPr lang="en-US" sz="2600" b="1" dirty="0">
              <a:latin typeface="Times New Roman" panose="02020603050405020304" pitchFamily="18" charset="0"/>
              <a:cs typeface="Times New Roman" panose="02020603050405020304" pitchFamily="18" charset="0"/>
            </a:endParaRPr>
          </a:p>
        </p:txBody>
      </p:sp>
      <p:pic>
        <p:nvPicPr>
          <p:cNvPr id="4" name="Picture 54"/>
          <p:cNvPicPr>
            <a:picLocks noChangeAspect="1" noChangeArrowheads="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3121572" y="3810000"/>
            <a:ext cx="2898228" cy="27976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1">
                      <a:gamma/>
                      <a:shade val="60000"/>
                      <a:invGamma/>
                    </a:schemeClr>
                  </a:outerShdw>
                </a:effectLst>
              </a14:hiddenEffects>
            </a:ext>
          </a:extLst>
        </p:spPr>
      </p:pic>
    </p:spTree>
    <p:extLst>
      <p:ext uri="{BB962C8B-B14F-4D97-AF65-F5344CB8AC3E}">
        <p14:creationId xmlns:p14="http://schemas.microsoft.com/office/powerpoint/2010/main" val="1767442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96" y="575608"/>
            <a:ext cx="9114504" cy="3785652"/>
          </a:xfrm>
          <a:prstGeom prst="rect">
            <a:avLst/>
          </a:prstGeom>
        </p:spPr>
        <p:txBody>
          <a:bodyPr wrap="square">
            <a:spAutoFit/>
          </a:bodyPr>
          <a:lstStyle/>
          <a:p>
            <a:pPr algn="just"/>
            <a:r>
              <a:rPr lang="en-US" sz="2400" dirty="0">
                <a:solidFill>
                  <a:prstClr val="black"/>
                </a:solidFill>
                <a:latin typeface="Times New Roman" panose="02020603050405020304" pitchFamily="18" charset="0"/>
                <a:cs typeface="Times New Roman" panose="02020603050405020304" pitchFamily="18" charset="0"/>
              </a:rPr>
              <a:t>An equilibrium state is defined as a state in which the system’s </a:t>
            </a:r>
            <a:r>
              <a:rPr lang="en-US" sz="2400" dirty="0" smtClean="0">
                <a:solidFill>
                  <a:prstClr val="black"/>
                </a:solidFill>
                <a:latin typeface="Times New Roman" panose="02020603050405020304" pitchFamily="18" charset="0"/>
                <a:cs typeface="Times New Roman" panose="02020603050405020304" pitchFamily="18" charset="0"/>
              </a:rPr>
              <a:t>properties</a:t>
            </a:r>
            <a:r>
              <a:rPr lang="en-US" sz="2400" dirty="0">
                <a:solidFill>
                  <a:prstClr val="black"/>
                </a:solidFill>
                <a:latin typeface="Times New Roman" panose="02020603050405020304" pitchFamily="18" charset="0"/>
                <a:cs typeface="Times New Roman" panose="02020603050405020304" pitchFamily="18" charset="0"/>
              </a:rPr>
              <a:t>, so long as the external conditions (surroundings) remain unchanged, do not change in time (no spontaneous changes). For example, a gas enclosed in a container of constant volume is in equilibrium if its pressure is constant throughout and its temperature is equal to that of the </a:t>
            </a:r>
            <a:r>
              <a:rPr lang="en-US" sz="2400" dirty="0" smtClean="0">
                <a:solidFill>
                  <a:prstClr val="black"/>
                </a:solidFill>
                <a:latin typeface="Times New Roman" panose="02020603050405020304" pitchFamily="18" charset="0"/>
                <a:cs typeface="Times New Roman" panose="02020603050405020304" pitchFamily="18" charset="0"/>
              </a:rPr>
              <a:t>surroundings. There </a:t>
            </a:r>
            <a:r>
              <a:rPr lang="en-US" sz="2400" dirty="0">
                <a:solidFill>
                  <a:prstClr val="black"/>
                </a:solidFill>
                <a:latin typeface="Times New Roman" panose="02020603050405020304" pitchFamily="18" charset="0"/>
                <a:cs typeface="Times New Roman" panose="02020603050405020304" pitchFamily="18" charset="0"/>
              </a:rPr>
              <a:t>are three types of equilibrium:</a:t>
            </a:r>
          </a:p>
          <a:p>
            <a:pPr marL="342900" indent="-342900" algn="just">
              <a:buFont typeface="Arial" panose="020B0604020202020204" pitchFamily="34" charset="0"/>
              <a:buChar char="•"/>
            </a:pPr>
            <a:r>
              <a:rPr lang="en-US" sz="2400" dirty="0" smtClean="0">
                <a:solidFill>
                  <a:prstClr val="black"/>
                </a:solidFill>
                <a:latin typeface="Times New Roman" panose="02020603050405020304" pitchFamily="18" charset="0"/>
                <a:cs typeface="Times New Roman" panose="02020603050405020304" pitchFamily="18" charset="0"/>
              </a:rPr>
              <a:t>Mechanical </a:t>
            </a:r>
            <a:r>
              <a:rPr lang="en-US" sz="2400" dirty="0">
                <a:solidFill>
                  <a:prstClr val="black"/>
                </a:solidFill>
                <a:latin typeface="Times New Roman" panose="02020603050405020304" pitchFamily="18" charset="0"/>
                <a:cs typeface="Times New Roman" panose="02020603050405020304" pitchFamily="18" charset="0"/>
              </a:rPr>
              <a:t>equilibrium – This means there are no unbalanced forces, so </a:t>
            </a:r>
            <a:r>
              <a:rPr lang="en-US" sz="2400" dirty="0" smtClean="0">
                <a:solidFill>
                  <a:prstClr val="black"/>
                </a:solidFill>
                <a:latin typeface="Times New Roman" panose="02020603050405020304" pitchFamily="18" charset="0"/>
                <a:cs typeface="Times New Roman" panose="02020603050405020304" pitchFamily="18" charset="0"/>
              </a:rPr>
              <a:t>that neither </a:t>
            </a:r>
            <a:r>
              <a:rPr lang="en-US" sz="2400" dirty="0">
                <a:solidFill>
                  <a:prstClr val="black"/>
                </a:solidFill>
                <a:latin typeface="Times New Roman" panose="02020603050405020304" pitchFamily="18" charset="0"/>
                <a:cs typeface="Times New Roman" panose="02020603050405020304" pitchFamily="18" charset="0"/>
              </a:rPr>
              <a:t>the system, nor any part of the system, undergoes accelerations. </a:t>
            </a:r>
            <a:r>
              <a:rPr lang="en-US" sz="2400" dirty="0" smtClean="0">
                <a:solidFill>
                  <a:prstClr val="black"/>
                </a:solidFill>
                <a:latin typeface="Times New Roman" panose="02020603050405020304" pitchFamily="18" charset="0"/>
                <a:cs typeface="Times New Roman" panose="02020603050405020304" pitchFamily="18" charset="0"/>
              </a:rPr>
              <a:t>This also </a:t>
            </a:r>
            <a:r>
              <a:rPr lang="en-US" sz="2400" dirty="0">
                <a:solidFill>
                  <a:prstClr val="black"/>
                </a:solidFill>
                <a:latin typeface="Times New Roman" panose="02020603050405020304" pitchFamily="18" charset="0"/>
                <a:cs typeface="Times New Roman" panose="02020603050405020304" pitchFamily="18" charset="0"/>
              </a:rPr>
              <a:t>implies that there is no turbulence within the system</a:t>
            </a:r>
            <a:r>
              <a:rPr lang="en-US" sz="2400" dirty="0" smtClean="0">
                <a:solidFill>
                  <a:prstClr val="black"/>
                </a:solidFill>
                <a:latin typeface="Times New Roman" panose="02020603050405020304" pitchFamily="18" charset="0"/>
                <a:cs typeface="Times New Roman" panose="02020603050405020304" pitchFamily="18" charset="0"/>
              </a:rPr>
              <a:t>.</a:t>
            </a:r>
            <a:endParaRPr lang="en-US" sz="2400" dirty="0">
              <a:solidFill>
                <a:prstClr val="black"/>
              </a:solidFill>
              <a:latin typeface="Times New Roman" panose="02020603050405020304" pitchFamily="18" charset="0"/>
              <a:cs typeface="Times New Roman" panose="02020603050405020304" pitchFamily="18" charset="0"/>
            </a:endParaRPr>
          </a:p>
        </p:txBody>
      </p:sp>
      <p:sp>
        <p:nvSpPr>
          <p:cNvPr id="3" name="AutoShape 2" descr="Image result for mechanical equilibrium"/>
          <p:cNvSpPr>
            <a:spLocks noChangeAspect="1" noChangeArrowheads="1"/>
          </p:cNvSpPr>
          <p:nvPr/>
        </p:nvSpPr>
        <p:spPr bwMode="auto">
          <a:xfrm>
            <a:off x="155575" y="15240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AutoShape 4" descr="Image result for mechanical equilibrium"/>
          <p:cNvSpPr>
            <a:spLocks noChangeAspect="1" noChangeArrowheads="1"/>
          </p:cNvSpPr>
          <p:nvPr/>
        </p:nvSpPr>
        <p:spPr bwMode="auto">
          <a:xfrm>
            <a:off x="307975" y="16764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5125" name="Picture 5" descr="C:\Users\sama\Desktop\محاضرات\thermo\maxresdefaul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3875246"/>
            <a:ext cx="2593341" cy="145875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3908" y="5280403"/>
            <a:ext cx="9080091" cy="1569660"/>
          </a:xfrm>
          <a:prstGeom prst="rect">
            <a:avLst/>
          </a:prstGeom>
        </p:spPr>
        <p:txBody>
          <a:bodyPr wrap="square">
            <a:spAutoFit/>
          </a:bodyPr>
          <a:lstStyle/>
          <a:p>
            <a:pPr marL="34290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Material equilibrium – This means that there is no net transfer of matter from one phase or component of the system to another. The concentrations of chemical species and their phases are constant with </a:t>
            </a:r>
            <a:r>
              <a:rPr lang="en-US" sz="2400" dirty="0" smtClean="0">
                <a:solidFill>
                  <a:prstClr val="black"/>
                </a:solidFill>
                <a:latin typeface="Times New Roman" panose="02020603050405020304" pitchFamily="18" charset="0"/>
                <a:cs typeface="Times New Roman" panose="02020603050405020304" pitchFamily="18" charset="0"/>
              </a:rPr>
              <a:t>time ( i.e. phase and chemical equilibrium).</a:t>
            </a:r>
            <a:endParaRPr lang="en-US" sz="24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514600" y="61207"/>
            <a:ext cx="4402167" cy="492443"/>
          </a:xfrm>
          <a:prstGeom prst="rect">
            <a:avLst/>
          </a:prstGeom>
        </p:spPr>
        <p:txBody>
          <a:bodyPr wrap="none">
            <a:spAutoFit/>
          </a:bodyPr>
          <a:lstStyle/>
          <a:p>
            <a:pPr lvl="0" algn="ctr"/>
            <a:r>
              <a:rPr lang="en-US" sz="2600" b="1" dirty="0">
                <a:solidFill>
                  <a:prstClr val="black"/>
                </a:solidFill>
                <a:latin typeface="Times New Roman" panose="02020603050405020304" pitchFamily="18" charset="0"/>
                <a:cs typeface="Times New Roman" panose="02020603050405020304" pitchFamily="18" charset="0"/>
              </a:rPr>
              <a:t>Thermodynamic Equilibrium</a:t>
            </a:r>
          </a:p>
        </p:txBody>
      </p:sp>
    </p:spTree>
    <p:extLst>
      <p:ext uri="{BB962C8B-B14F-4D97-AF65-F5344CB8AC3E}">
        <p14:creationId xmlns:p14="http://schemas.microsoft.com/office/powerpoint/2010/main" val="2119766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96" y="0"/>
            <a:ext cx="9114504" cy="1969770"/>
          </a:xfrm>
          <a:prstGeom prst="rect">
            <a:avLst/>
          </a:prstGeom>
        </p:spPr>
        <p:txBody>
          <a:bodyPr wrap="square">
            <a:spAutoFit/>
          </a:bodyPr>
          <a:lstStyle/>
          <a:p>
            <a:pPr algn="ctr"/>
            <a:r>
              <a:rPr lang="en-US" sz="2600" b="1" dirty="0" smtClean="0">
                <a:solidFill>
                  <a:prstClr val="black"/>
                </a:solidFill>
                <a:latin typeface="Times New Roman" panose="02020603050405020304" pitchFamily="18" charset="0"/>
                <a:cs typeface="Times New Roman" panose="02020603050405020304" pitchFamily="18" charset="0"/>
              </a:rPr>
              <a:t>Thermodynamic Equilibrium</a:t>
            </a:r>
          </a:p>
          <a:p>
            <a:pPr marL="342900" indent="-342900" algn="just">
              <a:buFont typeface="Arial" panose="020B0604020202020204" pitchFamily="34" charset="0"/>
              <a:buChar char="•"/>
            </a:pPr>
            <a:r>
              <a:rPr lang="en-US" sz="2400" dirty="0" smtClean="0">
                <a:solidFill>
                  <a:prstClr val="black"/>
                </a:solidFill>
                <a:latin typeface="Times New Roman" panose="02020603050405020304" pitchFamily="18" charset="0"/>
                <a:cs typeface="Times New Roman" panose="02020603050405020304" pitchFamily="18" charset="0"/>
              </a:rPr>
              <a:t>Thermal </a:t>
            </a:r>
            <a:r>
              <a:rPr lang="en-US" sz="2400" dirty="0">
                <a:solidFill>
                  <a:prstClr val="black"/>
                </a:solidFill>
                <a:latin typeface="Times New Roman" panose="02020603050405020304" pitchFamily="18" charset="0"/>
                <a:cs typeface="Times New Roman" panose="02020603050405020304" pitchFamily="18" charset="0"/>
              </a:rPr>
              <a:t>equilibrium – Means that the individual parts or pieces of the </a:t>
            </a:r>
            <a:r>
              <a:rPr lang="en-US" sz="2400" dirty="0" smtClean="0">
                <a:solidFill>
                  <a:prstClr val="black"/>
                </a:solidFill>
                <a:latin typeface="Times New Roman" panose="02020603050405020304" pitchFamily="18" charset="0"/>
                <a:cs typeface="Times New Roman" panose="02020603050405020304" pitchFamily="18" charset="0"/>
              </a:rPr>
              <a:t>system would </a:t>
            </a:r>
            <a:r>
              <a:rPr lang="en-US" sz="2400" dirty="0">
                <a:solidFill>
                  <a:prstClr val="black"/>
                </a:solidFill>
                <a:latin typeface="Times New Roman" panose="02020603050405020304" pitchFamily="18" charset="0"/>
                <a:cs typeface="Times New Roman" panose="02020603050405020304" pitchFamily="18" charset="0"/>
              </a:rPr>
              <a:t>remain in the same state whether or not they were connected by </a:t>
            </a:r>
            <a:r>
              <a:rPr lang="en-US" sz="2400" dirty="0" smtClean="0">
                <a:solidFill>
                  <a:prstClr val="black"/>
                </a:solidFill>
                <a:latin typeface="Times New Roman" panose="02020603050405020304" pitchFamily="18" charset="0"/>
                <a:cs typeface="Times New Roman" panose="02020603050405020304" pitchFamily="18" charset="0"/>
              </a:rPr>
              <a:t>a thermally </a:t>
            </a:r>
            <a:r>
              <a:rPr lang="en-US" sz="2400" dirty="0">
                <a:solidFill>
                  <a:prstClr val="black"/>
                </a:solidFill>
                <a:latin typeface="Times New Roman" panose="02020603050405020304" pitchFamily="18" charset="0"/>
                <a:cs typeface="Times New Roman" panose="02020603050405020304" pitchFamily="18" charset="0"/>
              </a:rPr>
              <a:t>conducting wall. In practicality, this means that there are </a:t>
            </a:r>
            <a:r>
              <a:rPr lang="en-US" sz="2400" dirty="0" smtClean="0">
                <a:solidFill>
                  <a:prstClr val="black"/>
                </a:solidFill>
                <a:latin typeface="Times New Roman" panose="02020603050405020304" pitchFamily="18" charset="0"/>
                <a:cs typeface="Times New Roman" panose="02020603050405020304" pitchFamily="18" charset="0"/>
              </a:rPr>
              <a:t>no temperature </a:t>
            </a:r>
            <a:r>
              <a:rPr lang="en-US" sz="2400" dirty="0">
                <a:solidFill>
                  <a:prstClr val="black"/>
                </a:solidFill>
                <a:latin typeface="Times New Roman" panose="02020603050405020304" pitchFamily="18" charset="0"/>
                <a:cs typeface="Times New Roman" panose="02020603050405020304" pitchFamily="18" charset="0"/>
              </a:rPr>
              <a:t>gradients in the system</a:t>
            </a:r>
            <a:r>
              <a:rPr lang="en-US" sz="2400" dirty="0" smtClean="0">
                <a:solidFill>
                  <a:prstClr val="black"/>
                </a:solidFill>
                <a:latin typeface="Times New Roman" panose="02020603050405020304" pitchFamily="18" charset="0"/>
                <a:cs typeface="Times New Roman" panose="02020603050405020304" pitchFamily="18" charset="0"/>
              </a:rPr>
              <a:t>.</a:t>
            </a:r>
          </a:p>
        </p:txBody>
      </p:sp>
      <p:sp>
        <p:nvSpPr>
          <p:cNvPr id="2" name="AutoShape 2" descr="Image result for Thermal equilibrium&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6147" name="Picture 3" descr="C:\Users\sama\Desktop\محاضرات\thermo\Thermal-Equilibriu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8000" y="2032000"/>
            <a:ext cx="5588000" cy="279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88310" y="4960203"/>
            <a:ext cx="862709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400" dirty="0">
                <a:solidFill>
                  <a:prstClr val="black"/>
                </a:solidFill>
                <a:latin typeface="Times New Roman" panose="02020603050405020304" pitchFamily="18" charset="0"/>
                <a:cs typeface="Times New Roman" panose="02020603050405020304" pitchFamily="18" charset="0"/>
              </a:rPr>
              <a:t>A system is in thermodynamic equilibrium only if it is </a:t>
            </a:r>
            <a:r>
              <a:rPr lang="en-US" sz="2400" dirty="0" smtClean="0">
                <a:solidFill>
                  <a:prstClr val="black"/>
                </a:solidFill>
                <a:latin typeface="Times New Roman" panose="02020603050405020304" pitchFamily="18" charset="0"/>
                <a:cs typeface="Times New Roman" panose="02020603050405020304" pitchFamily="18" charset="0"/>
              </a:rPr>
              <a:t>in mechanical</a:t>
            </a:r>
            <a:r>
              <a:rPr lang="en-US" sz="2400" dirty="0">
                <a:solidFill>
                  <a:prstClr val="black"/>
                </a:solidFill>
                <a:latin typeface="Times New Roman" panose="02020603050405020304" pitchFamily="18" charset="0"/>
                <a:cs typeface="Times New Roman" panose="02020603050405020304" pitchFamily="18" charset="0"/>
              </a:rPr>
              <a:t>, material, and thermal equilibrium.</a:t>
            </a:r>
          </a:p>
        </p:txBody>
      </p:sp>
    </p:spTree>
    <p:extLst>
      <p:ext uri="{BB962C8B-B14F-4D97-AF65-F5344CB8AC3E}">
        <p14:creationId xmlns:p14="http://schemas.microsoft.com/office/powerpoint/2010/main" val="1412470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Thermal equilibrium&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624304"/>
            <a:ext cx="8745562" cy="5852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3325057" y="49310"/>
            <a:ext cx="2493888" cy="492443"/>
          </a:xfrm>
          <a:prstGeom prst="rect">
            <a:avLst/>
          </a:prstGeom>
        </p:spPr>
        <p:txBody>
          <a:bodyPr wrap="none">
            <a:spAutoFit/>
          </a:bodyPr>
          <a:lstStyle/>
          <a:p>
            <a:pPr algn="ctr"/>
            <a:r>
              <a:rPr lang="en-US" sz="2600" b="1" dirty="0" smtClean="0">
                <a:solidFill>
                  <a:prstClr val="black"/>
                </a:solidFill>
                <a:latin typeface="Times New Roman" panose="02020603050405020304" pitchFamily="18" charset="0"/>
                <a:cs typeface="Times New Roman" panose="02020603050405020304" pitchFamily="18" charset="0"/>
              </a:rPr>
              <a:t>Types of Energy</a:t>
            </a:r>
            <a:endParaRPr lang="en-US" sz="26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5296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335"/>
            <a:ext cx="9144000" cy="4893647"/>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Macroscopic </a:t>
            </a:r>
            <a:r>
              <a:rPr lang="en-US" sz="2600" b="1" dirty="0" err="1">
                <a:latin typeface="Times New Roman" panose="02020603050405020304" pitchFamily="18" charset="0"/>
                <a:cs typeface="Times New Roman" panose="02020603050405020304" pitchFamily="18" charset="0"/>
              </a:rPr>
              <a:t>Vs</a:t>
            </a:r>
            <a:r>
              <a:rPr lang="en-US" sz="2600" b="1" dirty="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Microscopic Approach</a:t>
            </a:r>
            <a:endParaRPr lang="en-US" sz="2600" b="1"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When </a:t>
            </a:r>
            <a:r>
              <a:rPr lang="en-US" sz="2400" dirty="0">
                <a:latin typeface="Times New Roman" panose="02020603050405020304" pitchFamily="18" charset="0"/>
                <a:cs typeface="Times New Roman" panose="02020603050405020304" pitchFamily="18" charset="0"/>
              </a:rPr>
              <a:t>a system has been chosen, </a:t>
            </a:r>
            <a:r>
              <a:rPr lang="en-US" sz="2400" b="1" dirty="0">
                <a:latin typeface="Times New Roman" panose="02020603050405020304" pitchFamily="18" charset="0"/>
                <a:cs typeface="Times New Roman" panose="02020603050405020304" pitchFamily="18" charset="0"/>
              </a:rPr>
              <a:t>the next step is to describe it in terms of quantities related to the </a:t>
            </a:r>
            <a:r>
              <a:rPr lang="en-US" sz="2400" b="1" dirty="0" smtClean="0">
                <a:latin typeface="Times New Roman" panose="02020603050405020304" pitchFamily="18" charset="0"/>
                <a:cs typeface="Times New Roman" panose="02020603050405020304" pitchFamily="18" charset="0"/>
              </a:rPr>
              <a:t>behavior </a:t>
            </a:r>
            <a:r>
              <a:rPr lang="en-US" sz="2400" b="1" dirty="0">
                <a:latin typeface="Times New Roman" panose="02020603050405020304" pitchFamily="18" charset="0"/>
                <a:cs typeface="Times New Roman" panose="02020603050405020304" pitchFamily="18" charset="0"/>
              </a:rPr>
              <a:t>of the system or its interactions with the surrounding or both</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Microscopic </a:t>
            </a:r>
            <a:r>
              <a:rPr lang="en-US" sz="2400" dirty="0">
                <a:latin typeface="Times New Roman" panose="02020603050405020304" pitchFamily="18" charset="0"/>
                <a:cs typeface="Times New Roman" panose="02020603050405020304" pitchFamily="18" charset="0"/>
              </a:rPr>
              <a:t>approach considers the </a:t>
            </a:r>
            <a:r>
              <a:rPr lang="en-US" sz="2400" dirty="0" smtClean="0">
                <a:latin typeface="Times New Roman" panose="02020603050405020304" pitchFamily="18" charset="0"/>
                <a:cs typeface="Times New Roman" panose="02020603050405020304" pitchFamily="18" charset="0"/>
              </a:rPr>
              <a:t>behavior </a:t>
            </a:r>
            <a:r>
              <a:rPr lang="en-US" sz="2400" dirty="0">
                <a:latin typeface="Times New Roman" panose="02020603050405020304" pitchFamily="18" charset="0"/>
                <a:cs typeface="Times New Roman" panose="02020603050405020304" pitchFamily="18" charset="0"/>
              </a:rPr>
              <a:t>of every molecule by using statistical methods.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Macroscopic approach we are concerned with the </a:t>
            </a:r>
            <a:r>
              <a:rPr lang="en-US" sz="2400" dirty="0" smtClean="0">
                <a:latin typeface="Times New Roman" panose="02020603050405020304" pitchFamily="18" charset="0"/>
                <a:cs typeface="Times New Roman" panose="02020603050405020304" pitchFamily="18" charset="0"/>
              </a:rPr>
              <a:t>average </a:t>
            </a:r>
            <a:r>
              <a:rPr lang="en-US" sz="2400" dirty="0">
                <a:latin typeface="Times New Roman" panose="02020603050405020304" pitchFamily="18" charset="0"/>
                <a:cs typeface="Times New Roman" panose="02020603050405020304" pitchFamily="18" charset="0"/>
              </a:rPr>
              <a:t>effects of many molecules' infractions.  These effects, such as pressure and temperature, can be perceived by our senses and can be measured with instruments.  This approach greatly reduces the complexity of the problem and we use this approach in this course.  This is known as "Classical Thermodynamics".</a:t>
            </a:r>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r="4884"/>
          <a:stretch/>
        </p:blipFill>
        <p:spPr>
          <a:xfrm>
            <a:off x="4191000" y="4572000"/>
            <a:ext cx="4267200" cy="2208998"/>
          </a:xfrm>
          <a:prstGeom prst="rect">
            <a:avLst/>
          </a:prstGeom>
        </p:spPr>
      </p:pic>
    </p:spTree>
    <p:extLst>
      <p:ext uri="{BB962C8B-B14F-4D97-AF65-F5344CB8AC3E}">
        <p14:creationId xmlns:p14="http://schemas.microsoft.com/office/powerpoint/2010/main" val="3292346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444500"/>
          </a:xfrm>
        </p:spPr>
        <p:txBody>
          <a:bodyPr>
            <a:noAutofit/>
          </a:bodyPr>
          <a:lstStyle/>
          <a:p>
            <a:r>
              <a:rPr lang="en-US" sz="2600" dirty="0">
                <a:latin typeface="Times New Roman" panose="02020603050405020304" pitchFamily="18" charset="0"/>
                <a:cs typeface="Times New Roman" panose="02020603050405020304" pitchFamily="18" charset="0"/>
              </a:rPr>
              <a:t>Homogeneous and heterogeneous thermodynamic systems</a:t>
            </a:r>
          </a:p>
        </p:txBody>
      </p:sp>
      <p:sp>
        <p:nvSpPr>
          <p:cNvPr id="4" name="Text Placeholder 3"/>
          <p:cNvSpPr>
            <a:spLocks noGrp="1"/>
          </p:cNvSpPr>
          <p:nvPr>
            <p:ph type="body" sz="half" idx="2"/>
          </p:nvPr>
        </p:nvSpPr>
        <p:spPr>
          <a:xfrm>
            <a:off x="0" y="762000"/>
            <a:ext cx="8839200" cy="61722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 </a:t>
            </a:r>
            <a:r>
              <a:rPr lang="en-US" sz="2400" dirty="0">
                <a:solidFill>
                  <a:srgbClr val="FF0000"/>
                </a:solidFill>
                <a:latin typeface="Times New Roman" panose="02020603050405020304" pitchFamily="18" charset="0"/>
                <a:cs typeface="Times New Roman" panose="02020603050405020304" pitchFamily="18" charset="0"/>
              </a:rPr>
              <a:t>homogeneous </a:t>
            </a:r>
            <a:r>
              <a:rPr lang="en-US" sz="2400" dirty="0" smtClean="0">
                <a:solidFill>
                  <a:srgbClr val="FF0000"/>
                </a:solidFill>
                <a:latin typeface="Times New Roman" panose="02020603050405020304" pitchFamily="18" charset="0"/>
                <a:cs typeface="Times New Roman" panose="02020603050405020304" pitchFamily="18" charset="0"/>
              </a:rPr>
              <a:t>system</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defined as the one whose </a:t>
            </a:r>
            <a:r>
              <a:rPr lang="en-US" sz="2400" u="sng" dirty="0">
                <a:latin typeface="Times New Roman" panose="02020603050405020304" pitchFamily="18" charset="0"/>
                <a:cs typeface="Times New Roman" panose="02020603050405020304" pitchFamily="18" charset="0"/>
              </a:rPr>
              <a:t>chemical composition and physical properties are the same in all parts of the system</a:t>
            </a:r>
            <a:r>
              <a:rPr lang="en-US" sz="2400" dirty="0">
                <a:latin typeface="Times New Roman" panose="02020603050405020304" pitchFamily="18" charset="0"/>
                <a:cs typeface="Times New Roman" panose="02020603050405020304" pitchFamily="18" charset="0"/>
              </a:rPr>
              <a:t>, or </a:t>
            </a:r>
            <a:r>
              <a:rPr lang="en-US" sz="2400" u="sng" dirty="0">
                <a:latin typeface="Times New Roman" panose="02020603050405020304" pitchFamily="18" charset="0"/>
                <a:cs typeface="Times New Roman" panose="02020603050405020304" pitchFamily="18" charset="0"/>
              </a:rPr>
              <a:t>change continuously from one point to another</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Example (a </a:t>
            </a:r>
            <a:r>
              <a:rPr lang="en-US" sz="2400" dirty="0">
                <a:latin typeface="Times New Roman" panose="02020603050405020304" pitchFamily="18" charset="0"/>
                <a:cs typeface="Times New Roman" panose="02020603050405020304" pitchFamily="18" charset="0"/>
              </a:rPr>
              <a:t>column of atmospheric air, which is a mixture of a number of gases, mainly nitrogen and </a:t>
            </a:r>
            <a:r>
              <a:rPr lang="en-US" sz="2400" dirty="0" smtClean="0">
                <a:latin typeface="Times New Roman" panose="02020603050405020304" pitchFamily="18" charset="0"/>
                <a:cs typeface="Times New Roman" panose="02020603050405020304" pitchFamily="18" charset="0"/>
              </a:rPr>
              <a:t>oxygen, acted </a:t>
            </a:r>
            <a:r>
              <a:rPr lang="en-US" sz="2400" dirty="0">
                <a:latin typeface="Times New Roman" panose="02020603050405020304" pitchFamily="18" charset="0"/>
                <a:cs typeface="Times New Roman" panose="02020603050405020304" pitchFamily="18" charset="0"/>
              </a:rPr>
              <a:t>upon by the force of gravity, both the composition of the system and its physical properties will continuously change from one point to another.</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 </a:t>
            </a:r>
            <a:r>
              <a:rPr lang="en-US" sz="2400" dirty="0">
                <a:solidFill>
                  <a:srgbClr val="FF0000"/>
                </a:solidFill>
                <a:latin typeface="Times New Roman" panose="02020603050405020304" pitchFamily="18" charset="0"/>
                <a:cs typeface="Times New Roman" panose="02020603050405020304" pitchFamily="18" charset="0"/>
              </a:rPr>
              <a:t>heterogeneous system </a:t>
            </a:r>
            <a:r>
              <a:rPr lang="en-US" sz="2400" dirty="0">
                <a:latin typeface="Times New Roman" panose="02020603050405020304" pitchFamily="18" charset="0"/>
                <a:cs typeface="Times New Roman" panose="02020603050405020304" pitchFamily="18" charset="0"/>
              </a:rPr>
              <a:t>is </a:t>
            </a:r>
            <a:r>
              <a:rPr lang="en-US" sz="2400" u="sng" dirty="0" smtClean="0">
                <a:latin typeface="Times New Roman" panose="02020603050405020304" pitchFamily="18" charset="0"/>
                <a:cs typeface="Times New Roman" panose="02020603050405020304" pitchFamily="18" charset="0"/>
              </a:rPr>
              <a:t>defined as </a:t>
            </a:r>
            <a:r>
              <a:rPr lang="en-US" sz="2400" u="sng" dirty="0">
                <a:latin typeface="Times New Roman" panose="02020603050405020304" pitchFamily="18" charset="0"/>
                <a:cs typeface="Times New Roman" panose="02020603050405020304" pitchFamily="18" charset="0"/>
              </a:rPr>
              <a:t>one consisting of two or more homogeneous bodies</a:t>
            </a:r>
            <a:r>
              <a:rPr lang="en-US" sz="2400" dirty="0">
                <a:latin typeface="Times New Roman" panose="02020603050405020304" pitchFamily="18" charset="0"/>
                <a:cs typeface="Times New Roman" panose="02020603050405020304" pitchFamily="18" charset="0"/>
              </a:rPr>
              <a:t>. The homogeneous bodies of a heterogeneous system are referred to as </a:t>
            </a:r>
            <a:r>
              <a:rPr lang="en-US" sz="2400" dirty="0" smtClean="0">
                <a:latin typeface="Times New Roman" panose="02020603050405020304" pitchFamily="18" charset="0"/>
                <a:cs typeface="Times New Roman" panose="02020603050405020304" pitchFamily="18" charset="0"/>
              </a:rPr>
              <a:t>phases ( i.e</a:t>
            </a:r>
            <a:r>
              <a:rPr lang="en-US" sz="2400" dirty="0">
                <a:latin typeface="Times New Roman" panose="02020603050405020304" pitchFamily="18" charset="0"/>
                <a:cs typeface="Times New Roman" panose="02020603050405020304" pitchFamily="18" charset="0"/>
              </a:rPr>
              <a:t>. The system that has more than one </a:t>
            </a:r>
            <a:r>
              <a:rPr lang="en-US" sz="2400" dirty="0" smtClean="0">
                <a:latin typeface="Times New Roman" panose="02020603050405020304" pitchFamily="18" charset="0"/>
                <a:cs typeface="Times New Roman" panose="02020603050405020304" pitchFamily="18" charset="0"/>
              </a:rPr>
              <a:t>phase). An </a:t>
            </a:r>
            <a:r>
              <a:rPr lang="en-US" sz="2400" dirty="0">
                <a:latin typeface="Times New Roman" panose="02020603050405020304" pitchFamily="18" charset="0"/>
                <a:cs typeface="Times New Roman" panose="02020603050405020304" pitchFamily="18" charset="0"/>
              </a:rPr>
              <a:t>example of a heterogeneous system is water with ice floating in it. This system has two homogeneous bodies, water and ice. The chemical composition of the two phases is the same, but their physical properties differ drastically.</a:t>
            </a:r>
            <a:endParaRPr lang="en-US" sz="2400" dirty="0"/>
          </a:p>
        </p:txBody>
      </p:sp>
    </p:spTree>
    <p:extLst>
      <p:ext uri="{BB962C8B-B14F-4D97-AF65-F5344CB8AC3E}">
        <p14:creationId xmlns:p14="http://schemas.microsoft.com/office/powerpoint/2010/main" val="4180971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01000" cy="444500"/>
          </a:xfrm>
        </p:spPr>
        <p:txBody>
          <a:bodyPr>
            <a:noAutofit/>
          </a:bodyPr>
          <a:lstStyle/>
          <a:p>
            <a:r>
              <a:rPr lang="en-US" sz="2600" dirty="0">
                <a:latin typeface="Times New Roman" panose="02020603050405020304" pitchFamily="18" charset="0"/>
                <a:cs typeface="Times New Roman" panose="02020603050405020304" pitchFamily="18" charset="0"/>
              </a:rPr>
              <a:t>Phase, State and State variables</a:t>
            </a:r>
          </a:p>
        </p:txBody>
      </p:sp>
      <p:sp>
        <p:nvSpPr>
          <p:cNvPr id="4" name="Text Placeholder 3"/>
          <p:cNvSpPr>
            <a:spLocks noGrp="1"/>
          </p:cNvSpPr>
          <p:nvPr>
            <p:ph type="body" sz="half" idx="2"/>
          </p:nvPr>
        </p:nvSpPr>
        <p:spPr>
          <a:xfrm>
            <a:off x="457200" y="762000"/>
            <a:ext cx="8001000" cy="5943600"/>
          </a:xfrm>
        </p:spPr>
        <p:txBody>
          <a:bodyPr>
            <a:normAutofit/>
          </a:bodyPr>
          <a:lstStyle/>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Phase</a:t>
            </a:r>
            <a:r>
              <a:rPr lang="en-US" sz="2400" dirty="0">
                <a:latin typeface="Times New Roman" panose="02020603050405020304" pitchFamily="18" charset="0"/>
                <a:cs typeface="Times New Roman" panose="02020603050405020304" pitchFamily="18" charset="0"/>
              </a:rPr>
              <a:t>: a quantity of matter that is homogeneous throughout, and </a:t>
            </a:r>
            <a:r>
              <a:rPr lang="en-US" sz="2400" dirty="0" smtClean="0">
                <a:latin typeface="Times New Roman" panose="02020603050405020304" pitchFamily="18" charset="0"/>
                <a:cs typeface="Times New Roman" panose="02020603050405020304" pitchFamily="18" charset="0"/>
              </a:rPr>
              <a:t>Phase Boundaries</a:t>
            </a:r>
            <a:r>
              <a:rPr lang="en-US" sz="2400" dirty="0">
                <a:latin typeface="Times New Roman" panose="02020603050405020304" pitchFamily="18" charset="0"/>
                <a:cs typeface="Times New Roman" panose="02020603050405020304" pitchFamily="18" charset="0"/>
              </a:rPr>
              <a:t>: interfaces between different phases (an example of a single phase is ice. Another single phase is liquid water; a glass of ice water is a two-phase mixture with the phase boundaries at the edge of each ice cube).</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State</a:t>
            </a:r>
            <a:r>
              <a:rPr lang="en-US" sz="2400" dirty="0">
                <a:latin typeface="Times New Roman" panose="02020603050405020304" pitchFamily="18" charset="0"/>
                <a:cs typeface="Times New Roman" panose="02020603050405020304" pitchFamily="18" charset="0"/>
              </a:rPr>
              <a:t>: condition described by observable macroscopic properties (state variable).</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state variable:  </a:t>
            </a:r>
            <a:r>
              <a:rPr lang="en-US" sz="2400" dirty="0">
                <a:latin typeface="Times New Roman" panose="02020603050405020304" pitchFamily="18" charset="0"/>
                <a:cs typeface="Times New Roman" panose="02020603050405020304" pitchFamily="18" charset="0"/>
              </a:rPr>
              <a:t>is a property of a system that depends only on the current, equilibrium state of the system and  thus do not depend on the path by which the system arrived at its present state(independent of the history of the system), for example, internal energy, enthalpy, and entropy etc.</a:t>
            </a:r>
          </a:p>
          <a:p>
            <a:pPr marL="285750" indent="-285750">
              <a:buFont typeface="Wingdings" panose="05000000000000000000" pitchFamily="2" charset="2"/>
              <a:buChar char="q"/>
            </a:pPr>
            <a:endParaRPr lang="en-US" sz="2400" dirty="0"/>
          </a:p>
        </p:txBody>
      </p:sp>
    </p:spTree>
    <p:extLst>
      <p:ext uri="{BB962C8B-B14F-4D97-AF65-F5344CB8AC3E}">
        <p14:creationId xmlns:p14="http://schemas.microsoft.com/office/powerpoint/2010/main" val="120901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749300"/>
          </a:xfrm>
        </p:spPr>
        <p:txBody>
          <a:bodyPr>
            <a:noAutofit/>
          </a:bodyPr>
          <a:lstStyle/>
          <a:p>
            <a:r>
              <a:rPr lang="en-US" sz="2600" dirty="0">
                <a:latin typeface="Times New Roman" panose="02020603050405020304" pitchFamily="18" charset="0"/>
                <a:cs typeface="Times New Roman" panose="02020603050405020304" pitchFamily="18" charset="0"/>
              </a:rPr>
              <a:t>How to specify the state of a system thermodynamically?</a:t>
            </a:r>
          </a:p>
        </p:txBody>
      </p:sp>
      <p:sp>
        <p:nvSpPr>
          <p:cNvPr id="4" name="Text Placeholder 3"/>
          <p:cNvSpPr>
            <a:spLocks noGrp="1"/>
          </p:cNvSpPr>
          <p:nvPr>
            <p:ph type="body" sz="half" idx="2"/>
          </p:nvPr>
        </p:nvSpPr>
        <p:spPr>
          <a:xfrm>
            <a:off x="457200" y="762000"/>
            <a:ext cx="8001000" cy="5943600"/>
          </a:xfrm>
        </p:spPr>
        <p:txBody>
          <a:bodyPr>
            <a:normAutofit fontScale="77500" lnSpcReduction="20000"/>
          </a:bodyPr>
          <a:lstStyle/>
          <a:p>
            <a:pPr marL="342900" indent="-342900" algn="just">
              <a:lnSpc>
                <a:spcPct val="120000"/>
              </a:lnSpc>
              <a:buFont typeface="Wingdings" panose="05000000000000000000" pitchFamily="2" charset="2"/>
              <a:buChar char="q"/>
            </a:pPr>
            <a:r>
              <a:rPr lang="en-US" sz="3100" dirty="0">
                <a:latin typeface="Times New Roman" panose="02020603050405020304" pitchFamily="18" charset="0"/>
                <a:cs typeface="Times New Roman" panose="02020603050405020304" pitchFamily="18" charset="0"/>
              </a:rPr>
              <a:t>The thermodynamic state of a system is defined by specifying values of a set of state variables. For fluid systems, typical properties are pressure, volume and temperature. More complex systems may require the specification of more unusual properties ( ex. the state of an electric battery requires the specification of the amount of electric charge it contains).</a:t>
            </a:r>
          </a:p>
          <a:p>
            <a:pPr marL="342900" indent="-342900" algn="just">
              <a:lnSpc>
                <a:spcPct val="120000"/>
              </a:lnSpc>
              <a:buFont typeface="Wingdings" panose="05000000000000000000" pitchFamily="2" charset="2"/>
              <a:buChar char="q"/>
            </a:pPr>
            <a:r>
              <a:rPr lang="en-US" sz="3100" dirty="0">
                <a:latin typeface="Times New Roman" panose="02020603050405020304" pitchFamily="18" charset="0"/>
                <a:cs typeface="Times New Roman" panose="02020603050405020304" pitchFamily="18" charset="0"/>
              </a:rPr>
              <a:t>Since p, V, and T determine the state of the system, they must be connected by functional relationship f (p, V, T) = 0 which is called the equation of state. </a:t>
            </a:r>
          </a:p>
          <a:p>
            <a:pPr marL="342900" indent="-342900" algn="just">
              <a:lnSpc>
                <a:spcPct val="120000"/>
              </a:lnSpc>
              <a:buFont typeface="Wingdings" panose="05000000000000000000" pitchFamily="2" charset="2"/>
              <a:buChar char="q"/>
            </a:pPr>
            <a:r>
              <a:rPr lang="en-US" sz="3100" dirty="0">
                <a:latin typeface="Times New Roman" panose="02020603050405020304" pitchFamily="18" charset="0"/>
                <a:cs typeface="Times New Roman" panose="02020603050405020304" pitchFamily="18" charset="0"/>
              </a:rPr>
              <a:t>Any other thermodynamic variables that depend on the state defined by the two independent state variables are called state functions. State functions are thus dependent variables and state variables are independent variables.</a:t>
            </a:r>
          </a:p>
          <a:p>
            <a:pPr algn="just"/>
            <a:endParaRPr lang="en-US" sz="24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en-US" sz="2400" dirty="0"/>
          </a:p>
        </p:txBody>
      </p:sp>
    </p:spTree>
    <p:extLst>
      <p:ext uri="{BB962C8B-B14F-4D97-AF65-F5344CB8AC3E}">
        <p14:creationId xmlns:p14="http://schemas.microsoft.com/office/powerpoint/2010/main" val="120077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708" y="1219200"/>
            <a:ext cx="6480720" cy="3970318"/>
          </a:xfrm>
          <a:prstGeom prst="rect">
            <a:avLst/>
          </a:prstGeom>
          <a:solidFill>
            <a:schemeClr val="accent1">
              <a:lumMod val="40000"/>
              <a:lumOff val="60000"/>
            </a:schemeClr>
          </a:solidFill>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lnSpc>
                <a:spcPct val="300000"/>
              </a:lnSpc>
            </a:pPr>
            <a:r>
              <a:rPr lang="en-US" sz="2800" b="1" dirty="0" smtClean="0">
                <a:latin typeface="Andalus" pitchFamily="18" charset="-78"/>
                <a:cs typeface="Andalus" pitchFamily="18" charset="-78"/>
              </a:rPr>
              <a:t>Welcome Students In The </a:t>
            </a:r>
            <a:r>
              <a:rPr lang="en-US" sz="2800" b="1" i="1" u="sng" dirty="0" smtClean="0">
                <a:latin typeface="Andalus" pitchFamily="18" charset="-78"/>
                <a:cs typeface="Andalus" pitchFamily="18" charset="-78"/>
              </a:rPr>
              <a:t>New Course </a:t>
            </a:r>
          </a:p>
          <a:p>
            <a:pPr algn="ctr">
              <a:lnSpc>
                <a:spcPct val="300000"/>
              </a:lnSpc>
            </a:pPr>
            <a:r>
              <a:rPr lang="en-US" sz="2800" b="1" dirty="0" smtClean="0">
                <a:latin typeface="Andalus" pitchFamily="18" charset="-78"/>
                <a:cs typeface="Andalus" pitchFamily="18" charset="-78"/>
              </a:rPr>
              <a:t>and In The </a:t>
            </a:r>
            <a:r>
              <a:rPr lang="en-US" sz="2800" b="1" i="1" u="sng" dirty="0" smtClean="0">
                <a:latin typeface="Andalus" pitchFamily="18" charset="-78"/>
                <a:cs typeface="Andalus" pitchFamily="18" charset="-78"/>
              </a:rPr>
              <a:t>Second Lecture </a:t>
            </a:r>
            <a:r>
              <a:rPr lang="en-US" sz="2800" b="1" i="1" dirty="0" smtClean="0">
                <a:latin typeface="Andalus" pitchFamily="18" charset="-78"/>
                <a:cs typeface="Andalus" pitchFamily="18" charset="-78"/>
              </a:rPr>
              <a:t> </a:t>
            </a:r>
            <a:r>
              <a:rPr lang="en-US" sz="2800" b="1" dirty="0" smtClean="0">
                <a:latin typeface="Andalus" pitchFamily="18" charset="-78"/>
                <a:cs typeface="Andalus" pitchFamily="18" charset="-78"/>
                <a:sym typeface="Wingdings" pitchFamily="2" charset="2"/>
              </a:rPr>
              <a:t> </a:t>
            </a:r>
          </a:p>
          <a:p>
            <a:pPr algn="ctr">
              <a:lnSpc>
                <a:spcPct val="300000"/>
              </a:lnSpc>
            </a:pPr>
            <a:endParaRPr lang="en-US" sz="2800" b="1" dirty="0">
              <a:latin typeface="Andalus" pitchFamily="18" charset="-78"/>
              <a:cs typeface="Andalus" pitchFamily="18" charset="-78"/>
            </a:endParaRPr>
          </a:p>
        </p:txBody>
      </p:sp>
    </p:spTree>
    <p:extLst>
      <p:ext uri="{BB962C8B-B14F-4D97-AF65-F5344CB8AC3E}">
        <p14:creationId xmlns:p14="http://schemas.microsoft.com/office/powerpoint/2010/main" val="973299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444500"/>
          </a:xfrm>
        </p:spPr>
        <p:txBody>
          <a:bodyPr>
            <a:noAutofit/>
          </a:bodyPr>
          <a:lstStyle/>
          <a:p>
            <a:r>
              <a:rPr lang="en-US" sz="2600" dirty="0">
                <a:latin typeface="Times New Roman" panose="02020603050405020304" pitchFamily="18" charset="0"/>
                <a:cs typeface="Times New Roman" panose="02020603050405020304" pitchFamily="18" charset="0"/>
              </a:rPr>
              <a:t>Extensive versus, Intensive variables</a:t>
            </a:r>
          </a:p>
        </p:txBody>
      </p:sp>
      <p:sp>
        <p:nvSpPr>
          <p:cNvPr id="4" name="Text Placeholder 3"/>
          <p:cNvSpPr>
            <a:spLocks noGrp="1"/>
          </p:cNvSpPr>
          <p:nvPr>
            <p:ph type="body" sz="half" idx="2"/>
          </p:nvPr>
        </p:nvSpPr>
        <p:spPr>
          <a:xfrm>
            <a:off x="457200" y="762000"/>
            <a:ext cx="8001000" cy="5257800"/>
          </a:xfrm>
        </p:spPr>
        <p:txBody>
          <a:bodyPr>
            <a:no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An intensive property is one that </a:t>
            </a:r>
            <a:r>
              <a:rPr lang="en-US" sz="2400" u="sng" dirty="0">
                <a:latin typeface="Times New Roman" panose="02020603050405020304" pitchFamily="18" charset="0"/>
                <a:cs typeface="Times New Roman" panose="02020603050405020304" pitchFamily="18" charset="0"/>
              </a:rPr>
              <a:t>does not depend on how much substance is present</a:t>
            </a:r>
            <a:r>
              <a:rPr lang="en-US" sz="2400" dirty="0" smtClean="0">
                <a:latin typeface="Times New Roman" panose="02020603050405020304" pitchFamily="18" charset="0"/>
                <a:cs typeface="Times New Roman" panose="02020603050405020304" pitchFamily="18" charset="0"/>
              </a:rPr>
              <a:t>. Temperature </a:t>
            </a:r>
            <a:r>
              <a:rPr lang="en-US" sz="2400" dirty="0">
                <a:latin typeface="Times New Roman" panose="02020603050405020304" pitchFamily="18" charset="0"/>
                <a:cs typeface="Times New Roman" panose="02020603050405020304" pitchFamily="18" charset="0"/>
              </a:rPr>
              <a:t>is an example of an intensive property. If two identical masses are at the same temperature and are added together, the temperature remains the same even though the mass is doubled.</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An </a:t>
            </a:r>
            <a:r>
              <a:rPr lang="en-US" sz="2400" dirty="0">
                <a:latin typeface="Times New Roman" panose="02020603050405020304" pitchFamily="18" charset="0"/>
                <a:cs typeface="Times New Roman" panose="02020603050405020304" pitchFamily="18" charset="0"/>
              </a:rPr>
              <a:t>extensive property depends on how much substance is present</a:t>
            </a:r>
            <a:r>
              <a:rPr lang="en-US" sz="2400" dirty="0" smtClean="0">
                <a:latin typeface="Times New Roman" panose="02020603050405020304" pitchFamily="18" charset="0"/>
                <a:cs typeface="Times New Roman" panose="02020603050405020304" pitchFamily="18" charset="0"/>
              </a:rPr>
              <a:t>. Internal </a:t>
            </a:r>
            <a:r>
              <a:rPr lang="en-US" sz="2400" dirty="0">
                <a:latin typeface="Times New Roman" panose="02020603050405020304" pitchFamily="18" charset="0"/>
                <a:cs typeface="Times New Roman" panose="02020603050405020304" pitchFamily="18" charset="0"/>
              </a:rPr>
              <a:t>energy is an example of an extensive property. If the two identical masses are added together there is twice as much internal energy.</a:t>
            </a: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5421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444500"/>
          </a:xfrm>
        </p:spPr>
        <p:txBody>
          <a:bodyPr>
            <a:noAutofit/>
          </a:bodyPr>
          <a:lstStyle/>
          <a:p>
            <a:r>
              <a:rPr lang="en-US" sz="2600" dirty="0">
                <a:latin typeface="Times New Roman" panose="02020603050405020304" pitchFamily="18" charset="0"/>
                <a:cs typeface="Times New Roman" panose="02020603050405020304" pitchFamily="18" charset="0"/>
              </a:rPr>
              <a:t>Extensive versus, Intensive variables</a:t>
            </a:r>
          </a:p>
        </p:txBody>
      </p:sp>
      <p:sp>
        <p:nvSpPr>
          <p:cNvPr id="4" name="Text Placeholder 3"/>
          <p:cNvSpPr>
            <a:spLocks noGrp="1"/>
          </p:cNvSpPr>
          <p:nvPr>
            <p:ph type="body" sz="half" idx="2"/>
          </p:nvPr>
        </p:nvSpPr>
        <p:spPr>
          <a:xfrm>
            <a:off x="0" y="762000"/>
            <a:ext cx="9144000" cy="6096000"/>
          </a:xfrm>
        </p:spPr>
        <p:txBody>
          <a:bodyPr>
            <a:noAutofit/>
          </a:bodyPr>
          <a:lstStyle/>
          <a:p>
            <a:pPr algn="just"/>
            <a:r>
              <a:rPr lang="en-US" sz="2400" dirty="0">
                <a:latin typeface="Times New Roman" panose="02020603050405020304" pitchFamily="18" charset="0"/>
                <a:cs typeface="Times New Roman" panose="02020603050405020304" pitchFamily="18" charset="0"/>
              </a:rPr>
              <a:t>There are two ways to convert an extensive property into an intensive </a:t>
            </a:r>
            <a:r>
              <a:rPr lang="en-US" sz="2400" dirty="0" smtClean="0">
                <a:latin typeface="Times New Roman" panose="02020603050405020304" pitchFamily="18" charset="0"/>
                <a:cs typeface="Times New Roman" panose="02020603050405020304" pitchFamily="18" charset="0"/>
              </a:rPr>
              <a:t>property:</a:t>
            </a: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Divide by the mass. The result is a property that is normalized by the mass. We add the term specific to indicate that we’ve divided by the mass. For example, the specific internal energy u is defined as U/m.</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Divide by the number of moles. The result is a property that is normalized by the number of moles present. We add the term molar specific to indicate we’ve divided by the number of moles. For example, the molar specific internal energy, u</a:t>
            </a:r>
            <a:r>
              <a:rPr lang="en-US" sz="2400" baseline="-25000" dirty="0">
                <a:latin typeface="Times New Roman" panose="02020603050405020304" pitchFamily="18" charset="0"/>
                <a:cs typeface="Times New Roman" panose="02020603050405020304" pitchFamily="18" charset="0"/>
              </a:rPr>
              <a:t>m</a:t>
            </a:r>
            <a:r>
              <a:rPr lang="en-US" sz="2400" dirty="0">
                <a:latin typeface="Times New Roman" panose="02020603050405020304" pitchFamily="18" charset="0"/>
                <a:cs typeface="Times New Roman" panose="02020603050405020304" pitchFamily="18" charset="0"/>
              </a:rPr>
              <a:t>, is defined as U/n.</a:t>
            </a:r>
          </a:p>
          <a:p>
            <a:pPr algn="just"/>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general, extensive properties are denoted using upper-case letters, while intensive properties are denoted using lower-case letters. However, there are exceptions, including ONE NOTABLE EXCEPTION: Temperature is denoted using upper-case T, even though it is an intensive property.</a:t>
            </a:r>
          </a:p>
        </p:txBody>
      </p:sp>
    </p:spTree>
    <p:extLst>
      <p:ext uri="{BB962C8B-B14F-4D97-AF65-F5344CB8AC3E}">
        <p14:creationId xmlns:p14="http://schemas.microsoft.com/office/powerpoint/2010/main" val="15733672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444500"/>
          </a:xfrm>
        </p:spPr>
        <p:txBody>
          <a:bodyPr>
            <a:noAutofit/>
          </a:bodyPr>
          <a:lstStyle/>
          <a:p>
            <a:r>
              <a:rPr lang="en-US" sz="2600" dirty="0">
                <a:latin typeface="Times New Roman" panose="02020603050405020304" pitchFamily="18" charset="0"/>
                <a:cs typeface="Times New Roman" panose="02020603050405020304" pitchFamily="18" charset="0"/>
              </a:rPr>
              <a:t>TRANSFORMATIONS</a:t>
            </a:r>
          </a:p>
        </p:txBody>
      </p:sp>
      <p:sp>
        <p:nvSpPr>
          <p:cNvPr id="4" name="Text Placeholder 3"/>
          <p:cNvSpPr>
            <a:spLocks noGrp="1"/>
          </p:cNvSpPr>
          <p:nvPr>
            <p:ph type="body" sz="half" idx="2"/>
          </p:nvPr>
        </p:nvSpPr>
        <p:spPr>
          <a:xfrm>
            <a:off x="0" y="762000"/>
            <a:ext cx="9144000" cy="32766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 system that moves from one equilibrium state to another will experience a change in state variables.</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The initial and final equilibrium states can be represented on a thermodynamic diagram.</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are an infinite number of paths on the diagram by which the system can be transformed from one equilibrium state to another. However, regardless of which path is taken, the change in the state variables will be the same between the two points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177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444500"/>
          </a:xfrm>
        </p:spPr>
        <p:txBody>
          <a:bodyPr>
            <a:noAutofit/>
          </a:bodyPr>
          <a:lstStyle/>
          <a:p>
            <a:r>
              <a:rPr lang="en-US" sz="2600" dirty="0">
                <a:latin typeface="Times New Roman" panose="02020603050405020304" pitchFamily="18" charset="0"/>
                <a:cs typeface="Times New Roman" panose="02020603050405020304" pitchFamily="18" charset="0"/>
              </a:rPr>
              <a:t>TRANSFORMATIONS</a:t>
            </a:r>
          </a:p>
        </p:txBody>
      </p:sp>
      <p:sp>
        <p:nvSpPr>
          <p:cNvPr id="4" name="Text Placeholder 3"/>
          <p:cNvSpPr>
            <a:spLocks noGrp="1"/>
          </p:cNvSpPr>
          <p:nvPr>
            <p:ph type="body" sz="half" idx="2"/>
          </p:nvPr>
        </p:nvSpPr>
        <p:spPr>
          <a:xfrm>
            <a:off x="0" y="762000"/>
            <a:ext cx="9144000" cy="58674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We can express this property of state variables mathematically in two ways:</a:t>
            </a:r>
          </a:p>
          <a:p>
            <a:pPr marL="800100" lvl="1" indent="-342900"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change in any of the state variables (say U) doesn’t depend on the path of the system on a thermodynamic diagram. It only depends on the endpoints</a:t>
            </a:r>
            <a:r>
              <a:rPr lang="en-US" sz="2200" dirty="0" smtClean="0">
                <a:latin typeface="Times New Roman" panose="02020603050405020304" pitchFamily="18" charset="0"/>
                <a:cs typeface="Times New Roman" panose="02020603050405020304" pitchFamily="18" charset="0"/>
              </a:rPr>
              <a:t>.</a:t>
            </a: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integral of a state variable around a closed path is zero. </a:t>
            </a:r>
            <a:endParaRPr lang="en-US" sz="22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Mathematically, this means that differentials of state variables are exact differentials. </a:t>
            </a:r>
          </a:p>
          <a:p>
            <a:pPr marL="800100" lvl="1" indent="-342900"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 order to be a state variable, the differential of the variable must be exact. </a:t>
            </a:r>
          </a:p>
          <a:p>
            <a:pPr algn="just"/>
            <a:endParaRPr lang="en-US" sz="2400" dirty="0">
              <a:latin typeface="Times New Roman" panose="02020603050405020304" pitchFamily="18" charset="0"/>
              <a:cs typeface="Times New Roman" panose="02020603050405020304" pitchFamily="18" charset="0"/>
            </a:endParaRPr>
          </a:p>
        </p:txBody>
      </p:sp>
      <p:pic>
        <p:nvPicPr>
          <p:cNvPr id="5" name="Picture 4"/>
          <p:cNvPicPr/>
          <p:nvPr/>
        </p:nvPicPr>
        <p:blipFill>
          <a:blip r:embed="rId3"/>
          <a:stretch>
            <a:fillRect/>
          </a:stretch>
        </p:blipFill>
        <p:spPr>
          <a:xfrm>
            <a:off x="2966956" y="2438400"/>
            <a:ext cx="2438400" cy="914400"/>
          </a:xfrm>
          <a:prstGeom prst="rect">
            <a:avLst/>
          </a:prstGeom>
        </p:spPr>
      </p:pic>
      <p:pic>
        <p:nvPicPr>
          <p:cNvPr id="6" name="Picture 5"/>
          <p:cNvPicPr/>
          <p:nvPr/>
        </p:nvPicPr>
        <p:blipFill>
          <a:blip r:embed="rId4"/>
          <a:stretch>
            <a:fillRect/>
          </a:stretch>
        </p:blipFill>
        <p:spPr>
          <a:xfrm>
            <a:off x="3326525" y="4267200"/>
            <a:ext cx="1719262" cy="609600"/>
          </a:xfrm>
          <a:prstGeom prst="rect">
            <a:avLst/>
          </a:prstGeom>
        </p:spPr>
      </p:pic>
    </p:spTree>
    <p:extLst>
      <p:ext uri="{BB962C8B-B14F-4D97-AF65-F5344CB8AC3E}">
        <p14:creationId xmlns:p14="http://schemas.microsoft.com/office/powerpoint/2010/main" val="2304370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304800" y="838200"/>
                <a:ext cx="8610600" cy="4658583"/>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 transformation takes a system from an </a:t>
                </a:r>
                <a:r>
                  <a:rPr lang="en-US" sz="2400" dirty="0">
                    <a:solidFill>
                      <a:srgbClr val="FF0000"/>
                    </a:solidFill>
                    <a:latin typeface="Times New Roman" panose="02020603050405020304" pitchFamily="18" charset="0"/>
                    <a:cs typeface="Times New Roman" panose="02020603050405020304" pitchFamily="18" charset="0"/>
                  </a:rPr>
                  <a:t>initial state </a:t>
                </a:r>
                <a:r>
                  <a:rPr lang="en-US" sz="2400" dirty="0" err="1">
                    <a:solidFill>
                      <a:srgbClr val="FF0000"/>
                    </a:solidFill>
                    <a:latin typeface="Times New Roman" panose="02020603050405020304" pitchFamily="18" charset="0"/>
                    <a:cs typeface="Times New Roman" panose="02020603050405020304" pitchFamily="18" charset="0"/>
                  </a:rPr>
                  <a:t>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a </a:t>
                </a:r>
                <a:r>
                  <a:rPr lang="en-US" sz="2400" dirty="0">
                    <a:solidFill>
                      <a:srgbClr val="00B050"/>
                    </a:solidFill>
                    <a:latin typeface="Times New Roman" panose="02020603050405020304" pitchFamily="18" charset="0"/>
                    <a:cs typeface="Times New Roman" panose="02020603050405020304" pitchFamily="18" charset="0"/>
                  </a:rPr>
                  <a:t>final state f</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a </a:t>
                </a:r>
                <a:r>
                  <a:rPr lang="en-US" sz="2400" dirty="0" smtClean="0">
                    <a:latin typeface="Times New Roman" panose="02020603050405020304" pitchFamily="18" charset="0"/>
                    <a:cs typeface="Times New Roman" panose="02020603050405020304" pitchFamily="18" charset="0"/>
                  </a:rPr>
                  <a:t>(P,V) </a:t>
                </a:r>
                <a:r>
                  <a:rPr lang="en-US" sz="2400" dirty="0">
                    <a:latin typeface="Times New Roman" panose="02020603050405020304" pitchFamily="18" charset="0"/>
                    <a:cs typeface="Times New Roman" panose="02020603050405020304" pitchFamily="18" charset="0"/>
                  </a:rPr>
                  <a:t>diagram such a transformation will be represented by a curve I connecting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and f. We will denote this </a:t>
                </a:r>
                <a:r>
                  <a:rPr lang="en-US" sz="2400" dirty="0" smtClean="0">
                    <a:latin typeface="Times New Roman" panose="02020603050405020304" pitchFamily="18" charset="0"/>
                    <a:cs typeface="Times New Roman" panose="02020603050405020304" pitchFamily="18" charset="0"/>
                  </a:rPr>
                  <a:t>as  </a:t>
                </a:r>
                <a:r>
                  <a:rPr lang="en-US" sz="2400" b="1" dirty="0" err="1" smtClean="0">
                    <a:latin typeface="Times New Roman" panose="02020603050405020304" pitchFamily="18" charset="0"/>
                    <a:cs typeface="Times New Roman" panose="02020603050405020304" pitchFamily="18" charset="0"/>
                  </a:rPr>
                  <a:t>i</a:t>
                </a:r>
                <a:r>
                  <a:rPr lang="en-US" sz="2400" b="1" dirty="0" smtClean="0">
                    <a:latin typeface="Times New Roman" panose="02020603050405020304" pitchFamily="18" charset="0"/>
                    <a:cs typeface="Times New Roman" panose="02020603050405020304" pitchFamily="18" charset="0"/>
                  </a:rPr>
                  <a:t> </a:t>
                </a:r>
                <a14:m>
                  <m:oMath xmlns:m="http://schemas.openxmlformats.org/officeDocument/2006/math">
                    <m:groupChr>
                      <m:groupChrPr>
                        <m:chr m:val="→"/>
                        <m:vertJc m:val="bot"/>
                        <m:ctrlPr>
                          <a:rPr lang="en-US" sz="2400" b="1" i="1" smtClean="0">
                            <a:latin typeface="Cambria Math"/>
                            <a:cs typeface="Times New Roman" panose="02020603050405020304" pitchFamily="18" charset="0"/>
                          </a:rPr>
                        </m:ctrlPr>
                      </m:groupChrPr>
                      <m:e>
                        <m:r>
                          <m:rPr>
                            <m:brk m:alnAt="2"/>
                          </m:rPr>
                          <a:rPr lang="en-US" sz="2400" b="1" i="0" smtClean="0">
                            <a:latin typeface="Cambria Math"/>
                            <a:cs typeface="Times New Roman" panose="02020603050405020304" pitchFamily="18" charset="0"/>
                          </a:rPr>
                          <m:t>𝐈</m:t>
                        </m:r>
                      </m:e>
                    </m:groupChr>
                  </m:oMath>
                </a14:m>
                <a:r>
                  <a:rPr lang="en-US" sz="2400" b="1" dirty="0" smtClean="0">
                    <a:latin typeface="Times New Roman" panose="02020603050405020304" pitchFamily="18" charset="0"/>
                    <a:cs typeface="Times New Roman" panose="02020603050405020304" pitchFamily="18" charset="0"/>
                  </a:rPr>
                  <a:t> f</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transformation can be </a:t>
                </a:r>
                <a:r>
                  <a:rPr lang="en-US" sz="2400" b="1" dirty="0">
                    <a:solidFill>
                      <a:schemeClr val="accent6">
                        <a:lumMod val="75000"/>
                      </a:schemeClr>
                    </a:solidFill>
                    <a:latin typeface="Times New Roman" panose="02020603050405020304" pitchFamily="18" charset="0"/>
                    <a:cs typeface="Times New Roman" panose="02020603050405020304" pitchFamily="18" charset="0"/>
                  </a:rPr>
                  <a:t>reversible or irreversible</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Reversible </a:t>
                </a:r>
                <a:r>
                  <a:rPr lang="en-US" sz="2400" b="1" dirty="0" smtClean="0">
                    <a:latin typeface="Times New Roman" panose="02020603050405020304" pitchFamily="18" charset="0"/>
                    <a:cs typeface="Times New Roman" panose="02020603050405020304" pitchFamily="18" charset="0"/>
                  </a:rPr>
                  <a:t>Process i</a:t>
                </a:r>
                <a:r>
                  <a:rPr lang="en-US" sz="2400" dirty="0" smtClean="0">
                    <a:latin typeface="Times New Roman" panose="02020603050405020304" pitchFamily="18" charset="0"/>
                    <a:cs typeface="Times New Roman" panose="02020603050405020304" pitchFamily="18" charset="0"/>
                  </a:rPr>
                  <a:t>s </a:t>
                </a:r>
                <a:r>
                  <a:rPr lang="en-US" sz="2400" dirty="0">
                    <a:latin typeface="Times New Roman" panose="02020603050405020304" pitchFamily="18" charset="0"/>
                    <a:cs typeface="Times New Roman" panose="02020603050405020304" pitchFamily="18" charset="0"/>
                  </a:rPr>
                  <a:t>one which can be reversed anywhere along its path in such a way that </a:t>
                </a:r>
                <a:r>
                  <a:rPr lang="en-US" sz="2400" b="1" dirty="0">
                    <a:latin typeface="Times New Roman" panose="02020603050405020304" pitchFamily="18" charset="0"/>
                    <a:cs typeface="Times New Roman" panose="02020603050405020304" pitchFamily="18" charset="0"/>
                  </a:rPr>
                  <a:t>both the system and its surroundings return to their initial states</a:t>
                </a:r>
                <a:r>
                  <a:rPr lang="en-US" sz="2400" dirty="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practice: it can be  realized only when the </a:t>
                </a:r>
                <a:r>
                  <a:rPr lang="en-US" sz="2400" b="1" dirty="0">
                    <a:solidFill>
                      <a:schemeClr val="accent3">
                        <a:lumMod val="75000"/>
                      </a:schemeClr>
                    </a:solidFill>
                    <a:latin typeface="Times New Roman" panose="02020603050405020304" pitchFamily="18" charset="0"/>
                    <a:cs typeface="Times New Roman" panose="02020603050405020304" pitchFamily="18" charset="0"/>
                  </a:rPr>
                  <a:t>external conditions </a:t>
                </a:r>
                <a:r>
                  <a:rPr lang="en-US" sz="2400" dirty="0">
                    <a:latin typeface="Times New Roman" panose="02020603050405020304" pitchFamily="18" charset="0"/>
                    <a:cs typeface="Times New Roman" panose="02020603050405020304" pitchFamily="18" charset="0"/>
                  </a:rPr>
                  <a:t>change </a:t>
                </a:r>
                <a:r>
                  <a:rPr lang="en-US" sz="2400" b="1" dirty="0">
                    <a:solidFill>
                      <a:schemeClr val="accent6">
                        <a:lumMod val="75000"/>
                      </a:schemeClr>
                    </a:solidFill>
                    <a:latin typeface="Times New Roman" panose="02020603050405020304" pitchFamily="18" charset="0"/>
                    <a:cs typeface="Times New Roman" panose="02020603050405020304" pitchFamily="18" charset="0"/>
                  </a:rPr>
                  <a:t>very slowly</a:t>
                </a:r>
                <a:r>
                  <a:rPr lang="en-US" sz="2400" dirty="0">
                    <a:latin typeface="Times New Roman" panose="02020603050405020304" pitchFamily="18" charset="0"/>
                    <a:cs typeface="Times New Roman" panose="02020603050405020304" pitchFamily="18" charset="0"/>
                  </a:rPr>
                  <a:t> so that the system has time to adjust to the new conditions.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304800" y="838200"/>
                <a:ext cx="8610600" cy="4658583"/>
              </a:xfrm>
              <a:prstGeom prst="rect">
                <a:avLst/>
              </a:prstGeom>
              <a:blipFill rotWithShape="1">
                <a:blip r:embed="rId2"/>
                <a:stretch>
                  <a:fillRect l="-920" t="-1047" r="-991"/>
                </a:stretch>
              </a:blipFill>
            </p:spPr>
            <p:txBody>
              <a:bodyPr/>
              <a:lstStyle/>
              <a:p>
                <a:r>
                  <a:rPr lang="en-US">
                    <a:noFill/>
                  </a:rPr>
                  <a:t> </a:t>
                </a:r>
              </a:p>
            </p:txBody>
          </p:sp>
        </mc:Fallback>
      </mc:AlternateContent>
      <p:sp>
        <p:nvSpPr>
          <p:cNvPr id="3" name="Title 2"/>
          <p:cNvSpPr>
            <a:spLocks noGrp="1"/>
          </p:cNvSpPr>
          <p:nvPr>
            <p:ph type="title"/>
          </p:nvPr>
        </p:nvSpPr>
        <p:spPr>
          <a:xfrm>
            <a:off x="457200" y="76200"/>
            <a:ext cx="8229600" cy="639762"/>
          </a:xfrm>
        </p:spPr>
        <p:txBody>
          <a:bodyPr>
            <a:normAutofit/>
          </a:bodyPr>
          <a:lstStyle/>
          <a:p>
            <a:r>
              <a:rPr lang="en-US" sz="2600" b="1" dirty="0">
                <a:latin typeface="Times New Roman" panose="02020603050405020304" pitchFamily="18" charset="0"/>
                <a:cs typeface="Times New Roman" panose="02020603050405020304" pitchFamily="18" charset="0"/>
              </a:rPr>
              <a:t>Reversible and Irreversible </a:t>
            </a:r>
            <a:r>
              <a:rPr lang="en-US" sz="2600" b="1" dirty="0" smtClean="0">
                <a:latin typeface="Times New Roman" panose="02020603050405020304" pitchFamily="18" charset="0"/>
                <a:cs typeface="Times New Roman" panose="02020603050405020304" pitchFamily="18" charset="0"/>
              </a:rPr>
              <a:t>Process</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6971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6674644" cy="3046988"/>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ex., </a:t>
            </a:r>
            <a:r>
              <a:rPr lang="en-US" sz="2400" dirty="0">
                <a:latin typeface="Times New Roman" panose="02020603050405020304" pitchFamily="18" charset="0"/>
                <a:cs typeface="Times New Roman" panose="02020603050405020304" pitchFamily="18" charset="0"/>
              </a:rPr>
              <a:t>assume that our system is a gas enclosed in a container with a movable piston.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As </a:t>
            </a:r>
            <a:r>
              <a:rPr lang="en-US" sz="2400" dirty="0">
                <a:latin typeface="Times New Roman" panose="02020603050405020304" pitchFamily="18" charset="0"/>
                <a:cs typeface="Times New Roman" panose="02020603050405020304" pitchFamily="18" charset="0"/>
              </a:rPr>
              <a:t>long as the piston moves from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to f very slowly the system adjusts and all intermediate states are equilibrium states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a system goes from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to f reversibly, then it could go from f to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again reversibly if the same steps were followed backwards. </a:t>
            </a:r>
            <a:endParaRPr lang="en-US" sz="24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122238"/>
            <a:ext cx="8229600" cy="563562"/>
          </a:xfrm>
        </p:spPr>
        <p:txBody>
          <a:bodyPr>
            <a:normAutofit/>
          </a:bodyPr>
          <a:lstStyle/>
          <a:p>
            <a:r>
              <a:rPr lang="en-US" sz="2600" b="1" dirty="0">
                <a:latin typeface="Times New Roman" panose="02020603050405020304" pitchFamily="18" charset="0"/>
                <a:cs typeface="Times New Roman" panose="02020603050405020304" pitchFamily="18" charset="0"/>
              </a:rPr>
              <a:t>Reversible and Irreversible Process</a:t>
            </a:r>
          </a:p>
        </p:txBody>
      </p:sp>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928" r="11509" b="52591"/>
          <a:stretch/>
        </p:blipFill>
        <p:spPr bwMode="auto">
          <a:xfrm>
            <a:off x="6674644" y="762000"/>
            <a:ext cx="2469356"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p:cNvGrpSpPr/>
          <p:nvPr/>
        </p:nvGrpSpPr>
        <p:grpSpPr>
          <a:xfrm>
            <a:off x="1917700" y="3913188"/>
            <a:ext cx="4570413" cy="2236787"/>
            <a:chOff x="1917700" y="3913188"/>
            <a:chExt cx="4570413" cy="2236787"/>
          </a:xfrm>
        </p:grpSpPr>
        <p:cxnSp>
          <p:nvCxnSpPr>
            <p:cNvPr id="6" name="AutoShape 21"/>
            <p:cNvCxnSpPr>
              <a:cxnSpLocks noChangeShapeType="1"/>
              <a:stCxn id="8" idx="3"/>
              <a:endCxn id="9" idx="1"/>
            </p:cNvCxnSpPr>
            <p:nvPr/>
          </p:nvCxnSpPr>
          <p:spPr bwMode="auto">
            <a:xfrm>
              <a:off x="3927475" y="4230688"/>
              <a:ext cx="1036638" cy="0"/>
            </a:xfrm>
            <a:prstGeom prst="straightConnector1">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 name="Text Box 22"/>
            <p:cNvSpPr txBox="1">
              <a:spLocks noChangeArrowheads="1"/>
            </p:cNvSpPr>
            <p:nvPr/>
          </p:nvSpPr>
          <p:spPr bwMode="auto">
            <a:xfrm>
              <a:off x="2425700" y="4043363"/>
              <a:ext cx="1501775"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a:solidFill>
                    <a:srgbClr val="990000"/>
                  </a:solidFill>
                  <a:latin typeface="Times New Roman" pitchFamily="18" charset="0"/>
                  <a:sym typeface="Wingdings" pitchFamily="2" charset="2"/>
                </a:rPr>
                <a:t>Water at </a:t>
              </a:r>
              <a:r>
                <a:rPr lang="en-US" altLang="en-US">
                  <a:solidFill>
                    <a:srgbClr val="990000"/>
                  </a:solidFill>
                  <a:latin typeface="Times New Roman" pitchFamily="18" charset="0"/>
                  <a:cs typeface="Times New Roman" pitchFamily="18" charset="0"/>
                  <a:sym typeface="Wingdings" pitchFamily="2" charset="2"/>
                </a:rPr>
                <a:t>–5</a:t>
              </a:r>
              <a:r>
                <a:rPr lang="en-US" altLang="en-US">
                  <a:solidFill>
                    <a:srgbClr val="990000"/>
                  </a:solidFill>
                  <a:latin typeface="Times New Roman" pitchFamily="18" charset="0"/>
                  <a:cs typeface="Times New Roman" pitchFamily="18" charset="0"/>
                  <a:sym typeface="Symbol" pitchFamily="18" charset="2"/>
                </a:rPr>
                <a:t>C</a:t>
              </a:r>
            </a:p>
          </p:txBody>
        </p:sp>
        <p:sp>
          <p:nvSpPr>
            <p:cNvPr id="9" name="Text Box 23"/>
            <p:cNvSpPr txBox="1">
              <a:spLocks noChangeArrowheads="1"/>
            </p:cNvSpPr>
            <p:nvPr/>
          </p:nvSpPr>
          <p:spPr bwMode="auto">
            <a:xfrm>
              <a:off x="4964113" y="4043363"/>
              <a:ext cx="1222375"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dirty="0">
                  <a:solidFill>
                    <a:srgbClr val="990000"/>
                  </a:solidFill>
                  <a:latin typeface="Times New Roman" pitchFamily="18" charset="0"/>
                  <a:sym typeface="Wingdings" pitchFamily="2" charset="2"/>
                </a:rPr>
                <a:t>Ice at </a:t>
              </a:r>
              <a:r>
                <a:rPr lang="en-US" altLang="en-US" dirty="0">
                  <a:solidFill>
                    <a:srgbClr val="990000"/>
                  </a:solidFill>
                  <a:latin typeface="Times New Roman" pitchFamily="18" charset="0"/>
                  <a:cs typeface="Times New Roman" pitchFamily="18" charset="0"/>
                  <a:sym typeface="Wingdings" pitchFamily="2" charset="2"/>
                </a:rPr>
                <a:t>–5</a:t>
              </a:r>
              <a:r>
                <a:rPr lang="en-US" altLang="en-US" dirty="0">
                  <a:solidFill>
                    <a:srgbClr val="990000"/>
                  </a:solidFill>
                  <a:latin typeface="Times New Roman" pitchFamily="18" charset="0"/>
                  <a:cs typeface="Times New Roman" pitchFamily="18" charset="0"/>
                  <a:sym typeface="Symbol" pitchFamily="18" charset="2"/>
                </a:rPr>
                <a:t>C</a:t>
              </a:r>
              <a:endParaRPr lang="en-US" altLang="en-US" dirty="0">
                <a:solidFill>
                  <a:srgbClr val="990000"/>
                </a:solidFill>
                <a:latin typeface="Times New Roman" pitchFamily="18" charset="0"/>
                <a:sym typeface="Wingdings" pitchFamily="2" charset="2"/>
              </a:endParaRPr>
            </a:p>
          </p:txBody>
        </p:sp>
        <p:sp>
          <p:nvSpPr>
            <p:cNvPr id="10" name="Text Box 123"/>
            <p:cNvSpPr txBox="1">
              <a:spLocks noChangeArrowheads="1"/>
            </p:cNvSpPr>
            <p:nvPr/>
          </p:nvSpPr>
          <p:spPr bwMode="auto">
            <a:xfrm>
              <a:off x="3911600" y="3913188"/>
              <a:ext cx="103663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600" i="1">
                  <a:solidFill>
                    <a:srgbClr val="CC3300"/>
                  </a:solidFill>
                  <a:latin typeface="Times New Roman" pitchFamily="18" charset="0"/>
                </a:rPr>
                <a:t>Irreversible</a:t>
              </a:r>
              <a:endParaRPr lang="en-US" altLang="en-US" sz="1600" i="1">
                <a:solidFill>
                  <a:srgbClr val="CC3300"/>
                </a:solidFill>
                <a:latin typeface="Times New Roman" pitchFamily="18" charset="0"/>
                <a:sym typeface="Symbol" pitchFamily="18" charset="2"/>
              </a:endParaRPr>
            </a:p>
          </p:txBody>
        </p:sp>
        <p:cxnSp>
          <p:nvCxnSpPr>
            <p:cNvPr id="11" name="AutoShape 21"/>
            <p:cNvCxnSpPr>
              <a:cxnSpLocks noChangeShapeType="1"/>
              <a:stCxn id="12" idx="0"/>
              <a:endCxn id="13" idx="2"/>
            </p:cNvCxnSpPr>
            <p:nvPr/>
          </p:nvCxnSpPr>
          <p:spPr bwMode="auto">
            <a:xfrm flipH="1" flipV="1">
              <a:off x="3397250" y="5195888"/>
              <a:ext cx="3175" cy="581025"/>
            </a:xfrm>
            <a:prstGeom prst="straightConnector1">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cxnSp>
        <p:sp>
          <p:nvSpPr>
            <p:cNvPr id="12" name="Text Box 22"/>
            <p:cNvSpPr txBox="1">
              <a:spLocks noChangeArrowheads="1"/>
            </p:cNvSpPr>
            <p:nvPr/>
          </p:nvSpPr>
          <p:spPr bwMode="auto">
            <a:xfrm>
              <a:off x="2649538" y="5776913"/>
              <a:ext cx="1501775"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a:solidFill>
                    <a:srgbClr val="990000"/>
                  </a:solidFill>
                  <a:latin typeface="Times New Roman" pitchFamily="18" charset="0"/>
                  <a:sym typeface="Wingdings" pitchFamily="2" charset="2"/>
                </a:rPr>
                <a:t>Water at </a:t>
              </a:r>
              <a:r>
                <a:rPr lang="en-US" altLang="en-US">
                  <a:solidFill>
                    <a:srgbClr val="990000"/>
                  </a:solidFill>
                  <a:latin typeface="Times New Roman" pitchFamily="18" charset="0"/>
                  <a:cs typeface="Times New Roman" pitchFamily="18" charset="0"/>
                  <a:sym typeface="Wingdings" pitchFamily="2" charset="2"/>
                </a:rPr>
                <a:t>–5</a:t>
              </a:r>
              <a:r>
                <a:rPr lang="en-US" altLang="en-US">
                  <a:solidFill>
                    <a:srgbClr val="990000"/>
                  </a:solidFill>
                  <a:latin typeface="Times New Roman" pitchFamily="18" charset="0"/>
                  <a:cs typeface="Times New Roman" pitchFamily="18" charset="0"/>
                  <a:sym typeface="Symbol" pitchFamily="18" charset="2"/>
                </a:rPr>
                <a:t>C</a:t>
              </a:r>
            </a:p>
          </p:txBody>
        </p:sp>
        <p:sp>
          <p:nvSpPr>
            <p:cNvPr id="13" name="Text Box 23"/>
            <p:cNvSpPr txBox="1">
              <a:spLocks noChangeArrowheads="1"/>
            </p:cNvSpPr>
            <p:nvPr/>
          </p:nvSpPr>
          <p:spPr bwMode="auto">
            <a:xfrm>
              <a:off x="2646363" y="4822825"/>
              <a:ext cx="1501775" cy="373063"/>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a:solidFill>
                    <a:srgbClr val="990000"/>
                  </a:solidFill>
                  <a:latin typeface="Times New Roman" pitchFamily="18" charset="0"/>
                  <a:sym typeface="Wingdings" pitchFamily="2" charset="2"/>
                </a:rPr>
                <a:t>Water at </a:t>
              </a:r>
              <a:r>
                <a:rPr lang="en-US" altLang="en-US">
                  <a:solidFill>
                    <a:srgbClr val="990000"/>
                  </a:solidFill>
                  <a:latin typeface="Times New Roman" pitchFamily="18" charset="0"/>
                  <a:cs typeface="Times New Roman" pitchFamily="18" charset="0"/>
                  <a:sym typeface="Wingdings" pitchFamily="2" charset="2"/>
                </a:rPr>
                <a:t>–0</a:t>
              </a:r>
              <a:r>
                <a:rPr lang="en-US" altLang="en-US">
                  <a:solidFill>
                    <a:srgbClr val="990000"/>
                  </a:solidFill>
                  <a:latin typeface="Times New Roman" pitchFamily="18" charset="0"/>
                  <a:cs typeface="Times New Roman" pitchFamily="18" charset="0"/>
                  <a:sym typeface="Symbol" pitchFamily="18" charset="2"/>
                </a:rPr>
                <a:t>C</a:t>
              </a:r>
              <a:endParaRPr lang="en-US" altLang="en-US">
                <a:solidFill>
                  <a:srgbClr val="990000"/>
                </a:solidFill>
                <a:latin typeface="Times New Roman" pitchFamily="18" charset="0"/>
                <a:sym typeface="Wingdings" pitchFamily="2" charset="2"/>
              </a:endParaRPr>
            </a:p>
          </p:txBody>
        </p:sp>
        <p:sp>
          <p:nvSpPr>
            <p:cNvPr id="14" name="Text Box 123"/>
            <p:cNvSpPr txBox="1">
              <a:spLocks noChangeArrowheads="1"/>
            </p:cNvSpPr>
            <p:nvPr/>
          </p:nvSpPr>
          <p:spPr bwMode="auto">
            <a:xfrm>
              <a:off x="4022725" y="5341938"/>
              <a:ext cx="93345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600" i="1">
                  <a:solidFill>
                    <a:srgbClr val="008000"/>
                  </a:solidFill>
                  <a:latin typeface="Times New Roman" pitchFamily="18" charset="0"/>
                </a:rPr>
                <a:t>Reversible</a:t>
              </a:r>
              <a:endParaRPr lang="en-US" altLang="en-US" sz="1600" i="1">
                <a:solidFill>
                  <a:srgbClr val="008000"/>
                </a:solidFill>
                <a:latin typeface="Times New Roman" pitchFamily="18" charset="0"/>
                <a:sym typeface="Symbol" pitchFamily="18" charset="2"/>
              </a:endParaRPr>
            </a:p>
          </p:txBody>
        </p:sp>
        <p:sp>
          <p:nvSpPr>
            <p:cNvPr id="15" name="Text Box 22"/>
            <p:cNvSpPr txBox="1">
              <a:spLocks noChangeArrowheads="1"/>
            </p:cNvSpPr>
            <p:nvPr/>
          </p:nvSpPr>
          <p:spPr bwMode="auto">
            <a:xfrm>
              <a:off x="4970463" y="4824413"/>
              <a:ext cx="1233487"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a:solidFill>
                    <a:srgbClr val="990000"/>
                  </a:solidFill>
                  <a:latin typeface="Times New Roman" pitchFamily="18" charset="0"/>
                  <a:sym typeface="Wingdings" pitchFamily="2" charset="2"/>
                </a:rPr>
                <a:t>Ice at </a:t>
              </a:r>
              <a:r>
                <a:rPr lang="en-US" altLang="en-US">
                  <a:solidFill>
                    <a:srgbClr val="990000"/>
                  </a:solidFill>
                  <a:latin typeface="Times New Roman" pitchFamily="18" charset="0"/>
                  <a:sym typeface="Symbol" pitchFamily="18" charset="2"/>
                </a:rPr>
                <a:t></a:t>
              </a:r>
              <a:r>
                <a:rPr lang="en-US" altLang="en-US">
                  <a:solidFill>
                    <a:srgbClr val="990000"/>
                  </a:solidFill>
                  <a:latin typeface="Times New Roman" pitchFamily="18" charset="0"/>
                  <a:cs typeface="Times New Roman" pitchFamily="18" charset="0"/>
                  <a:sym typeface="Wingdings" pitchFamily="2" charset="2"/>
                </a:rPr>
                <a:t>0</a:t>
              </a:r>
              <a:r>
                <a:rPr lang="en-US" altLang="en-US">
                  <a:solidFill>
                    <a:srgbClr val="990000"/>
                  </a:solidFill>
                  <a:latin typeface="Times New Roman" pitchFamily="18" charset="0"/>
                  <a:cs typeface="Times New Roman" pitchFamily="18" charset="0"/>
                  <a:sym typeface="Symbol" pitchFamily="18" charset="2"/>
                </a:rPr>
                <a:t>C</a:t>
              </a:r>
            </a:p>
          </p:txBody>
        </p:sp>
        <p:cxnSp>
          <p:nvCxnSpPr>
            <p:cNvPr id="16" name="AutoShape 21"/>
            <p:cNvCxnSpPr>
              <a:cxnSpLocks noChangeShapeType="1"/>
              <a:stCxn id="15" idx="2"/>
              <a:endCxn id="18" idx="0"/>
            </p:cNvCxnSpPr>
            <p:nvPr/>
          </p:nvCxnSpPr>
          <p:spPr bwMode="auto">
            <a:xfrm flipH="1">
              <a:off x="5575300" y="5197475"/>
              <a:ext cx="12700" cy="573088"/>
            </a:xfrm>
            <a:prstGeom prst="straightConnector1">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cxnSp>
        <p:cxnSp>
          <p:nvCxnSpPr>
            <p:cNvPr id="17" name="AutoShape 21"/>
            <p:cNvCxnSpPr>
              <a:cxnSpLocks noChangeShapeType="1"/>
              <a:stCxn id="13" idx="3"/>
              <a:endCxn id="15" idx="1"/>
            </p:cNvCxnSpPr>
            <p:nvPr/>
          </p:nvCxnSpPr>
          <p:spPr bwMode="auto">
            <a:xfrm>
              <a:off x="4148138" y="5010150"/>
              <a:ext cx="822325" cy="1588"/>
            </a:xfrm>
            <a:prstGeom prst="straightConnector1">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cxnSp>
        <p:sp>
          <p:nvSpPr>
            <p:cNvPr id="18" name="Text Box 23"/>
            <p:cNvSpPr txBox="1">
              <a:spLocks noChangeArrowheads="1"/>
            </p:cNvSpPr>
            <p:nvPr/>
          </p:nvSpPr>
          <p:spPr bwMode="auto">
            <a:xfrm>
              <a:off x="4964113" y="5770563"/>
              <a:ext cx="1222375"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a:solidFill>
                    <a:srgbClr val="990000"/>
                  </a:solidFill>
                  <a:latin typeface="Times New Roman" pitchFamily="18" charset="0"/>
                  <a:sym typeface="Wingdings" pitchFamily="2" charset="2"/>
                </a:rPr>
                <a:t>Ice at </a:t>
              </a:r>
              <a:r>
                <a:rPr lang="en-US" altLang="en-US">
                  <a:solidFill>
                    <a:srgbClr val="990000"/>
                  </a:solidFill>
                  <a:latin typeface="Times New Roman" pitchFamily="18" charset="0"/>
                  <a:cs typeface="Times New Roman" pitchFamily="18" charset="0"/>
                  <a:sym typeface="Wingdings" pitchFamily="2" charset="2"/>
                </a:rPr>
                <a:t>–5</a:t>
              </a:r>
              <a:r>
                <a:rPr lang="en-US" altLang="en-US">
                  <a:solidFill>
                    <a:srgbClr val="990000"/>
                  </a:solidFill>
                  <a:latin typeface="Times New Roman" pitchFamily="18" charset="0"/>
                  <a:cs typeface="Times New Roman" pitchFamily="18" charset="0"/>
                  <a:sym typeface="Symbol" pitchFamily="18" charset="2"/>
                </a:rPr>
                <a:t>C</a:t>
              </a:r>
              <a:endParaRPr lang="en-US" altLang="en-US">
                <a:solidFill>
                  <a:srgbClr val="990000"/>
                </a:solidFill>
                <a:latin typeface="Times New Roman" pitchFamily="18" charset="0"/>
                <a:sym typeface="Wingdings" pitchFamily="2" charset="2"/>
              </a:endParaRPr>
            </a:p>
          </p:txBody>
        </p:sp>
        <p:sp>
          <p:nvSpPr>
            <p:cNvPr id="19" name="Text Box 123"/>
            <p:cNvSpPr txBox="1">
              <a:spLocks noChangeArrowheads="1"/>
            </p:cNvSpPr>
            <p:nvPr/>
          </p:nvSpPr>
          <p:spPr bwMode="auto">
            <a:xfrm>
              <a:off x="3165475" y="5349875"/>
              <a:ext cx="468313"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600" i="1">
                  <a:solidFill>
                    <a:srgbClr val="CC3300"/>
                  </a:solidFill>
                  <a:latin typeface="Times New Roman" pitchFamily="18" charset="0"/>
                </a:rPr>
                <a:t>Heat</a:t>
              </a:r>
              <a:endParaRPr lang="en-US" altLang="en-US" sz="1600" i="1">
                <a:solidFill>
                  <a:srgbClr val="CC3300"/>
                </a:solidFill>
                <a:latin typeface="Times New Roman" pitchFamily="18" charset="0"/>
                <a:sym typeface="Symbol" pitchFamily="18" charset="2"/>
              </a:endParaRPr>
            </a:p>
          </p:txBody>
        </p:sp>
        <p:sp>
          <p:nvSpPr>
            <p:cNvPr id="20" name="Text Box 123"/>
            <p:cNvSpPr txBox="1">
              <a:spLocks noChangeArrowheads="1"/>
            </p:cNvSpPr>
            <p:nvPr/>
          </p:nvSpPr>
          <p:spPr bwMode="auto">
            <a:xfrm>
              <a:off x="5340350" y="5292725"/>
              <a:ext cx="468313"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600" i="1">
                  <a:solidFill>
                    <a:srgbClr val="CC3300"/>
                  </a:solidFill>
                  <a:latin typeface="Times New Roman" pitchFamily="18" charset="0"/>
                </a:rPr>
                <a:t>Cool</a:t>
              </a:r>
              <a:endParaRPr lang="en-US" altLang="en-US" sz="1600" i="1">
                <a:solidFill>
                  <a:srgbClr val="CC3300"/>
                </a:solidFill>
                <a:latin typeface="Times New Roman" pitchFamily="18" charset="0"/>
                <a:sym typeface="Symbol" pitchFamily="18" charset="2"/>
              </a:endParaRPr>
            </a:p>
          </p:txBody>
        </p:sp>
        <p:sp>
          <p:nvSpPr>
            <p:cNvPr id="21" name="Text Box 59"/>
            <p:cNvSpPr txBox="1">
              <a:spLocks noChangeArrowheads="1"/>
            </p:cNvSpPr>
            <p:nvPr/>
          </p:nvSpPr>
          <p:spPr bwMode="auto">
            <a:xfrm>
              <a:off x="2022475" y="5307013"/>
              <a:ext cx="368300" cy="407987"/>
            </a:xfrm>
            <a:prstGeom prst="rect">
              <a:avLst/>
            </a:prstGeom>
            <a:solidFill>
              <a:srgbClr val="0000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2200">
                  <a:solidFill>
                    <a:schemeClr val="bg1"/>
                  </a:solidFill>
                  <a:latin typeface="Times New Roman" pitchFamily="18" charset="0"/>
                </a:rPr>
                <a:t>P2</a:t>
              </a:r>
              <a:endParaRPr lang="en-US" altLang="en-US" sz="2200" baseline="-25000">
                <a:solidFill>
                  <a:schemeClr val="bg1"/>
                </a:solidFill>
                <a:latin typeface="Times New Roman" pitchFamily="18" charset="0"/>
                <a:cs typeface="Times New Roman" pitchFamily="18" charset="0"/>
              </a:endParaRPr>
            </a:p>
          </p:txBody>
        </p:sp>
        <p:sp>
          <p:nvSpPr>
            <p:cNvPr id="22" name="Text Box 60"/>
            <p:cNvSpPr txBox="1">
              <a:spLocks noChangeArrowheads="1"/>
            </p:cNvSpPr>
            <p:nvPr/>
          </p:nvSpPr>
          <p:spPr bwMode="auto">
            <a:xfrm>
              <a:off x="2017713" y="4013200"/>
              <a:ext cx="368300" cy="407988"/>
            </a:xfrm>
            <a:prstGeom prst="rect">
              <a:avLst/>
            </a:prstGeom>
            <a:solidFill>
              <a:srgbClr val="0000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2200">
                  <a:solidFill>
                    <a:schemeClr val="bg1"/>
                  </a:solidFill>
                  <a:latin typeface="Times New Roman" pitchFamily="18" charset="0"/>
                </a:rPr>
                <a:t>P1</a:t>
              </a:r>
              <a:endParaRPr lang="en-US" altLang="en-US" sz="2200" baseline="-25000">
                <a:solidFill>
                  <a:schemeClr val="bg1"/>
                </a:solidFill>
                <a:latin typeface="Times New Roman" pitchFamily="18" charset="0"/>
                <a:cs typeface="Times New Roman" pitchFamily="18" charset="0"/>
              </a:endParaRPr>
            </a:p>
          </p:txBody>
        </p:sp>
        <p:sp>
          <p:nvSpPr>
            <p:cNvPr id="23" name="Rectangle 14"/>
            <p:cNvSpPr>
              <a:spLocks noChangeArrowheads="1"/>
            </p:cNvSpPr>
            <p:nvPr/>
          </p:nvSpPr>
          <p:spPr bwMode="auto">
            <a:xfrm>
              <a:off x="1917700" y="4603750"/>
              <a:ext cx="4570413" cy="61913"/>
            </a:xfrm>
            <a:prstGeom prst="rect">
              <a:avLst/>
            </a:prstGeom>
            <a:gradFill rotWithShape="1">
              <a:gsLst>
                <a:gs pos="0">
                  <a:srgbClr val="0000FF"/>
                </a:gs>
                <a:gs pos="50000">
                  <a:schemeClr val="bg1"/>
                </a:gs>
                <a:gs pos="100000">
                  <a:srgbClr val="0000FF"/>
                </a:gs>
              </a:gsLst>
              <a:lin ang="5400000" scaled="1"/>
            </a:gradFill>
            <a:ln w="9525">
              <a:solidFill>
                <a:schemeClr val="tx1"/>
              </a:solidFill>
              <a:miter lim="800000"/>
              <a:headEnd/>
              <a:tailEnd/>
            </a:ln>
            <a:effectLst/>
          </p:spPr>
          <p:txBody>
            <a:bodyPr wrap="none" anchor="ctr"/>
            <a:lstStyle/>
            <a:p>
              <a:pPr>
                <a:defRPr/>
              </a:pPr>
              <a:endParaRPr lang="en-IN"/>
            </a:p>
          </p:txBody>
        </p:sp>
      </p:grpSp>
    </p:spTree>
    <p:extLst>
      <p:ext uri="{BB962C8B-B14F-4D97-AF65-F5344CB8AC3E}">
        <p14:creationId xmlns:p14="http://schemas.microsoft.com/office/powerpoint/2010/main" val="8854347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0" y="609600"/>
                <a:ext cx="9144000" cy="6135910"/>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the same steps cannot be followed exactly, then this transformation is represented by another curve I in the (P,V) </a:t>
                </a:r>
                <a:r>
                  <a:rPr lang="en-US" sz="2400" dirty="0">
                    <a:latin typeface="Times New Roman" panose="02020603050405020304" pitchFamily="18" charset="0"/>
                    <a:cs typeface="Times New Roman" panose="02020603050405020304" pitchFamily="18" charset="0"/>
                  </a:rPr>
                  <a:t>diagram (i.e. </a:t>
                </a:r>
                <a:r>
                  <a:rPr lang="en-US" sz="2400" b="1" dirty="0" smtClean="0">
                    <a:latin typeface="Times New Roman" panose="02020603050405020304" pitchFamily="18" charset="0"/>
                    <a:cs typeface="Times New Roman" panose="02020603050405020304" pitchFamily="18" charset="0"/>
                  </a:rPr>
                  <a:t>f </a:t>
                </a:r>
                <a14:m>
                  <m:oMath xmlns:m="http://schemas.openxmlformats.org/officeDocument/2006/math">
                    <m:groupChr>
                      <m:groupChrPr>
                        <m:chr m:val="→"/>
                        <m:vertJc m:val="bot"/>
                        <m:ctrlPr>
                          <a:rPr lang="en-US" sz="2400" b="1" i="1">
                            <a:latin typeface="Cambria Math"/>
                            <a:cs typeface="Times New Roman" panose="02020603050405020304" pitchFamily="18" charset="0"/>
                          </a:rPr>
                        </m:ctrlPr>
                      </m:groupChrPr>
                      <m:e>
                        <m:r>
                          <m:rPr>
                            <m:brk m:alnAt="2"/>
                          </m:rPr>
                          <a:rPr lang="en-US" sz="2400" b="1">
                            <a:latin typeface="Cambria Math"/>
                            <a:cs typeface="Times New Roman" panose="02020603050405020304" pitchFamily="18" charset="0"/>
                          </a:rPr>
                          <m:t>𝐈</m:t>
                        </m:r>
                        <m:r>
                          <m:rPr>
                            <m:brk m:alnAt="2"/>
                          </m:rPr>
                          <a:rPr lang="en-US" sz="2400" b="1" i="1" baseline="30000" smtClean="0">
                            <a:latin typeface="Cambria Math"/>
                            <a:cs typeface="Times New Roman" panose="02020603050405020304" pitchFamily="18" charset="0"/>
                          </a:rPr>
                          <m:t>′</m:t>
                        </m:r>
                      </m:e>
                    </m:groupChr>
                  </m:oMath>
                </a14:m>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i</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and </a:t>
                </a:r>
                <a:r>
                  <a:rPr lang="en-US" sz="2400" dirty="0">
                    <a:latin typeface="Times New Roman" panose="02020603050405020304" pitchFamily="18" charset="0"/>
                    <a:cs typeface="Times New Roman" panose="02020603050405020304" pitchFamily="18" charset="0"/>
                  </a:rPr>
                  <a:t>may or may not be reversible.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other words the system </a:t>
                </a:r>
                <a:r>
                  <a:rPr lang="en-US" sz="2400" b="1" i="1" dirty="0">
                    <a:latin typeface="Times New Roman" panose="02020603050405020304" pitchFamily="18" charset="0"/>
                    <a:cs typeface="Times New Roman" panose="02020603050405020304" pitchFamily="18" charset="0"/>
                  </a:rPr>
                  <a:t>may return to its initial state but the surroundings may not</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Examples (Free </a:t>
                </a:r>
                <a:r>
                  <a:rPr lang="en-US" sz="2400" dirty="0">
                    <a:latin typeface="Times New Roman" panose="02020603050405020304" pitchFamily="18" charset="0"/>
                    <a:cs typeface="Times New Roman" panose="02020603050405020304" pitchFamily="18" charset="0"/>
                  </a:rPr>
                  <a:t>expansion of a </a:t>
                </a:r>
                <a:r>
                  <a:rPr lang="en-US" sz="2400" dirty="0" smtClean="0">
                    <a:latin typeface="Times New Roman" panose="02020603050405020304" pitchFamily="18" charset="0"/>
                    <a:cs typeface="Times New Roman" panose="02020603050405020304" pitchFamily="18" charset="0"/>
                  </a:rPr>
                  <a:t>gas, Mixing </a:t>
                </a:r>
                <a:r>
                  <a:rPr lang="en-US" sz="2400" dirty="0">
                    <a:latin typeface="Times New Roman" panose="02020603050405020304" pitchFamily="18" charset="0"/>
                    <a:cs typeface="Times New Roman" panose="02020603050405020304" pitchFamily="18" charset="0"/>
                  </a:rPr>
                  <a:t>of two gasses.</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Any </a:t>
                </a:r>
                <a:r>
                  <a:rPr lang="en-US" sz="2400" dirty="0">
                    <a:latin typeface="Times New Roman" panose="02020603050405020304" pitchFamily="18" charset="0"/>
                    <a:cs typeface="Times New Roman" panose="02020603050405020304" pitchFamily="18" charset="0"/>
                  </a:rPr>
                  <a:t>transformation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 </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is called a </a:t>
                </a:r>
                <a:r>
                  <a:rPr lang="en-US" sz="2400" b="1" i="1" dirty="0">
                    <a:solidFill>
                      <a:srgbClr val="FF0000"/>
                    </a:solidFill>
                    <a:latin typeface="Times New Roman" panose="02020603050405020304" pitchFamily="18" charset="0"/>
                    <a:cs typeface="Times New Roman" panose="02020603050405020304" pitchFamily="18" charset="0"/>
                  </a:rPr>
                  <a:t>cyclic transformation</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cycle: series of processes which returns to the original state. The cycle is a thermodynamic “round trip.” </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we </a:t>
                </a:r>
                <a:r>
                  <a:rPr lang="en-US" sz="2400" dirty="0">
                    <a:latin typeface="Times New Roman" panose="02020603050405020304" pitchFamily="18" charset="0"/>
                    <a:cs typeface="Times New Roman" panose="02020603050405020304" pitchFamily="18" charset="0"/>
                  </a:rPr>
                  <a:t>can have cyclic </a:t>
                </a:r>
                <a:r>
                  <a:rPr lang="en-US" sz="2400" dirty="0" smtClean="0">
                    <a:latin typeface="Times New Roman" panose="02020603050405020304" pitchFamily="18" charset="0"/>
                    <a:cs typeface="Times New Roman" panose="02020603050405020304" pitchFamily="18" charset="0"/>
                  </a:rPr>
                  <a:t>transformations </a:t>
                </a:r>
                <a:r>
                  <a:rPr lang="en-US" sz="2400" dirty="0">
                    <a:latin typeface="Times New Roman" panose="02020603050405020304" pitchFamily="18" charset="0"/>
                    <a:cs typeface="Times New Roman" panose="02020603050405020304" pitchFamily="18" charset="0"/>
                  </a:rPr>
                  <a:t>which are reversible or irreversible </a:t>
                </a:r>
                <a:endParaRPr lang="en-US" sz="2400" dirty="0" smtClean="0">
                  <a:latin typeface="Times New Roman" panose="02020603050405020304" pitchFamily="18" charset="0"/>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0" y="609600"/>
                <a:ext cx="9144000" cy="6135910"/>
              </a:xfrm>
              <a:prstGeom prst="rect">
                <a:avLst/>
              </a:prstGeom>
              <a:blipFill rotWithShape="1">
                <a:blip r:embed="rId2"/>
                <a:stretch>
                  <a:fillRect l="-867" t="-794" r="-1000" b="-1291"/>
                </a:stretch>
              </a:blipFill>
            </p:spPr>
            <p:txBody>
              <a:bodyPr/>
              <a:lstStyle/>
              <a:p>
                <a:r>
                  <a:rPr lang="en-US">
                    <a:noFill/>
                  </a:rPr>
                  <a:t> </a:t>
                </a:r>
              </a:p>
            </p:txBody>
          </p:sp>
        </mc:Fallback>
      </mc:AlternateContent>
      <p:sp>
        <p:nvSpPr>
          <p:cNvPr id="3" name="Title 2"/>
          <p:cNvSpPr>
            <a:spLocks noGrp="1"/>
          </p:cNvSpPr>
          <p:nvPr>
            <p:ph type="title"/>
          </p:nvPr>
        </p:nvSpPr>
        <p:spPr>
          <a:xfrm>
            <a:off x="457200" y="122238"/>
            <a:ext cx="8229600" cy="563562"/>
          </a:xfrm>
        </p:spPr>
        <p:txBody>
          <a:bodyPr>
            <a:normAutofit/>
          </a:bodyPr>
          <a:lstStyle/>
          <a:p>
            <a:r>
              <a:rPr lang="en-US" sz="2600" b="1" dirty="0" smtClean="0">
                <a:latin typeface="Times New Roman" panose="02020603050405020304" pitchFamily="18" charset="0"/>
                <a:cs typeface="Times New Roman" panose="02020603050405020304" pitchFamily="18" charset="0"/>
              </a:rPr>
              <a:t>Irreversible Process</a:t>
            </a:r>
            <a:endParaRPr lang="en-US" sz="2600" b="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647" t="50000" r="9054" b="7890"/>
          <a:stretch/>
        </p:blipFill>
        <p:spPr bwMode="auto">
          <a:xfrm>
            <a:off x="5791200" y="3042745"/>
            <a:ext cx="2761219" cy="1757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76200" y="3276600"/>
            <a:ext cx="5638800"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dirty="0" smtClean="0">
                <a:solidFill>
                  <a:srgbClr val="FF0000"/>
                </a:solidFill>
                <a:latin typeface="Times New Roman" panose="02020603050405020304" pitchFamily="18" charset="0"/>
                <a:cs typeface="Times New Roman" panose="02020603050405020304" pitchFamily="18" charset="0"/>
              </a:rPr>
              <a:t>Riddles</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follows that turbulent mixing in the atmosphere is a source of </a:t>
            </a:r>
            <a:r>
              <a:rPr lang="en-US" sz="2400" dirty="0" smtClean="0">
                <a:latin typeface="Times New Roman" panose="02020603050405020304" pitchFamily="18" charset="0"/>
                <a:cs typeface="Times New Roman" panose="02020603050405020304" pitchFamily="18" charset="0"/>
              </a:rPr>
              <a:t>irreversibility, why?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8143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THE END </a:t>
            </a:r>
            <a:r>
              <a:rPr lang="en-US" dirty="0">
                <a:latin typeface="Times New Roman" panose="02020603050405020304" pitchFamily="18" charset="0"/>
                <a:cs typeface="Times New Roman" panose="02020603050405020304" pitchFamily="18" charset="0"/>
              </a:rPr>
              <a:t>OF LECTURE </a:t>
            </a:r>
            <a:r>
              <a:rPr lang="en-US" dirty="0" smtClean="0">
                <a:latin typeface="Times New Roman" panose="02020603050405020304" pitchFamily="18" charset="0"/>
                <a:cs typeface="Times New Roman" panose="02020603050405020304" pitchFamily="18" charset="0"/>
              </a:rPr>
              <a:t>TWO</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6156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2677656"/>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Definitions</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Systems, </a:t>
            </a:r>
            <a:r>
              <a:rPr lang="en-US" sz="2400" dirty="0" smtClean="0">
                <a:latin typeface="Times New Roman" panose="02020603050405020304" pitchFamily="18" charset="0"/>
                <a:cs typeface="Times New Roman" panose="02020603050405020304" pitchFamily="18" charset="0"/>
              </a:rPr>
              <a:t>equilibrium</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types </a:t>
            </a:r>
            <a:r>
              <a:rPr lang="en-US" sz="2400" dirty="0">
                <a:latin typeface="Times New Roman" panose="02020603050405020304" pitchFamily="18" charset="0"/>
                <a:cs typeface="Times New Roman" panose="02020603050405020304" pitchFamily="18" charset="0"/>
              </a:rPr>
              <a:t>of </a:t>
            </a:r>
            <a:r>
              <a:rPr lang="en-US" sz="2400" dirty="0" smtClean="0">
                <a:latin typeface="Times New Roman" panose="02020603050405020304" pitchFamily="18" charset="0"/>
                <a:cs typeface="Times New Roman" panose="02020603050405020304" pitchFamily="18" charset="0"/>
              </a:rPr>
              <a:t>energy</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state variables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extensive versus intensive variables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Transformations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reversible </a:t>
            </a:r>
            <a:r>
              <a:rPr lang="en-US" sz="2400" dirty="0">
                <a:latin typeface="Times New Roman" panose="02020603050405020304" pitchFamily="18" charset="0"/>
                <a:cs typeface="Times New Roman" panose="02020603050405020304" pitchFamily="18" charset="0"/>
              </a:rPr>
              <a:t>and irreversible processes.</a:t>
            </a:r>
            <a:endParaRPr lang="en-US" sz="24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900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04698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theory of thermodynamics is one of the </a:t>
            </a:r>
            <a:r>
              <a:rPr lang="en-US" sz="2400" dirty="0" smtClean="0">
                <a:latin typeface="Times New Roman" panose="02020603050405020304" pitchFamily="18" charset="0"/>
                <a:cs typeface="Times New Roman" panose="02020603050405020304" pitchFamily="18" charset="0"/>
              </a:rPr>
              <a:t>cornerstones of </a:t>
            </a:r>
            <a:r>
              <a:rPr lang="en-US" sz="2400" dirty="0">
                <a:latin typeface="Times New Roman" panose="02020603050405020304" pitchFamily="18" charset="0"/>
                <a:cs typeface="Times New Roman" panose="02020603050405020304" pitchFamily="18" charset="0"/>
              </a:rPr>
              <a:t>classical physics.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It has applications in </a:t>
            </a:r>
            <a:r>
              <a:rPr lang="en-US" sz="2400" dirty="0">
                <a:solidFill>
                  <a:srgbClr val="00B050"/>
                </a:solidFill>
                <a:latin typeface="Times New Roman" panose="02020603050405020304" pitchFamily="18" charset="0"/>
                <a:cs typeface="Times New Roman" panose="02020603050405020304" pitchFamily="18" charset="0"/>
              </a:rPr>
              <a:t>physics</a:t>
            </a:r>
            <a:r>
              <a:rPr lang="en-US" sz="2400" dirty="0">
                <a:latin typeface="Times New Roman" panose="02020603050405020304" pitchFamily="18" charset="0"/>
                <a:cs typeface="Times New Roman" panose="02020603050405020304" pitchFamily="18" charset="0"/>
              </a:rPr>
              <a:t>, </a:t>
            </a:r>
            <a:r>
              <a:rPr lang="en-US" sz="2400" dirty="0">
                <a:solidFill>
                  <a:srgbClr val="00B050"/>
                </a:solidFill>
                <a:latin typeface="Times New Roman" panose="02020603050405020304" pitchFamily="18" charset="0"/>
                <a:cs typeface="Times New Roman" panose="02020603050405020304" pitchFamily="18" charset="0"/>
              </a:rPr>
              <a:t>chemistry</a:t>
            </a:r>
            <a:r>
              <a:rPr lang="en-US" sz="2400" dirty="0">
                <a:latin typeface="Times New Roman" panose="02020603050405020304" pitchFamily="18" charset="0"/>
                <a:cs typeface="Times New Roman" panose="02020603050405020304" pitchFamily="18" charset="0"/>
              </a:rPr>
              <a:t>, </a:t>
            </a:r>
            <a:r>
              <a:rPr lang="en-US" sz="2400" dirty="0">
                <a:solidFill>
                  <a:srgbClr val="00B050"/>
                </a:solidFill>
                <a:latin typeface="Times New Roman" panose="02020603050405020304" pitchFamily="18" charset="0"/>
                <a:cs typeface="Times New Roman" panose="02020603050405020304" pitchFamily="18" charset="0"/>
              </a:rPr>
              <a:t>Earth sciences</a:t>
            </a:r>
            <a:r>
              <a:rPr lang="en-US" sz="2400" dirty="0">
                <a:latin typeface="Times New Roman" panose="02020603050405020304" pitchFamily="18" charset="0"/>
                <a:cs typeface="Times New Roman" panose="02020603050405020304" pitchFamily="18" charset="0"/>
              </a:rPr>
              <a:t>, </a:t>
            </a:r>
            <a:r>
              <a:rPr lang="en-US" sz="2400" dirty="0">
                <a:solidFill>
                  <a:srgbClr val="00B050"/>
                </a:solidFill>
                <a:latin typeface="Times New Roman" panose="02020603050405020304" pitchFamily="18" charset="0"/>
                <a:cs typeface="Times New Roman" panose="02020603050405020304" pitchFamily="18" charset="0"/>
              </a:rPr>
              <a:t>biology</a:t>
            </a:r>
            <a:r>
              <a:rPr lang="en-US" sz="2400" dirty="0" smtClean="0">
                <a:latin typeface="Times New Roman" panose="02020603050405020304" pitchFamily="18" charset="0"/>
                <a:cs typeface="Times New Roman" panose="02020603050405020304" pitchFamily="18" charset="0"/>
              </a:rPr>
              <a:t> and </a:t>
            </a:r>
            <a:r>
              <a:rPr lang="en-US" sz="2400" dirty="0">
                <a:solidFill>
                  <a:srgbClr val="00B050"/>
                </a:solidFill>
                <a:latin typeface="Times New Roman" panose="02020603050405020304" pitchFamily="18" charset="0"/>
                <a:cs typeface="Times New Roman" panose="02020603050405020304" pitchFamily="18" charset="0"/>
              </a:rPr>
              <a:t>economics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Thermodynamics </a:t>
            </a:r>
            <a:r>
              <a:rPr lang="en-US" sz="2400" dirty="0">
                <a:latin typeface="Times New Roman" panose="02020603050405020304" pitchFamily="18" charset="0"/>
                <a:cs typeface="Times New Roman" panose="02020603050405020304" pitchFamily="18" charset="0"/>
              </a:rPr>
              <a:t>plays an </a:t>
            </a:r>
            <a:r>
              <a:rPr lang="en-US" sz="2400" dirty="0" smtClean="0">
                <a:latin typeface="Times New Roman" panose="02020603050405020304" pitchFamily="18" charset="0"/>
                <a:cs typeface="Times New Roman" panose="02020603050405020304" pitchFamily="18" charset="0"/>
              </a:rPr>
              <a:t>important role </a:t>
            </a:r>
            <a:r>
              <a:rPr lang="en-US" sz="2400" dirty="0">
                <a:latin typeface="Times New Roman" panose="02020603050405020304" pitchFamily="18" charset="0"/>
                <a:cs typeface="Times New Roman" panose="02020603050405020304" pitchFamily="18" charset="0"/>
              </a:rPr>
              <a:t>in our </a:t>
            </a:r>
            <a:r>
              <a:rPr lang="en-US" sz="2400" dirty="0" smtClean="0">
                <a:latin typeface="Times New Roman" panose="02020603050405020304" pitchFamily="18" charset="0"/>
                <a:cs typeface="Times New Roman" panose="02020603050405020304" pitchFamily="18" charset="0"/>
              </a:rPr>
              <a:t> quantitative </a:t>
            </a:r>
            <a:r>
              <a:rPr lang="en-US" sz="2400" dirty="0">
                <a:latin typeface="Times New Roman" panose="02020603050405020304" pitchFamily="18" charset="0"/>
                <a:cs typeface="Times New Roman" panose="02020603050405020304" pitchFamily="18" charset="0"/>
              </a:rPr>
              <a:t>understanding of </a:t>
            </a:r>
            <a:r>
              <a:rPr lang="en-US" sz="2400" dirty="0" smtClean="0">
                <a:latin typeface="Times New Roman" panose="02020603050405020304" pitchFamily="18" charset="0"/>
                <a:cs typeface="Times New Roman" panose="02020603050405020304" pitchFamily="18" charset="0"/>
              </a:rPr>
              <a:t>atmospheric phenomena </a:t>
            </a:r>
            <a:r>
              <a:rPr lang="en-US" sz="2400" dirty="0">
                <a:latin typeface="Times New Roman" panose="02020603050405020304" pitchFamily="18" charset="0"/>
                <a:cs typeface="Times New Roman" panose="02020603050405020304" pitchFamily="18" charset="0"/>
              </a:rPr>
              <a:t>ranging from the </a:t>
            </a:r>
            <a:r>
              <a:rPr lang="en-US" sz="2400" b="1" dirty="0">
                <a:latin typeface="Times New Roman" panose="02020603050405020304" pitchFamily="18" charset="0"/>
                <a:cs typeface="Times New Roman" panose="02020603050405020304" pitchFamily="18" charset="0"/>
              </a:rPr>
              <a:t>smallest </a:t>
            </a:r>
            <a:r>
              <a:rPr lang="en-US" sz="2400" b="1" dirty="0" smtClean="0">
                <a:latin typeface="Times New Roman" panose="02020603050405020304" pitchFamily="18" charset="0"/>
                <a:cs typeface="Times New Roman" panose="02020603050405020304" pitchFamily="18" charset="0"/>
              </a:rPr>
              <a:t>cloud microphysical </a:t>
            </a:r>
            <a:r>
              <a:rPr lang="en-US" sz="2400" b="1" dirty="0">
                <a:latin typeface="Times New Roman" panose="02020603050405020304" pitchFamily="18" charset="0"/>
                <a:cs typeface="Times New Roman" panose="02020603050405020304" pitchFamily="18" charset="0"/>
              </a:rPr>
              <a:t>processes </a:t>
            </a:r>
            <a:r>
              <a:rPr lang="en-US" sz="2400" dirty="0">
                <a:latin typeface="Times New Roman" panose="02020603050405020304" pitchFamily="18" charset="0"/>
                <a:cs typeface="Times New Roman" panose="02020603050405020304" pitchFamily="18" charset="0"/>
              </a:rPr>
              <a:t>to the </a:t>
            </a:r>
            <a:r>
              <a:rPr lang="en-US" sz="2400" b="1" dirty="0">
                <a:latin typeface="Times New Roman" panose="02020603050405020304" pitchFamily="18" charset="0"/>
                <a:cs typeface="Times New Roman" panose="02020603050405020304" pitchFamily="18" charset="0"/>
              </a:rPr>
              <a:t>general circulation </a:t>
            </a:r>
            <a:r>
              <a:rPr lang="en-US" sz="2400" b="1" dirty="0" smtClean="0">
                <a:latin typeface="Times New Roman" panose="02020603050405020304" pitchFamily="18" charset="0"/>
                <a:cs typeface="Times New Roman" panose="02020603050405020304" pitchFamily="18" charset="0"/>
              </a:rPr>
              <a:t>of the </a:t>
            </a:r>
            <a:r>
              <a:rPr lang="en-US" sz="2400" b="1" dirty="0">
                <a:latin typeface="Times New Roman" panose="02020603050405020304" pitchFamily="18" charset="0"/>
                <a:cs typeface="Times New Roman" panose="02020603050405020304" pitchFamily="18" charset="0"/>
              </a:rPr>
              <a:t>atmosphere</a:t>
            </a:r>
            <a:r>
              <a:rPr lang="en-US" sz="2400" dirty="0" smtClean="0">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Atmospheric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Thermodynamics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894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2976" y="0"/>
            <a:ext cx="3262537" cy="596900"/>
          </a:xfrm>
        </p:spPr>
        <p:txBody>
          <a:bodyPr>
            <a:normAutofit/>
          </a:bodyPr>
          <a:lstStyle/>
          <a:p>
            <a:r>
              <a:rPr lang="en-US" sz="2600" i="1" dirty="0" smtClean="0"/>
              <a:t>Thermodynamics</a:t>
            </a:r>
            <a:endParaRPr lang="en-US" sz="2600" dirty="0"/>
          </a:p>
        </p:txBody>
      </p:sp>
      <p:sp>
        <p:nvSpPr>
          <p:cNvPr id="6" name="Text Placeholder 5"/>
          <p:cNvSpPr>
            <a:spLocks noGrp="1"/>
          </p:cNvSpPr>
          <p:nvPr>
            <p:ph type="body" sz="half" idx="2"/>
          </p:nvPr>
        </p:nvSpPr>
        <p:spPr>
          <a:xfrm>
            <a:off x="0" y="596900"/>
            <a:ext cx="5486400" cy="3746500"/>
          </a:xfrm>
        </p:spPr>
        <p:txBody>
          <a:bodyPr>
            <a:noAutofit/>
          </a:bodyPr>
          <a:lstStyle/>
          <a:p>
            <a:pPr marL="342900" indent="-342900" algn="just">
              <a:buFont typeface="Wingdings" panose="05000000000000000000" pitchFamily="2" charset="2"/>
              <a:buChar char="Ø"/>
            </a:pPr>
            <a:r>
              <a:rPr lang="en-US" sz="2400" u="sng" dirty="0" smtClean="0">
                <a:latin typeface="Times New Roman" panose="02020603050405020304" pitchFamily="18" charset="0"/>
                <a:cs typeface="Times New Roman" panose="02020603050405020304" pitchFamily="18" charset="0"/>
              </a:rPr>
              <a:t>Thermodynamics, science of the relationship between </a:t>
            </a:r>
            <a:r>
              <a:rPr lang="en-US" sz="2400" b="1" u="sng" dirty="0" smtClean="0">
                <a:solidFill>
                  <a:srgbClr val="C00000"/>
                </a:solidFill>
                <a:latin typeface="Times New Roman" panose="02020603050405020304" pitchFamily="18" charset="0"/>
                <a:cs typeface="Times New Roman" panose="02020603050405020304" pitchFamily="18" charset="0"/>
              </a:rPr>
              <a:t>heat</a:t>
            </a:r>
            <a:r>
              <a:rPr lang="en-US" sz="2400" b="1" u="sng" dirty="0" smtClean="0">
                <a:latin typeface="Times New Roman" panose="02020603050405020304" pitchFamily="18" charset="0"/>
                <a:cs typeface="Times New Roman" panose="02020603050405020304" pitchFamily="18" charset="0"/>
              </a:rPr>
              <a:t>, </a:t>
            </a:r>
            <a:r>
              <a:rPr lang="en-US" sz="2400" b="1" u="sng" dirty="0" smtClean="0">
                <a:solidFill>
                  <a:schemeClr val="tx2"/>
                </a:solidFill>
                <a:latin typeface="Times New Roman" panose="02020603050405020304" pitchFamily="18" charset="0"/>
                <a:cs typeface="Times New Roman" panose="02020603050405020304" pitchFamily="18" charset="0"/>
              </a:rPr>
              <a:t>work</a:t>
            </a:r>
            <a:r>
              <a:rPr lang="en-US" sz="2400" b="1" u="sng" dirty="0" smtClean="0">
                <a:latin typeface="Times New Roman" panose="02020603050405020304" pitchFamily="18" charset="0"/>
                <a:cs typeface="Times New Roman" panose="02020603050405020304" pitchFamily="18" charset="0"/>
              </a:rPr>
              <a:t>, </a:t>
            </a:r>
            <a:r>
              <a:rPr lang="en-US" sz="2400" b="1" u="sng" dirty="0" smtClean="0">
                <a:solidFill>
                  <a:srgbClr val="FFC000"/>
                </a:solidFill>
                <a:latin typeface="Times New Roman" panose="02020603050405020304" pitchFamily="18" charset="0"/>
                <a:cs typeface="Times New Roman" panose="02020603050405020304" pitchFamily="18" charset="0"/>
              </a:rPr>
              <a:t>temperature</a:t>
            </a:r>
            <a:r>
              <a:rPr lang="en-US" sz="2400" b="1" u="sng" dirty="0" smtClean="0">
                <a:latin typeface="Times New Roman" panose="02020603050405020304" pitchFamily="18" charset="0"/>
                <a:cs typeface="Times New Roman" panose="02020603050405020304" pitchFamily="18" charset="0"/>
              </a:rPr>
              <a:t>, and </a:t>
            </a:r>
            <a:r>
              <a:rPr lang="en-US" sz="2400" b="1" u="sng" dirty="0" smtClean="0">
                <a:solidFill>
                  <a:srgbClr val="FF0000"/>
                </a:solidFill>
                <a:latin typeface="Times New Roman" panose="02020603050405020304" pitchFamily="18" charset="0"/>
                <a:cs typeface="Times New Roman" panose="02020603050405020304" pitchFamily="18" charset="0"/>
              </a:rPr>
              <a:t>energy</a:t>
            </a:r>
            <a:r>
              <a:rPr lang="en-US" sz="2400" b="1" u="sng" dirty="0" smtClean="0">
                <a:latin typeface="Times New Roman" panose="02020603050405020304" pitchFamily="18" charset="0"/>
                <a:cs typeface="Times New Roman" panose="02020603050405020304" pitchFamily="18" charset="0"/>
              </a:rPr>
              <a:t>.</a:t>
            </a:r>
            <a:r>
              <a:rPr lang="en-US" sz="2400" u="sng" dirty="0" smtClean="0">
                <a:latin typeface="Times New Roman" panose="02020603050405020304" pitchFamily="18" charset="0"/>
                <a:cs typeface="Times New Roman" panose="02020603050405020304" pitchFamily="18" charset="0"/>
              </a:rPr>
              <a:t> </a:t>
            </a:r>
          </a:p>
          <a:p>
            <a:pPr marL="342900" indent="-342900" algn="just">
              <a:buFont typeface="Wingdings" panose="05000000000000000000" pitchFamily="2" charset="2"/>
              <a:buChar char="Ø"/>
            </a:pPr>
            <a:r>
              <a:rPr lang="en-US" sz="2400" u="sng" dirty="0" smtClean="0">
                <a:latin typeface="Times New Roman" panose="02020603050405020304" pitchFamily="18" charset="0"/>
                <a:cs typeface="Times New Roman" panose="02020603050405020304" pitchFamily="18" charset="0"/>
              </a:rPr>
              <a:t>thermodynamics deals with the transfer of energy from one </a:t>
            </a:r>
            <a:r>
              <a:rPr lang="en-US" sz="2400" u="sng" dirty="0" smtClean="0">
                <a:solidFill>
                  <a:srgbClr val="FF0000"/>
                </a:solidFill>
                <a:latin typeface="Times New Roman" panose="02020603050405020304" pitchFamily="18" charset="0"/>
                <a:cs typeface="Times New Roman" panose="02020603050405020304" pitchFamily="18" charset="0"/>
              </a:rPr>
              <a:t>place</a:t>
            </a:r>
            <a:r>
              <a:rPr lang="en-US" sz="2400" u="sng" dirty="0" smtClean="0">
                <a:latin typeface="Times New Roman" panose="02020603050405020304" pitchFamily="18" charset="0"/>
                <a:cs typeface="Times New Roman" panose="02020603050405020304" pitchFamily="18" charset="0"/>
              </a:rPr>
              <a:t> to another and from one </a:t>
            </a:r>
            <a:r>
              <a:rPr lang="en-US" sz="2400" u="sng" dirty="0" smtClean="0">
                <a:solidFill>
                  <a:srgbClr val="00B050"/>
                </a:solidFill>
                <a:latin typeface="Times New Roman" panose="02020603050405020304" pitchFamily="18" charset="0"/>
                <a:cs typeface="Times New Roman" panose="02020603050405020304" pitchFamily="18" charset="0"/>
              </a:rPr>
              <a:t>form</a:t>
            </a:r>
            <a:r>
              <a:rPr lang="en-US" sz="2400" u="sng" dirty="0" smtClean="0">
                <a:latin typeface="Times New Roman" panose="02020603050405020304" pitchFamily="18" charset="0"/>
                <a:cs typeface="Times New Roman" panose="02020603050405020304" pitchFamily="18" charset="0"/>
              </a:rPr>
              <a:t> to another.</a:t>
            </a:r>
          </a:p>
          <a:p>
            <a:pPr marL="342900" indent="-342900" algn="just">
              <a:buFont typeface="Wingdings" panose="05000000000000000000" pitchFamily="2" charset="2"/>
              <a:buChar char="Ø"/>
            </a:pPr>
            <a:r>
              <a:rPr lang="en-US" sz="2400" u="sng" dirty="0" smtClean="0">
                <a:latin typeface="Times New Roman" panose="02020603050405020304" pitchFamily="18" charset="0"/>
                <a:cs typeface="Times New Roman" panose="02020603050405020304" pitchFamily="18" charset="0"/>
              </a:rPr>
              <a:t>The key concept is that heat is a form of energy corresponding to a definite amount of mechanical work.</a:t>
            </a:r>
          </a:p>
          <a:p>
            <a:pPr marL="342900" indent="-342900" algn="just">
              <a:buFont typeface="Wingdings" panose="05000000000000000000" pitchFamily="2" charset="2"/>
              <a:buChar char="Ø"/>
            </a:pPr>
            <a:endParaRPr lang="en-US" sz="2400" u="sng" dirty="0">
              <a:latin typeface="Times New Roman" panose="02020603050405020304" pitchFamily="18" charset="0"/>
              <a:cs typeface="Times New Roman" panose="02020603050405020304" pitchFamily="18" charset="0"/>
            </a:endParaRPr>
          </a:p>
          <a:p>
            <a:pPr algn="just"/>
            <a:endParaRPr lang="en-US" sz="2400" u="sng" dirty="0" smtClean="0">
              <a:latin typeface="Times New Roman" panose="02020603050405020304" pitchFamily="18" charset="0"/>
              <a:cs typeface="Times New Roman" panose="02020603050405020304" pitchFamily="18" charset="0"/>
            </a:endParaRPr>
          </a:p>
        </p:txBody>
      </p:sp>
      <p:sp>
        <p:nvSpPr>
          <p:cNvPr id="8" name="TextBox 7"/>
          <p:cNvSpPr txBox="1"/>
          <p:nvPr/>
        </p:nvSpPr>
        <p:spPr>
          <a:xfrm>
            <a:off x="381000" y="4724400"/>
            <a:ext cx="5638800" cy="175432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en-US" u="sng" dirty="0" smtClean="0">
                <a:latin typeface="Times New Roman" panose="02020603050405020304" pitchFamily="18" charset="0"/>
                <a:cs typeface="Times New Roman" panose="02020603050405020304" pitchFamily="18" charset="0"/>
              </a:rPr>
              <a:t>Riddles</a:t>
            </a:r>
          </a:p>
          <a:p>
            <a:pPr marL="285750" indent="-285750"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What is the difference between heat and temperature?</a:t>
            </a:r>
          </a:p>
          <a:p>
            <a:pPr marL="285750" indent="-285750"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What is the difference between heat and work?</a:t>
            </a:r>
          </a:p>
          <a:p>
            <a:pPr marL="285750" indent="-285750"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What is the energy?</a:t>
            </a:r>
          </a:p>
          <a:p>
            <a:pPr marL="285750" indent="-285750"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What are the types of Energy?</a:t>
            </a:r>
          </a:p>
          <a:p>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1219200"/>
            <a:ext cx="3124200" cy="3352800"/>
          </a:xfrm>
          <a:prstGeom prst="rect">
            <a:avLst/>
          </a:prstGeom>
        </p:spPr>
      </p:pic>
    </p:spTree>
    <p:extLst>
      <p:ext uri="{BB962C8B-B14F-4D97-AF65-F5344CB8AC3E}">
        <p14:creationId xmlns:p14="http://schemas.microsoft.com/office/powerpoint/2010/main" val="994425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2976" y="609600"/>
            <a:ext cx="3262537" cy="596900"/>
          </a:xfrm>
        </p:spPr>
        <p:txBody>
          <a:bodyPr>
            <a:normAutofit/>
          </a:bodyPr>
          <a:lstStyle/>
          <a:p>
            <a:r>
              <a:rPr lang="en-US" sz="2600" i="1" dirty="0" smtClean="0"/>
              <a:t>Thermodynamics</a:t>
            </a:r>
            <a:endParaRPr lang="en-US" sz="26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53632" y="1371601"/>
            <a:ext cx="2761767" cy="3047999"/>
          </a:xfrm>
        </p:spPr>
      </p:pic>
      <p:sp>
        <p:nvSpPr>
          <p:cNvPr id="6" name="Text Placeholder 5"/>
          <p:cNvSpPr>
            <a:spLocks noGrp="1"/>
          </p:cNvSpPr>
          <p:nvPr>
            <p:ph type="body" sz="half" idx="2"/>
          </p:nvPr>
        </p:nvSpPr>
        <p:spPr>
          <a:xfrm>
            <a:off x="304800" y="1206500"/>
            <a:ext cx="5562600" cy="3441700"/>
          </a:xfrm>
        </p:spPr>
        <p:txBody>
          <a:bodyPr>
            <a:noAutofit/>
          </a:bodyPr>
          <a:lstStyle/>
          <a:p>
            <a:pPr marL="342900" indent="-342900" algn="just">
              <a:buFont typeface="Wingdings" panose="05000000000000000000" pitchFamily="2" charset="2"/>
              <a:buChar char="Ø"/>
            </a:pPr>
            <a:r>
              <a:rPr lang="en-US" sz="2400" u="sng" dirty="0" smtClean="0">
                <a:solidFill>
                  <a:schemeClr val="accent2">
                    <a:lumMod val="75000"/>
                  </a:schemeClr>
                </a:solidFill>
                <a:latin typeface="Times New Roman" panose="02020603050405020304" pitchFamily="18" charset="0"/>
                <a:cs typeface="Times New Roman" panose="02020603050405020304" pitchFamily="18" charset="0"/>
              </a:rPr>
              <a:t>Thermodynamics</a:t>
            </a:r>
            <a:r>
              <a:rPr lang="en-US" sz="2400" u="sng" dirty="0" smtClean="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is defined as </a:t>
            </a:r>
            <a:r>
              <a:rPr lang="en-US" sz="2400" dirty="0">
                <a:latin typeface="Times New Roman" panose="02020603050405020304" pitchFamily="18" charset="0"/>
                <a:cs typeface="Times New Roman" panose="02020603050405020304" pitchFamily="18" charset="0"/>
              </a:rPr>
              <a:t>the study of equilibrium states of </a:t>
            </a:r>
            <a:r>
              <a:rPr lang="en-US" sz="2400" dirty="0" smtClean="0">
                <a:latin typeface="Times New Roman" panose="02020603050405020304" pitchFamily="18" charset="0"/>
                <a:cs typeface="Times New Roman" panose="02020603050405020304" pitchFamily="18" charset="0"/>
              </a:rPr>
              <a:t>a system </a:t>
            </a:r>
            <a:r>
              <a:rPr lang="en-US" sz="2400" dirty="0">
                <a:latin typeface="Times New Roman" panose="02020603050405020304" pitchFamily="18" charset="0"/>
                <a:cs typeface="Times New Roman" panose="02020603050405020304" pitchFamily="18" charset="0"/>
              </a:rPr>
              <a:t>which has been subjected to some energy </a:t>
            </a:r>
            <a:r>
              <a:rPr lang="en-US" sz="2400" dirty="0" smtClean="0">
                <a:latin typeface="Times New Roman" panose="02020603050405020304" pitchFamily="18" charset="0"/>
                <a:cs typeface="Times New Roman" panose="02020603050405020304" pitchFamily="18" charset="0"/>
              </a:rPr>
              <a:t>transformation</a:t>
            </a:r>
            <a:r>
              <a:rPr lang="en-US" sz="2400" dirty="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More specifically, </a:t>
            </a:r>
            <a:r>
              <a:rPr lang="en-US" sz="2400" u="sng" dirty="0">
                <a:solidFill>
                  <a:schemeClr val="accent2">
                    <a:lumMod val="75000"/>
                  </a:schemeClr>
                </a:solidFill>
                <a:latin typeface="Times New Roman" panose="02020603050405020304" pitchFamily="18" charset="0"/>
                <a:cs typeface="Times New Roman" panose="02020603050405020304" pitchFamily="18" charset="0"/>
              </a:rPr>
              <a:t>thermodynamics</a:t>
            </a:r>
            <a:r>
              <a:rPr lang="en-US" sz="2400" u="sng" dirty="0">
                <a:latin typeface="Times New Roman" panose="02020603050405020304" pitchFamily="18" charset="0"/>
                <a:cs typeface="Times New Roman" panose="02020603050405020304" pitchFamily="18" charset="0"/>
              </a:rPr>
              <a:t> is concerned with </a:t>
            </a:r>
            <a:r>
              <a:rPr lang="en-US" sz="2400" dirty="0" smtClean="0">
                <a:latin typeface="Times New Roman" panose="02020603050405020304" pitchFamily="18" charset="0"/>
                <a:cs typeface="Times New Roman" panose="02020603050405020304" pitchFamily="18" charset="0"/>
              </a:rPr>
              <a:t>transformations of </a:t>
            </a:r>
            <a:r>
              <a:rPr lang="en-US" sz="2400" dirty="0">
                <a:latin typeface="Times New Roman" panose="02020603050405020304" pitchFamily="18" charset="0"/>
                <a:cs typeface="Times New Roman" panose="02020603050405020304" pitchFamily="18" charset="0"/>
              </a:rPr>
              <a:t>heat into mechanical work and of mechanical work </a:t>
            </a:r>
            <a:r>
              <a:rPr lang="en-US" sz="2400" dirty="0" smtClean="0">
                <a:latin typeface="Times New Roman" panose="02020603050405020304" pitchFamily="18" charset="0"/>
                <a:cs typeface="Times New Roman" panose="02020603050405020304" pitchFamily="18" charset="0"/>
              </a:rPr>
              <a:t>into heat</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39458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2663" y="152400"/>
            <a:ext cx="3262537" cy="596900"/>
          </a:xfrm>
        </p:spPr>
        <p:txBody>
          <a:bodyPr>
            <a:normAutofit/>
          </a:bodyPr>
          <a:lstStyle/>
          <a:p>
            <a:r>
              <a:rPr lang="en-US" sz="2600" i="1" dirty="0" smtClean="0"/>
              <a:t>Some Definitions </a:t>
            </a:r>
            <a:endParaRPr lang="en-US" sz="2600" dirty="0"/>
          </a:p>
        </p:txBody>
      </p:sp>
      <p:sp>
        <p:nvSpPr>
          <p:cNvPr id="6" name="Text Placeholder 5"/>
          <p:cNvSpPr>
            <a:spLocks noGrp="1"/>
          </p:cNvSpPr>
          <p:nvPr>
            <p:ph type="body" sz="half" idx="2"/>
          </p:nvPr>
        </p:nvSpPr>
        <p:spPr>
          <a:xfrm>
            <a:off x="304800" y="762000"/>
            <a:ext cx="8839200" cy="2286000"/>
          </a:xfrm>
        </p:spPr>
        <p:txBody>
          <a:bodyPr>
            <a:noAutofit/>
          </a:bodyPr>
          <a:lstStyle/>
          <a:p>
            <a:pPr algn="just"/>
            <a:r>
              <a:rPr lang="en-US" sz="2400" b="1" dirty="0">
                <a:latin typeface="Times New Roman" panose="02020603050405020304" pitchFamily="18" charset="0"/>
                <a:cs typeface="Times New Roman" panose="02020603050405020304" pitchFamily="18" charset="0"/>
              </a:rPr>
              <a:t>Thermodynamic system</a:t>
            </a:r>
            <a:r>
              <a:rPr lang="en-US" sz="2400" dirty="0">
                <a:latin typeface="Times New Roman" panose="02020603050405020304" pitchFamily="18" charset="0"/>
                <a:cs typeface="Times New Roman" panose="02020603050405020304" pitchFamily="18" charset="0"/>
              </a:rPr>
              <a:t>: a quantity of fixed mass under </a:t>
            </a:r>
            <a:r>
              <a:rPr lang="en-US" sz="2400" dirty="0" smtClean="0">
                <a:latin typeface="Times New Roman" panose="02020603050405020304" pitchFamily="18" charset="0"/>
                <a:cs typeface="Times New Roman" panose="02020603050405020304" pitchFamily="18" charset="0"/>
              </a:rPr>
              <a:t>investigation (</a:t>
            </a:r>
            <a:r>
              <a:rPr lang="en-US" sz="2400" u="sng" dirty="0">
                <a:latin typeface="Times New Roman" panose="02020603050405020304" pitchFamily="18" charset="0"/>
                <a:cs typeface="Times New Roman" panose="02020603050405020304" pitchFamily="18" charset="0"/>
              </a:rPr>
              <a:t>matter and or </a:t>
            </a:r>
            <a:r>
              <a:rPr lang="en-US" sz="2400" u="sng" dirty="0" smtClean="0">
                <a:latin typeface="Times New Roman" panose="02020603050405020304" pitchFamily="18" charset="0"/>
                <a:cs typeface="Times New Roman" panose="02020603050405020304" pitchFamily="18" charset="0"/>
              </a:rPr>
              <a:t>energy). </a:t>
            </a:r>
            <a:r>
              <a:rPr lang="en-US" sz="2400" u="sng" dirty="0">
                <a:latin typeface="Times New Roman" panose="02020603050405020304" pitchFamily="18" charset="0"/>
                <a:cs typeface="Times New Roman" panose="02020603050405020304" pitchFamily="18" charset="0"/>
              </a:rPr>
              <a:t>Examples of systems are </a:t>
            </a: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parcel of air ,  A glass of water ,  An ice cube, The entire atmosphere , The entire Earth and atmosphere ,  The Universe )</a:t>
            </a:r>
          </a:p>
          <a:p>
            <a:pPr algn="just"/>
            <a:r>
              <a:rPr lang="en-US" sz="2400" b="1" dirty="0" smtClean="0">
                <a:latin typeface="Times New Roman" panose="02020603050405020304" pitchFamily="18" charset="0"/>
                <a:cs typeface="Times New Roman" panose="02020603050405020304" pitchFamily="18" charset="0"/>
              </a:rPr>
              <a:t>Surroundings</a:t>
            </a:r>
            <a:r>
              <a:rPr lang="en-US" sz="2400" dirty="0">
                <a:latin typeface="Times New Roman" panose="02020603050405020304" pitchFamily="18" charset="0"/>
                <a:cs typeface="Times New Roman" panose="02020603050405020304" pitchFamily="18" charset="0"/>
              </a:rPr>
              <a:t>: everything external to the system,</a:t>
            </a:r>
          </a:p>
          <a:p>
            <a:pPr algn="just"/>
            <a:r>
              <a:rPr lang="en-US" sz="2400" b="1" dirty="0" smtClean="0">
                <a:latin typeface="Times New Roman" panose="02020603050405020304" pitchFamily="18" charset="0"/>
                <a:cs typeface="Times New Roman" panose="02020603050405020304" pitchFamily="18" charset="0"/>
              </a:rPr>
              <a:t>System </a:t>
            </a:r>
            <a:r>
              <a:rPr lang="en-US" sz="2400" b="1" dirty="0">
                <a:latin typeface="Times New Roman" panose="02020603050405020304" pitchFamily="18" charset="0"/>
                <a:cs typeface="Times New Roman" panose="02020603050405020304" pitchFamily="18" charset="0"/>
              </a:rPr>
              <a:t>boundary</a:t>
            </a:r>
            <a:r>
              <a:rPr lang="en-US" sz="2400" dirty="0">
                <a:latin typeface="Times New Roman" panose="02020603050405020304" pitchFamily="18" charset="0"/>
                <a:cs typeface="Times New Roman" panose="02020603050405020304" pitchFamily="18" charset="0"/>
              </a:rPr>
              <a:t>: interface separating system and surroundings, and</a:t>
            </a:r>
          </a:p>
          <a:p>
            <a:pPr algn="just"/>
            <a:r>
              <a:rPr lang="en-US" sz="2400" b="1" dirty="0" smtClean="0">
                <a:latin typeface="Times New Roman" panose="02020603050405020304" pitchFamily="18" charset="0"/>
                <a:cs typeface="Times New Roman" panose="02020603050405020304" pitchFamily="18" charset="0"/>
              </a:rPr>
              <a:t>Universe</a:t>
            </a:r>
            <a:r>
              <a:rPr lang="en-US" sz="2400" dirty="0">
                <a:latin typeface="Times New Roman" panose="02020603050405020304" pitchFamily="18" charset="0"/>
                <a:cs typeface="Times New Roman" panose="02020603050405020304" pitchFamily="18" charset="0"/>
              </a:rPr>
              <a:t>: combination of system and surroundings</a:t>
            </a:r>
            <a:r>
              <a:rPr lang="en-US"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We allow two important interactions between the system and its surroundings:</a:t>
            </a:r>
          </a:p>
          <a:p>
            <a:pPr algn="just"/>
            <a:endParaRPr lang="en-US" sz="2400" dirty="0" smtClean="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3733800"/>
            <a:ext cx="3581400"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04800" y="4450140"/>
            <a:ext cx="4572000" cy="1569660"/>
          </a:xfrm>
          <a:prstGeom prst="rect">
            <a:avLst/>
          </a:prstGeom>
        </p:spPr>
        <p:txBody>
          <a:bodyPr>
            <a:spAutoFit/>
          </a:bodyPr>
          <a:lstStyle/>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heat can cross into the system (our potato can get hot), and</a:t>
            </a:r>
          </a:p>
          <a:p>
            <a:pPr algn="just"/>
            <a:r>
              <a:rPr lang="en-US" sz="2400" dirty="0">
                <a:latin typeface="Times New Roman" panose="02020603050405020304" pitchFamily="18" charset="0"/>
                <a:cs typeface="Times New Roman" panose="02020603050405020304" pitchFamily="18" charset="0"/>
              </a:rPr>
              <a:t>• work can cross out of the system (our potato can expand).</a:t>
            </a:r>
          </a:p>
        </p:txBody>
      </p:sp>
    </p:spTree>
    <p:extLst>
      <p:ext uri="{BB962C8B-B14F-4D97-AF65-F5344CB8AC3E}">
        <p14:creationId xmlns:p14="http://schemas.microsoft.com/office/powerpoint/2010/main" val="51900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105400" cy="444500"/>
          </a:xfrm>
        </p:spPr>
        <p:txBody>
          <a:bodyPr>
            <a:noAutofit/>
          </a:bodyPr>
          <a:lstStyle/>
          <a:p>
            <a:r>
              <a:rPr lang="en-US" sz="2600" i="1" dirty="0" smtClean="0"/>
              <a:t>The Types of a SYSTEM</a:t>
            </a:r>
            <a:endParaRPr lang="en-US" sz="2600" i="1" dirty="0"/>
          </a:p>
        </p:txBody>
      </p:sp>
      <p:sp>
        <p:nvSpPr>
          <p:cNvPr id="4" name="Text Placeholder 3"/>
          <p:cNvSpPr>
            <a:spLocks noGrp="1"/>
          </p:cNvSpPr>
          <p:nvPr>
            <p:ph type="body" sz="half" idx="2"/>
          </p:nvPr>
        </p:nvSpPr>
        <p:spPr>
          <a:xfrm>
            <a:off x="457200" y="762000"/>
            <a:ext cx="5334000" cy="5105400"/>
          </a:xfrm>
        </p:spPr>
        <p:txBody>
          <a:bodyPr>
            <a:normAutofit/>
          </a:bodyPr>
          <a:lstStyle/>
          <a:p>
            <a:pPr marL="342900" indent="-342900" algn="just">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system is called </a:t>
            </a:r>
            <a:r>
              <a:rPr lang="en-US" sz="2400" u="sng" dirty="0" smtClean="0">
                <a:latin typeface="Times New Roman" panose="02020603050405020304" pitchFamily="18" charset="0"/>
                <a:cs typeface="Times New Roman" panose="02020603050405020304" pitchFamily="18" charset="0"/>
              </a:rPr>
              <a:t>open (control volume) </a:t>
            </a:r>
            <a:r>
              <a:rPr lang="en-US" sz="2400" u="sng" dirty="0">
                <a:latin typeface="Times New Roman" panose="02020603050405020304" pitchFamily="18" charset="0"/>
                <a:cs typeface="Times New Roman" panose="02020603050405020304" pitchFamily="18" charset="0"/>
              </a:rPr>
              <a:t>when it exchanges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matter and energy </a:t>
            </a:r>
            <a:r>
              <a:rPr lang="en-US" sz="2400" u="sng" dirty="0">
                <a:latin typeface="Times New Roman" panose="02020603050405020304" pitchFamily="18" charset="0"/>
                <a:cs typeface="Times New Roman" panose="02020603050405020304" pitchFamily="18" charset="0"/>
              </a:rPr>
              <a:t>with its </a:t>
            </a:r>
            <a:r>
              <a:rPr lang="en-US" sz="2400" u="sng" dirty="0" smtClean="0">
                <a:latin typeface="Times New Roman" panose="02020603050405020304" pitchFamily="18" charset="0"/>
                <a:cs typeface="Times New Roman" panose="02020603050405020304" pitchFamily="18" charset="0"/>
              </a:rPr>
              <a:t>surroundings. </a:t>
            </a:r>
            <a:r>
              <a:rPr lang="en-US" sz="2400" u="sng" dirty="0">
                <a:latin typeface="Times New Roman" panose="02020603050405020304" pitchFamily="18" charset="0"/>
                <a:cs typeface="Times New Roman" panose="02020603050405020304" pitchFamily="18" charset="0"/>
              </a:rPr>
              <a:t>In the atmosphere all systems are more or less open. </a:t>
            </a:r>
          </a:p>
          <a:p>
            <a:r>
              <a:rPr lang="en-US" sz="2400" u="sng" dirty="0">
                <a:latin typeface="Times New Roman" panose="02020603050405020304" pitchFamily="18" charset="0"/>
                <a:cs typeface="Times New Roman" panose="02020603050405020304" pitchFamily="18" charset="0"/>
              </a:rPr>
              <a:t>Examples of open systems are:</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glass of water with no lid, allowing evaporation into the air above it.</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An </a:t>
            </a:r>
            <a:r>
              <a:rPr lang="en-US" sz="2400" u="sng" dirty="0">
                <a:latin typeface="Times New Roman" panose="02020603050405020304" pitchFamily="18" charset="0"/>
                <a:cs typeface="Times New Roman" panose="02020603050405020304" pitchFamily="18" charset="0"/>
              </a:rPr>
              <a:t>internal combustion engine, since it gains matter through the intake valves and loses matter through the exhaust manifold.</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909637"/>
            <a:ext cx="2565652" cy="2519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p:nvSpPr>
        <p:spPr>
          <a:xfrm>
            <a:off x="5943600" y="3767078"/>
            <a:ext cx="2971800" cy="923330"/>
          </a:xfrm>
          <a:prstGeom prst="rect">
            <a:avLst/>
          </a:prstGeom>
        </p:spPr>
        <p:txBody>
          <a:bodyPr wrap="square">
            <a:spAutoFit/>
          </a:bodyPr>
          <a:lstStyle/>
          <a:p>
            <a:pPr algn="just"/>
            <a:r>
              <a:rPr lang="en-US" dirty="0" smtClean="0"/>
              <a:t>In </a:t>
            </a:r>
            <a:r>
              <a:rPr lang="en-US" dirty="0"/>
              <a:t>an open system </a:t>
            </a:r>
            <a:r>
              <a:rPr lang="en-US" dirty="0" smtClean="0"/>
              <a:t>mass and </a:t>
            </a:r>
            <a:r>
              <a:rPr lang="en-US" dirty="0"/>
              <a:t>energy can </a:t>
            </a:r>
            <a:r>
              <a:rPr lang="en-US" dirty="0" smtClean="0"/>
              <a:t>be exchanged </a:t>
            </a:r>
            <a:r>
              <a:rPr lang="en-US" dirty="0"/>
              <a:t>with </a:t>
            </a:r>
            <a:r>
              <a:rPr lang="en-US" dirty="0" smtClean="0"/>
              <a:t>its environment</a:t>
            </a:r>
            <a:r>
              <a:rPr lang="en-US" dirty="0"/>
              <a:t>. </a:t>
            </a:r>
            <a:endParaRPr lang="en-US" dirty="0" smtClean="0"/>
          </a:p>
        </p:txBody>
      </p:sp>
    </p:spTree>
    <p:extLst>
      <p:ext uri="{BB962C8B-B14F-4D97-AF65-F5344CB8AC3E}">
        <p14:creationId xmlns:p14="http://schemas.microsoft.com/office/powerpoint/2010/main" val="1962572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105400" cy="444500"/>
          </a:xfrm>
        </p:spPr>
        <p:txBody>
          <a:bodyPr>
            <a:noAutofit/>
          </a:bodyPr>
          <a:lstStyle/>
          <a:p>
            <a:r>
              <a:rPr lang="en-US" sz="2600" i="1" dirty="0" smtClean="0"/>
              <a:t>The Types of a SYSTEM</a:t>
            </a:r>
            <a:endParaRPr lang="en-US" sz="2600" i="1" dirty="0"/>
          </a:p>
        </p:txBody>
      </p:sp>
      <p:sp>
        <p:nvSpPr>
          <p:cNvPr id="4" name="Text Placeholder 3"/>
          <p:cNvSpPr>
            <a:spLocks noGrp="1"/>
          </p:cNvSpPr>
          <p:nvPr>
            <p:ph type="body" sz="half" idx="2"/>
          </p:nvPr>
        </p:nvSpPr>
        <p:spPr>
          <a:xfrm>
            <a:off x="457200" y="762000"/>
            <a:ext cx="5334000" cy="5105400"/>
          </a:xfrm>
        </p:spPr>
        <p:txBody>
          <a:bodyPr>
            <a:normAutofit lnSpcReduction="10000"/>
          </a:bodyPr>
          <a:lstStyle/>
          <a:p>
            <a:pPr marL="342900" indent="-342900" algn="just">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closed system is a system that does not exchange </a:t>
            </a:r>
            <a:r>
              <a:rPr lang="en-US" sz="2400" u="sng" dirty="0">
                <a:solidFill>
                  <a:schemeClr val="accent2">
                    <a:lumMod val="75000"/>
                  </a:schemeClr>
                </a:solidFill>
                <a:latin typeface="Times New Roman" panose="02020603050405020304" pitchFamily="18" charset="0"/>
                <a:cs typeface="Times New Roman" panose="02020603050405020304" pitchFamily="18" charset="0"/>
              </a:rPr>
              <a:t>matter</a:t>
            </a:r>
            <a:r>
              <a:rPr lang="en-US" sz="2400" u="sng" dirty="0">
                <a:latin typeface="Times New Roman" panose="02020603050405020304" pitchFamily="18" charset="0"/>
                <a:cs typeface="Times New Roman" panose="02020603050405020304" pitchFamily="18" charset="0"/>
              </a:rPr>
              <a:t> with its surroundings. In this case, the system is always composed of the same point masses (a point-mass refers to a very small object, for example a molecule).</a:t>
            </a:r>
          </a:p>
          <a:p>
            <a:r>
              <a:rPr lang="en-US" sz="2400" u="sng" dirty="0">
                <a:latin typeface="Times New Roman" panose="02020603050405020304" pitchFamily="18" charset="0"/>
                <a:cs typeface="Times New Roman" panose="02020603050405020304" pitchFamily="18" charset="0"/>
              </a:rPr>
              <a:t>Examples would be:</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glass of water with a lid.</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sealed soda can.</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The </a:t>
            </a:r>
            <a:r>
              <a:rPr lang="en-US" sz="2400" u="sng" dirty="0">
                <a:latin typeface="Times New Roman" panose="02020603050405020304" pitchFamily="18" charset="0"/>
                <a:cs typeface="Times New Roman" panose="02020603050405020304" pitchFamily="18" charset="0"/>
              </a:rPr>
              <a:t>inside of a </a:t>
            </a:r>
            <a:r>
              <a:rPr lang="en-US" sz="2400" u="sng" dirty="0" err="1">
                <a:latin typeface="Times New Roman" panose="02020603050405020304" pitchFamily="18" charset="0"/>
                <a:cs typeface="Times New Roman" panose="02020603050405020304" pitchFamily="18" charset="0"/>
              </a:rPr>
              <a:t>ThermosTM</a:t>
            </a:r>
            <a:r>
              <a:rPr lang="en-US" sz="2400" u="sng" dirty="0">
                <a:latin typeface="Times New Roman" panose="02020603050405020304" pitchFamily="18" charset="0"/>
                <a:cs typeface="Times New Roman" panose="02020603050405020304" pitchFamily="18" charset="0"/>
              </a:rPr>
              <a:t> bottle with the top screwed on.</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The </a:t>
            </a:r>
            <a:r>
              <a:rPr lang="en-US" sz="2400" u="sng" dirty="0">
                <a:latin typeface="Times New Roman" panose="02020603050405020304" pitchFamily="18" charset="0"/>
                <a:cs typeface="Times New Roman" panose="02020603050405020304" pitchFamily="18" charset="0"/>
              </a:rPr>
              <a:t>entire Universe (as far as we know).</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909637"/>
            <a:ext cx="2565652" cy="2519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p:nvSpPr>
        <p:spPr>
          <a:xfrm>
            <a:off x="5943600" y="3767078"/>
            <a:ext cx="2971800" cy="1754326"/>
          </a:xfrm>
          <a:prstGeom prst="rect">
            <a:avLst/>
          </a:prstGeom>
        </p:spPr>
        <p:txBody>
          <a:bodyPr wrap="square">
            <a:spAutoFit/>
          </a:bodyPr>
          <a:lstStyle/>
          <a:p>
            <a:pPr algn="just"/>
            <a:r>
              <a:rPr lang="en-US" dirty="0" smtClean="0"/>
              <a:t>A </a:t>
            </a:r>
            <a:r>
              <a:rPr lang="en-US" dirty="0"/>
              <a:t>system </a:t>
            </a:r>
            <a:r>
              <a:rPr lang="en-US" dirty="0" smtClean="0"/>
              <a:t>is defined </a:t>
            </a:r>
            <a:r>
              <a:rPr lang="en-US" dirty="0"/>
              <a:t>as closed when </a:t>
            </a:r>
            <a:r>
              <a:rPr lang="en-US" dirty="0" smtClean="0"/>
              <a:t>it exchanges </a:t>
            </a:r>
            <a:r>
              <a:rPr lang="en-US" dirty="0"/>
              <a:t>energy but </a:t>
            </a:r>
            <a:r>
              <a:rPr lang="en-US" dirty="0" smtClean="0"/>
              <a:t>not matter </a:t>
            </a:r>
            <a:r>
              <a:rPr lang="en-US" dirty="0"/>
              <a:t>with </a:t>
            </a:r>
            <a:r>
              <a:rPr lang="en-US" dirty="0" smtClean="0"/>
              <a:t>its environment</a:t>
            </a:r>
            <a:r>
              <a:rPr lang="en-US" dirty="0"/>
              <a:t>, and </a:t>
            </a:r>
            <a:r>
              <a:rPr lang="en-US" dirty="0" smtClean="0"/>
              <a:t>as isolated </a:t>
            </a:r>
            <a:r>
              <a:rPr lang="en-US" dirty="0"/>
              <a:t>if it </a:t>
            </a:r>
            <a:r>
              <a:rPr lang="en-US" dirty="0" smtClean="0"/>
              <a:t>exchanges neither </a:t>
            </a:r>
            <a:r>
              <a:rPr lang="en-US" dirty="0"/>
              <a:t>mass nor energy</a:t>
            </a:r>
            <a:r>
              <a:rPr lang="en-US" dirty="0" smtClean="0"/>
              <a:t>.</a:t>
            </a:r>
            <a:endParaRPr lang="en-US" dirty="0"/>
          </a:p>
        </p:txBody>
      </p:sp>
      <p:sp>
        <p:nvSpPr>
          <p:cNvPr id="13" name="TextBox 12"/>
          <p:cNvSpPr txBox="1"/>
          <p:nvPr/>
        </p:nvSpPr>
        <p:spPr>
          <a:xfrm>
            <a:off x="533400" y="5638800"/>
            <a:ext cx="5257800"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en-US" u="sng" dirty="0" smtClean="0">
                <a:latin typeface="Times New Roman" panose="02020603050405020304" pitchFamily="18" charset="0"/>
                <a:cs typeface="Times New Roman" panose="02020603050405020304" pitchFamily="18" charset="0"/>
              </a:rPr>
              <a:t>Riddles</a:t>
            </a:r>
          </a:p>
          <a:p>
            <a:pPr marL="285750" indent="-285750"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What is the Matter?</a:t>
            </a:r>
          </a:p>
          <a:p>
            <a:pPr marL="285750" indent="-285750"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In a closed system, is there an energy exchange?</a:t>
            </a:r>
          </a:p>
          <a:p>
            <a:endParaRPr lang="en-US" dirty="0"/>
          </a:p>
        </p:txBody>
      </p:sp>
    </p:spTree>
    <p:extLst>
      <p:ext uri="{BB962C8B-B14F-4D97-AF65-F5344CB8AC3E}">
        <p14:creationId xmlns:p14="http://schemas.microsoft.com/office/powerpoint/2010/main" val="3535038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4603</TotalTime>
  <Words>2596</Words>
  <Application>Microsoft Office PowerPoint</Application>
  <PresentationFormat>On-screen Show (4:3)</PresentationFormat>
  <Paragraphs>193</Paragraphs>
  <Slides>27</Slides>
  <Notes>10</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Office Theme</vt:lpstr>
      <vt:lpstr>1_Office Theme</vt:lpstr>
      <vt:lpstr>2_Office Theme</vt:lpstr>
      <vt:lpstr>PowerPoint Presentation</vt:lpstr>
      <vt:lpstr>PowerPoint Presentation</vt:lpstr>
      <vt:lpstr>This lecture including the following items</vt:lpstr>
      <vt:lpstr>Atmospheric  Thermodynamics</vt:lpstr>
      <vt:lpstr>Thermodynamics</vt:lpstr>
      <vt:lpstr>Thermodynamics</vt:lpstr>
      <vt:lpstr>Some Definitions </vt:lpstr>
      <vt:lpstr>The Types of a SYSTEM</vt:lpstr>
      <vt:lpstr>The Types of a SYSTEM</vt:lpstr>
      <vt:lpstr>The Types of a SYSTEM</vt:lpstr>
      <vt:lpstr>Some Notes</vt:lpstr>
      <vt:lpstr>Riddles</vt:lpstr>
      <vt:lpstr>PowerPoint Presentation</vt:lpstr>
      <vt:lpstr>PowerPoint Presentation</vt:lpstr>
      <vt:lpstr>PowerPoint Presentation</vt:lpstr>
      <vt:lpstr>PowerPoint Presentation</vt:lpstr>
      <vt:lpstr>Homogeneous and heterogeneous thermodynamic systems</vt:lpstr>
      <vt:lpstr>Phase, State and State variables</vt:lpstr>
      <vt:lpstr>How to specify the state of a system thermodynamically?</vt:lpstr>
      <vt:lpstr>Extensive versus, Intensive variables</vt:lpstr>
      <vt:lpstr>Extensive versus, Intensive variables</vt:lpstr>
      <vt:lpstr>TRANSFORMATIONS</vt:lpstr>
      <vt:lpstr>TRANSFORMATIONS</vt:lpstr>
      <vt:lpstr>Reversible and Irreversible Process</vt:lpstr>
      <vt:lpstr>Reversible and Irreversible Process</vt:lpstr>
      <vt:lpstr>Irreversible Process</vt:lpstr>
      <vt:lpstr>THE END OF LECTURE TWO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Atmospheric  Thermodynamics</dc:title>
  <dc:creator>L</dc:creator>
  <cp:lastModifiedBy>L</cp:lastModifiedBy>
  <cp:revision>31</cp:revision>
  <dcterms:created xsi:type="dcterms:W3CDTF">2019-10-20T07:48:39Z</dcterms:created>
  <dcterms:modified xsi:type="dcterms:W3CDTF">2020-02-09T18:56:48Z</dcterms:modified>
</cp:coreProperties>
</file>