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93BD3A-760E-46FA-AE0D-5015BC2B6E47}" type="datetimeFigureOut">
              <a:rPr lang="ar-IQ" smtClean="0"/>
              <a:t>12/06/1441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17362F-8F19-4444-BCDF-5358927E1D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4053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SEXUAL REPRODUCTION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Gametes may be morphologically identical with vegetative cells or markedly differ from them</a:t>
            </a:r>
            <a:r>
              <a:rPr lang="en-US" sz="2800" dirty="0" smtClean="0"/>
              <a:t>, depending </a:t>
            </a:r>
            <a:r>
              <a:rPr lang="en-US" sz="2800" dirty="0"/>
              <a:t>on the algal group. The main difference is obviously the DNA content that is </a:t>
            </a:r>
            <a:r>
              <a:rPr lang="en-US" sz="2800" dirty="0" smtClean="0"/>
              <a:t>haploid instead </a:t>
            </a:r>
            <a:r>
              <a:rPr lang="en-US" sz="2800" dirty="0"/>
              <a:t>of diploid.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232229" y="3962400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Different combinations of gamete types are </a:t>
            </a:r>
            <a:r>
              <a:rPr lang="en-US" sz="2800" dirty="0" smtClean="0"/>
              <a:t>possible, </a:t>
            </a:r>
            <a:r>
              <a:rPr lang="en-US" sz="2800" dirty="0"/>
              <a:t>In the case of </a:t>
            </a:r>
            <a:r>
              <a:rPr lang="en-US" sz="2800" dirty="0">
                <a:solidFill>
                  <a:srgbClr val="FF0000"/>
                </a:solidFill>
              </a:rPr>
              <a:t>isogamy</a:t>
            </a:r>
            <a:r>
              <a:rPr lang="en-US" sz="2800" dirty="0" smtClean="0"/>
              <a:t>, gametes </a:t>
            </a:r>
            <a:r>
              <a:rPr lang="en-US" sz="2800" dirty="0"/>
              <a:t>are both motile and indistinguishable.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0197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Diplohaplontic</a:t>
            </a:r>
            <a:r>
              <a:rPr lang="en-US" sz="2800" b="1" dirty="0"/>
              <a:t> or </a:t>
            </a:r>
            <a:r>
              <a:rPr lang="en-US" sz="2800" b="1" dirty="0" err="1"/>
              <a:t>Sporic</a:t>
            </a:r>
            <a:r>
              <a:rPr lang="en-US" sz="2800" b="1" dirty="0"/>
              <a:t> Life Cycles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These cycles present an </a:t>
            </a:r>
            <a:r>
              <a:rPr lang="en-US" sz="2800" dirty="0">
                <a:solidFill>
                  <a:srgbClr val="FF0000"/>
                </a:solidFill>
              </a:rPr>
              <a:t>alternation of generation </a:t>
            </a:r>
            <a:r>
              <a:rPr lang="en-US" sz="2800" dirty="0"/>
              <a:t>between two different phases consisting in </a:t>
            </a:r>
            <a:r>
              <a:rPr lang="en-US" sz="2800" dirty="0" smtClean="0"/>
              <a:t>a haploid </a:t>
            </a:r>
            <a:r>
              <a:rPr lang="en-US" sz="2800" dirty="0"/>
              <a:t>gametophyte and a diploid sporophyte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The gametophyte produces gametes by mitosis</a:t>
            </a:r>
            <a:r>
              <a:rPr lang="en-US" sz="2800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the </a:t>
            </a:r>
            <a:r>
              <a:rPr lang="en-US" sz="2800" dirty="0"/>
              <a:t>sporophyte produces spores through meiosis.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0953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453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Alternation of generation in the algae can be isomorphic, in which the two phases are morphologically identical as in </a:t>
            </a:r>
            <a:r>
              <a:rPr lang="en-US" sz="2800" dirty="0" err="1"/>
              <a:t>Ulva</a:t>
            </a:r>
            <a:r>
              <a:rPr lang="en-US" sz="2800" dirty="0"/>
              <a:t> (</a:t>
            </a:r>
            <a:r>
              <a:rPr lang="en-US" sz="2800" dirty="0" err="1"/>
              <a:t>Chlorophyta</a:t>
            </a:r>
            <a:r>
              <a:rPr lang="en-US" sz="2800" dirty="0"/>
              <a:t>)  (C) or heteromorphic, </a:t>
            </a:r>
            <a:r>
              <a:rPr lang="en-US" sz="2800" dirty="0" smtClean="0"/>
              <a:t>with </a:t>
            </a:r>
            <a:r>
              <a:rPr lang="en-US" sz="2800" dirty="0"/>
              <a:t>the predominance of the sporophyte as in </a:t>
            </a:r>
            <a:r>
              <a:rPr lang="en-US" sz="2800" dirty="0" err="1"/>
              <a:t>Laminaria</a:t>
            </a:r>
            <a:r>
              <a:rPr lang="en-US" sz="2800" dirty="0"/>
              <a:t>  </a:t>
            </a:r>
            <a:r>
              <a:rPr lang="en-US" sz="2800" dirty="0" smtClean="0"/>
              <a:t>(</a:t>
            </a:r>
            <a:r>
              <a:rPr lang="en-US" sz="2800" dirty="0"/>
              <a:t>D)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or </a:t>
            </a:r>
            <a:r>
              <a:rPr lang="en-US" sz="2800" dirty="0"/>
              <a:t>with the predominance of the gametophyte as in </a:t>
            </a:r>
            <a:r>
              <a:rPr lang="en-US" sz="2800" dirty="0" err="1"/>
              <a:t>Porphyra</a:t>
            </a:r>
            <a:r>
              <a:rPr lang="en-US" sz="2800" dirty="0"/>
              <a:t>  (</a:t>
            </a:r>
            <a:r>
              <a:rPr lang="en-US" sz="2800" dirty="0" err="1"/>
              <a:t>Rhodophyta</a:t>
            </a:r>
            <a:r>
              <a:rPr lang="en-US" sz="2800" dirty="0"/>
              <a:t>) (E).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1265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Life cycle of </a:t>
            </a:r>
            <a:r>
              <a:rPr lang="en-US" sz="2800" b="1" i="1" dirty="0" err="1"/>
              <a:t>Ulva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sp</a:t>
            </a:r>
            <a:endParaRPr lang="ar-IQ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6109547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Life cycle of </a:t>
            </a:r>
            <a:r>
              <a:rPr lang="en-US" sz="2000" b="1" i="1" dirty="0" err="1"/>
              <a:t>Laminaria</a:t>
            </a:r>
            <a:r>
              <a:rPr lang="en-US" sz="2000" b="1" i="1" dirty="0"/>
              <a:t> sp</a:t>
            </a:r>
            <a:r>
              <a:rPr lang="en-US" sz="2000" b="1" dirty="0" smtClean="0"/>
              <a:t>.</a:t>
            </a:r>
            <a:endParaRPr lang="ar-IQ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19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Life cycle of </a:t>
            </a:r>
            <a:r>
              <a:rPr lang="en-US" b="1" i="1" dirty="0" err="1"/>
              <a:t>Porphyra</a:t>
            </a:r>
            <a:r>
              <a:rPr lang="en-US" b="1" i="1" dirty="0"/>
              <a:t> </a:t>
            </a:r>
            <a:r>
              <a:rPr lang="en-US" b="1" i="1" dirty="0" smtClean="0"/>
              <a:t>sp</a:t>
            </a:r>
            <a:r>
              <a:rPr lang="en-US" b="1" dirty="0"/>
              <a:t>.</a:t>
            </a:r>
            <a:endParaRPr lang="ar-IQ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118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04800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Anatomy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11868"/>
            <a:ext cx="7379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CYTOMORPHOLOGY AND ULTRASTRUCTURE</a:t>
            </a:r>
            <a:endParaRPr lang="ar-IQ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68514" y="1828800"/>
            <a:ext cx="8458200" cy="324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description of the algal cell will proceed from the outside structures to the inside components.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Details will be given only for those structures that are not comparable with analogue </a:t>
            </a:r>
            <a:r>
              <a:rPr lang="en-US" sz="2800" dirty="0" smtClean="0"/>
              <a:t>structures found </a:t>
            </a:r>
            <a:r>
              <a:rPr lang="en-US" sz="2800" dirty="0"/>
              <a:t>in most animals and plants.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31203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274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OUTSIDE THE CELL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657" y="838200"/>
            <a:ext cx="8610600" cy="453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Cell surface forms the border between the external word and the inside of the cell. It serves </a:t>
            </a:r>
            <a:r>
              <a:rPr lang="en-US" sz="2800" dirty="0" smtClean="0"/>
              <a:t>a number </a:t>
            </a:r>
            <a:r>
              <a:rPr lang="en-US" sz="2800" dirty="0"/>
              <a:t>of basic functions, including species identification, uptake and excretion</a:t>
            </a:r>
            <a:r>
              <a:rPr lang="en-US" sz="2800" i="1" dirty="0"/>
              <a:t>/</a:t>
            </a:r>
            <a:r>
              <a:rPr lang="en-US" sz="2800" dirty="0"/>
              <a:t>secretion </a:t>
            </a:r>
            <a:r>
              <a:rPr lang="en-US" sz="2800" dirty="0" smtClean="0"/>
              <a:t>of various </a:t>
            </a:r>
            <a:r>
              <a:rPr lang="en-US" sz="2800" dirty="0"/>
              <a:t>compounds, protection against desiccation, pathogens, and predators, cell signaling </a:t>
            </a:r>
            <a:r>
              <a:rPr lang="en-US" sz="2800" dirty="0" smtClean="0"/>
              <a:t>and cell–cell </a:t>
            </a:r>
            <a:r>
              <a:rPr lang="en-US" sz="2800" dirty="0"/>
              <a:t>interaction.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53244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It serves as an osmotic barrier, preventing free flow of material, and as a </a:t>
            </a:r>
            <a:r>
              <a:rPr lang="en-US" sz="2800" dirty="0" smtClean="0"/>
              <a:t>selective barrier </a:t>
            </a:r>
            <a:r>
              <a:rPr lang="en-US" sz="2800" dirty="0"/>
              <a:t>for the specific transport of molecules.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" y="2690336"/>
            <a:ext cx="8763000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Algae, besides naked membranes more typical </a:t>
            </a:r>
            <a:r>
              <a:rPr lang="en-US" sz="2800" dirty="0" smtClean="0"/>
              <a:t>of animal </a:t>
            </a:r>
            <a:r>
              <a:rPr lang="en-US" sz="2800" dirty="0"/>
              <a:t>cells and cell walls similar to those of higher plant cells, possess a wide variety of cell surfaces.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59493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85" y="1143000"/>
            <a:ext cx="861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terminology used to describe cell surface structures of algae is sometimes confusing; </a:t>
            </a:r>
            <a:r>
              <a:rPr lang="en-US" sz="2800" dirty="0" smtClean="0"/>
              <a:t>to avoid </a:t>
            </a:r>
            <a:r>
              <a:rPr lang="en-US" sz="2800" dirty="0"/>
              <a:t>this confusion, or at least to reduce it, we will adopt a terminology mainly based on that </a:t>
            </a:r>
            <a:r>
              <a:rPr lang="en-US" sz="2800" dirty="0" smtClean="0"/>
              <a:t>of </a:t>
            </a:r>
            <a:r>
              <a:rPr lang="en-US" sz="2800" dirty="0" err="1" smtClean="0"/>
              <a:t>Presig</a:t>
            </a:r>
            <a:r>
              <a:rPr lang="en-US" sz="2800" dirty="0" smtClean="0"/>
              <a:t> </a:t>
            </a:r>
            <a:r>
              <a:rPr lang="en-US" sz="2800" i="1" dirty="0"/>
              <a:t>et al. </a:t>
            </a:r>
            <a:r>
              <a:rPr lang="en-US" sz="2800" dirty="0"/>
              <a:t>(1994).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44234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Cell surface structures can be grouped into four different basic types: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. Simple cell membrane (Type 1)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. Cell membrane with additional extracellular material (Type 2)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. Cell membrane with additional intracellular material in vesicles (Type 3)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. Cell membrane with additional intracellular and extracellular material (Type 4)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66433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14" y="762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When the two gametes differ in size, we have </a:t>
            </a:r>
            <a:r>
              <a:rPr lang="en-US" sz="2800" dirty="0" err="1"/>
              <a:t>heterogamy</a:t>
            </a:r>
            <a:r>
              <a:rPr lang="en-US" sz="2800" dirty="0"/>
              <a:t>.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192314" y="1471804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This combination occurs in two types: </a:t>
            </a:r>
            <a:r>
              <a:rPr lang="en-US" sz="2800" dirty="0" err="1">
                <a:solidFill>
                  <a:srgbClr val="FF0000"/>
                </a:solidFill>
              </a:rPr>
              <a:t>anisogamy</a:t>
            </a:r>
            <a:r>
              <a:rPr lang="en-US" sz="2800" dirty="0"/>
              <a:t>, where both gametes are motile, </a:t>
            </a:r>
            <a:r>
              <a:rPr lang="en-US" sz="2800" dirty="0" smtClean="0"/>
              <a:t>but one </a:t>
            </a:r>
            <a:r>
              <a:rPr lang="en-US" sz="2800" dirty="0"/>
              <a:t>is small (sperm) and the other is large (egg); </a:t>
            </a:r>
            <a:r>
              <a:rPr lang="en-US" sz="2800" dirty="0" err="1" smtClean="0">
                <a:solidFill>
                  <a:srgbClr val="FF0000"/>
                </a:solidFill>
              </a:rPr>
              <a:t>Oogamy</a:t>
            </a:r>
            <a:r>
              <a:rPr lang="en-US" sz="2800" dirty="0"/>
              <a:t>, where only one gamete is </a:t>
            </a:r>
            <a:r>
              <a:rPr lang="en-US" sz="2800" dirty="0" smtClean="0"/>
              <a:t>motile  (</a:t>
            </a:r>
            <a:r>
              <a:rPr lang="en-US" sz="2800" dirty="0"/>
              <a:t>sperm) and fuses with the other that is non-motile and very large (egg).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5834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771" y="5334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/>
              <a:t>Type 1: Simple </a:t>
            </a:r>
            <a:r>
              <a:rPr lang="fr-FR" sz="2800" b="1" dirty="0" err="1"/>
              <a:t>Cell</a:t>
            </a:r>
            <a:r>
              <a:rPr lang="fr-FR" sz="2800" b="1" dirty="0"/>
              <a:t> Membrane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This cell surface consists of a simple or modified plasma membrane. The unit membrane is a </a:t>
            </a:r>
            <a:r>
              <a:rPr lang="en-US" sz="2800" dirty="0" smtClean="0"/>
              <a:t>lipid bilayer</a:t>
            </a:r>
            <a:r>
              <a:rPr lang="en-US" sz="2800" dirty="0"/>
              <a:t>, 7–8 nm thick, rich of integral and peripheral proteins. Several domains exist in the membrane</a:t>
            </a:r>
            <a:r>
              <a:rPr lang="en-US" sz="2800" dirty="0" smtClean="0"/>
              <a:t>,  each </a:t>
            </a:r>
            <a:r>
              <a:rPr lang="en-US" sz="2800" dirty="0"/>
              <a:t>distinguished by its own molecular structure.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02242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3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Some domains have characteristic </a:t>
            </a:r>
            <a:r>
              <a:rPr lang="en-US" sz="2800" dirty="0" smtClean="0"/>
              <a:t>carbohydrate coat </a:t>
            </a:r>
            <a:r>
              <a:rPr lang="en-US" sz="2800" dirty="0"/>
              <a:t>enveloping the unit membrane</a:t>
            </a:r>
            <a:r>
              <a:rPr lang="en-US" sz="2800" dirty="0" smtClean="0"/>
              <a:t>.                    </a:t>
            </a:r>
            <a:r>
              <a:rPr lang="en-US" sz="2800" dirty="0"/>
              <a:t>The carbohydrate side chains of the </a:t>
            </a:r>
            <a:r>
              <a:rPr lang="en-US" sz="2800" dirty="0" smtClean="0"/>
              <a:t>membrane glycolipids </a:t>
            </a:r>
            <a:r>
              <a:rPr lang="en-US" sz="2800" dirty="0"/>
              <a:t>and glycoproteins form the carbohydrate coat. Difference in thickness of plasma </a:t>
            </a:r>
            <a:r>
              <a:rPr lang="en-US" sz="2800" dirty="0" smtClean="0"/>
              <a:t>membrane may </a:t>
            </a:r>
            <a:r>
              <a:rPr lang="en-US" sz="2800" dirty="0"/>
              <a:t>reflect differences in the distribution of phospholipids, glycolipids, and glycoproteins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79490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1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228600"/>
            <a:ext cx="8458200" cy="259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simple plasma membrane is present in the zoospores and gametes of </a:t>
            </a:r>
            <a:r>
              <a:rPr lang="en-US" sz="2800" dirty="0" err="1"/>
              <a:t>Chlorophyceae</a:t>
            </a:r>
            <a:r>
              <a:rPr lang="en-US" sz="2800" dirty="0"/>
              <a:t>, </a:t>
            </a:r>
            <a:r>
              <a:rPr lang="en-US" sz="2800" dirty="0" err="1" smtClean="0"/>
              <a:t>Xanthophyceae</a:t>
            </a:r>
            <a:r>
              <a:rPr lang="en-US" sz="2800" dirty="0"/>
              <a:t> </a:t>
            </a:r>
            <a:r>
              <a:rPr lang="en-US" sz="2800" dirty="0" smtClean="0"/>
              <a:t> , </a:t>
            </a:r>
            <a:r>
              <a:rPr lang="en-US" sz="2800" dirty="0"/>
              <a:t>and </a:t>
            </a:r>
            <a:r>
              <a:rPr lang="en-US" sz="2800" dirty="0" err="1"/>
              <a:t>Phaeophyceae</a:t>
            </a:r>
            <a:r>
              <a:rPr lang="en-US" sz="2800" dirty="0"/>
              <a:t> </a:t>
            </a:r>
            <a:r>
              <a:rPr lang="en-US" sz="2800" dirty="0" smtClean="0"/>
              <a:t>, </a:t>
            </a:r>
            <a:r>
              <a:rPr lang="en-US" sz="2800" dirty="0"/>
              <a:t>and in the spermatozoids of </a:t>
            </a:r>
            <a:r>
              <a:rPr lang="en-US" sz="2800" dirty="0" err="1" smtClean="0"/>
              <a:t>Bacillariophyceae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217714" y="3429000"/>
            <a:ext cx="8458200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This type of cell surface usually characterizes very short-lived stages and, in </a:t>
            </a:r>
            <a:r>
              <a:rPr lang="en-US" sz="2800" dirty="0" smtClean="0"/>
              <a:t>this transitory </a:t>
            </a:r>
            <a:r>
              <a:rPr lang="en-US" sz="2800" dirty="0"/>
              <a:t>naked phase, the naked condition is usually rapidly </a:t>
            </a:r>
            <a:r>
              <a:rPr lang="en-US" sz="2800" dirty="0" smtClean="0"/>
              <a:t>lost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39254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458200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properties of the </a:t>
            </a:r>
            <a:r>
              <a:rPr lang="en-US" sz="2800" dirty="0" smtClean="0"/>
              <a:t>membrane or </a:t>
            </a:r>
            <a:r>
              <a:rPr lang="en-US" sz="2800" dirty="0"/>
              <a:t>its domains may change from one stage in the life cycle to the next.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13061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71" y="1524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Algae exhibit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three different life cycles </a:t>
            </a:r>
            <a:r>
              <a:rPr lang="en-US" sz="2800" dirty="0"/>
              <a:t>with variation within different groups. </a:t>
            </a:r>
            <a:endParaRPr lang="en-US" sz="2800" dirty="0" smtClean="0"/>
          </a:p>
          <a:p>
            <a:pPr algn="just">
              <a:lnSpc>
                <a:spcPct val="20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main </a:t>
            </a:r>
            <a:r>
              <a:rPr lang="en-US" sz="2800" dirty="0" smtClean="0"/>
              <a:t>difference is </a:t>
            </a:r>
            <a:r>
              <a:rPr lang="en-US" sz="2800" dirty="0"/>
              <a:t>the point where meiosis occurs and the type of cells it produces, and whether there is </a:t>
            </a:r>
            <a:r>
              <a:rPr lang="en-US" sz="2800" dirty="0" smtClean="0"/>
              <a:t>more than </a:t>
            </a:r>
            <a:r>
              <a:rPr lang="en-US" sz="2800" dirty="0"/>
              <a:t>one free-living stage in the life cycle.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9167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Haplontic</a:t>
            </a:r>
            <a:r>
              <a:rPr lang="en-US" sz="2800" b="1" dirty="0">
                <a:solidFill>
                  <a:srgbClr val="FF0000"/>
                </a:solidFill>
              </a:rPr>
              <a:t> or Zygotic Life Cycle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This cycle is characterized by a single predominant haploid vegetative phase, with the </a:t>
            </a:r>
            <a:r>
              <a:rPr lang="en-US" sz="2800" dirty="0" smtClean="0"/>
              <a:t>meiosis taking </a:t>
            </a:r>
            <a:r>
              <a:rPr lang="en-US" sz="2800" dirty="0"/>
              <a:t>place upon germination of the zygote. </a:t>
            </a:r>
            <a:r>
              <a:rPr lang="en-US" sz="2800" dirty="0" err="1"/>
              <a:t>Chlamydomonas</a:t>
            </a:r>
            <a:r>
              <a:rPr lang="en-US" sz="2800" dirty="0"/>
              <a:t> (</a:t>
            </a:r>
            <a:r>
              <a:rPr lang="en-US" sz="2800" dirty="0" err="1"/>
              <a:t>Chlorophyta</a:t>
            </a:r>
            <a:r>
              <a:rPr lang="en-US" sz="2800" dirty="0" smtClean="0"/>
              <a:t>)  exhibits this </a:t>
            </a:r>
            <a:r>
              <a:rPr lang="en-US" sz="2800" dirty="0"/>
              <a:t>type of life cycle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397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57" y="838200"/>
            <a:ext cx="8686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Diplontic</a:t>
            </a:r>
            <a:r>
              <a:rPr lang="en-US" sz="2800" b="1" dirty="0"/>
              <a:t> or </a:t>
            </a:r>
            <a:r>
              <a:rPr lang="en-US" sz="2800" b="1" dirty="0" err="1"/>
              <a:t>Gametic</a:t>
            </a:r>
            <a:r>
              <a:rPr lang="en-US" sz="2800" b="1" dirty="0"/>
              <a:t> Life Cycle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This cycle has a single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predominant</a:t>
            </a:r>
            <a:r>
              <a:rPr lang="en-US" sz="2800" dirty="0"/>
              <a:t> vegetative diploid phase, and the meiosis gives rise </a:t>
            </a:r>
            <a:r>
              <a:rPr lang="en-US" sz="2800" dirty="0" smtClean="0"/>
              <a:t>to haploid </a:t>
            </a:r>
            <a:r>
              <a:rPr lang="en-US" sz="2800" dirty="0"/>
              <a:t>gametes. Diatoms </a:t>
            </a:r>
            <a:r>
              <a:rPr lang="en-US" sz="2800" dirty="0" smtClean="0"/>
              <a:t>(A) </a:t>
            </a:r>
            <a:r>
              <a:rPr lang="en-US" sz="2800" dirty="0"/>
              <a:t>and </a:t>
            </a:r>
            <a:r>
              <a:rPr lang="en-US" sz="2800" dirty="0" err="1" smtClean="0"/>
              <a:t>Fucus</a:t>
            </a:r>
            <a:r>
              <a:rPr lang="en-US" sz="2800" dirty="0" smtClean="0"/>
              <a:t> (B) </a:t>
            </a:r>
            <a:r>
              <a:rPr lang="en-US" sz="2800" dirty="0"/>
              <a:t>have a </a:t>
            </a:r>
            <a:r>
              <a:rPr lang="en-US" sz="2800" dirty="0" err="1"/>
              <a:t>diplontic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cycle.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9036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3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715000"/>
            <a:ext cx="85344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Life cycle of a </a:t>
            </a:r>
            <a:r>
              <a:rPr lang="en-US" sz="2800" dirty="0" smtClean="0"/>
              <a:t>diatom</a:t>
            </a:r>
            <a:endParaRPr lang="ar-IQ" sz="2000" dirty="0"/>
          </a:p>
        </p:txBody>
      </p:sp>
      <p:pic>
        <p:nvPicPr>
          <p:cNvPr id="3" name="Picture 2" descr="Image result for Life cycle of a di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715000"/>
            <a:ext cx="85344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Life cycle of </a:t>
            </a:r>
            <a:r>
              <a:rPr lang="en-US" sz="2800" i="1" dirty="0" err="1"/>
              <a:t>Fucus</a:t>
            </a:r>
            <a:r>
              <a:rPr lang="en-US" sz="2800" i="1" dirty="0"/>
              <a:t> </a:t>
            </a:r>
            <a:r>
              <a:rPr lang="en-US" sz="2800" i="1" dirty="0" err="1" smtClean="0"/>
              <a:t>sp</a:t>
            </a:r>
            <a:endParaRPr lang="ar-IQ" sz="2800" dirty="0"/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085"/>
            <a:ext cx="8534400" cy="54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776</TotalTime>
  <Words>790</Words>
  <Application>Microsoft Office PowerPoint</Application>
  <PresentationFormat>On-screen Show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Sahi</dc:creator>
  <cp:lastModifiedBy>Maher</cp:lastModifiedBy>
  <cp:revision>23</cp:revision>
  <cp:lastPrinted>2017-10-22T18:51:05Z</cp:lastPrinted>
  <dcterms:created xsi:type="dcterms:W3CDTF">2006-08-16T00:00:00Z</dcterms:created>
  <dcterms:modified xsi:type="dcterms:W3CDTF">2020-02-06T11:10:28Z</dcterms:modified>
</cp:coreProperties>
</file>