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howGuides="1">
      <p:cViewPr varScale="1">
        <p:scale>
          <a:sx n="66" d="100"/>
          <a:sy n="66" d="100"/>
        </p:scale>
        <p:origin x="-14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B6C28B2-DE77-4BB3-B624-94A985688806}" type="datetimeFigureOut">
              <a:rPr lang="ar-IQ" smtClean="0"/>
              <a:t>23/02/1441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18F386E-111E-45D0-8D1B-A8CBD4CF9A00}" type="slidenum">
              <a:rPr lang="ar-IQ" smtClean="0"/>
              <a:t>‹#›</a:t>
            </a:fld>
            <a:endParaRPr lang="ar-IQ"/>
          </a:p>
        </p:txBody>
      </p:sp>
    </p:spTree>
    <p:extLst>
      <p:ext uri="{BB962C8B-B14F-4D97-AF65-F5344CB8AC3E}">
        <p14:creationId xmlns:p14="http://schemas.microsoft.com/office/powerpoint/2010/main" val="23306637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18F386E-111E-45D0-8D1B-A8CBD4CF9A00}" type="slidenum">
              <a:rPr lang="ar-IQ" smtClean="0"/>
              <a:t>19</a:t>
            </a:fld>
            <a:endParaRPr lang="ar-IQ"/>
          </a:p>
        </p:txBody>
      </p:sp>
    </p:spTree>
    <p:extLst>
      <p:ext uri="{BB962C8B-B14F-4D97-AF65-F5344CB8AC3E}">
        <p14:creationId xmlns:p14="http://schemas.microsoft.com/office/powerpoint/2010/main" val="869326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2EAC7E6A-62FE-433C-A0B1-A8FDF08AADDD}" type="datetimeFigureOut">
              <a:rPr lang="ar-IQ" smtClean="0"/>
              <a:t>23/02/1441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7E844B1-F500-4544-A8B6-30704BBC93B6}" type="slidenum">
              <a:rPr lang="ar-IQ" smtClean="0"/>
              <a:t>‹#›</a:t>
            </a:fld>
            <a:endParaRPr lang="ar-IQ"/>
          </a:p>
        </p:txBody>
      </p:sp>
    </p:spTree>
    <p:extLst>
      <p:ext uri="{BB962C8B-B14F-4D97-AF65-F5344CB8AC3E}">
        <p14:creationId xmlns:p14="http://schemas.microsoft.com/office/powerpoint/2010/main" val="95626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EAC7E6A-62FE-433C-A0B1-A8FDF08AADDD}" type="datetimeFigureOut">
              <a:rPr lang="ar-IQ" smtClean="0"/>
              <a:t>23/02/1441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7E844B1-F500-4544-A8B6-30704BBC93B6}" type="slidenum">
              <a:rPr lang="ar-IQ" smtClean="0"/>
              <a:t>‹#›</a:t>
            </a:fld>
            <a:endParaRPr lang="ar-IQ"/>
          </a:p>
        </p:txBody>
      </p:sp>
    </p:spTree>
    <p:extLst>
      <p:ext uri="{BB962C8B-B14F-4D97-AF65-F5344CB8AC3E}">
        <p14:creationId xmlns:p14="http://schemas.microsoft.com/office/powerpoint/2010/main" val="79170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EAC7E6A-62FE-433C-A0B1-A8FDF08AADDD}" type="datetimeFigureOut">
              <a:rPr lang="ar-IQ" smtClean="0"/>
              <a:t>23/02/1441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7E844B1-F500-4544-A8B6-30704BBC93B6}" type="slidenum">
              <a:rPr lang="ar-IQ" smtClean="0"/>
              <a:t>‹#›</a:t>
            </a:fld>
            <a:endParaRPr lang="ar-IQ"/>
          </a:p>
        </p:txBody>
      </p:sp>
    </p:spTree>
    <p:extLst>
      <p:ext uri="{BB962C8B-B14F-4D97-AF65-F5344CB8AC3E}">
        <p14:creationId xmlns:p14="http://schemas.microsoft.com/office/powerpoint/2010/main" val="271880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EAC7E6A-62FE-433C-A0B1-A8FDF08AADDD}" type="datetimeFigureOut">
              <a:rPr lang="ar-IQ" smtClean="0"/>
              <a:t>23/02/1441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7E844B1-F500-4544-A8B6-30704BBC93B6}" type="slidenum">
              <a:rPr lang="ar-IQ" smtClean="0"/>
              <a:t>‹#›</a:t>
            </a:fld>
            <a:endParaRPr lang="ar-IQ"/>
          </a:p>
        </p:txBody>
      </p:sp>
    </p:spTree>
    <p:extLst>
      <p:ext uri="{BB962C8B-B14F-4D97-AF65-F5344CB8AC3E}">
        <p14:creationId xmlns:p14="http://schemas.microsoft.com/office/powerpoint/2010/main" val="62410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EAC7E6A-62FE-433C-A0B1-A8FDF08AADDD}" type="datetimeFigureOut">
              <a:rPr lang="ar-IQ" smtClean="0"/>
              <a:t>23/02/1441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7E844B1-F500-4544-A8B6-30704BBC93B6}" type="slidenum">
              <a:rPr lang="ar-IQ" smtClean="0"/>
              <a:t>‹#›</a:t>
            </a:fld>
            <a:endParaRPr lang="ar-IQ"/>
          </a:p>
        </p:txBody>
      </p:sp>
    </p:spTree>
    <p:extLst>
      <p:ext uri="{BB962C8B-B14F-4D97-AF65-F5344CB8AC3E}">
        <p14:creationId xmlns:p14="http://schemas.microsoft.com/office/powerpoint/2010/main" val="406196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2EAC7E6A-62FE-433C-A0B1-A8FDF08AADDD}" type="datetimeFigureOut">
              <a:rPr lang="ar-IQ" smtClean="0"/>
              <a:t>23/02/1441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7E844B1-F500-4544-A8B6-30704BBC93B6}" type="slidenum">
              <a:rPr lang="ar-IQ" smtClean="0"/>
              <a:t>‹#›</a:t>
            </a:fld>
            <a:endParaRPr lang="ar-IQ"/>
          </a:p>
        </p:txBody>
      </p:sp>
    </p:spTree>
    <p:extLst>
      <p:ext uri="{BB962C8B-B14F-4D97-AF65-F5344CB8AC3E}">
        <p14:creationId xmlns:p14="http://schemas.microsoft.com/office/powerpoint/2010/main" val="112232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2EAC7E6A-62FE-433C-A0B1-A8FDF08AADDD}" type="datetimeFigureOut">
              <a:rPr lang="ar-IQ" smtClean="0"/>
              <a:t>23/02/1441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7E844B1-F500-4544-A8B6-30704BBC93B6}" type="slidenum">
              <a:rPr lang="ar-IQ" smtClean="0"/>
              <a:t>‹#›</a:t>
            </a:fld>
            <a:endParaRPr lang="ar-IQ"/>
          </a:p>
        </p:txBody>
      </p:sp>
    </p:spTree>
    <p:extLst>
      <p:ext uri="{BB962C8B-B14F-4D97-AF65-F5344CB8AC3E}">
        <p14:creationId xmlns:p14="http://schemas.microsoft.com/office/powerpoint/2010/main" val="305727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2EAC7E6A-62FE-433C-A0B1-A8FDF08AADDD}" type="datetimeFigureOut">
              <a:rPr lang="ar-IQ" smtClean="0"/>
              <a:t>23/02/1441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7E844B1-F500-4544-A8B6-30704BBC93B6}" type="slidenum">
              <a:rPr lang="ar-IQ" smtClean="0"/>
              <a:t>‹#›</a:t>
            </a:fld>
            <a:endParaRPr lang="ar-IQ"/>
          </a:p>
        </p:txBody>
      </p:sp>
    </p:spTree>
    <p:extLst>
      <p:ext uri="{BB962C8B-B14F-4D97-AF65-F5344CB8AC3E}">
        <p14:creationId xmlns:p14="http://schemas.microsoft.com/office/powerpoint/2010/main" val="369538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EAC7E6A-62FE-433C-A0B1-A8FDF08AADDD}" type="datetimeFigureOut">
              <a:rPr lang="ar-IQ" smtClean="0"/>
              <a:t>23/02/1441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7E844B1-F500-4544-A8B6-30704BBC93B6}" type="slidenum">
              <a:rPr lang="ar-IQ" smtClean="0"/>
              <a:t>‹#›</a:t>
            </a:fld>
            <a:endParaRPr lang="ar-IQ"/>
          </a:p>
        </p:txBody>
      </p:sp>
    </p:spTree>
    <p:extLst>
      <p:ext uri="{BB962C8B-B14F-4D97-AF65-F5344CB8AC3E}">
        <p14:creationId xmlns:p14="http://schemas.microsoft.com/office/powerpoint/2010/main" val="182882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EAC7E6A-62FE-433C-A0B1-A8FDF08AADDD}" type="datetimeFigureOut">
              <a:rPr lang="ar-IQ" smtClean="0"/>
              <a:t>23/02/1441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7E844B1-F500-4544-A8B6-30704BBC93B6}" type="slidenum">
              <a:rPr lang="ar-IQ" smtClean="0"/>
              <a:t>‹#›</a:t>
            </a:fld>
            <a:endParaRPr lang="ar-IQ"/>
          </a:p>
        </p:txBody>
      </p:sp>
    </p:spTree>
    <p:extLst>
      <p:ext uri="{BB962C8B-B14F-4D97-AF65-F5344CB8AC3E}">
        <p14:creationId xmlns:p14="http://schemas.microsoft.com/office/powerpoint/2010/main" val="292163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EAC7E6A-62FE-433C-A0B1-A8FDF08AADDD}" type="datetimeFigureOut">
              <a:rPr lang="ar-IQ" smtClean="0"/>
              <a:t>23/02/1441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7E844B1-F500-4544-A8B6-30704BBC93B6}" type="slidenum">
              <a:rPr lang="ar-IQ" smtClean="0"/>
              <a:t>‹#›</a:t>
            </a:fld>
            <a:endParaRPr lang="ar-IQ"/>
          </a:p>
        </p:txBody>
      </p:sp>
    </p:spTree>
    <p:extLst>
      <p:ext uri="{BB962C8B-B14F-4D97-AF65-F5344CB8AC3E}">
        <p14:creationId xmlns:p14="http://schemas.microsoft.com/office/powerpoint/2010/main" val="389036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EAC7E6A-62FE-433C-A0B1-A8FDF08AADDD}" type="datetimeFigureOut">
              <a:rPr lang="ar-IQ" smtClean="0"/>
              <a:t>23/02/1441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E844B1-F500-4544-A8B6-30704BBC93B6}" type="slidenum">
              <a:rPr lang="ar-IQ" smtClean="0"/>
              <a:t>‹#›</a:t>
            </a:fld>
            <a:endParaRPr lang="ar-IQ"/>
          </a:p>
        </p:txBody>
      </p:sp>
    </p:spTree>
    <p:extLst>
      <p:ext uri="{BB962C8B-B14F-4D97-AF65-F5344CB8AC3E}">
        <p14:creationId xmlns:p14="http://schemas.microsoft.com/office/powerpoint/2010/main" val="3090261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dirty="0"/>
          </a:p>
        </p:txBody>
      </p:sp>
      <p:sp>
        <p:nvSpPr>
          <p:cNvPr id="3" name="عنوان فرعي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131083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496944" cy="3970318"/>
          </a:xfrm>
          <a:prstGeom prst="rect">
            <a:avLst/>
          </a:prstGeom>
        </p:spPr>
        <p:txBody>
          <a:bodyPr wrap="square">
            <a:spAutoFit/>
          </a:bodyPr>
          <a:lstStyle/>
          <a:p>
            <a:pPr lvl="0" algn="just" rtl="0"/>
            <a:r>
              <a:rPr lang="en-US" sz="3600" b="1" dirty="0">
                <a:solidFill>
                  <a:prstClr val="black"/>
                </a:solidFill>
                <a:latin typeface="Times New Roman"/>
                <a:ea typeface="Calibri"/>
              </a:rPr>
              <a:t>The RNA containing viral chromosomes are composed of a linear, single-stranded RNA molecule and occur in some</a:t>
            </a:r>
            <a:r>
              <a:rPr lang="en-US" sz="3600" dirty="0">
                <a:solidFill>
                  <a:prstClr val="black"/>
                </a:solidFill>
                <a:ea typeface="Calibri"/>
                <a:cs typeface="Arial"/>
              </a:rPr>
              <a:t> </a:t>
            </a:r>
            <a:r>
              <a:rPr lang="en-US" sz="3600" b="1" dirty="0">
                <a:solidFill>
                  <a:prstClr val="black"/>
                </a:solidFill>
                <a:latin typeface="Times New Roman"/>
                <a:ea typeface="Calibri"/>
              </a:rPr>
              <a:t>animal viruses (e.g., poliomyelitis virus, influenza virus, etc.); most plant viruses, (e.g., tobacco</a:t>
            </a:r>
            <a:r>
              <a:rPr lang="en-US" sz="3600" dirty="0">
                <a:solidFill>
                  <a:prstClr val="black"/>
                </a:solidFill>
                <a:ea typeface="Calibri"/>
                <a:cs typeface="Arial"/>
              </a:rPr>
              <a:t> </a:t>
            </a:r>
            <a:r>
              <a:rPr lang="en-US" sz="3600" b="1" dirty="0">
                <a:solidFill>
                  <a:prstClr val="black"/>
                </a:solidFill>
                <a:latin typeface="Times New Roman"/>
                <a:ea typeface="Calibri"/>
              </a:rPr>
              <a:t>mosaic virus, TMV) and some bacteriophages</a:t>
            </a:r>
            <a:endParaRPr lang="ar-IQ" sz="3600" dirty="0">
              <a:solidFill>
                <a:prstClr val="black"/>
              </a:solidFill>
            </a:endParaRPr>
          </a:p>
        </p:txBody>
      </p:sp>
    </p:spTree>
    <p:extLst>
      <p:ext uri="{BB962C8B-B14F-4D97-AF65-F5344CB8AC3E}">
        <p14:creationId xmlns:p14="http://schemas.microsoft.com/office/powerpoint/2010/main" val="325459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9"/>
            <a:ext cx="8496944" cy="5993436"/>
          </a:xfrm>
          <a:prstGeom prst="rect">
            <a:avLst/>
          </a:prstGeom>
        </p:spPr>
        <p:txBody>
          <a:bodyPr wrap="square">
            <a:spAutoFit/>
          </a:bodyPr>
          <a:lstStyle/>
          <a:p>
            <a:pPr algn="just" rtl="0">
              <a:lnSpc>
                <a:spcPct val="200000"/>
              </a:lnSpc>
              <a:spcAft>
                <a:spcPts val="1000"/>
              </a:spcAft>
            </a:pPr>
            <a:r>
              <a:rPr lang="en-US" sz="2800" b="1" dirty="0" smtClean="0">
                <a:effectLst/>
                <a:latin typeface="Times New Roman"/>
                <a:ea typeface="Calibri"/>
                <a:cs typeface="Arial"/>
              </a:rPr>
              <a:t>The prokaryotes usually consists of a single giant and circular chromosome in each of their </a:t>
            </a:r>
            <a:r>
              <a:rPr lang="en-US" sz="2800" b="1" dirty="0" err="1" smtClean="0">
                <a:solidFill>
                  <a:srgbClr val="FF0000"/>
                </a:solidFill>
                <a:effectLst/>
                <a:latin typeface="Times New Roman"/>
                <a:ea typeface="Calibri"/>
                <a:cs typeface="Arial"/>
              </a:rPr>
              <a:t>nucloids</a:t>
            </a:r>
            <a:r>
              <a:rPr lang="en-US" sz="2800" b="1" dirty="0" smtClean="0">
                <a:effectLst/>
                <a:latin typeface="Times New Roman"/>
                <a:ea typeface="Calibri"/>
                <a:cs typeface="Arial"/>
              </a:rPr>
              <a:t>. Each prokaryotic chromosome consists of a single circular, double-stranded DNA molecule; but has no protein and RNA around the DNA molecule like eukaryotes. Different prokaryotic species have different sizes of chromosome</a:t>
            </a:r>
            <a:r>
              <a:rPr lang="en-US" b="1" dirty="0" smtClean="0">
                <a:effectLst/>
                <a:latin typeface="Times New Roman"/>
                <a:ea typeface="Calibri"/>
                <a:cs typeface="Arial"/>
              </a:rPr>
              <a:t>.</a:t>
            </a:r>
            <a:endParaRPr lang="en-US" sz="1600" dirty="0">
              <a:ea typeface="Calibri"/>
              <a:cs typeface="Arial"/>
            </a:endParaRPr>
          </a:p>
        </p:txBody>
      </p:sp>
    </p:spTree>
    <p:extLst>
      <p:ext uri="{BB962C8B-B14F-4D97-AF65-F5344CB8AC3E}">
        <p14:creationId xmlns:p14="http://schemas.microsoft.com/office/powerpoint/2010/main" val="15947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7"/>
            <a:ext cx="8640960" cy="4652556"/>
          </a:xfrm>
          <a:prstGeom prst="rect">
            <a:avLst/>
          </a:prstGeom>
        </p:spPr>
        <p:txBody>
          <a:bodyPr wrap="square">
            <a:spAutoFit/>
          </a:bodyPr>
          <a:lstStyle/>
          <a:p>
            <a:pPr algn="just" rtl="0">
              <a:lnSpc>
                <a:spcPct val="200000"/>
              </a:lnSpc>
              <a:spcAft>
                <a:spcPts val="1000"/>
              </a:spcAft>
            </a:pPr>
            <a:r>
              <a:rPr lang="en-US" sz="3200" b="1" u="sng" dirty="0" smtClean="0">
                <a:effectLst/>
                <a:latin typeface="Times New Roman"/>
                <a:ea typeface="Calibri"/>
                <a:cs typeface="Arial"/>
              </a:rPr>
              <a:t>Eukaryotic Chromosomes</a:t>
            </a:r>
            <a:endParaRPr lang="en-US" sz="3200" dirty="0">
              <a:ea typeface="Calibri"/>
              <a:cs typeface="Arial"/>
            </a:endParaRPr>
          </a:p>
          <a:p>
            <a:pPr algn="just" rtl="0"/>
            <a:r>
              <a:rPr lang="en-US" sz="2800" b="1" dirty="0" smtClean="0">
                <a:effectLst/>
                <a:latin typeface="Times New Roman"/>
                <a:ea typeface="Calibri"/>
              </a:rPr>
              <a:t>The eukaryotic chromosomes differ from the prokaryotic chromosomes in morphology, chemical composition and molecular structure. The eukaryotes (plants and animals) usually contain much more genetic </a:t>
            </a:r>
            <a:r>
              <a:rPr lang="en-US" sz="2800" b="1" dirty="0" err="1" smtClean="0">
                <a:effectLst/>
                <a:latin typeface="Times New Roman"/>
                <a:ea typeface="Calibri"/>
              </a:rPr>
              <a:t>informations</a:t>
            </a:r>
            <a:r>
              <a:rPr lang="en-US" sz="2800" b="1" dirty="0" smtClean="0">
                <a:effectLst/>
                <a:latin typeface="Times New Roman"/>
                <a:ea typeface="Calibri"/>
              </a:rPr>
              <a:t> than the viruses and prokaryotes, therefore, contain a great amount of genetic material, DNA molecule which here may not occur as a single unit, but, as many units </a:t>
            </a:r>
            <a:endParaRPr lang="ar-IQ" sz="2800" dirty="0"/>
          </a:p>
        </p:txBody>
      </p:sp>
    </p:spTree>
    <p:extLst>
      <p:ext uri="{BB962C8B-B14F-4D97-AF65-F5344CB8AC3E}">
        <p14:creationId xmlns:p14="http://schemas.microsoft.com/office/powerpoint/2010/main" val="101560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95536" y="260648"/>
            <a:ext cx="8640960" cy="5262979"/>
          </a:xfrm>
          <a:prstGeom prst="rect">
            <a:avLst/>
          </a:prstGeom>
        </p:spPr>
        <p:txBody>
          <a:bodyPr wrap="square">
            <a:spAutoFit/>
          </a:bodyPr>
          <a:lstStyle/>
          <a:p>
            <a:pPr algn="l" rtl="0"/>
            <a:r>
              <a:rPr lang="en-US" sz="2800" b="1" dirty="0" smtClean="0">
                <a:effectLst/>
                <a:latin typeface="Times New Roman"/>
                <a:ea typeface="Calibri"/>
              </a:rPr>
              <a:t>A single molecule of DNA within a chromosome may be as long as 8.5 centimeters (3.3 inches). To fit within a chromosome, the DNA molecule has to be twisted and folded into a very complex shape. Each chromosome has a constriction point called the centromere, which divides the chromosome into two sections, or “arms.” The short arm of the chromosome is labeled the “p arm.” The long arm of the chromosome is labeled the “q arm.” The location of the centromere on each chromosome gives the chromosome its characteristic shape, and can be used to help describe the location of specific genes.</a:t>
            </a:r>
            <a:endParaRPr lang="ar-IQ" sz="2800" dirty="0"/>
          </a:p>
        </p:txBody>
      </p:sp>
    </p:spTree>
    <p:extLst>
      <p:ext uri="{BB962C8B-B14F-4D97-AF65-F5344CB8AC3E}">
        <p14:creationId xmlns:p14="http://schemas.microsoft.com/office/powerpoint/2010/main" val="12265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620688"/>
            <a:ext cx="7704856" cy="5078313"/>
          </a:xfrm>
          <a:prstGeom prst="rect">
            <a:avLst/>
          </a:prstGeom>
        </p:spPr>
        <p:txBody>
          <a:bodyPr wrap="square">
            <a:spAutoFit/>
          </a:bodyPr>
          <a:lstStyle/>
          <a:p>
            <a:pPr algn="just" rtl="0"/>
            <a:r>
              <a:rPr lang="en-US" sz="3600" b="1" dirty="0" smtClean="0">
                <a:effectLst/>
                <a:latin typeface="Times New Roman"/>
                <a:ea typeface="Calibri"/>
              </a:rPr>
              <a:t>Furthermore, cells may contain more than one type of chromosome; for example, mitochondria in most eukaryotes and chloroplasts in plants have their own small chromosomes. The following are the different types of chromosomes Morphologically l  chromosome described metacentric,</a:t>
            </a:r>
            <a:r>
              <a:rPr lang="en-US" sz="3600" b="1" dirty="0" smtClean="0">
                <a:effectLst/>
                <a:highlight>
                  <a:srgbClr val="FFFF00"/>
                </a:highlight>
                <a:latin typeface="Times New Roman"/>
                <a:ea typeface="Calibri"/>
              </a:rPr>
              <a:t> </a:t>
            </a:r>
            <a:r>
              <a:rPr lang="en-US" sz="3600" b="1" dirty="0" err="1" smtClean="0">
                <a:effectLst/>
                <a:latin typeface="Times New Roman"/>
                <a:ea typeface="Calibri"/>
              </a:rPr>
              <a:t>submetacentirc</a:t>
            </a:r>
            <a:r>
              <a:rPr lang="en-US" sz="3600" b="1" dirty="0" smtClean="0">
                <a:effectLst/>
                <a:latin typeface="Times New Roman"/>
                <a:ea typeface="Calibri"/>
              </a:rPr>
              <a:t> , or acrocentric</a:t>
            </a:r>
            <a:endParaRPr lang="ar-IQ" sz="3600" dirty="0"/>
          </a:p>
        </p:txBody>
      </p:sp>
    </p:spTree>
    <p:extLst>
      <p:ext uri="{BB962C8B-B14F-4D97-AF65-F5344CB8AC3E}">
        <p14:creationId xmlns:p14="http://schemas.microsoft.com/office/powerpoint/2010/main" val="335925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964488" cy="5301207"/>
          </a:xfrm>
          <a:prstGeom prst="rect">
            <a:avLst/>
          </a:prstGeom>
          <a:noFill/>
        </p:spPr>
      </p:pic>
      <p:sp>
        <p:nvSpPr>
          <p:cNvPr id="3" name="مستطيل 2"/>
          <p:cNvSpPr/>
          <p:nvPr/>
        </p:nvSpPr>
        <p:spPr>
          <a:xfrm>
            <a:off x="827584" y="5733256"/>
            <a:ext cx="7848872" cy="369332"/>
          </a:xfrm>
          <a:prstGeom prst="rect">
            <a:avLst/>
          </a:prstGeom>
        </p:spPr>
        <p:txBody>
          <a:bodyPr wrap="square">
            <a:spAutoFit/>
          </a:bodyPr>
          <a:lstStyle/>
          <a:p>
            <a:r>
              <a:rPr lang="en-US" dirty="0" smtClean="0"/>
              <a:t>metacentric,                                  </a:t>
            </a:r>
            <a:r>
              <a:rPr lang="en-US" dirty="0" err="1" smtClean="0"/>
              <a:t>submetacentirc</a:t>
            </a:r>
            <a:r>
              <a:rPr lang="en-US" dirty="0" smtClean="0"/>
              <a:t> ,          or acrocentric</a:t>
            </a:r>
            <a:endParaRPr lang="ar-IQ" dirty="0"/>
          </a:p>
        </p:txBody>
      </p:sp>
    </p:spTree>
    <p:extLst>
      <p:ext uri="{BB962C8B-B14F-4D97-AF65-F5344CB8AC3E}">
        <p14:creationId xmlns:p14="http://schemas.microsoft.com/office/powerpoint/2010/main" val="256005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620689"/>
            <a:ext cx="7560840" cy="4662943"/>
          </a:xfrm>
          <a:prstGeom prst="rect">
            <a:avLst/>
          </a:prstGeom>
        </p:spPr>
        <p:txBody>
          <a:bodyPr wrap="square">
            <a:spAutoFit/>
          </a:bodyPr>
          <a:lstStyle/>
          <a:p>
            <a:pPr algn="just" rtl="0">
              <a:lnSpc>
                <a:spcPct val="200000"/>
              </a:lnSpc>
              <a:spcAft>
                <a:spcPts val="1000"/>
              </a:spcAft>
            </a:pPr>
            <a:r>
              <a:rPr lang="en-US" sz="2800" b="1" dirty="0" smtClean="0">
                <a:effectLst/>
                <a:latin typeface="Times New Roman"/>
                <a:ea typeface="Calibri"/>
                <a:cs typeface="Arial"/>
              </a:rPr>
              <a:t>Chemical Structure of chromatin </a:t>
            </a:r>
            <a:endParaRPr lang="en-US" sz="2800" dirty="0">
              <a:ea typeface="Calibri"/>
              <a:cs typeface="Arial"/>
            </a:endParaRPr>
          </a:p>
          <a:p>
            <a:pPr algn="just" rtl="0">
              <a:lnSpc>
                <a:spcPct val="200000"/>
              </a:lnSpc>
              <a:spcAft>
                <a:spcPts val="1000"/>
              </a:spcAft>
            </a:pPr>
            <a:r>
              <a:rPr lang="en-US" sz="2800" b="1" dirty="0" smtClean="0">
                <a:effectLst/>
                <a:latin typeface="Times New Roman"/>
                <a:ea typeface="Calibri"/>
                <a:cs typeface="Arial"/>
              </a:rPr>
              <a:t>Chemically, the eukaryotic chromosomes are composed of</a:t>
            </a:r>
            <a:endParaRPr lang="en-US" sz="2800" dirty="0">
              <a:ea typeface="Calibri"/>
              <a:cs typeface="Arial"/>
            </a:endParaRPr>
          </a:p>
          <a:p>
            <a:pPr algn="just" rtl="0">
              <a:lnSpc>
                <a:spcPct val="200000"/>
              </a:lnSpc>
              <a:spcAft>
                <a:spcPts val="1000"/>
              </a:spcAft>
            </a:pPr>
            <a:r>
              <a:rPr lang="en-US" sz="2800" b="1" dirty="0" smtClean="0">
                <a:effectLst/>
                <a:latin typeface="Times New Roman"/>
                <a:ea typeface="Calibri"/>
                <a:cs typeface="Arial"/>
              </a:rPr>
              <a:t>1-deoxyribonucleic acid (DNA),</a:t>
            </a:r>
            <a:endParaRPr lang="en-US" sz="2800" dirty="0">
              <a:ea typeface="Calibri"/>
              <a:cs typeface="Arial"/>
            </a:endParaRPr>
          </a:p>
          <a:p>
            <a:pPr algn="just" rtl="0">
              <a:lnSpc>
                <a:spcPct val="200000"/>
              </a:lnSpc>
              <a:spcAft>
                <a:spcPts val="1000"/>
              </a:spcAft>
            </a:pPr>
            <a:r>
              <a:rPr lang="en-US" sz="2800" b="1" dirty="0" smtClean="0">
                <a:effectLst/>
                <a:latin typeface="Times New Roman"/>
                <a:ea typeface="Calibri"/>
                <a:cs typeface="Arial"/>
              </a:rPr>
              <a:t>2-ribonucleic acid (RNA)</a:t>
            </a:r>
            <a:endParaRPr lang="en-US" sz="2800" dirty="0">
              <a:ea typeface="Calibri"/>
              <a:cs typeface="Arial"/>
            </a:endParaRPr>
          </a:p>
        </p:txBody>
      </p:sp>
    </p:spTree>
    <p:extLst>
      <p:ext uri="{BB962C8B-B14F-4D97-AF65-F5344CB8AC3E}">
        <p14:creationId xmlns:p14="http://schemas.microsoft.com/office/powerpoint/2010/main" val="2512520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0"/>
            <a:ext cx="8820472" cy="5206554"/>
          </a:xfrm>
          <a:prstGeom prst="rect">
            <a:avLst/>
          </a:prstGeom>
        </p:spPr>
        <p:txBody>
          <a:bodyPr wrap="square">
            <a:spAutoFit/>
          </a:bodyPr>
          <a:lstStyle/>
          <a:p>
            <a:pPr algn="just" rtl="0">
              <a:lnSpc>
                <a:spcPct val="200000"/>
              </a:lnSpc>
              <a:spcAft>
                <a:spcPts val="1000"/>
              </a:spcAft>
            </a:pPr>
            <a:r>
              <a:rPr lang="en-US" b="1" dirty="0" smtClean="0">
                <a:effectLst/>
                <a:latin typeface="Times New Roman"/>
                <a:ea typeface="Calibri"/>
                <a:cs typeface="Arial"/>
              </a:rPr>
              <a:t>3  - histone and non-histone proteins (The histone proteins have basic properties and have significant role in controlling or regulating the functions of chromosomal DNA. The non-histone proteins are mostly acidic and have been considered more important than histones as regulatory molecules. Some non-histone proteins also have enzymatic activities. The most important enzymatic proteins of chromosomes are </a:t>
            </a:r>
            <a:r>
              <a:rPr lang="en-US" b="1" dirty="0" err="1" smtClean="0">
                <a:effectLst/>
                <a:latin typeface="Times New Roman"/>
                <a:ea typeface="Calibri"/>
                <a:cs typeface="Arial"/>
              </a:rPr>
              <a:t>phosphoproteins</a:t>
            </a:r>
            <a:r>
              <a:rPr lang="en-US" b="1" dirty="0" smtClean="0">
                <a:effectLst/>
                <a:latin typeface="Times New Roman"/>
                <a:ea typeface="Calibri"/>
                <a:cs typeface="Arial"/>
              </a:rPr>
              <a:t>, DNA polymerase, RNA-polymerase, DPN-</a:t>
            </a:r>
            <a:r>
              <a:rPr lang="en-US" b="1" dirty="0" err="1" smtClean="0">
                <a:effectLst/>
                <a:latin typeface="Times New Roman"/>
                <a:ea typeface="Calibri"/>
                <a:cs typeface="Arial"/>
              </a:rPr>
              <a:t>pyropbosphorylase</a:t>
            </a:r>
            <a:r>
              <a:rPr lang="en-US" b="1" dirty="0" smtClean="0">
                <a:effectLst/>
                <a:latin typeface="Times New Roman"/>
                <a:ea typeface="Calibri"/>
                <a:cs typeface="Arial"/>
              </a:rPr>
              <a:t>, and nucleoside </a:t>
            </a:r>
            <a:r>
              <a:rPr lang="en-US" b="1" dirty="0" err="1" smtClean="0">
                <a:effectLst/>
                <a:latin typeface="Times New Roman"/>
                <a:ea typeface="Calibri"/>
                <a:cs typeface="Arial"/>
              </a:rPr>
              <a:t>triphosphatase</a:t>
            </a:r>
            <a:r>
              <a:rPr lang="en-US" b="1" dirty="0" smtClean="0">
                <a:effectLst/>
                <a:latin typeface="Times New Roman"/>
                <a:ea typeface="Calibri"/>
                <a:cs typeface="Arial"/>
              </a:rPr>
              <a:t>.</a:t>
            </a:r>
            <a:endParaRPr lang="en-US" sz="1600" dirty="0">
              <a:ea typeface="Calibri"/>
              <a:cs typeface="Arial"/>
            </a:endParaRPr>
          </a:p>
          <a:p>
            <a:pPr algn="just" rtl="0">
              <a:lnSpc>
                <a:spcPct val="200000"/>
              </a:lnSpc>
              <a:spcAft>
                <a:spcPts val="1000"/>
              </a:spcAft>
            </a:pPr>
            <a:r>
              <a:rPr lang="en-US" b="1" dirty="0" smtClean="0">
                <a:effectLst/>
                <a:latin typeface="Times New Roman"/>
                <a:ea typeface="Calibri"/>
                <a:cs typeface="Arial"/>
              </a:rPr>
              <a:t>4- and certain metallic ions. (The metal ions as </a:t>
            </a:r>
            <a:r>
              <a:rPr lang="en-US" b="1" dirty="0" err="1" smtClean="0">
                <a:effectLst/>
                <a:latin typeface="Times New Roman"/>
                <a:ea typeface="Calibri"/>
                <a:cs typeface="Arial"/>
              </a:rPr>
              <a:t>Ca</a:t>
            </a:r>
            <a:r>
              <a:rPr lang="en-US" b="1" dirty="0" smtClean="0">
                <a:effectLst/>
                <a:latin typeface="Times New Roman"/>
                <a:ea typeface="Calibri"/>
                <a:cs typeface="Arial"/>
              </a:rPr>
              <a:t>+ and Mg+ are supposed to maintain the </a:t>
            </a:r>
            <a:r>
              <a:rPr lang="en-US" b="1" dirty="0" err="1" smtClean="0">
                <a:effectLst/>
                <a:latin typeface="Times New Roman"/>
                <a:ea typeface="Calibri"/>
                <a:cs typeface="Arial"/>
              </a:rPr>
              <a:t>oragnization</a:t>
            </a:r>
            <a:r>
              <a:rPr lang="en-US" b="1" dirty="0" smtClean="0">
                <a:effectLst/>
                <a:latin typeface="Times New Roman"/>
                <a:ea typeface="Calibri"/>
                <a:cs typeface="Arial"/>
              </a:rPr>
              <a:t> of chromosomes intact).</a:t>
            </a:r>
            <a:endParaRPr lang="en-US" sz="1600" dirty="0">
              <a:ea typeface="Calibri"/>
              <a:cs typeface="Arial"/>
            </a:endParaRPr>
          </a:p>
        </p:txBody>
      </p:sp>
    </p:spTree>
    <p:extLst>
      <p:ext uri="{BB962C8B-B14F-4D97-AF65-F5344CB8AC3E}">
        <p14:creationId xmlns:p14="http://schemas.microsoft.com/office/powerpoint/2010/main" val="244919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88640"/>
            <a:ext cx="8136904" cy="6278642"/>
          </a:xfrm>
          <a:prstGeom prst="rect">
            <a:avLst/>
          </a:prstGeom>
        </p:spPr>
        <p:txBody>
          <a:bodyPr wrap="square">
            <a:spAutoFit/>
          </a:bodyPr>
          <a:lstStyle/>
          <a:p>
            <a:pPr algn="l" rtl="0"/>
            <a:r>
              <a:rPr lang="en-US" sz="3200" b="1" dirty="0" err="1">
                <a:solidFill>
                  <a:srgbClr val="FF0000"/>
                </a:solidFill>
              </a:rPr>
              <a:t>Euchromatin</a:t>
            </a:r>
            <a:r>
              <a:rPr lang="en-US" sz="3200" b="1" dirty="0">
                <a:solidFill>
                  <a:srgbClr val="000000"/>
                </a:solidFill>
              </a:rPr>
              <a:t>: </a:t>
            </a:r>
            <a:r>
              <a:rPr lang="en-US" sz="3200" dirty="0">
                <a:solidFill>
                  <a:srgbClr val="000000"/>
                </a:solidFill>
              </a:rPr>
              <a:t>The lightly-stained regions in chromosome when stained with basic dyes are called </a:t>
            </a:r>
            <a:r>
              <a:rPr lang="en-US" sz="3200" dirty="0" err="1">
                <a:solidFill>
                  <a:srgbClr val="000000"/>
                </a:solidFill>
              </a:rPr>
              <a:t>euchromatin</a:t>
            </a:r>
            <a:r>
              <a:rPr lang="en-US" sz="3200" dirty="0">
                <a:solidFill>
                  <a:srgbClr val="000000"/>
                </a:solidFill>
              </a:rPr>
              <a:t> and contain single-copy of genetically-active </a:t>
            </a:r>
            <a:r>
              <a:rPr lang="en-US" sz="3200" dirty="0" smtClean="0">
                <a:solidFill>
                  <a:srgbClr val="000000"/>
                </a:solidFill>
              </a:rPr>
              <a:t>DNA.</a:t>
            </a:r>
          </a:p>
          <a:p>
            <a:pPr algn="l" rtl="0"/>
            <a:endParaRPr lang="en-US" sz="3200" dirty="0">
              <a:solidFill>
                <a:srgbClr val="000000"/>
              </a:solidFill>
            </a:endParaRPr>
          </a:p>
          <a:p>
            <a:pPr algn="just" rtl="0">
              <a:spcAft>
                <a:spcPts val="0"/>
              </a:spcAft>
            </a:pPr>
            <a:r>
              <a:rPr lang="en-US" sz="3200" dirty="0">
                <a:solidFill>
                  <a:srgbClr val="000000"/>
                </a:solidFill>
                <a:latin typeface="Times New Roman"/>
              </a:rPr>
              <a:t>The extent of chromatin condensation varies during the life cycle of the cell and plays an important role in regulating gene expression. In the interphase of cell cycle the chromatin are </a:t>
            </a:r>
            <a:r>
              <a:rPr lang="en-US" sz="3200" dirty="0" err="1">
                <a:solidFill>
                  <a:srgbClr val="000000"/>
                </a:solidFill>
                <a:latin typeface="Times New Roman"/>
              </a:rPr>
              <a:t>decondensed</a:t>
            </a:r>
            <a:r>
              <a:rPr lang="en-US" sz="3200" dirty="0">
                <a:solidFill>
                  <a:srgbClr val="000000"/>
                </a:solidFill>
                <a:latin typeface="Times New Roman"/>
              </a:rPr>
              <a:t> and known as </a:t>
            </a:r>
            <a:r>
              <a:rPr lang="en-US" sz="3200" dirty="0" err="1">
                <a:solidFill>
                  <a:srgbClr val="000000"/>
                </a:solidFill>
                <a:latin typeface="Times New Roman"/>
              </a:rPr>
              <a:t>euchromatin</a:t>
            </a:r>
            <a:r>
              <a:rPr lang="en-US" sz="3200" dirty="0">
                <a:solidFill>
                  <a:srgbClr val="000000"/>
                </a:solidFill>
                <a:latin typeface="Times New Roman"/>
              </a:rPr>
              <a:t> leading to gene transcription and DNA replication. </a:t>
            </a:r>
            <a:endParaRPr lang="en-US" sz="3200" dirty="0" smtClean="0">
              <a:effectLst/>
              <a:latin typeface="Times New Roman"/>
              <a:ea typeface="Times New Roman"/>
            </a:endParaRPr>
          </a:p>
          <a:p>
            <a:pPr algn="l" rtl="0"/>
            <a:endParaRPr lang="en-US" sz="3200" dirty="0" smtClean="0">
              <a:solidFill>
                <a:srgbClr val="000000"/>
              </a:solidFill>
            </a:endParaRPr>
          </a:p>
          <a:p>
            <a:pPr algn="l" rtl="0"/>
            <a:endParaRPr lang="ar-IQ" dirty="0"/>
          </a:p>
        </p:txBody>
      </p:sp>
    </p:spTree>
    <p:extLst>
      <p:ext uri="{BB962C8B-B14F-4D97-AF65-F5344CB8AC3E}">
        <p14:creationId xmlns:p14="http://schemas.microsoft.com/office/powerpoint/2010/main" val="267363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8280920" cy="4031873"/>
          </a:xfrm>
          <a:prstGeom prst="rect">
            <a:avLst/>
          </a:prstGeom>
        </p:spPr>
        <p:txBody>
          <a:bodyPr wrap="square">
            <a:spAutoFit/>
          </a:bodyPr>
          <a:lstStyle/>
          <a:p>
            <a:pPr algn="just" rtl="0"/>
            <a:r>
              <a:rPr lang="en-US" sz="3200" b="1" dirty="0">
                <a:solidFill>
                  <a:srgbClr val="000000"/>
                </a:solidFill>
              </a:rPr>
              <a:t>Heterochromatin: </a:t>
            </a:r>
            <a:r>
              <a:rPr lang="en-US" sz="3200" dirty="0">
                <a:solidFill>
                  <a:srgbClr val="000000"/>
                </a:solidFill>
              </a:rPr>
              <a:t>The word heterochromatin was coined by </a:t>
            </a:r>
            <a:r>
              <a:rPr lang="en-US" sz="3200" dirty="0">
                <a:solidFill>
                  <a:srgbClr val="FF0000"/>
                </a:solidFill>
              </a:rPr>
              <a:t>Emil </a:t>
            </a:r>
            <a:r>
              <a:rPr lang="en-US" sz="3200" dirty="0" err="1">
                <a:solidFill>
                  <a:srgbClr val="FF0000"/>
                </a:solidFill>
              </a:rPr>
              <a:t>Heitz</a:t>
            </a:r>
            <a:r>
              <a:rPr lang="en-US" sz="3200" dirty="0">
                <a:solidFill>
                  <a:srgbClr val="FF0000"/>
                </a:solidFill>
              </a:rPr>
              <a:t> </a:t>
            </a:r>
            <a:r>
              <a:rPr lang="en-US" sz="3200" dirty="0">
                <a:solidFill>
                  <a:srgbClr val="000000"/>
                </a:solidFill>
              </a:rPr>
              <a:t>based on cytological observations. They are highly condensed and ordered areas in </a:t>
            </a:r>
            <a:r>
              <a:rPr lang="en-US" sz="3200" dirty="0" err="1">
                <a:solidFill>
                  <a:srgbClr val="000000"/>
                </a:solidFill>
              </a:rPr>
              <a:t>nucleosomal</a:t>
            </a:r>
            <a:r>
              <a:rPr lang="en-US" sz="3200" dirty="0">
                <a:solidFill>
                  <a:srgbClr val="000000"/>
                </a:solidFill>
              </a:rPr>
              <a:t> arrays. About 10% of interphase chromatin is called heterochromatin and is in a very highly condensed state that resembles the chromatin of cells undergoing mitosis</a:t>
            </a:r>
            <a:endParaRPr lang="ar-IQ" sz="3200" dirty="0"/>
          </a:p>
        </p:txBody>
      </p:sp>
    </p:spTree>
    <p:extLst>
      <p:ext uri="{BB962C8B-B14F-4D97-AF65-F5344CB8AC3E}">
        <p14:creationId xmlns:p14="http://schemas.microsoft.com/office/powerpoint/2010/main" val="316838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964488" cy="8104783"/>
          </a:xfrm>
          <a:prstGeom prst="rect">
            <a:avLst/>
          </a:prstGeom>
        </p:spPr>
        <p:txBody>
          <a:bodyPr wrap="square">
            <a:spAutoFit/>
          </a:bodyPr>
          <a:lstStyle/>
          <a:p>
            <a:pPr algn="just" rtl="0">
              <a:lnSpc>
                <a:spcPct val="150000"/>
              </a:lnSpc>
              <a:spcAft>
                <a:spcPts val="1000"/>
              </a:spcAft>
            </a:pPr>
            <a:r>
              <a:rPr lang="en-US" sz="2800" b="1" u="sng" dirty="0" smtClean="0">
                <a:effectLst/>
                <a:latin typeface="Times New Roman"/>
                <a:ea typeface="Calibri"/>
                <a:cs typeface="Arial"/>
              </a:rPr>
              <a:t>GENETICS is the study of </a:t>
            </a:r>
            <a:r>
              <a:rPr lang="en-US" sz="2800" b="1" u="sng" dirty="0" smtClean="0">
                <a:solidFill>
                  <a:srgbClr val="FF0000"/>
                </a:solidFill>
                <a:effectLst/>
                <a:latin typeface="Times New Roman"/>
                <a:ea typeface="Calibri"/>
                <a:cs typeface="Arial"/>
              </a:rPr>
              <a:t>inherited</a:t>
            </a:r>
            <a:r>
              <a:rPr lang="en-US" sz="2800" b="1" u="sng" dirty="0" smtClean="0">
                <a:effectLst/>
                <a:latin typeface="Times New Roman"/>
                <a:ea typeface="Calibri"/>
                <a:cs typeface="Arial"/>
              </a:rPr>
              <a:t> traits and their variation</a:t>
            </a:r>
            <a:r>
              <a:rPr lang="en-US" sz="2800" b="1" dirty="0" smtClean="0">
                <a:effectLst/>
                <a:latin typeface="Times New Roman"/>
                <a:ea typeface="Calibri"/>
                <a:cs typeface="Arial"/>
              </a:rPr>
              <a:t>. Sometime people confuse genetics with genealogy, which considers relationships but not traits. Genetics is a life sciences. The science of heredity or genetics is the study of two contradictory aspects of nature : </a:t>
            </a:r>
            <a:r>
              <a:rPr lang="en-US" sz="2800" b="1" u="sng" dirty="0" smtClean="0">
                <a:effectLst/>
                <a:latin typeface="Times New Roman"/>
                <a:ea typeface="Calibri"/>
                <a:cs typeface="Arial"/>
              </a:rPr>
              <a:t>heredity</a:t>
            </a:r>
            <a:r>
              <a:rPr lang="en-US" sz="2800" b="1" dirty="0" smtClean="0">
                <a:effectLst/>
                <a:latin typeface="Times New Roman"/>
                <a:ea typeface="Calibri"/>
                <a:cs typeface="Arial"/>
              </a:rPr>
              <a:t> and </a:t>
            </a:r>
            <a:r>
              <a:rPr lang="en-US" sz="2800" b="1" u="sng" dirty="0" smtClean="0">
                <a:effectLst/>
                <a:latin typeface="Times New Roman"/>
                <a:ea typeface="Calibri"/>
                <a:cs typeface="Arial"/>
              </a:rPr>
              <a:t>variation</a:t>
            </a:r>
            <a:r>
              <a:rPr lang="en-US" sz="2800" b="1" dirty="0" smtClean="0">
                <a:effectLst/>
                <a:latin typeface="Times New Roman"/>
                <a:ea typeface="Calibri"/>
                <a:cs typeface="Arial"/>
              </a:rPr>
              <a:t>. The process of transmission of characters from one generation to next, either by gametes–sperms and ova–in sexual reproduction or by the asexual reproductive bodies in asexual reproduction, is called </a:t>
            </a:r>
            <a:r>
              <a:rPr lang="en-US" sz="2800" b="1" u="sng" dirty="0" smtClean="0">
                <a:solidFill>
                  <a:srgbClr val="FF0000"/>
                </a:solidFill>
                <a:effectLst/>
                <a:latin typeface="Times New Roman"/>
                <a:ea typeface="Calibri"/>
                <a:cs typeface="Arial"/>
              </a:rPr>
              <a:t>inheritance</a:t>
            </a:r>
            <a:r>
              <a:rPr lang="en-US" sz="2800" b="1" dirty="0" smtClean="0">
                <a:solidFill>
                  <a:srgbClr val="FF0000"/>
                </a:solidFill>
                <a:effectLst/>
                <a:latin typeface="Times New Roman"/>
                <a:ea typeface="Calibri"/>
                <a:cs typeface="Arial"/>
              </a:rPr>
              <a:t> or </a:t>
            </a:r>
            <a:r>
              <a:rPr lang="en-US" sz="2800" b="1" u="sng" dirty="0" smtClean="0">
                <a:solidFill>
                  <a:srgbClr val="FF0000"/>
                </a:solidFill>
                <a:effectLst/>
                <a:latin typeface="Times New Roman"/>
                <a:ea typeface="Calibri"/>
                <a:cs typeface="Arial"/>
              </a:rPr>
              <a:t>heredity</a:t>
            </a:r>
            <a:r>
              <a:rPr lang="en-US" sz="2800" b="1" u="sng" dirty="0" smtClean="0">
                <a:effectLst/>
                <a:latin typeface="Times New Roman"/>
                <a:ea typeface="Calibri"/>
                <a:cs typeface="Arial"/>
              </a:rPr>
              <a:t>.</a:t>
            </a:r>
            <a:endParaRPr lang="en-US" sz="2800" b="1" dirty="0">
              <a:latin typeface="Times New Roman"/>
              <a:ea typeface="Calibri"/>
              <a:cs typeface="Arial"/>
            </a:endParaRPr>
          </a:p>
          <a:p>
            <a:pPr algn="just" rtl="0">
              <a:lnSpc>
                <a:spcPct val="150000"/>
              </a:lnSpc>
              <a:spcAft>
                <a:spcPts val="1000"/>
              </a:spcAft>
            </a:pPr>
            <a:endParaRPr lang="en-US" sz="2800" b="1" dirty="0" smtClean="0">
              <a:latin typeface="Times New Roman"/>
              <a:ea typeface="Calibri"/>
              <a:cs typeface="Arial"/>
            </a:endParaRPr>
          </a:p>
          <a:p>
            <a:pPr algn="just" rtl="0">
              <a:lnSpc>
                <a:spcPct val="150000"/>
              </a:lnSpc>
              <a:spcAft>
                <a:spcPts val="1000"/>
              </a:spcAft>
            </a:pPr>
            <a:endParaRPr lang="en-US" sz="2800" dirty="0">
              <a:ea typeface="Calibri"/>
              <a:cs typeface="Arial"/>
            </a:endParaRPr>
          </a:p>
        </p:txBody>
      </p:sp>
    </p:spTree>
    <p:extLst>
      <p:ext uri="{BB962C8B-B14F-4D97-AF65-F5344CB8AC3E}">
        <p14:creationId xmlns:p14="http://schemas.microsoft.com/office/powerpoint/2010/main" val="2653533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9186" y="476672"/>
            <a:ext cx="7992888" cy="6186309"/>
          </a:xfrm>
          <a:prstGeom prst="rect">
            <a:avLst/>
          </a:prstGeom>
        </p:spPr>
        <p:txBody>
          <a:bodyPr wrap="square">
            <a:spAutoFit/>
          </a:bodyPr>
          <a:lstStyle/>
          <a:p>
            <a:pPr algn="just" rtl="0">
              <a:spcAft>
                <a:spcPts val="0"/>
              </a:spcAft>
            </a:pPr>
            <a:r>
              <a:rPr lang="en-US" sz="3600" dirty="0">
                <a:solidFill>
                  <a:srgbClr val="000000"/>
                </a:solidFill>
                <a:latin typeface="Times New Roman"/>
              </a:rPr>
              <a:t>They contain a high density of repetitive DNA found at centromeres and telomeres form heterochromatin.</a:t>
            </a:r>
            <a:endParaRPr lang="en-US" sz="3600" dirty="0" smtClean="0">
              <a:effectLst/>
              <a:latin typeface="Times New Roman"/>
              <a:ea typeface="Times New Roman"/>
            </a:endParaRPr>
          </a:p>
          <a:p>
            <a:pPr algn="just" rtl="0">
              <a:spcAft>
                <a:spcPts val="0"/>
              </a:spcAft>
            </a:pPr>
            <a:r>
              <a:rPr lang="en-US" sz="3600" dirty="0">
                <a:solidFill>
                  <a:srgbClr val="000000"/>
                </a:solidFill>
                <a:latin typeface="Times New Roman"/>
              </a:rPr>
              <a:t> Heterochromatin are of two types, the </a:t>
            </a:r>
            <a:r>
              <a:rPr lang="en-US" sz="3600" dirty="0">
                <a:solidFill>
                  <a:srgbClr val="FF0000"/>
                </a:solidFill>
                <a:latin typeface="Times New Roman"/>
              </a:rPr>
              <a:t>constitutive a</a:t>
            </a:r>
            <a:r>
              <a:rPr lang="en-US" sz="3600" dirty="0">
                <a:solidFill>
                  <a:srgbClr val="000000"/>
                </a:solidFill>
                <a:latin typeface="Times New Roman"/>
              </a:rPr>
              <a:t>nd </a:t>
            </a:r>
            <a:r>
              <a:rPr lang="en-US" sz="3600" dirty="0">
                <a:solidFill>
                  <a:srgbClr val="FF0000"/>
                </a:solidFill>
                <a:latin typeface="Times New Roman"/>
              </a:rPr>
              <a:t>facultative heterochromatin</a:t>
            </a:r>
            <a:r>
              <a:rPr lang="en-US" sz="3600" dirty="0">
                <a:solidFill>
                  <a:srgbClr val="000000"/>
                </a:solidFill>
                <a:latin typeface="Times New Roman"/>
              </a:rPr>
              <a:t>. The regions that remain condensed throughout the cell cycle are called constitutive heterochromatin whereas the regions where heterochromatin condensation state can change are known as facultative</a:t>
            </a:r>
            <a:r>
              <a:rPr lang="en-US" dirty="0">
                <a:solidFill>
                  <a:srgbClr val="000000"/>
                </a:solidFill>
                <a:latin typeface="Times New Roman"/>
              </a:rPr>
              <a:t>.</a:t>
            </a:r>
            <a:endParaRPr lang="en-US" sz="1100" dirty="0">
              <a:effectLst/>
              <a:latin typeface="Times New Roman"/>
              <a:ea typeface="Times New Roman"/>
            </a:endParaRPr>
          </a:p>
        </p:txBody>
      </p:sp>
    </p:spTree>
    <p:extLst>
      <p:ext uri="{BB962C8B-B14F-4D97-AF65-F5344CB8AC3E}">
        <p14:creationId xmlns:p14="http://schemas.microsoft.com/office/powerpoint/2010/main" val="118686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496944" cy="4524315"/>
          </a:xfrm>
          <a:prstGeom prst="rect">
            <a:avLst/>
          </a:prstGeom>
        </p:spPr>
        <p:txBody>
          <a:bodyPr wrap="square">
            <a:spAutoFit/>
          </a:bodyPr>
          <a:lstStyle/>
          <a:p>
            <a:pPr algn="l" rtl="0"/>
            <a:r>
              <a:rPr lang="en-US" sz="3600" b="1" dirty="0" smtClean="0">
                <a:effectLst/>
                <a:latin typeface="Times New Roman"/>
                <a:ea typeface="Times New Roman"/>
              </a:rPr>
              <a:t>An example of</a:t>
            </a:r>
            <a:r>
              <a:rPr lang="en-US" sz="3600" dirty="0">
                <a:solidFill>
                  <a:srgbClr val="FF0000"/>
                </a:solidFill>
              </a:rPr>
              <a:t> </a:t>
            </a:r>
            <a:r>
              <a:rPr lang="en-US" sz="3600" b="1" dirty="0" smtClean="0">
                <a:effectLst/>
                <a:latin typeface="Times New Roman"/>
                <a:ea typeface="Times New Roman"/>
              </a:rPr>
              <a:t>facultative heterochromatin is the Barr body, which can be seen in interphase cells from females, which is the inactive X</a:t>
            </a:r>
            <a:endParaRPr lang="en-US" sz="3600" dirty="0" smtClean="0">
              <a:effectLst/>
              <a:latin typeface="Times New Roman"/>
              <a:ea typeface="Times New Roman"/>
            </a:endParaRPr>
          </a:p>
          <a:p>
            <a:pPr algn="l" rtl="0"/>
            <a:r>
              <a:rPr lang="en-US" sz="3600" b="1" dirty="0" smtClean="0">
                <a:effectLst/>
                <a:latin typeface="Times New Roman"/>
                <a:ea typeface="Times New Roman"/>
              </a:rPr>
              <a:t> </a:t>
            </a:r>
            <a:endParaRPr lang="en-US" sz="3600" dirty="0" smtClean="0">
              <a:effectLst/>
              <a:latin typeface="Times New Roman"/>
              <a:ea typeface="Times New Roman"/>
            </a:endParaRPr>
          </a:p>
          <a:p>
            <a:pPr algn="just">
              <a:spcAft>
                <a:spcPts val="0"/>
              </a:spcAft>
            </a:pPr>
            <a:r>
              <a:rPr lang="ar-IQ" sz="3600" dirty="0" smtClean="0">
                <a:effectLst/>
                <a:latin typeface="Times New Roman"/>
                <a:ea typeface="Times New Roman"/>
              </a:rPr>
              <a:t> </a:t>
            </a:r>
            <a:endParaRPr lang="en-US" sz="3600" dirty="0" smtClean="0">
              <a:effectLst/>
              <a:latin typeface="Times New Roman"/>
              <a:ea typeface="Times New Roman"/>
            </a:endParaRPr>
          </a:p>
          <a:p>
            <a:pPr algn="l" rtl="0"/>
            <a:r>
              <a:rPr lang="en-US" sz="3600" b="1" dirty="0" smtClean="0">
                <a:effectLst/>
                <a:latin typeface="Times New Roman"/>
                <a:ea typeface="Calibri"/>
              </a:rPr>
              <a:t>Q1 / Compare between the heterochromatin and </a:t>
            </a:r>
            <a:r>
              <a:rPr lang="en-US" sz="3600" b="1" dirty="0" err="1" smtClean="0">
                <a:effectLst/>
                <a:latin typeface="Times New Roman"/>
                <a:ea typeface="Calibri"/>
              </a:rPr>
              <a:t>euchromatin</a:t>
            </a:r>
            <a:endParaRPr lang="ar-IQ" sz="3600" dirty="0"/>
          </a:p>
        </p:txBody>
      </p:sp>
    </p:spTree>
    <p:extLst>
      <p:ext uri="{BB962C8B-B14F-4D97-AF65-F5344CB8AC3E}">
        <p14:creationId xmlns:p14="http://schemas.microsoft.com/office/powerpoint/2010/main" val="2443959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280920" cy="7095276"/>
          </a:xfrm>
          <a:prstGeom prst="rect">
            <a:avLst/>
          </a:prstGeom>
        </p:spPr>
        <p:txBody>
          <a:bodyPr wrap="square">
            <a:spAutoFit/>
          </a:bodyPr>
          <a:lstStyle/>
          <a:p>
            <a:pPr marL="342900" lvl="0" indent="-342900" algn="l" rtl="0">
              <a:lnSpc>
                <a:spcPct val="200000"/>
              </a:lnSpc>
              <a:spcAft>
                <a:spcPts val="1000"/>
              </a:spcAft>
              <a:buFont typeface="+mj-lt"/>
              <a:buAutoNum type="arabicPeriod"/>
            </a:pPr>
            <a:r>
              <a:rPr lang="en-US" sz="2000" b="1" i="1" u="sng" dirty="0">
                <a:ea typeface="Calibri"/>
                <a:cs typeface="Arial"/>
              </a:rPr>
              <a:t>DNA Packaging</a:t>
            </a:r>
            <a:endParaRPr lang="en-US" sz="1600" dirty="0">
              <a:ea typeface="Calibri"/>
              <a:cs typeface="Arial"/>
            </a:endParaRPr>
          </a:p>
          <a:p>
            <a:pPr algn="l" rtl="0">
              <a:lnSpc>
                <a:spcPct val="115000"/>
              </a:lnSpc>
              <a:spcAft>
                <a:spcPts val="1000"/>
              </a:spcAft>
            </a:pPr>
            <a:r>
              <a:rPr lang="en-US" b="1" dirty="0" smtClean="0">
                <a:effectLst/>
                <a:latin typeface="Times New Roman"/>
                <a:ea typeface="Calibri"/>
                <a:cs typeface="Arial"/>
              </a:rPr>
              <a:t>A-Long sequence of DNA must be stored within the geometry of a</a:t>
            </a:r>
            <a:r>
              <a:rPr lang="en-US" dirty="0" smtClean="0">
                <a:effectLst/>
                <a:latin typeface="Times New Roman"/>
                <a:ea typeface="Calibri"/>
                <a:cs typeface="Arial"/>
              </a:rPr>
              <a:t> </a:t>
            </a:r>
            <a:r>
              <a:rPr lang="en-US" b="1" dirty="0" smtClean="0">
                <a:effectLst/>
                <a:latin typeface="Times New Roman"/>
                <a:ea typeface="Calibri"/>
                <a:cs typeface="Arial"/>
              </a:rPr>
              <a:t>nucleus human chromosome 22,   (48 million </a:t>
            </a:r>
            <a:r>
              <a:rPr lang="en-US" b="1" dirty="0" err="1" smtClean="0">
                <a:effectLst/>
                <a:latin typeface="Times New Roman"/>
                <a:ea typeface="Calibri"/>
                <a:cs typeface="Arial"/>
              </a:rPr>
              <a:t>bp</a:t>
            </a:r>
            <a:r>
              <a:rPr lang="en-US" b="1" dirty="0" smtClean="0">
                <a:effectLst/>
                <a:latin typeface="Times New Roman"/>
                <a:ea typeface="Calibri"/>
                <a:cs typeface="Arial"/>
              </a:rPr>
              <a:t> Extends to length of ~1.5 cm) Measures 2 m in mitosis Packaging ratio on the level of 10</a:t>
            </a:r>
            <a:r>
              <a:rPr lang="en-US" b="1" baseline="30000" dirty="0" smtClean="0">
                <a:effectLst/>
                <a:latin typeface="Times New Roman"/>
                <a:ea typeface="Calibri"/>
                <a:cs typeface="Arial"/>
              </a:rPr>
              <a:t>4</a:t>
            </a:r>
            <a:r>
              <a:rPr lang="en-US" b="1" dirty="0" smtClean="0">
                <a:effectLst/>
                <a:latin typeface="Times New Roman"/>
                <a:ea typeface="Calibri"/>
                <a:cs typeface="Arial"/>
              </a:rPr>
              <a:t> in mitosis</a:t>
            </a:r>
            <a:endParaRPr lang="en-US" sz="1600" dirty="0">
              <a:ea typeface="Calibri"/>
              <a:cs typeface="Arial"/>
            </a:endParaRPr>
          </a:p>
          <a:p>
            <a:pPr marL="90170" algn="l" rtl="0">
              <a:lnSpc>
                <a:spcPct val="115000"/>
              </a:lnSpc>
              <a:spcAft>
                <a:spcPts val="1000"/>
              </a:spcAft>
            </a:pPr>
            <a:r>
              <a:rPr lang="en-US" b="1" dirty="0" smtClean="0">
                <a:effectLst/>
                <a:latin typeface="Times New Roman"/>
                <a:ea typeface="Calibri"/>
                <a:cs typeface="Arial"/>
              </a:rPr>
              <a:t>B-Packaging ratio ~500 in interphase•</a:t>
            </a:r>
          </a:p>
          <a:p>
            <a:pPr marL="90170" algn="l" rtl="0">
              <a:lnSpc>
                <a:spcPct val="115000"/>
              </a:lnSpc>
              <a:spcAft>
                <a:spcPts val="1000"/>
              </a:spcAft>
            </a:pPr>
            <a:endParaRPr lang="en-US" sz="1600" b="1" dirty="0">
              <a:latin typeface="Times New Roman"/>
              <a:ea typeface="Calibri"/>
              <a:cs typeface="Arial"/>
            </a:endParaRPr>
          </a:p>
          <a:p>
            <a:pPr marL="90170" algn="l" rtl="0">
              <a:lnSpc>
                <a:spcPct val="115000"/>
              </a:lnSpc>
              <a:spcAft>
                <a:spcPts val="1000"/>
              </a:spcAft>
            </a:pPr>
            <a:r>
              <a:rPr lang="en-US" sz="1600" b="1" dirty="0" smtClean="0">
                <a:effectLst/>
                <a:latin typeface="Times New Roman"/>
                <a:ea typeface="Calibri"/>
                <a:cs typeface="Arial"/>
              </a:rPr>
              <a:t>C- Packaged DNA must provide controlled access to regions required for gene expression.</a:t>
            </a:r>
            <a:endParaRPr lang="en-US" sz="1400" dirty="0">
              <a:ea typeface="Calibri"/>
              <a:cs typeface="Arial"/>
            </a:endParaRPr>
          </a:p>
          <a:p>
            <a:pPr marL="342900" lvl="0" indent="-342900" algn="just" rtl="0">
              <a:lnSpc>
                <a:spcPct val="200000"/>
              </a:lnSpc>
              <a:spcAft>
                <a:spcPts val="1000"/>
              </a:spcAft>
              <a:buFont typeface="+mj-lt"/>
              <a:buAutoNum type="arabicPeriod"/>
            </a:pPr>
            <a:r>
              <a:rPr lang="en-US" sz="1600" b="1" u="sng" dirty="0" smtClean="0">
                <a:effectLst/>
                <a:latin typeface="Times New Roman"/>
                <a:ea typeface="Calibri"/>
                <a:cs typeface="Arial"/>
              </a:rPr>
              <a:t>The first level of packing</a:t>
            </a:r>
            <a:endParaRPr lang="en-US" sz="1400" dirty="0">
              <a:ea typeface="Calibri"/>
              <a:cs typeface="Arial"/>
            </a:endParaRPr>
          </a:p>
          <a:p>
            <a:pPr algn="just" rtl="0">
              <a:lnSpc>
                <a:spcPct val="200000"/>
              </a:lnSpc>
              <a:spcAft>
                <a:spcPts val="1000"/>
              </a:spcAft>
            </a:pPr>
            <a:r>
              <a:rPr lang="en-US" sz="1400" b="1" i="1" dirty="0">
                <a:ea typeface="Calibri"/>
                <a:cs typeface="Arial"/>
              </a:rPr>
              <a:t> </a:t>
            </a:r>
            <a:r>
              <a:rPr lang="en-US" sz="1600" b="1" dirty="0" smtClean="0">
                <a:effectLst/>
                <a:latin typeface="Times New Roman"/>
                <a:ea typeface="Calibri"/>
                <a:cs typeface="Arial"/>
              </a:rPr>
              <a:t>Winding of DNA around a protein core to produce a "bead-like" structure called a nucleosome.( nucleosome is a structure unit of chromosome ) This structure is invariant in both the </a:t>
            </a:r>
            <a:r>
              <a:rPr lang="en-US" sz="1600" b="1" dirty="0" err="1" smtClean="0">
                <a:effectLst/>
                <a:latin typeface="Times New Roman"/>
                <a:ea typeface="Calibri"/>
                <a:cs typeface="Arial"/>
              </a:rPr>
              <a:t>euchromatin</a:t>
            </a:r>
            <a:r>
              <a:rPr lang="en-US" sz="1600" b="1" dirty="0" smtClean="0">
                <a:effectLst/>
                <a:latin typeface="Times New Roman"/>
                <a:ea typeface="Calibri"/>
                <a:cs typeface="Arial"/>
              </a:rPr>
              <a:t> and heterochromatin of all chromosomes. The protein core is composed of 8 histone proteins, two each of H2A, H2B, H3 and H4. Histone H1 forms the linker between to nucleosomes. 146 </a:t>
            </a:r>
            <a:r>
              <a:rPr lang="en-US" sz="1600" b="1" dirty="0" err="1" smtClean="0">
                <a:effectLst/>
                <a:latin typeface="Times New Roman"/>
                <a:ea typeface="Calibri"/>
                <a:cs typeface="Arial"/>
              </a:rPr>
              <a:t>bp</a:t>
            </a:r>
            <a:r>
              <a:rPr lang="en-US" sz="1600" b="1" dirty="0" smtClean="0">
                <a:effectLst/>
                <a:latin typeface="Times New Roman"/>
                <a:ea typeface="Calibri"/>
                <a:cs typeface="Arial"/>
              </a:rPr>
              <a:t> of DNA is wrapped around each nucleosome.</a:t>
            </a:r>
            <a:endParaRPr lang="en-US" sz="1400" dirty="0">
              <a:ea typeface="Calibri"/>
              <a:cs typeface="Arial"/>
            </a:endParaRPr>
          </a:p>
          <a:p>
            <a:pPr marL="90170" algn="l" rtl="0">
              <a:lnSpc>
                <a:spcPct val="115000"/>
              </a:lnSpc>
              <a:spcAft>
                <a:spcPts val="1000"/>
              </a:spcAft>
            </a:pPr>
            <a:endParaRPr lang="en-US" sz="1600" b="1" dirty="0" smtClean="0">
              <a:latin typeface="Times New Roman"/>
              <a:ea typeface="Calibri"/>
              <a:cs typeface="Arial"/>
            </a:endParaRPr>
          </a:p>
          <a:p>
            <a:pPr marL="90170" algn="l" rtl="0">
              <a:lnSpc>
                <a:spcPct val="115000"/>
              </a:lnSpc>
              <a:spcAft>
                <a:spcPts val="1000"/>
              </a:spcAft>
            </a:pPr>
            <a:endParaRPr lang="en-US" sz="1600" dirty="0">
              <a:ea typeface="Calibri"/>
              <a:cs typeface="Arial"/>
            </a:endParaRPr>
          </a:p>
        </p:txBody>
      </p:sp>
    </p:spTree>
    <p:extLst>
      <p:ext uri="{BB962C8B-B14F-4D97-AF65-F5344CB8AC3E}">
        <p14:creationId xmlns:p14="http://schemas.microsoft.com/office/powerpoint/2010/main" val="101535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404665"/>
            <a:ext cx="7344816" cy="4655377"/>
          </a:xfrm>
          <a:prstGeom prst="rect">
            <a:avLst/>
          </a:prstGeom>
        </p:spPr>
        <p:txBody>
          <a:bodyPr wrap="square">
            <a:spAutoFit/>
          </a:bodyPr>
          <a:lstStyle/>
          <a:p>
            <a:pPr algn="just" rtl="0">
              <a:lnSpc>
                <a:spcPct val="200000"/>
              </a:lnSpc>
              <a:spcAft>
                <a:spcPts val="1000"/>
              </a:spcAft>
            </a:pPr>
            <a:r>
              <a:rPr lang="en-US" b="1" dirty="0" smtClean="0">
                <a:effectLst/>
                <a:latin typeface="Times New Roman"/>
                <a:ea typeface="Calibri"/>
                <a:cs typeface="Arial"/>
              </a:rPr>
              <a:t>2-The second level of packing Coiling of beads in a helical structure called the 30 nm fiber that is found in both interphase chromatin and mitotic chromosomes.   Coiling of beads in a helical structure called the 30 nm fiber that is found in both interphase chromatin and mitotic chromosomes. </a:t>
            </a:r>
          </a:p>
          <a:p>
            <a:pPr algn="just" rtl="0">
              <a:lnSpc>
                <a:spcPct val="200000"/>
              </a:lnSpc>
              <a:spcAft>
                <a:spcPts val="1000"/>
              </a:spcAft>
            </a:pPr>
            <a:endParaRPr lang="en-US" sz="1600" b="1" dirty="0">
              <a:latin typeface="Times New Roman"/>
              <a:ea typeface="Calibri"/>
              <a:cs typeface="Arial"/>
            </a:endParaRPr>
          </a:p>
          <a:p>
            <a:pPr algn="just" rtl="0">
              <a:lnSpc>
                <a:spcPct val="200000"/>
              </a:lnSpc>
              <a:spcAft>
                <a:spcPts val="1000"/>
              </a:spcAft>
            </a:pPr>
            <a:endParaRPr lang="en-US" sz="1600" b="1" dirty="0" smtClean="0">
              <a:latin typeface="Times New Roman"/>
              <a:ea typeface="Calibri"/>
              <a:cs typeface="Arial"/>
            </a:endParaRPr>
          </a:p>
          <a:p>
            <a:pPr algn="just" rtl="0">
              <a:lnSpc>
                <a:spcPct val="200000"/>
              </a:lnSpc>
              <a:spcAft>
                <a:spcPts val="1000"/>
              </a:spcAft>
            </a:pPr>
            <a:endParaRPr lang="en-US" sz="1600" dirty="0">
              <a:ea typeface="Calibri"/>
              <a:cs typeface="Arial"/>
            </a:endParaRPr>
          </a:p>
        </p:txBody>
      </p:sp>
      <p:pic>
        <p:nvPicPr>
          <p:cNvPr id="3" name="صورة 2"/>
          <p:cNvPicPr/>
          <p:nvPr/>
        </p:nvPicPr>
        <p:blipFill>
          <a:blip r:embed="rId2">
            <a:extLst>
              <a:ext uri="{28A0092B-C50C-407E-A947-70E740481C1C}">
                <a14:useLocalDpi xmlns:a14="http://schemas.microsoft.com/office/drawing/2010/main" val="0"/>
              </a:ext>
            </a:extLst>
          </a:blip>
          <a:srcRect/>
          <a:stretch>
            <a:fillRect/>
          </a:stretch>
        </p:blipFill>
        <p:spPr bwMode="auto">
          <a:xfrm>
            <a:off x="899592" y="3645024"/>
            <a:ext cx="7056784" cy="2376264"/>
          </a:xfrm>
          <a:prstGeom prst="rect">
            <a:avLst/>
          </a:prstGeom>
          <a:noFill/>
          <a:ln>
            <a:noFill/>
          </a:ln>
        </p:spPr>
      </p:pic>
    </p:spTree>
    <p:extLst>
      <p:ext uri="{BB962C8B-B14F-4D97-AF65-F5344CB8AC3E}">
        <p14:creationId xmlns:p14="http://schemas.microsoft.com/office/powerpoint/2010/main" val="4289193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692697"/>
            <a:ext cx="7776864" cy="4275979"/>
          </a:xfrm>
          <a:prstGeom prst="rect">
            <a:avLst/>
          </a:prstGeom>
        </p:spPr>
        <p:txBody>
          <a:bodyPr wrap="square">
            <a:spAutoFit/>
          </a:bodyPr>
          <a:lstStyle/>
          <a:p>
            <a:pPr algn="just" rtl="0">
              <a:lnSpc>
                <a:spcPct val="200000"/>
              </a:lnSpc>
              <a:spcAft>
                <a:spcPts val="1000"/>
              </a:spcAft>
            </a:pPr>
            <a:r>
              <a:rPr lang="en-US" b="1" dirty="0" smtClean="0">
                <a:effectLst/>
                <a:latin typeface="Times New Roman"/>
                <a:ea typeface="Calibri"/>
                <a:cs typeface="Arial"/>
              </a:rPr>
              <a:t>2-The second level of packing Coiling of beads in a helical structure called the 30 nm fiber that is found in both interphase chromatin and mitotic chromosomes.   Coiling of beads in a helical structure called the 30 nm fiber that is found in both interphase chromatin and mitotic chromosomes.</a:t>
            </a:r>
          </a:p>
          <a:p>
            <a:pPr algn="just" rtl="0">
              <a:lnSpc>
                <a:spcPct val="200000"/>
              </a:lnSpc>
              <a:spcAft>
                <a:spcPts val="1000"/>
              </a:spcAft>
            </a:pPr>
            <a:endParaRPr lang="en-US" b="1" dirty="0">
              <a:latin typeface="Times New Roman"/>
              <a:ea typeface="Calibri"/>
              <a:cs typeface="Arial"/>
            </a:endParaRPr>
          </a:p>
          <a:p>
            <a:pPr algn="just" rtl="0">
              <a:lnSpc>
                <a:spcPct val="200000"/>
              </a:lnSpc>
              <a:spcAft>
                <a:spcPts val="1000"/>
              </a:spcAft>
            </a:pPr>
            <a:endParaRPr lang="en-US" b="1" dirty="0" smtClean="0">
              <a:effectLst/>
              <a:latin typeface="Times New Roman"/>
              <a:ea typeface="Calibri"/>
              <a:cs typeface="Arial"/>
            </a:endParaRPr>
          </a:p>
          <a:p>
            <a:pPr algn="just" rtl="0">
              <a:lnSpc>
                <a:spcPct val="200000"/>
              </a:lnSpc>
              <a:spcAft>
                <a:spcPts val="1000"/>
              </a:spcAft>
            </a:pPr>
            <a:r>
              <a:rPr lang="en-US" b="1" dirty="0" smtClean="0">
                <a:effectLst/>
                <a:latin typeface="Times New Roman"/>
                <a:ea typeface="Calibri"/>
                <a:cs typeface="Arial"/>
              </a:rPr>
              <a:t> </a:t>
            </a:r>
            <a:endParaRPr lang="en-US" sz="1600" dirty="0">
              <a:ea typeface="Calibri"/>
              <a:cs typeface="Arial"/>
            </a:endParaRPr>
          </a:p>
        </p:txBody>
      </p:sp>
      <p:pic>
        <p:nvPicPr>
          <p:cNvPr id="3" name="صورة 2"/>
          <p:cNvPicPr/>
          <p:nvPr/>
        </p:nvPicPr>
        <p:blipFill>
          <a:blip r:embed="rId2"/>
          <a:stretch>
            <a:fillRect/>
          </a:stretch>
        </p:blipFill>
        <p:spPr>
          <a:xfrm>
            <a:off x="467544" y="3573016"/>
            <a:ext cx="7992888" cy="2808312"/>
          </a:xfrm>
          <a:prstGeom prst="rect">
            <a:avLst/>
          </a:prstGeom>
        </p:spPr>
      </p:pic>
    </p:spTree>
    <p:extLst>
      <p:ext uri="{BB962C8B-B14F-4D97-AF65-F5344CB8AC3E}">
        <p14:creationId xmlns:p14="http://schemas.microsoft.com/office/powerpoint/2010/main" val="1628463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692697"/>
            <a:ext cx="8064896" cy="5411738"/>
          </a:xfrm>
          <a:prstGeom prst="rect">
            <a:avLst/>
          </a:prstGeom>
        </p:spPr>
        <p:txBody>
          <a:bodyPr wrap="square">
            <a:spAutoFit/>
          </a:bodyPr>
          <a:lstStyle/>
          <a:p>
            <a:pPr algn="just" rtl="0">
              <a:lnSpc>
                <a:spcPct val="200000"/>
              </a:lnSpc>
              <a:spcAft>
                <a:spcPts val="1000"/>
              </a:spcAft>
            </a:pPr>
            <a:r>
              <a:rPr lang="en-US" b="1" dirty="0" smtClean="0">
                <a:effectLst/>
                <a:latin typeface="Times New Roman"/>
                <a:ea typeface="Calibri"/>
                <a:cs typeface="Arial"/>
              </a:rPr>
              <a:t>3-The final level of packing :the fiber organized in  loops, scaffolds and domains that give a final packing ratio</a:t>
            </a:r>
            <a:r>
              <a:rPr lang="en-US" sz="1600" b="1" i="1" dirty="0">
                <a:ea typeface="Calibri"/>
                <a:cs typeface="Arial"/>
              </a:rPr>
              <a:t> </a:t>
            </a:r>
            <a:r>
              <a:rPr lang="en-US" b="1" dirty="0" smtClean="0">
                <a:effectLst/>
                <a:latin typeface="Times New Roman"/>
                <a:ea typeface="Calibri"/>
                <a:cs typeface="Arial"/>
              </a:rPr>
              <a:t>That give final package ratio about 1000 in interphase chromosome and about 10,000 in mitotic chromosome</a:t>
            </a:r>
            <a:r>
              <a:rPr lang="en-US" sz="1600" b="1" i="1" dirty="0">
                <a:ea typeface="Calibri"/>
                <a:cs typeface="Arial"/>
              </a:rPr>
              <a:t> </a:t>
            </a:r>
            <a:r>
              <a:rPr lang="en-US" b="1" i="1" dirty="0" smtClean="0">
                <a:effectLst/>
                <a:latin typeface="Times New Roman"/>
                <a:ea typeface="Calibri"/>
                <a:cs typeface="Arial"/>
              </a:rPr>
              <a:t>The final level </a:t>
            </a:r>
            <a:r>
              <a:rPr lang="en-US" b="1" dirty="0" smtClean="0">
                <a:effectLst/>
                <a:latin typeface="Times New Roman"/>
                <a:ea typeface="Calibri"/>
                <a:cs typeface="Arial"/>
              </a:rPr>
              <a:t>of packaging is characterized by 700 nm structure seen in the </a:t>
            </a:r>
          </a:p>
          <a:p>
            <a:pPr algn="just" rtl="0">
              <a:lnSpc>
                <a:spcPct val="200000"/>
              </a:lnSpc>
              <a:spcAft>
                <a:spcPts val="1000"/>
              </a:spcAft>
            </a:pPr>
            <a:endParaRPr lang="en-US" sz="1600" b="1" dirty="0">
              <a:latin typeface="Times New Roman"/>
              <a:ea typeface="Calibri"/>
              <a:cs typeface="Arial"/>
            </a:endParaRPr>
          </a:p>
          <a:p>
            <a:pPr algn="just" rtl="0">
              <a:lnSpc>
                <a:spcPct val="200000"/>
              </a:lnSpc>
              <a:spcAft>
                <a:spcPts val="1000"/>
              </a:spcAft>
            </a:pPr>
            <a:endParaRPr lang="en-US" sz="1600" b="1" dirty="0" smtClean="0">
              <a:latin typeface="Times New Roman"/>
              <a:ea typeface="Calibri"/>
              <a:cs typeface="Arial"/>
            </a:endParaRPr>
          </a:p>
          <a:p>
            <a:pPr algn="just" rtl="0">
              <a:lnSpc>
                <a:spcPct val="200000"/>
              </a:lnSpc>
              <a:spcAft>
                <a:spcPts val="1000"/>
              </a:spcAft>
            </a:pPr>
            <a:endParaRPr lang="en-US" sz="1600" b="1" dirty="0">
              <a:latin typeface="Times New Roman"/>
              <a:ea typeface="Calibri"/>
              <a:cs typeface="Arial"/>
            </a:endParaRPr>
          </a:p>
          <a:p>
            <a:pPr algn="just" rtl="0">
              <a:lnSpc>
                <a:spcPct val="200000"/>
              </a:lnSpc>
              <a:spcAft>
                <a:spcPts val="1000"/>
              </a:spcAft>
            </a:pPr>
            <a:endParaRPr lang="en-US" sz="1600" b="1" dirty="0" smtClean="0">
              <a:latin typeface="Times New Roman"/>
              <a:ea typeface="Calibri"/>
              <a:cs typeface="Arial"/>
            </a:endParaRPr>
          </a:p>
          <a:p>
            <a:pPr algn="just" rtl="0">
              <a:lnSpc>
                <a:spcPct val="200000"/>
              </a:lnSpc>
              <a:spcAft>
                <a:spcPts val="1000"/>
              </a:spcAft>
            </a:pPr>
            <a:endParaRPr lang="en-US" sz="1600" dirty="0">
              <a:ea typeface="Calibri"/>
              <a:cs typeface="Arial"/>
            </a:endParaRPr>
          </a:p>
        </p:txBody>
      </p:sp>
      <p:pic>
        <p:nvPicPr>
          <p:cNvPr id="3" name="صورة 2"/>
          <p:cNvPicPr/>
          <p:nvPr/>
        </p:nvPicPr>
        <p:blipFill>
          <a:blip r:embed="rId2">
            <a:extLst>
              <a:ext uri="{28A0092B-C50C-407E-A947-70E740481C1C}">
                <a14:useLocalDpi xmlns:a14="http://schemas.microsoft.com/office/drawing/2010/main" val="0"/>
              </a:ext>
            </a:extLst>
          </a:blip>
          <a:srcRect/>
          <a:stretch>
            <a:fillRect/>
          </a:stretch>
        </p:blipFill>
        <p:spPr bwMode="auto">
          <a:xfrm>
            <a:off x="611560" y="3428999"/>
            <a:ext cx="7848871" cy="2952329"/>
          </a:xfrm>
          <a:prstGeom prst="rect">
            <a:avLst/>
          </a:prstGeom>
          <a:noFill/>
        </p:spPr>
      </p:pic>
    </p:spTree>
    <p:extLst>
      <p:ext uri="{BB962C8B-B14F-4D97-AF65-F5344CB8AC3E}">
        <p14:creationId xmlns:p14="http://schemas.microsoft.com/office/powerpoint/2010/main" val="12719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640960" cy="6048672"/>
          </a:xfrm>
          <a:prstGeom prst="rect">
            <a:avLst/>
          </a:prstGeom>
          <a:noFill/>
        </p:spPr>
      </p:pic>
    </p:spTree>
    <p:extLst>
      <p:ext uri="{BB962C8B-B14F-4D97-AF65-F5344CB8AC3E}">
        <p14:creationId xmlns:p14="http://schemas.microsoft.com/office/powerpoint/2010/main" val="386250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7992888" cy="4054946"/>
          </a:xfrm>
          <a:prstGeom prst="rect">
            <a:avLst/>
          </a:prstGeom>
          <a:noFill/>
        </p:spPr>
      </p:pic>
    </p:spTree>
    <p:extLst>
      <p:ext uri="{BB962C8B-B14F-4D97-AF65-F5344CB8AC3E}">
        <p14:creationId xmlns:p14="http://schemas.microsoft.com/office/powerpoint/2010/main" val="83047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064896" cy="5834611"/>
          </a:xfrm>
          <a:prstGeom prst="rect">
            <a:avLst/>
          </a:prstGeom>
        </p:spPr>
        <p:txBody>
          <a:bodyPr wrap="square">
            <a:spAutoFit/>
          </a:bodyPr>
          <a:lstStyle/>
          <a:p>
            <a:pPr algn="just" rtl="0">
              <a:lnSpc>
                <a:spcPct val="150000"/>
              </a:lnSpc>
              <a:spcAft>
                <a:spcPts val="1000"/>
              </a:spcAft>
            </a:pPr>
            <a:r>
              <a:rPr lang="en-US" sz="3200" b="1" u="sng" dirty="0" smtClean="0">
                <a:effectLst/>
                <a:latin typeface="Times New Roman"/>
                <a:ea typeface="Calibri"/>
                <a:cs typeface="Arial"/>
              </a:rPr>
              <a:t>The science of genetics</a:t>
            </a:r>
            <a:r>
              <a:rPr lang="en-US" sz="3200" b="1" dirty="0" smtClean="0">
                <a:effectLst/>
                <a:latin typeface="Times New Roman"/>
                <a:ea typeface="Calibri"/>
                <a:cs typeface="Arial"/>
              </a:rPr>
              <a:t> is the study of heredity which is the cause of similarities; and variation which is the cause of differences between individuals</a:t>
            </a:r>
          </a:p>
          <a:p>
            <a:pPr algn="just" rtl="0">
              <a:lnSpc>
                <a:spcPct val="150000"/>
              </a:lnSpc>
              <a:spcAft>
                <a:spcPts val="1000"/>
              </a:spcAft>
            </a:pPr>
            <a:r>
              <a:rPr lang="en-US" sz="4000" b="1" u="sng" dirty="0" smtClean="0">
                <a:effectLst/>
                <a:latin typeface="Times New Roman"/>
                <a:ea typeface="Calibri"/>
              </a:rPr>
              <a:t>Cells are the fundamental structural and functional units of every known living organism</a:t>
            </a:r>
            <a:r>
              <a:rPr lang="en-US" sz="4000" b="1" dirty="0" smtClean="0">
                <a:effectLst/>
                <a:latin typeface="Times New Roman"/>
                <a:ea typeface="Calibri"/>
              </a:rPr>
              <a:t>.</a:t>
            </a:r>
            <a:r>
              <a:rPr lang="en-US" sz="3200" b="1" i="1" dirty="0" smtClean="0">
                <a:ea typeface="Calibri"/>
                <a:cs typeface="Arial"/>
              </a:rPr>
              <a:t>.</a:t>
            </a:r>
            <a:endParaRPr lang="en-US" sz="3200" dirty="0">
              <a:ea typeface="Calibri"/>
              <a:cs typeface="Arial"/>
            </a:endParaRPr>
          </a:p>
        </p:txBody>
      </p:sp>
    </p:spTree>
    <p:extLst>
      <p:ext uri="{BB962C8B-B14F-4D97-AF65-F5344CB8AC3E}">
        <p14:creationId xmlns:p14="http://schemas.microsoft.com/office/powerpoint/2010/main" val="78945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116632"/>
            <a:ext cx="8568952" cy="5078313"/>
          </a:xfrm>
          <a:prstGeom prst="rect">
            <a:avLst/>
          </a:prstGeom>
        </p:spPr>
        <p:txBody>
          <a:bodyPr wrap="square">
            <a:spAutoFit/>
          </a:bodyPr>
          <a:lstStyle/>
          <a:p>
            <a:pPr algn="just" rtl="0"/>
            <a:r>
              <a:rPr lang="en-US" sz="3600" b="1" dirty="0" smtClean="0">
                <a:effectLst/>
                <a:latin typeface="Times New Roman"/>
                <a:ea typeface="Calibri"/>
              </a:rPr>
              <a:t>Instructions needed to direct activities are contained within a DNA (deoxyribonucleic acid) sequence. DNA from all organisms is made up of the same chemical units (bases) called adenine, thymine, guanine, and cytosine, abbreviated as A, T, G, and C. In complementary DNA strands, A matches with T, and C with G, to form base pairs</a:t>
            </a:r>
            <a:endParaRPr lang="ar-IQ" sz="3600" dirty="0"/>
          </a:p>
        </p:txBody>
      </p:sp>
    </p:spTree>
    <p:extLst>
      <p:ext uri="{BB962C8B-B14F-4D97-AF65-F5344CB8AC3E}">
        <p14:creationId xmlns:p14="http://schemas.microsoft.com/office/powerpoint/2010/main" val="246112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8856984" cy="5262979"/>
          </a:xfrm>
          <a:prstGeom prst="rect">
            <a:avLst/>
          </a:prstGeom>
        </p:spPr>
        <p:txBody>
          <a:bodyPr wrap="square">
            <a:spAutoFit/>
          </a:bodyPr>
          <a:lstStyle/>
          <a:p>
            <a:pPr algn="just" rtl="0">
              <a:lnSpc>
                <a:spcPct val="150000"/>
              </a:lnSpc>
              <a:spcAft>
                <a:spcPts val="1000"/>
              </a:spcAft>
            </a:pPr>
            <a:r>
              <a:rPr lang="en-US" sz="3200" b="1" u="sng" dirty="0" smtClean="0">
                <a:solidFill>
                  <a:schemeClr val="tx2">
                    <a:lumMod val="75000"/>
                  </a:schemeClr>
                </a:solidFill>
                <a:effectLst/>
                <a:latin typeface="Times New Roman"/>
                <a:ea typeface="Calibri"/>
                <a:cs typeface="Arial"/>
              </a:rPr>
              <a:t>The human genome</a:t>
            </a:r>
            <a:r>
              <a:rPr lang="en-US" sz="3200" b="1" dirty="0" smtClean="0">
                <a:solidFill>
                  <a:schemeClr val="tx2">
                    <a:lumMod val="75000"/>
                  </a:schemeClr>
                </a:solidFill>
                <a:effectLst/>
                <a:latin typeface="Times New Roman"/>
                <a:ea typeface="Calibri"/>
                <a:cs typeface="Arial"/>
              </a:rPr>
              <a:t> (total composition of genetic material within a cell) is packaged into larger units known as chromosomes—physically separate molecules that range in length from about 50 to 250 million base pairs. </a:t>
            </a:r>
            <a:r>
              <a:rPr lang="en-US" sz="3200" b="1" dirty="0" smtClean="0">
                <a:effectLst/>
                <a:latin typeface="Times New Roman"/>
                <a:ea typeface="Calibri"/>
                <a:cs typeface="Arial"/>
              </a:rPr>
              <a:t>Human cells contain two sets of chromosomes, one set inherited from each parent. </a:t>
            </a:r>
            <a:endParaRPr lang="en-US" sz="3200" dirty="0">
              <a:ea typeface="Calibri"/>
              <a:cs typeface="Arial"/>
            </a:endParaRPr>
          </a:p>
        </p:txBody>
      </p:sp>
    </p:spTree>
    <p:extLst>
      <p:ext uri="{BB962C8B-B14F-4D97-AF65-F5344CB8AC3E}">
        <p14:creationId xmlns:p14="http://schemas.microsoft.com/office/powerpoint/2010/main" val="239699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8847"/>
            <a:ext cx="8712968" cy="6432530"/>
          </a:xfrm>
          <a:prstGeom prst="rect">
            <a:avLst/>
          </a:prstGeom>
        </p:spPr>
        <p:txBody>
          <a:bodyPr wrap="square">
            <a:spAutoFit/>
          </a:bodyPr>
          <a:lstStyle/>
          <a:p>
            <a:pPr algn="just" rtl="0"/>
            <a:r>
              <a:rPr lang="en-US" sz="3200" b="1" dirty="0">
                <a:solidFill>
                  <a:prstClr val="black"/>
                </a:solidFill>
                <a:latin typeface="Times New Roman"/>
                <a:ea typeface="Calibri"/>
                <a:cs typeface="Arial"/>
              </a:rPr>
              <a:t>Each cell </a:t>
            </a:r>
            <a:r>
              <a:rPr lang="en-US" sz="3600" b="1" dirty="0">
                <a:solidFill>
                  <a:prstClr val="black"/>
                </a:solidFill>
                <a:latin typeface="Times New Roman"/>
                <a:ea typeface="Calibri"/>
                <a:cs typeface="Arial"/>
              </a:rPr>
              <a:t>normally contains 23 pairs of chromosomes, which consist </a:t>
            </a:r>
            <a:r>
              <a:rPr lang="en-US" sz="3200" b="1" dirty="0">
                <a:solidFill>
                  <a:prstClr val="black"/>
                </a:solidFill>
                <a:latin typeface="Times New Roman"/>
                <a:ea typeface="Calibri"/>
                <a:cs typeface="Arial"/>
              </a:rPr>
              <a:t>of 22 autosomes (numbered 1 through 22) and one pair of sex chromosomes (XX or XY). However, sperm and ova normally contain half as much genetic material: only one copy</a:t>
            </a:r>
            <a:r>
              <a:rPr lang="en-US" sz="3200" b="1" i="1" dirty="0">
                <a:solidFill>
                  <a:prstClr val="black"/>
                </a:solidFill>
                <a:ea typeface="Calibri"/>
                <a:cs typeface="Arial"/>
              </a:rPr>
              <a:t> of each chromosome</a:t>
            </a:r>
            <a:r>
              <a:rPr lang="en-US" sz="3200" b="1" i="1" dirty="0" smtClean="0">
                <a:solidFill>
                  <a:prstClr val="black"/>
                </a:solidFill>
                <a:ea typeface="Calibri"/>
                <a:cs typeface="Arial"/>
              </a:rPr>
              <a:t>.</a:t>
            </a:r>
          </a:p>
          <a:p>
            <a:pPr algn="just" rtl="0"/>
            <a:endParaRPr lang="en-US" sz="3200" b="1" i="1" dirty="0">
              <a:solidFill>
                <a:prstClr val="black"/>
              </a:solidFill>
              <a:cs typeface="Arial"/>
            </a:endParaRPr>
          </a:p>
          <a:p>
            <a:pPr algn="just" rtl="0"/>
            <a:r>
              <a:rPr lang="en-US" sz="3600" b="1" dirty="0" smtClean="0">
                <a:effectLst/>
                <a:latin typeface="Times New Roman"/>
                <a:ea typeface="Calibri"/>
              </a:rPr>
              <a:t>Each chromosome contains many genes, </a:t>
            </a:r>
            <a:r>
              <a:rPr lang="en-US" sz="3600" b="1" u="sng" dirty="0" smtClean="0">
                <a:solidFill>
                  <a:srgbClr val="FF0000"/>
                </a:solidFill>
                <a:effectLst/>
                <a:latin typeface="Times New Roman"/>
                <a:ea typeface="Calibri"/>
              </a:rPr>
              <a:t>the basic physical and functional units of heredity</a:t>
            </a:r>
            <a:r>
              <a:rPr lang="en-US" sz="3600" b="1" dirty="0" smtClean="0">
                <a:solidFill>
                  <a:srgbClr val="FF0000"/>
                </a:solidFill>
                <a:effectLst/>
                <a:latin typeface="Times New Roman"/>
                <a:ea typeface="Calibri"/>
              </a:rPr>
              <a:t>. </a:t>
            </a:r>
            <a:r>
              <a:rPr lang="en-US" sz="3600" b="1" u="sng" dirty="0" smtClean="0">
                <a:effectLst/>
                <a:latin typeface="Times New Roman"/>
                <a:ea typeface="Calibri"/>
              </a:rPr>
              <a:t>Genes are specific sequences of bases that encode instructions for how to make proteins.</a:t>
            </a:r>
            <a:endParaRPr lang="ar-IQ" sz="3600" dirty="0"/>
          </a:p>
        </p:txBody>
      </p:sp>
    </p:spTree>
    <p:extLst>
      <p:ext uri="{BB962C8B-B14F-4D97-AF65-F5344CB8AC3E}">
        <p14:creationId xmlns:p14="http://schemas.microsoft.com/office/powerpoint/2010/main" val="377851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964488" cy="5078313"/>
          </a:xfrm>
          <a:prstGeom prst="rect">
            <a:avLst/>
          </a:prstGeom>
        </p:spPr>
        <p:txBody>
          <a:bodyPr wrap="square">
            <a:spAutoFit/>
          </a:bodyPr>
          <a:lstStyle/>
          <a:p>
            <a:pPr algn="just" rtl="0"/>
            <a:r>
              <a:rPr lang="en-US" sz="3600" b="1" dirty="0" err="1">
                <a:solidFill>
                  <a:srgbClr val="FF0000"/>
                </a:solidFill>
                <a:ea typeface="Calibri"/>
                <a:cs typeface="Arial"/>
              </a:rPr>
              <a:t>Cytogenetics</a:t>
            </a:r>
            <a:r>
              <a:rPr lang="en-US" sz="3600" b="1" dirty="0">
                <a:ea typeface="Calibri"/>
                <a:cs typeface="Arial"/>
              </a:rPr>
              <a:t> is a field of genetics dealing with species or cell specific number of chromosomes, and their structure and characteristic segments, their functional roles, and all the differences - namely the chromosomal mutations - related to them. Chromosome mutations are changes in the structure or in the number of chromosomes, and since </a:t>
            </a:r>
            <a:endParaRPr lang="ar-IQ" sz="3600" dirty="0"/>
          </a:p>
        </p:txBody>
      </p:sp>
    </p:spTree>
    <p:extLst>
      <p:ext uri="{BB962C8B-B14F-4D97-AF65-F5344CB8AC3E}">
        <p14:creationId xmlns:p14="http://schemas.microsoft.com/office/powerpoint/2010/main" val="358516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260648"/>
            <a:ext cx="8136904" cy="5945217"/>
          </a:xfrm>
          <a:prstGeom prst="rect">
            <a:avLst/>
          </a:prstGeom>
        </p:spPr>
        <p:txBody>
          <a:bodyPr wrap="square">
            <a:spAutoFit/>
          </a:bodyPr>
          <a:lstStyle/>
          <a:p>
            <a:pPr algn="just" rtl="0">
              <a:lnSpc>
                <a:spcPct val="200000"/>
              </a:lnSpc>
              <a:spcAft>
                <a:spcPts val="1000"/>
              </a:spcAft>
            </a:pPr>
            <a:r>
              <a:rPr lang="en-US" sz="3200" b="1" dirty="0">
                <a:ea typeface="Calibri"/>
                <a:cs typeface="Arial"/>
              </a:rPr>
              <a:t>The structure of chromosomes and genes</a:t>
            </a:r>
            <a:endParaRPr lang="en-US" sz="3200" dirty="0">
              <a:ea typeface="Calibri"/>
              <a:cs typeface="Arial"/>
            </a:endParaRPr>
          </a:p>
          <a:p>
            <a:pPr algn="just" rtl="0"/>
            <a:r>
              <a:rPr lang="en-US" sz="2800" b="1" dirty="0" smtClean="0">
                <a:effectLst/>
                <a:latin typeface="Times New Roman"/>
                <a:ea typeface="Calibri"/>
              </a:rPr>
              <a:t>A chromosome is an organized structure of DNA and protein that is found in cells. A chromosome is a single piece of coiled DNA containing many genes, regulatory elements and other nucleotide sequences. Chromosomes also contain DNA-bound proteins, which serve to package the DNA and control its functions. (The word </a:t>
            </a:r>
            <a:r>
              <a:rPr lang="en-US" sz="2800" b="1" i="1" dirty="0" smtClean="0">
                <a:effectLst/>
                <a:latin typeface="Times New Roman"/>
                <a:ea typeface="Calibri"/>
              </a:rPr>
              <a:t>chromosome </a:t>
            </a:r>
            <a:r>
              <a:rPr lang="en-US" sz="2800" b="1" dirty="0" smtClean="0">
                <a:effectLst/>
                <a:latin typeface="Times New Roman"/>
                <a:ea typeface="Calibri"/>
              </a:rPr>
              <a:t>comes from the Greek</a:t>
            </a:r>
            <a:r>
              <a:rPr lang="en-US" sz="2800" b="1" dirty="0">
                <a:ea typeface="Calibri"/>
                <a:cs typeface="Arial"/>
              </a:rPr>
              <a:t> </a:t>
            </a:r>
            <a:r>
              <a:rPr lang="en-US" sz="2800" b="1" dirty="0" err="1" smtClean="0">
                <a:effectLst/>
                <a:latin typeface="Times New Roman"/>
                <a:ea typeface="Calibri"/>
              </a:rPr>
              <a:t>chroma</a:t>
            </a:r>
            <a:r>
              <a:rPr lang="en-US" sz="2800" b="1" dirty="0" smtClean="0">
                <a:effectLst/>
                <a:latin typeface="Times New Roman"/>
                <a:ea typeface="Calibri"/>
              </a:rPr>
              <a:t> - color and soma - body due to their property of being very strongly stained by particular dyes.) Chromosomes vary widely between different organisms</a:t>
            </a:r>
            <a:endParaRPr lang="ar-IQ" sz="2800" dirty="0"/>
          </a:p>
        </p:txBody>
      </p:sp>
    </p:spTree>
    <p:extLst>
      <p:ext uri="{BB962C8B-B14F-4D97-AF65-F5344CB8AC3E}">
        <p14:creationId xmlns:p14="http://schemas.microsoft.com/office/powerpoint/2010/main" val="322601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8820472" cy="4591000"/>
          </a:xfrm>
          <a:prstGeom prst="rect">
            <a:avLst/>
          </a:prstGeom>
        </p:spPr>
        <p:txBody>
          <a:bodyPr wrap="square">
            <a:spAutoFit/>
          </a:bodyPr>
          <a:lstStyle/>
          <a:p>
            <a:pPr algn="just" rtl="0">
              <a:lnSpc>
                <a:spcPct val="200000"/>
              </a:lnSpc>
              <a:spcAft>
                <a:spcPts val="1000"/>
              </a:spcAft>
            </a:pPr>
            <a:r>
              <a:rPr lang="en-US" sz="2800" b="1" dirty="0">
                <a:ea typeface="Calibri"/>
                <a:cs typeface="Arial"/>
              </a:rPr>
              <a:t>Viral Chromosomes</a:t>
            </a:r>
            <a:endParaRPr lang="en-US" sz="2800" dirty="0">
              <a:ea typeface="Calibri"/>
              <a:cs typeface="Arial"/>
            </a:endParaRPr>
          </a:p>
          <a:p>
            <a:pPr algn="just" rtl="0"/>
            <a:r>
              <a:rPr lang="en-US" sz="3200" b="1" dirty="0" smtClean="0">
                <a:effectLst/>
                <a:latin typeface="Times New Roman"/>
                <a:ea typeface="Calibri"/>
              </a:rPr>
              <a:t>The chromosomes of viruses are called viral chromosomes. They occur singly in a viral species and chemically may contain either DNA or RNA. The DNA containing viral chromosomes may be either of linear shape (e.g., T2, T3, T4, T5, bacteriophages) or circular shape (e.g., most animal viruses</a:t>
            </a:r>
            <a:r>
              <a:rPr lang="en-US" sz="3600" b="1" dirty="0" smtClean="0">
                <a:effectLst/>
                <a:latin typeface="Times New Roman"/>
                <a:ea typeface="Calibri"/>
              </a:rPr>
              <a:t> and certain bacteriophages). </a:t>
            </a:r>
            <a:endParaRPr lang="ar-IQ" sz="3600" dirty="0"/>
          </a:p>
        </p:txBody>
      </p:sp>
    </p:spTree>
    <p:extLst>
      <p:ext uri="{BB962C8B-B14F-4D97-AF65-F5344CB8AC3E}">
        <p14:creationId xmlns:p14="http://schemas.microsoft.com/office/powerpoint/2010/main" val="310235994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1505</Words>
  <Application>Microsoft Office PowerPoint</Application>
  <PresentationFormat>عرض على الشاشة (3:4)‏</PresentationFormat>
  <Paragraphs>54</Paragraphs>
  <Slides>27</Slides>
  <Notes>1</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9</cp:revision>
  <dcterms:created xsi:type="dcterms:W3CDTF">2019-10-22T16:20:57Z</dcterms:created>
  <dcterms:modified xsi:type="dcterms:W3CDTF">2019-10-22T19:04:17Z</dcterms:modified>
</cp:coreProperties>
</file>