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757339"/>
            <a:ext cx="11900263" cy="4093428"/>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earth's surface is a boundary on the domain of the atmosphere. Transport processes at this boundary modify the lowest 100 to 3000 m of the atmosphere, creating what is called </a:t>
            </a:r>
            <a:r>
              <a:rPr lang="en-US" sz="2000" b="1" u="sng" dirty="0" smtClean="0">
                <a:latin typeface="Times New Roman" panose="02020603050405020304" pitchFamily="18" charset="0"/>
                <a:cs typeface="Times New Roman" panose="02020603050405020304" pitchFamily="18" charset="0"/>
              </a:rPr>
              <a:t>the boundary layer  . </a:t>
            </a:r>
          </a:p>
          <a:p>
            <a:pPr marL="800100" lvl="1"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remainder of the air in the troposphere is loosely called the </a:t>
            </a:r>
            <a:r>
              <a:rPr lang="en-US" sz="2000" b="1" u="sng" dirty="0" smtClean="0">
                <a:latin typeface="Times New Roman" panose="02020603050405020304" pitchFamily="18" charset="0"/>
                <a:cs typeface="Times New Roman" panose="02020603050405020304" pitchFamily="18" charset="0"/>
              </a:rPr>
              <a:t>free atmosphere</a:t>
            </a:r>
            <a:r>
              <a:rPr lang="en-US" sz="200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troposphere extends from the ground up to an average altitude of 11 km, define the boundary layer as that part of the troposphere that is directly influenced by the presence of the earth's surface and responds to surface forcing with a timescale of about an hour or less. These </a:t>
            </a:r>
            <a:r>
              <a:rPr lang="en-US" sz="2000" dirty="0" err="1">
                <a:latin typeface="Times New Roman" panose="02020603050405020304" pitchFamily="18" charset="0"/>
                <a:cs typeface="Times New Roman" panose="02020603050405020304" pitchFamily="18" charset="0"/>
              </a:rPr>
              <a:t>forcings</a:t>
            </a:r>
            <a:r>
              <a:rPr lang="en-US" sz="2000" dirty="0">
                <a:latin typeface="Times New Roman" panose="02020603050405020304" pitchFamily="18" charset="0"/>
                <a:cs typeface="Times New Roman" panose="02020603050405020304" pitchFamily="18" charset="0"/>
              </a:rPr>
              <a:t> include frictional drag, evaporation and transpiration, heat transfer, pollutant emission, and terrain. The boundary layer thickness is quite variable in time and space, ranging from hundreds of meters to a few </a:t>
            </a:r>
            <a:r>
              <a:rPr lang="en-US" sz="2000" dirty="0" err="1">
                <a:latin typeface="Times New Roman" panose="02020603050405020304" pitchFamily="18" charset="0"/>
                <a:cs typeface="Times New Roman" panose="02020603050405020304" pitchFamily="18" charset="0"/>
              </a:rPr>
              <a:t>kilometres</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Two types of clouds are often included in boundary-layer studies. One is the </a:t>
            </a:r>
            <a:r>
              <a:rPr lang="en-US" sz="2000" b="1" dirty="0">
                <a:latin typeface="Times New Roman" panose="02020603050405020304" pitchFamily="18" charset="0"/>
                <a:cs typeface="Times New Roman" panose="02020603050405020304" pitchFamily="18" charset="0"/>
              </a:rPr>
              <a:t>fair-weather cumulus </a:t>
            </a:r>
            <a:r>
              <a:rPr lang="en-US" sz="2000" b="1" dirty="0" smtClean="0">
                <a:latin typeface="Times New Roman" panose="02020603050405020304" pitchFamily="18" charset="0"/>
                <a:cs typeface="Times New Roman" panose="02020603050405020304" pitchFamily="18" charset="0"/>
              </a:rPr>
              <a:t>cloud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other type is the </a:t>
            </a:r>
            <a:r>
              <a:rPr lang="en-US" sz="2000" b="1" dirty="0">
                <a:latin typeface="Times New Roman" panose="02020603050405020304" pitchFamily="18" charset="0"/>
                <a:cs typeface="Times New Roman" panose="02020603050405020304" pitchFamily="18" charset="0"/>
              </a:rPr>
              <a:t>stratocumulus cloud</a:t>
            </a:r>
            <a:r>
              <a:rPr lang="en-US" sz="2000" dirty="0">
                <a:latin typeface="Times New Roman" panose="02020603050405020304" pitchFamily="18" charset="0"/>
                <a:cs typeface="Times New Roman" panose="02020603050405020304" pitchFamily="18" charset="0"/>
              </a:rPr>
              <a:t>. It is so closely tied to thermals in the boundary layer  fills the upper portion of a well-mixed, humid boundary layer where cooler temperatures allow condensation of water vapor. </a:t>
            </a:r>
          </a:p>
          <a:p>
            <a:pPr marL="342900" indent="-342900">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5002" t="20113" r="17780" b="17053"/>
          <a:stretch/>
        </p:blipFill>
        <p:spPr>
          <a:xfrm>
            <a:off x="313510" y="4232366"/>
            <a:ext cx="11769634" cy="2625634"/>
          </a:xfrm>
          <a:prstGeom prst="rect">
            <a:avLst/>
          </a:prstGeom>
        </p:spPr>
      </p:pic>
      <p:sp>
        <p:nvSpPr>
          <p:cNvPr id="6" name="Rectangle 5"/>
          <p:cNvSpPr/>
          <p:nvPr/>
        </p:nvSpPr>
        <p:spPr>
          <a:xfrm>
            <a:off x="3631474" y="122312"/>
            <a:ext cx="4553934" cy="461665"/>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Boundary Layer Characteristics</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114273"/>
            <a:ext cx="11769634" cy="1323439"/>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For example of temperature variations in the lower troposphere is shown in Fig 1.2. These time-histories were constructed from radiosonde soundings made every several hours near Lawton, Oklahoma. shows a diurnal variation of temperature near the ground that is not evident at greater altitudes. Such diurnal variation is one of the key characteristics of the boundary layer over land. The free atmosphere shows little diurnal variation.</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l="2143" t="12768" r="4989" b="8303"/>
          <a:stretch/>
        </p:blipFill>
        <p:spPr>
          <a:xfrm>
            <a:off x="91440" y="1620593"/>
            <a:ext cx="11900264" cy="2690149"/>
          </a:xfrm>
          <a:prstGeom prst="rect">
            <a:avLst/>
          </a:prstGeom>
        </p:spPr>
      </p:pic>
      <p:sp>
        <p:nvSpPr>
          <p:cNvPr id="7" name="Rectangle 6"/>
          <p:cNvSpPr/>
          <p:nvPr/>
        </p:nvSpPr>
        <p:spPr>
          <a:xfrm>
            <a:off x="222070" y="4597514"/>
            <a:ext cx="11769634" cy="1938992"/>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This diurnal variation is not caused by direct forcing of solar radiation on the boundary layer. Little solar radiation is absorbed in the boundary layer; most is transmitted to the ground where typical </a:t>
            </a:r>
            <a:r>
              <a:rPr lang="en-US" sz="2000" dirty="0" err="1" smtClean="0">
                <a:latin typeface="Times New Roman" panose="02020603050405020304" pitchFamily="18" charset="0"/>
                <a:cs typeface="Times New Roman" panose="02020603050405020304" pitchFamily="18" charset="0"/>
              </a:rPr>
              <a:t>absorptivities</a:t>
            </a:r>
            <a:r>
              <a:rPr lang="en-US" sz="2000" dirty="0" smtClean="0">
                <a:latin typeface="Times New Roman" panose="02020603050405020304" pitchFamily="18" charset="0"/>
                <a:cs typeface="Times New Roman" panose="02020603050405020304" pitchFamily="18" charset="0"/>
              </a:rPr>
              <a:t> on the order of 90% result in absorption of much of the solar energy. It is the ground that warms and cools in response to the radiation, which in turn forces changes in the boundary layer via transport processes. Turbulence is one of the important transport processes, and is sometimes also used to define the boundary layer.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0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02" t="10446" r="19145" b="7232"/>
          <a:stretch/>
        </p:blipFill>
        <p:spPr>
          <a:xfrm>
            <a:off x="0" y="0"/>
            <a:ext cx="12192000" cy="6857999"/>
          </a:xfrm>
          <a:prstGeom prst="rect">
            <a:avLst/>
          </a:prstGeom>
        </p:spPr>
      </p:pic>
    </p:spTree>
    <p:extLst>
      <p:ext uri="{BB962C8B-B14F-4D97-AF65-F5344CB8AC3E}">
        <p14:creationId xmlns:p14="http://schemas.microsoft.com/office/powerpoint/2010/main" val="23075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2124"/>
            <a:ext cx="11978640" cy="1631216"/>
          </a:xfrm>
          <a:prstGeom prst="rect">
            <a:avLst/>
          </a:prstGeom>
        </p:spPr>
        <p:txBody>
          <a:bodyPr wrap="square">
            <a:spAutoFit/>
          </a:bodyPr>
          <a:lstStyle/>
          <a:p>
            <a:pPr marL="342900" lvl="0" indent="-342900">
              <a:buFont typeface="Wingdings" panose="05000000000000000000" pitchFamily="2" charset="2"/>
              <a:buChar char="v"/>
            </a:pPr>
            <a:r>
              <a:rPr lang="en-US" sz="2000" b="1" i="1" u="sng" dirty="0">
                <a:solidFill>
                  <a:prstClr val="black"/>
                </a:solidFill>
                <a:latin typeface="Times New Roman" panose="02020603050405020304" pitchFamily="18" charset="0"/>
                <a:cs typeface="Times New Roman" panose="02020603050405020304" pitchFamily="18" charset="0"/>
              </a:rPr>
              <a:t>Wind and Flow </a:t>
            </a:r>
          </a:p>
          <a:p>
            <a:pPr lvl="0"/>
            <a:r>
              <a:rPr lang="en-US" sz="2000" dirty="0">
                <a:solidFill>
                  <a:prstClr val="black"/>
                </a:solidFill>
                <a:latin typeface="Times New Roman" panose="02020603050405020304" pitchFamily="18" charset="0"/>
                <a:cs typeface="Times New Roman" panose="02020603050405020304" pitchFamily="18" charset="0"/>
              </a:rPr>
              <a:t>Air flow, or wind. can be divided into three broad categories</a:t>
            </a:r>
            <a:r>
              <a:rPr lang="en-US" sz="2000" b="1" dirty="0">
                <a:solidFill>
                  <a:prstClr val="black"/>
                </a:solidFill>
                <a:latin typeface="Times New Roman" panose="02020603050405020304" pitchFamily="18" charset="0"/>
                <a:cs typeface="Times New Roman" panose="02020603050405020304" pitchFamily="18" charset="0"/>
              </a:rPr>
              <a:t>: mean wind, turbulence, and waves </a:t>
            </a:r>
            <a:r>
              <a:rPr lang="en-US" sz="2000" dirty="0">
                <a:solidFill>
                  <a:prstClr val="black"/>
                </a:solidFill>
                <a:latin typeface="Times New Roman" panose="02020603050405020304" pitchFamily="18" charset="0"/>
                <a:cs typeface="Times New Roman" panose="02020603050405020304" pitchFamily="18" charset="0"/>
              </a:rPr>
              <a:t>(Fig 1.3). </a:t>
            </a:r>
          </a:p>
          <a:p>
            <a:r>
              <a:rPr lang="en-US" sz="2000" dirty="0" smtClean="0">
                <a:latin typeface="Times New Roman" panose="02020603050405020304" pitchFamily="18" charset="0"/>
                <a:cs typeface="Times New Roman" panose="02020603050405020304" pitchFamily="18" charset="0"/>
              </a:rPr>
              <a:t>Each can exist separately, or in the presence of any of the others. Each can exist in the boundary layer, where transport of quantities such as moisture, heat, momentum. and pollutants is dominated in the horizontal by the mean wind, and in the vertical by turbulence.</a:t>
            </a:r>
            <a:endParaRPr lang="en-US" sz="2000" dirty="0" smtClean="0"/>
          </a:p>
        </p:txBody>
      </p:sp>
      <p:sp>
        <p:nvSpPr>
          <p:cNvPr id="5" name="Rectangle 4"/>
          <p:cNvSpPr/>
          <p:nvPr/>
        </p:nvSpPr>
        <p:spPr>
          <a:xfrm>
            <a:off x="156755" y="1757891"/>
            <a:ext cx="11678196" cy="3170099"/>
          </a:xfrm>
          <a:prstGeom prst="rect">
            <a:avLst/>
          </a:prstGeom>
        </p:spPr>
        <p:txBody>
          <a:bodyPr wrap="square">
            <a:spAutoFit/>
          </a:bodyPr>
          <a:lstStyle/>
          <a:p>
            <a:r>
              <a:rPr lang="en-US" sz="2000" b="1" u="sng" dirty="0" smtClean="0"/>
              <a:t>Mean wind </a:t>
            </a:r>
            <a:r>
              <a:rPr lang="en-US" sz="2000" dirty="0" smtClean="0"/>
              <a:t>is responsible for very rapid horizontal transport, or advection. Horizontal winds on the order of 2 to 10 m/s are common in the boundary layer. Friction causes the mean wind speed to be slowest near the ground. Vertical mean winds are much smaller, usually on the order of millimeters to centimeters per second. </a:t>
            </a:r>
          </a:p>
          <a:p>
            <a:r>
              <a:rPr lang="en-US" sz="2000" b="1" u="sng" dirty="0">
                <a:latin typeface="Times New Roman" panose="02020603050405020304" pitchFamily="18" charset="0"/>
                <a:cs typeface="Times New Roman" panose="02020603050405020304" pitchFamily="18" charset="0"/>
              </a:rPr>
              <a:t>Waves</a:t>
            </a:r>
            <a:r>
              <a:rPr lang="en-US" sz="2000" dirty="0"/>
              <a:t>, which are frequently observed in the nighttime boundary layer, transport little heat, humidity, and other scalars such as pollutants. They are, however, effective at transporting momentum and energy. These waves can be generated locally by mean-wind shears and by mean flow over obstacles. Waves can also propagate from some distant source, such as a thunderstorm or an explosion. Sometimes atmospheric waves may enhance the wind shears in localized regions, causing turbulence to form. Thus, wave phenomena can be associated with the turbulent transport of heat and pollutants, although waves without turbulence would not be as effective. </a:t>
            </a:r>
          </a:p>
        </p:txBody>
      </p:sp>
      <p:sp>
        <p:nvSpPr>
          <p:cNvPr id="6" name="Rectangle 5"/>
          <p:cNvSpPr/>
          <p:nvPr/>
        </p:nvSpPr>
        <p:spPr>
          <a:xfrm>
            <a:off x="156754" y="4888801"/>
            <a:ext cx="11377749" cy="193899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Turbulence</a:t>
            </a:r>
            <a:r>
              <a:rPr lang="en-US" sz="2000" dirty="0" smtClean="0">
                <a:latin typeface="Times New Roman" panose="02020603050405020304" pitchFamily="18" charset="0"/>
                <a:cs typeface="Times New Roman" panose="02020603050405020304" pitchFamily="18" charset="0"/>
              </a:rPr>
              <a:t> high </a:t>
            </a:r>
            <a:r>
              <a:rPr lang="en-US" sz="2000" dirty="0">
                <a:latin typeface="Times New Roman" panose="02020603050405020304" pitchFamily="18" charset="0"/>
                <a:cs typeface="Times New Roman" panose="02020603050405020304" pitchFamily="18" charset="0"/>
              </a:rPr>
              <a:t>frequency of occurrence of turbulence near the ground is one of the characteristics that makes the boundary layer different from the rest of the atmosphere. Outside of the boundary layer, turbulence is primarily found in convective clouds, and near the jet stream where strong wind shears can create clear air turbulence (CAT).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frequent lack of turbulence above the boundary layer means that the rest of the free atmosphere cannot respond to surface changes.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83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195" y="182880"/>
            <a:ext cx="12101609" cy="6426926"/>
          </a:xfrm>
          <a:prstGeom prst="rect">
            <a:avLst/>
          </a:prstGeom>
        </p:spPr>
      </p:pic>
    </p:spTree>
    <p:extLst>
      <p:ext uri="{BB962C8B-B14F-4D97-AF65-F5344CB8AC3E}">
        <p14:creationId xmlns:p14="http://schemas.microsoft.com/office/powerpoint/2010/main" val="14100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713</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cp:revision>
  <dcterms:created xsi:type="dcterms:W3CDTF">2019-10-20T19:36:41Z</dcterms:created>
  <dcterms:modified xsi:type="dcterms:W3CDTF">2020-01-11T21:45:22Z</dcterms:modified>
</cp:coreProperties>
</file>