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58" r:id="rId3"/>
    <p:sldId id="281" r:id="rId4"/>
    <p:sldId id="262" r:id="rId5"/>
    <p:sldId id="261" r:id="rId6"/>
    <p:sldId id="259" r:id="rId7"/>
    <p:sldId id="263" r:id="rId8"/>
    <p:sldId id="264" r:id="rId9"/>
    <p:sldId id="284" r:id="rId10"/>
    <p:sldId id="265" r:id="rId11"/>
    <p:sldId id="266" r:id="rId12"/>
    <p:sldId id="282" r:id="rId13"/>
    <p:sldId id="283" r:id="rId14"/>
    <p:sldId id="269" r:id="rId15"/>
    <p:sldId id="271" r:id="rId16"/>
    <p:sldId id="272" r:id="rId17"/>
    <p:sldId id="273" r:id="rId18"/>
    <p:sldId id="274" r:id="rId19"/>
    <p:sldId id="275" r:id="rId20"/>
    <p:sldId id="276" r:id="rId21"/>
    <p:sldId id="277" r:id="rId22"/>
    <p:sldId id="278" r:id="rId23"/>
    <p:sldId id="279" r:id="rId24"/>
    <p:sldId id="285" r:id="rId25"/>
    <p:sldId id="286" r:id="rId26"/>
    <p:sldId id="288" r:id="rId27"/>
    <p:sldId id="289" r:id="rId28"/>
    <p:sldId id="290" r:id="rId29"/>
    <p:sldId id="291" r:id="rId30"/>
    <p:sldId id="292" r:id="rId31"/>
    <p:sldId id="293" r:id="rId32"/>
    <p:sldId id="294" r:id="rId33"/>
    <p:sldId id="295" r:id="rId34"/>
    <p:sldId id="287" r:id="rId35"/>
    <p:sldId id="28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8EA61-1ACD-4DE4-883A-83A870DA8965}" type="doc">
      <dgm:prSet loTypeId="urn:microsoft.com/office/officeart/2005/8/layout/venn3" loCatId="relationship" qsTypeId="urn:microsoft.com/office/officeart/2005/8/quickstyle/3d1" qsCatId="3D" csTypeId="urn:microsoft.com/office/officeart/2005/8/colors/colorful5" csCatId="colorful" phldr="1"/>
      <dgm:spPr/>
      <dgm:t>
        <a:bodyPr/>
        <a:lstStyle/>
        <a:p>
          <a:endParaRPr lang="en-US"/>
        </a:p>
      </dgm:t>
    </dgm:pt>
    <dgm:pt modelId="{EA7AB5BD-68B9-4D9D-8652-1A815E881384}">
      <dgm:prSet phldrT="[Text]"/>
      <dgm:spPr>
        <a:xfrm>
          <a:off x="1785" y="1136054"/>
          <a:ext cx="1791890" cy="1791890"/>
        </a:xfrm>
        <a:prstGeom prst="ellipse">
          <a:avLst/>
        </a:prstGeom>
        <a:solidFill>
          <a:srgbClr val="4BACC6">
            <a:alpha val="50000"/>
            <a:hueOff val="0"/>
            <a:satOff val="0"/>
            <a:lumOff val="0"/>
            <a:alphaOff val="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ar-SA" dirty="0" smtClean="0">
              <a:solidFill>
                <a:sysClr val="windowText" lastClr="000000"/>
              </a:solidFill>
              <a:latin typeface="Calibri"/>
              <a:ea typeface="+mn-ea"/>
              <a:cs typeface="Arial"/>
            </a:rPr>
            <a:t>الزئبق</a:t>
          </a:r>
        </a:p>
        <a:p>
          <a:r>
            <a:rPr lang="ar-SA" dirty="0" smtClean="0">
              <a:solidFill>
                <a:sysClr val="windowText" lastClr="000000"/>
              </a:solidFill>
              <a:latin typeface="Calibri"/>
              <a:ea typeface="+mn-ea"/>
              <a:cs typeface="Arial"/>
            </a:rPr>
            <a:t>13,54</a:t>
          </a:r>
          <a:endParaRPr lang="en-US" dirty="0">
            <a:solidFill>
              <a:sysClr val="windowText" lastClr="000000"/>
            </a:solidFill>
            <a:latin typeface="Calibri"/>
            <a:ea typeface="+mn-ea"/>
            <a:cs typeface="+mn-cs"/>
          </a:endParaRPr>
        </a:p>
      </dgm:t>
    </dgm:pt>
    <dgm:pt modelId="{D3FA72CA-6207-4B15-8ADA-95047FAC931E}" type="parTrans" cxnId="{85994CF7-FE91-4A55-AE99-627D2B0D98B3}">
      <dgm:prSet/>
      <dgm:spPr/>
      <dgm:t>
        <a:bodyPr/>
        <a:lstStyle/>
        <a:p>
          <a:endParaRPr lang="en-US"/>
        </a:p>
      </dgm:t>
    </dgm:pt>
    <dgm:pt modelId="{F638F4B2-5A9F-43A1-9DBB-309B5D894192}" type="sibTrans" cxnId="{85994CF7-FE91-4A55-AE99-627D2B0D98B3}">
      <dgm:prSet/>
      <dgm:spPr/>
      <dgm:t>
        <a:bodyPr/>
        <a:lstStyle/>
        <a:p>
          <a:endParaRPr lang="en-US"/>
        </a:p>
      </dgm:t>
    </dgm:pt>
    <dgm:pt modelId="{27B62FB0-1368-45CE-9348-29FD98AC6E90}">
      <dgm:prSet phldrT="[Text]"/>
      <dgm:spPr>
        <a:xfrm>
          <a:off x="1435298" y="1136054"/>
          <a:ext cx="1791890" cy="1791890"/>
        </a:xfrm>
        <a:prstGeom prst="ellipse">
          <a:avLst/>
        </a:prstGeom>
        <a:solidFill>
          <a:srgbClr val="4BACC6">
            <a:alpha val="50000"/>
            <a:hueOff val="-3311292"/>
            <a:satOff val="13270"/>
            <a:lumOff val="2876"/>
            <a:alphaOff val="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ar-SA" dirty="0" smtClean="0">
              <a:solidFill>
                <a:sysClr val="windowText" lastClr="000000"/>
              </a:solidFill>
              <a:latin typeface="Calibri"/>
              <a:ea typeface="+mn-ea"/>
              <a:cs typeface="Arial"/>
            </a:rPr>
            <a:t>الرصاص</a:t>
          </a:r>
        </a:p>
        <a:p>
          <a:r>
            <a:rPr lang="ar-SA" dirty="0" smtClean="0">
              <a:solidFill>
                <a:sysClr val="windowText" lastClr="000000"/>
              </a:solidFill>
              <a:latin typeface="Calibri"/>
              <a:ea typeface="+mn-ea"/>
              <a:cs typeface="Arial"/>
            </a:rPr>
            <a:t>11,34</a:t>
          </a:r>
          <a:endParaRPr lang="en-US" dirty="0">
            <a:solidFill>
              <a:sysClr val="windowText" lastClr="000000"/>
            </a:solidFill>
            <a:latin typeface="Calibri"/>
            <a:ea typeface="+mn-ea"/>
            <a:cs typeface="+mn-cs"/>
          </a:endParaRPr>
        </a:p>
      </dgm:t>
    </dgm:pt>
    <dgm:pt modelId="{F3903DAC-DDF2-4E21-93DB-CA33FA022D66}" type="parTrans" cxnId="{3513AEA3-71C6-4474-9BAE-5A88E5EDF80D}">
      <dgm:prSet/>
      <dgm:spPr/>
      <dgm:t>
        <a:bodyPr/>
        <a:lstStyle/>
        <a:p>
          <a:endParaRPr lang="en-US"/>
        </a:p>
      </dgm:t>
    </dgm:pt>
    <dgm:pt modelId="{EFB8DBF6-1499-4853-9FAF-328D3BE6A7D9}" type="sibTrans" cxnId="{3513AEA3-71C6-4474-9BAE-5A88E5EDF80D}">
      <dgm:prSet/>
      <dgm:spPr/>
      <dgm:t>
        <a:bodyPr/>
        <a:lstStyle/>
        <a:p>
          <a:endParaRPr lang="en-US"/>
        </a:p>
      </dgm:t>
    </dgm:pt>
    <dgm:pt modelId="{168D4CC2-13A1-4B13-971F-016C3FFD0FAB}">
      <dgm:prSet/>
      <dgm:spPr>
        <a:xfrm>
          <a:off x="2868810" y="1136054"/>
          <a:ext cx="1791890" cy="1791890"/>
        </a:xfrm>
        <a:prstGeom prst="ellipse">
          <a:avLst/>
        </a:prstGeom>
        <a:solidFill>
          <a:srgbClr val="4BACC6">
            <a:alpha val="50000"/>
            <a:hueOff val="-6622584"/>
            <a:satOff val="26541"/>
            <a:lumOff val="5752"/>
            <a:alphaOff val="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ar-SA" dirty="0" smtClean="0">
              <a:solidFill>
                <a:sysClr val="windowText" lastClr="000000"/>
              </a:solidFill>
              <a:latin typeface="Calibri"/>
              <a:ea typeface="+mn-ea"/>
              <a:cs typeface="Arial"/>
            </a:rPr>
            <a:t>الكادميوم</a:t>
          </a:r>
        </a:p>
        <a:p>
          <a:r>
            <a:rPr lang="ar-SA" dirty="0" smtClean="0">
              <a:solidFill>
                <a:sysClr val="windowText" lastClr="000000"/>
              </a:solidFill>
              <a:latin typeface="Calibri"/>
              <a:ea typeface="+mn-ea"/>
              <a:cs typeface="Arial"/>
            </a:rPr>
            <a:t>8,56</a:t>
          </a:r>
          <a:endParaRPr lang="en-US" dirty="0">
            <a:solidFill>
              <a:sysClr val="windowText" lastClr="000000"/>
            </a:solidFill>
            <a:latin typeface="Calibri"/>
            <a:ea typeface="+mn-ea"/>
            <a:cs typeface="+mn-cs"/>
          </a:endParaRPr>
        </a:p>
      </dgm:t>
    </dgm:pt>
    <dgm:pt modelId="{5C2B05AB-1138-42B1-B983-5B70A57954EF}" type="parTrans" cxnId="{AA158A86-C689-4108-A15F-4E4D0FB5ECDD}">
      <dgm:prSet/>
      <dgm:spPr/>
      <dgm:t>
        <a:bodyPr/>
        <a:lstStyle/>
        <a:p>
          <a:endParaRPr lang="en-US"/>
        </a:p>
      </dgm:t>
    </dgm:pt>
    <dgm:pt modelId="{3CF7E5E8-C40D-46E6-8B4C-3FC1F9DDDA98}" type="sibTrans" cxnId="{AA158A86-C689-4108-A15F-4E4D0FB5ECDD}">
      <dgm:prSet/>
      <dgm:spPr/>
      <dgm:t>
        <a:bodyPr/>
        <a:lstStyle/>
        <a:p>
          <a:endParaRPr lang="en-US"/>
        </a:p>
      </dgm:t>
    </dgm:pt>
    <dgm:pt modelId="{BA60020D-4150-4D54-A90F-380C31A1699C}">
      <dgm:prSet/>
      <dgm:spPr>
        <a:xfrm>
          <a:off x="4302323" y="1136054"/>
          <a:ext cx="1791890" cy="1791890"/>
        </a:xfrm>
        <a:prstGeom prst="ellipse">
          <a:avLst/>
        </a:prstGeom>
        <a:solidFill>
          <a:srgbClr val="4BACC6">
            <a:alpha val="50000"/>
            <a:hueOff val="-9933876"/>
            <a:satOff val="39811"/>
            <a:lumOff val="8628"/>
            <a:alphaOff val="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ar-SA" dirty="0" smtClean="0">
              <a:solidFill>
                <a:sysClr val="windowText" lastClr="000000"/>
              </a:solidFill>
              <a:latin typeface="Calibri"/>
              <a:ea typeface="+mn-ea"/>
              <a:cs typeface="Arial"/>
            </a:rPr>
            <a:t>الزرنيخ</a:t>
          </a:r>
        </a:p>
        <a:p>
          <a:r>
            <a:rPr lang="ar-SA" dirty="0" smtClean="0">
              <a:solidFill>
                <a:sysClr val="windowText" lastClr="000000"/>
              </a:solidFill>
              <a:latin typeface="Calibri"/>
              <a:ea typeface="+mn-ea"/>
              <a:cs typeface="Arial"/>
            </a:rPr>
            <a:t>7,5</a:t>
          </a:r>
          <a:endParaRPr lang="en-US" dirty="0">
            <a:solidFill>
              <a:sysClr val="windowText" lastClr="000000"/>
            </a:solidFill>
            <a:latin typeface="Calibri"/>
            <a:ea typeface="+mn-ea"/>
            <a:cs typeface="+mn-cs"/>
          </a:endParaRPr>
        </a:p>
      </dgm:t>
    </dgm:pt>
    <dgm:pt modelId="{CE35C446-1611-4457-9E18-459400EF9AD9}" type="parTrans" cxnId="{D89BEA69-F835-4EC3-8C33-6DEFE13E5A6F}">
      <dgm:prSet/>
      <dgm:spPr/>
      <dgm:t>
        <a:bodyPr/>
        <a:lstStyle/>
        <a:p>
          <a:endParaRPr lang="en-US"/>
        </a:p>
      </dgm:t>
    </dgm:pt>
    <dgm:pt modelId="{E4645A36-2226-47A6-8DB3-721CD998E42E}" type="sibTrans" cxnId="{D89BEA69-F835-4EC3-8C33-6DEFE13E5A6F}">
      <dgm:prSet/>
      <dgm:spPr/>
      <dgm:t>
        <a:bodyPr/>
        <a:lstStyle/>
        <a:p>
          <a:endParaRPr lang="en-US"/>
        </a:p>
      </dgm:t>
    </dgm:pt>
    <dgm:pt modelId="{DAEAD24C-DAC0-40F0-9608-642700C3E415}" type="pres">
      <dgm:prSet presAssocID="{4428EA61-1ACD-4DE4-883A-83A870DA8965}" presName="Name0" presStyleCnt="0">
        <dgm:presLayoutVars>
          <dgm:dir/>
          <dgm:resizeHandles val="exact"/>
        </dgm:presLayoutVars>
      </dgm:prSet>
      <dgm:spPr/>
      <dgm:t>
        <a:bodyPr/>
        <a:lstStyle/>
        <a:p>
          <a:endParaRPr lang="en-US"/>
        </a:p>
      </dgm:t>
    </dgm:pt>
    <dgm:pt modelId="{29D658CF-D0BD-4C03-8C37-4C6355AB0CE6}" type="pres">
      <dgm:prSet presAssocID="{EA7AB5BD-68B9-4D9D-8652-1A815E881384}" presName="Name5" presStyleLbl="vennNode1" presStyleIdx="0" presStyleCnt="4">
        <dgm:presLayoutVars>
          <dgm:bulletEnabled val="1"/>
        </dgm:presLayoutVars>
      </dgm:prSet>
      <dgm:spPr/>
      <dgm:t>
        <a:bodyPr/>
        <a:lstStyle/>
        <a:p>
          <a:endParaRPr lang="en-US"/>
        </a:p>
      </dgm:t>
    </dgm:pt>
    <dgm:pt modelId="{9F7F281F-E9DD-427B-B994-20251B3B9CF8}" type="pres">
      <dgm:prSet presAssocID="{F638F4B2-5A9F-43A1-9DBB-309B5D894192}" presName="space" presStyleCnt="0"/>
      <dgm:spPr/>
    </dgm:pt>
    <dgm:pt modelId="{1FF46318-A905-4F4B-A30C-CAFC8E73983E}" type="pres">
      <dgm:prSet presAssocID="{27B62FB0-1368-45CE-9348-29FD98AC6E90}" presName="Name5" presStyleLbl="vennNode1" presStyleIdx="1" presStyleCnt="4">
        <dgm:presLayoutVars>
          <dgm:bulletEnabled val="1"/>
        </dgm:presLayoutVars>
      </dgm:prSet>
      <dgm:spPr/>
      <dgm:t>
        <a:bodyPr/>
        <a:lstStyle/>
        <a:p>
          <a:endParaRPr lang="en-US"/>
        </a:p>
      </dgm:t>
    </dgm:pt>
    <dgm:pt modelId="{48714F14-08D6-4D76-8EB6-31A79D875D5E}" type="pres">
      <dgm:prSet presAssocID="{EFB8DBF6-1499-4853-9FAF-328D3BE6A7D9}" presName="space" presStyleCnt="0"/>
      <dgm:spPr/>
    </dgm:pt>
    <dgm:pt modelId="{2E49AF87-78BA-4E9D-8A42-C231346304ED}" type="pres">
      <dgm:prSet presAssocID="{168D4CC2-13A1-4B13-971F-016C3FFD0FAB}" presName="Name5" presStyleLbl="vennNode1" presStyleIdx="2" presStyleCnt="4">
        <dgm:presLayoutVars>
          <dgm:bulletEnabled val="1"/>
        </dgm:presLayoutVars>
      </dgm:prSet>
      <dgm:spPr/>
      <dgm:t>
        <a:bodyPr/>
        <a:lstStyle/>
        <a:p>
          <a:endParaRPr lang="en-US"/>
        </a:p>
      </dgm:t>
    </dgm:pt>
    <dgm:pt modelId="{96295450-8071-40C5-9E65-928C53994F7C}" type="pres">
      <dgm:prSet presAssocID="{3CF7E5E8-C40D-46E6-8B4C-3FC1F9DDDA98}" presName="space" presStyleCnt="0"/>
      <dgm:spPr/>
    </dgm:pt>
    <dgm:pt modelId="{79CE9C53-9E9D-47DA-A3E9-C277136D8D45}" type="pres">
      <dgm:prSet presAssocID="{BA60020D-4150-4D54-A90F-380C31A1699C}" presName="Name5" presStyleLbl="vennNode1" presStyleIdx="3" presStyleCnt="4">
        <dgm:presLayoutVars>
          <dgm:bulletEnabled val="1"/>
        </dgm:presLayoutVars>
      </dgm:prSet>
      <dgm:spPr/>
      <dgm:t>
        <a:bodyPr/>
        <a:lstStyle/>
        <a:p>
          <a:endParaRPr lang="en-US"/>
        </a:p>
      </dgm:t>
    </dgm:pt>
  </dgm:ptLst>
  <dgm:cxnLst>
    <dgm:cxn modelId="{6C0E25BB-8A3B-4241-B0DC-2BDA46750DF7}" type="presOf" srcId="{EA7AB5BD-68B9-4D9D-8652-1A815E881384}" destId="{29D658CF-D0BD-4C03-8C37-4C6355AB0CE6}" srcOrd="0" destOrd="0" presId="urn:microsoft.com/office/officeart/2005/8/layout/venn3"/>
    <dgm:cxn modelId="{7B3D67C5-50B3-4335-9E86-A4BCC03A740E}" type="presOf" srcId="{27B62FB0-1368-45CE-9348-29FD98AC6E90}" destId="{1FF46318-A905-4F4B-A30C-CAFC8E73983E}" srcOrd="0" destOrd="0" presId="urn:microsoft.com/office/officeart/2005/8/layout/venn3"/>
    <dgm:cxn modelId="{D89BEA69-F835-4EC3-8C33-6DEFE13E5A6F}" srcId="{4428EA61-1ACD-4DE4-883A-83A870DA8965}" destId="{BA60020D-4150-4D54-A90F-380C31A1699C}" srcOrd="3" destOrd="0" parTransId="{CE35C446-1611-4457-9E18-459400EF9AD9}" sibTransId="{E4645A36-2226-47A6-8DB3-721CD998E42E}"/>
    <dgm:cxn modelId="{3513AEA3-71C6-4474-9BAE-5A88E5EDF80D}" srcId="{4428EA61-1ACD-4DE4-883A-83A870DA8965}" destId="{27B62FB0-1368-45CE-9348-29FD98AC6E90}" srcOrd="1" destOrd="0" parTransId="{F3903DAC-DDF2-4E21-93DB-CA33FA022D66}" sibTransId="{EFB8DBF6-1499-4853-9FAF-328D3BE6A7D9}"/>
    <dgm:cxn modelId="{2A85305B-D907-4546-A9D4-F6762C8DB0E7}" type="presOf" srcId="{BA60020D-4150-4D54-A90F-380C31A1699C}" destId="{79CE9C53-9E9D-47DA-A3E9-C277136D8D45}" srcOrd="0" destOrd="0" presId="urn:microsoft.com/office/officeart/2005/8/layout/venn3"/>
    <dgm:cxn modelId="{AA158A86-C689-4108-A15F-4E4D0FB5ECDD}" srcId="{4428EA61-1ACD-4DE4-883A-83A870DA8965}" destId="{168D4CC2-13A1-4B13-971F-016C3FFD0FAB}" srcOrd="2" destOrd="0" parTransId="{5C2B05AB-1138-42B1-B983-5B70A57954EF}" sibTransId="{3CF7E5E8-C40D-46E6-8B4C-3FC1F9DDDA98}"/>
    <dgm:cxn modelId="{85994CF7-FE91-4A55-AE99-627D2B0D98B3}" srcId="{4428EA61-1ACD-4DE4-883A-83A870DA8965}" destId="{EA7AB5BD-68B9-4D9D-8652-1A815E881384}" srcOrd="0" destOrd="0" parTransId="{D3FA72CA-6207-4B15-8ADA-95047FAC931E}" sibTransId="{F638F4B2-5A9F-43A1-9DBB-309B5D894192}"/>
    <dgm:cxn modelId="{EACAF13F-0C38-4929-9A8A-737278E638DA}" type="presOf" srcId="{168D4CC2-13A1-4B13-971F-016C3FFD0FAB}" destId="{2E49AF87-78BA-4E9D-8A42-C231346304ED}" srcOrd="0" destOrd="0" presId="urn:microsoft.com/office/officeart/2005/8/layout/venn3"/>
    <dgm:cxn modelId="{A263BE62-1493-41F1-AE6D-F48898ADB08B}" type="presOf" srcId="{4428EA61-1ACD-4DE4-883A-83A870DA8965}" destId="{DAEAD24C-DAC0-40F0-9608-642700C3E415}" srcOrd="0" destOrd="0" presId="urn:microsoft.com/office/officeart/2005/8/layout/venn3"/>
    <dgm:cxn modelId="{90093033-2A44-45B6-B3DE-57C6A4967646}" type="presParOf" srcId="{DAEAD24C-DAC0-40F0-9608-642700C3E415}" destId="{29D658CF-D0BD-4C03-8C37-4C6355AB0CE6}" srcOrd="0" destOrd="0" presId="urn:microsoft.com/office/officeart/2005/8/layout/venn3"/>
    <dgm:cxn modelId="{63A423FF-3AFA-4970-A72A-7F1A14FA1682}" type="presParOf" srcId="{DAEAD24C-DAC0-40F0-9608-642700C3E415}" destId="{9F7F281F-E9DD-427B-B994-20251B3B9CF8}" srcOrd="1" destOrd="0" presId="urn:microsoft.com/office/officeart/2005/8/layout/venn3"/>
    <dgm:cxn modelId="{8FCC7FC9-EB1C-4F7D-9CDF-575562C0A8EA}" type="presParOf" srcId="{DAEAD24C-DAC0-40F0-9608-642700C3E415}" destId="{1FF46318-A905-4F4B-A30C-CAFC8E73983E}" srcOrd="2" destOrd="0" presId="urn:microsoft.com/office/officeart/2005/8/layout/venn3"/>
    <dgm:cxn modelId="{65A6FFAF-A574-42E7-9C15-87DA0D4B4F2F}" type="presParOf" srcId="{DAEAD24C-DAC0-40F0-9608-642700C3E415}" destId="{48714F14-08D6-4D76-8EB6-31A79D875D5E}" srcOrd="3" destOrd="0" presId="urn:microsoft.com/office/officeart/2005/8/layout/venn3"/>
    <dgm:cxn modelId="{3B2F799F-F68F-4066-96DD-E316F83A7F73}" type="presParOf" srcId="{DAEAD24C-DAC0-40F0-9608-642700C3E415}" destId="{2E49AF87-78BA-4E9D-8A42-C231346304ED}" srcOrd="4" destOrd="0" presId="urn:microsoft.com/office/officeart/2005/8/layout/venn3"/>
    <dgm:cxn modelId="{88CB1C21-8069-4BAD-B89C-9345ABFD8D07}" type="presParOf" srcId="{DAEAD24C-DAC0-40F0-9608-642700C3E415}" destId="{96295450-8071-40C5-9E65-928C53994F7C}" srcOrd="5" destOrd="0" presId="urn:microsoft.com/office/officeart/2005/8/layout/venn3"/>
    <dgm:cxn modelId="{54C05A1B-8C7E-4A09-94E7-24A26F92ECDD}" type="presParOf" srcId="{DAEAD24C-DAC0-40F0-9608-642700C3E415}" destId="{79CE9C53-9E9D-47DA-A3E9-C277136D8D45}"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BF5869-943C-4C86-BA15-B58FA67F1D09}" type="doc">
      <dgm:prSet loTypeId="urn:microsoft.com/office/officeart/2005/8/layout/vProcess5" loCatId="process" qsTypeId="urn:microsoft.com/office/officeart/2005/8/quickstyle/simple3" qsCatId="simple" csTypeId="urn:microsoft.com/office/officeart/2005/8/colors/colorful1#2" csCatId="colorful" phldr="1"/>
      <dgm:spPr/>
      <dgm:t>
        <a:bodyPr/>
        <a:lstStyle/>
        <a:p>
          <a:endParaRPr lang="en-US"/>
        </a:p>
      </dgm:t>
    </dgm:pt>
    <dgm:pt modelId="{F45CA266-7622-4249-B94A-6039C9F12FE1}">
      <dgm:prSet phldrT="[Text]"/>
      <dgm:spPr>
        <a:xfrm>
          <a:off x="0" y="0"/>
          <a:ext cx="5943641" cy="894080"/>
        </a:xfrm>
        <a:prstGeom prst="roundRect">
          <a:avLst>
            <a:gd name="adj" fmla="val 10000"/>
          </a:avLst>
        </a:prstGeom>
      </dgm:spPr>
      <dgm:t>
        <a:bodyPr/>
        <a:lstStyle/>
        <a:p>
          <a:pPr algn="r" rtl="1"/>
          <a:r>
            <a:rPr lang="ar-SA" dirty="0" smtClean="0">
              <a:latin typeface="Calibri"/>
              <a:ea typeface="+mn-ea"/>
              <a:cs typeface="Arial"/>
            </a:rPr>
            <a:t>تدخل إلى الجو كمجموعة من الغازات الصناعية.</a:t>
          </a:r>
          <a:endParaRPr lang="en-US" dirty="0">
            <a:latin typeface="Calibri"/>
            <a:ea typeface="+mn-ea"/>
            <a:cs typeface="+mn-cs"/>
          </a:endParaRPr>
        </a:p>
      </dgm:t>
    </dgm:pt>
    <dgm:pt modelId="{BD2939E7-2142-49AC-AB13-B6D25F959815}" type="parTrans" cxnId="{E156F8C5-E554-4A7D-A1FB-AD02F7E6F334}">
      <dgm:prSet/>
      <dgm:spPr/>
      <dgm:t>
        <a:bodyPr/>
        <a:lstStyle/>
        <a:p>
          <a:pPr rtl="1"/>
          <a:endParaRPr lang="en-US"/>
        </a:p>
      </dgm:t>
    </dgm:pt>
    <dgm:pt modelId="{765CCC19-F287-428C-9051-9BF7151B9053}" type="sibTrans" cxnId="{E156F8C5-E554-4A7D-A1FB-AD02F7E6F334}">
      <dgm:prSet/>
      <dgm:spPr>
        <a:xfrm>
          <a:off x="5362489" y="684783"/>
          <a:ext cx="581152" cy="581152"/>
        </a:xfrm>
        <a:prstGeom prst="downArrow">
          <a:avLst>
            <a:gd name="adj1" fmla="val 55000"/>
            <a:gd name="adj2" fmla="val 45000"/>
          </a:avLst>
        </a:prstGeom>
      </dgm:spPr>
      <dgm:t>
        <a:bodyPr/>
        <a:lstStyle/>
        <a:p>
          <a:pPr rtl="1"/>
          <a:endParaRPr lang="en-US">
            <a:solidFill>
              <a:sysClr val="windowText" lastClr="000000">
                <a:hueOff val="0"/>
                <a:satOff val="0"/>
                <a:lumOff val="0"/>
                <a:alphaOff val="0"/>
              </a:sysClr>
            </a:solidFill>
            <a:latin typeface="Calibri"/>
            <a:ea typeface="+mn-ea"/>
            <a:cs typeface="+mn-cs"/>
          </a:endParaRPr>
        </a:p>
      </dgm:t>
    </dgm:pt>
    <dgm:pt modelId="{3A39F434-384E-4693-8F59-F607C72E90B9}">
      <dgm:prSet phldrT="[Text]"/>
      <dgm:spPr>
        <a:xfrm>
          <a:off x="497779" y="1056640"/>
          <a:ext cx="5943641" cy="894080"/>
        </a:xfrm>
        <a:prstGeom prst="roundRect">
          <a:avLst>
            <a:gd name="adj" fmla="val 10000"/>
          </a:avLst>
        </a:prstGeom>
      </dgm:spPr>
      <dgm:t>
        <a:bodyPr/>
        <a:lstStyle/>
        <a:p>
          <a:pPr algn="r" rtl="1"/>
          <a:r>
            <a:rPr lang="ar-SA" dirty="0" smtClean="0">
              <a:latin typeface="Calibri"/>
              <a:ea typeface="+mn-ea"/>
              <a:cs typeface="Arial"/>
            </a:rPr>
            <a:t>تنتقل إلى التربة وتصبح التربة ملوثة.</a:t>
          </a:r>
          <a:endParaRPr lang="en-US" dirty="0">
            <a:latin typeface="Calibri"/>
            <a:ea typeface="+mn-ea"/>
            <a:cs typeface="+mn-cs"/>
          </a:endParaRPr>
        </a:p>
      </dgm:t>
    </dgm:pt>
    <dgm:pt modelId="{1C989B51-F87F-4805-A7D2-3A0401D120F2}" type="parTrans" cxnId="{F4A4F2B0-4767-4E97-98B2-0119704C4F98}">
      <dgm:prSet/>
      <dgm:spPr/>
      <dgm:t>
        <a:bodyPr/>
        <a:lstStyle/>
        <a:p>
          <a:pPr rtl="1"/>
          <a:endParaRPr lang="en-US"/>
        </a:p>
      </dgm:t>
    </dgm:pt>
    <dgm:pt modelId="{6068567F-D1D0-482A-B01E-7D0D61A08C6C}" type="sibTrans" cxnId="{F4A4F2B0-4767-4E97-98B2-0119704C4F98}">
      <dgm:prSet/>
      <dgm:spPr>
        <a:xfrm>
          <a:off x="5860269" y="1741423"/>
          <a:ext cx="581152" cy="581152"/>
        </a:xfrm>
        <a:prstGeom prst="downArrow">
          <a:avLst>
            <a:gd name="adj1" fmla="val 55000"/>
            <a:gd name="adj2" fmla="val 45000"/>
          </a:avLst>
        </a:prstGeom>
      </dgm:spPr>
      <dgm:t>
        <a:bodyPr/>
        <a:lstStyle/>
        <a:p>
          <a:pPr rtl="1"/>
          <a:endParaRPr lang="en-US">
            <a:solidFill>
              <a:sysClr val="windowText" lastClr="000000">
                <a:hueOff val="0"/>
                <a:satOff val="0"/>
                <a:lumOff val="0"/>
                <a:alphaOff val="0"/>
              </a:sysClr>
            </a:solidFill>
            <a:latin typeface="Calibri"/>
            <a:ea typeface="+mn-ea"/>
            <a:cs typeface="+mn-cs"/>
          </a:endParaRPr>
        </a:p>
      </dgm:t>
    </dgm:pt>
    <dgm:pt modelId="{CAF481A0-E4E5-4148-AEC1-D8E028BE1165}">
      <dgm:prSet phldrT="[Text]"/>
      <dgm:spPr>
        <a:xfrm>
          <a:off x="1485910" y="3169919"/>
          <a:ext cx="5943641" cy="894080"/>
        </a:xfrm>
        <a:prstGeom prst="roundRect">
          <a:avLst>
            <a:gd name="adj" fmla="val 10000"/>
          </a:avLst>
        </a:prstGeom>
      </dgm:spPr>
      <dgm:t>
        <a:bodyPr/>
        <a:lstStyle/>
        <a:p>
          <a:pPr algn="r" rtl="1"/>
          <a:r>
            <a:rPr lang="ar-SA" dirty="0" smtClean="0">
              <a:latin typeface="Calibri"/>
              <a:ea typeface="+mn-ea"/>
              <a:cs typeface="Arial"/>
            </a:rPr>
            <a:t>تودع في قاع المحيطات والخلجان والتي مع الوقت تنجرف إلى السطح.</a:t>
          </a:r>
          <a:endParaRPr lang="en-US" dirty="0">
            <a:latin typeface="Calibri"/>
            <a:ea typeface="+mn-ea"/>
            <a:cs typeface="+mn-cs"/>
          </a:endParaRPr>
        </a:p>
      </dgm:t>
    </dgm:pt>
    <dgm:pt modelId="{ABEDDFD1-3B13-4E09-ABBA-F11FB8E1CA3E}" type="parTrans" cxnId="{2C2136A0-757F-4BE7-A996-8416301BE528}">
      <dgm:prSet/>
      <dgm:spPr/>
      <dgm:t>
        <a:bodyPr/>
        <a:lstStyle/>
        <a:p>
          <a:pPr rtl="1"/>
          <a:endParaRPr lang="en-US"/>
        </a:p>
      </dgm:t>
    </dgm:pt>
    <dgm:pt modelId="{704DAA4F-40F1-45F0-B2AD-7D0D19B29EAA}" type="sibTrans" cxnId="{2C2136A0-757F-4BE7-A996-8416301BE528}">
      <dgm:prSet/>
      <dgm:spPr/>
      <dgm:t>
        <a:bodyPr/>
        <a:lstStyle/>
        <a:p>
          <a:pPr rtl="1"/>
          <a:endParaRPr lang="en-US"/>
        </a:p>
      </dgm:t>
    </dgm:pt>
    <dgm:pt modelId="{DBF45E03-4DF2-445B-8FDD-2907F33F881B}">
      <dgm:prSet/>
      <dgm:spPr>
        <a:xfrm>
          <a:off x="988130" y="2113280"/>
          <a:ext cx="5943641" cy="894080"/>
        </a:xfrm>
        <a:prstGeom prst="roundRect">
          <a:avLst>
            <a:gd name="adj" fmla="val 10000"/>
          </a:avLst>
        </a:prstGeom>
      </dgm:spPr>
      <dgm:t>
        <a:bodyPr/>
        <a:lstStyle/>
        <a:p>
          <a:pPr algn="r" rtl="1"/>
          <a:r>
            <a:rPr lang="ar-SA" dirty="0" smtClean="0">
              <a:latin typeface="Calibri"/>
              <a:ea typeface="+mn-ea"/>
              <a:cs typeface="Arial"/>
            </a:rPr>
            <a:t>تصل إلى المياة الجوفية وتصبح المياة ملوثة.</a:t>
          </a:r>
          <a:endParaRPr lang="en-US" dirty="0">
            <a:latin typeface="Calibri"/>
            <a:ea typeface="+mn-ea"/>
            <a:cs typeface="+mn-cs"/>
          </a:endParaRPr>
        </a:p>
      </dgm:t>
    </dgm:pt>
    <dgm:pt modelId="{B55B06AB-1554-4761-805E-58E54C2A1380}" type="parTrans" cxnId="{FF58F160-EA57-4362-9B30-F80CBDA556BA}">
      <dgm:prSet/>
      <dgm:spPr/>
      <dgm:t>
        <a:bodyPr/>
        <a:lstStyle/>
        <a:p>
          <a:pPr rtl="1"/>
          <a:endParaRPr lang="en-US"/>
        </a:p>
      </dgm:t>
    </dgm:pt>
    <dgm:pt modelId="{CC30FB09-3B62-4E9C-8A3B-6A623C5C5FD7}" type="sibTrans" cxnId="{FF58F160-EA57-4362-9B30-F80CBDA556BA}">
      <dgm:prSet/>
      <dgm:spPr>
        <a:xfrm>
          <a:off x="6350620" y="2798064"/>
          <a:ext cx="581152" cy="581152"/>
        </a:xfrm>
        <a:prstGeom prst="downArrow">
          <a:avLst>
            <a:gd name="adj1" fmla="val 55000"/>
            <a:gd name="adj2" fmla="val 45000"/>
          </a:avLst>
        </a:prstGeom>
      </dgm:spPr>
      <dgm:t>
        <a:bodyPr/>
        <a:lstStyle/>
        <a:p>
          <a:pPr rtl="1"/>
          <a:endParaRPr lang="en-US">
            <a:solidFill>
              <a:sysClr val="windowText" lastClr="000000">
                <a:hueOff val="0"/>
                <a:satOff val="0"/>
                <a:lumOff val="0"/>
                <a:alphaOff val="0"/>
              </a:sysClr>
            </a:solidFill>
            <a:latin typeface="Calibri"/>
            <a:ea typeface="+mn-ea"/>
            <a:cs typeface="+mn-cs"/>
          </a:endParaRPr>
        </a:p>
      </dgm:t>
    </dgm:pt>
    <dgm:pt modelId="{023F81D8-D14C-44E4-A0B1-1AB5E68CE6A4}" type="pres">
      <dgm:prSet presAssocID="{9FBF5869-943C-4C86-BA15-B58FA67F1D09}" presName="outerComposite" presStyleCnt="0">
        <dgm:presLayoutVars>
          <dgm:chMax val="5"/>
          <dgm:dir/>
          <dgm:resizeHandles val="exact"/>
        </dgm:presLayoutVars>
      </dgm:prSet>
      <dgm:spPr/>
      <dgm:t>
        <a:bodyPr/>
        <a:lstStyle/>
        <a:p>
          <a:endParaRPr lang="en-US"/>
        </a:p>
      </dgm:t>
    </dgm:pt>
    <dgm:pt modelId="{30A0C6F4-A384-4991-BA89-A2A408416CE7}" type="pres">
      <dgm:prSet presAssocID="{9FBF5869-943C-4C86-BA15-B58FA67F1D09}" presName="dummyMaxCanvas" presStyleCnt="0">
        <dgm:presLayoutVars/>
      </dgm:prSet>
      <dgm:spPr/>
      <dgm:t>
        <a:bodyPr/>
        <a:lstStyle/>
        <a:p>
          <a:endParaRPr lang="en-US"/>
        </a:p>
      </dgm:t>
    </dgm:pt>
    <dgm:pt modelId="{8A8B1CBD-BD04-47F8-9B37-EF098A23B378}" type="pres">
      <dgm:prSet presAssocID="{9FBF5869-943C-4C86-BA15-B58FA67F1D09}" presName="FourNodes_1" presStyleLbl="node1" presStyleIdx="0" presStyleCnt="4" custLinFactNeighborX="25840">
        <dgm:presLayoutVars>
          <dgm:bulletEnabled val="1"/>
        </dgm:presLayoutVars>
      </dgm:prSet>
      <dgm:spPr/>
      <dgm:t>
        <a:bodyPr/>
        <a:lstStyle/>
        <a:p>
          <a:endParaRPr lang="en-US"/>
        </a:p>
      </dgm:t>
    </dgm:pt>
    <dgm:pt modelId="{7E7A5D79-2E89-4018-9C0F-0C060D6E7937}" type="pres">
      <dgm:prSet presAssocID="{9FBF5869-943C-4C86-BA15-B58FA67F1D09}" presName="FourNodes_2" presStyleLbl="node1" presStyleIdx="1" presStyleCnt="4" custLinFactNeighborX="669" custLinFactNeighborY="-7830">
        <dgm:presLayoutVars>
          <dgm:bulletEnabled val="1"/>
        </dgm:presLayoutVars>
      </dgm:prSet>
      <dgm:spPr/>
      <dgm:t>
        <a:bodyPr/>
        <a:lstStyle/>
        <a:p>
          <a:endParaRPr lang="en-US"/>
        </a:p>
      </dgm:t>
    </dgm:pt>
    <dgm:pt modelId="{9ED1A093-F327-4324-B683-F3DEC75B1198}" type="pres">
      <dgm:prSet presAssocID="{9FBF5869-943C-4C86-BA15-B58FA67F1D09}" presName="FourNodes_3" presStyleLbl="node1" presStyleIdx="2" presStyleCnt="4" custLinFactNeighborX="-12749" custLinFactNeighborY="-7777">
        <dgm:presLayoutVars>
          <dgm:bulletEnabled val="1"/>
        </dgm:presLayoutVars>
      </dgm:prSet>
      <dgm:spPr/>
      <dgm:t>
        <a:bodyPr/>
        <a:lstStyle/>
        <a:p>
          <a:endParaRPr lang="en-US"/>
        </a:p>
      </dgm:t>
    </dgm:pt>
    <dgm:pt modelId="{3E0853A7-E365-4242-A83E-39CC70EBF923}" type="pres">
      <dgm:prSet presAssocID="{9FBF5869-943C-4C86-BA15-B58FA67F1D09}" presName="FourNodes_4" presStyleLbl="node1" presStyleIdx="3" presStyleCnt="4" custLinFactNeighborX="-25000" custLinFactNeighborY="8040">
        <dgm:presLayoutVars>
          <dgm:bulletEnabled val="1"/>
        </dgm:presLayoutVars>
      </dgm:prSet>
      <dgm:spPr/>
      <dgm:t>
        <a:bodyPr/>
        <a:lstStyle/>
        <a:p>
          <a:endParaRPr lang="en-US"/>
        </a:p>
      </dgm:t>
    </dgm:pt>
    <dgm:pt modelId="{A0C877B3-D048-424D-9C8B-2699866807B9}" type="pres">
      <dgm:prSet presAssocID="{9FBF5869-943C-4C86-BA15-B58FA67F1D09}" presName="FourConn_1-2" presStyleLbl="fgAccFollowNode1" presStyleIdx="0" presStyleCnt="3" custLinFactX="-300000" custLinFactNeighborX="-319568" custLinFactNeighborY="-30674">
        <dgm:presLayoutVars>
          <dgm:bulletEnabled val="1"/>
        </dgm:presLayoutVars>
      </dgm:prSet>
      <dgm:spPr/>
      <dgm:t>
        <a:bodyPr/>
        <a:lstStyle/>
        <a:p>
          <a:endParaRPr lang="en-US"/>
        </a:p>
      </dgm:t>
    </dgm:pt>
    <dgm:pt modelId="{2BF581E1-F522-48AB-B925-A06ADA571158}" type="pres">
      <dgm:prSet presAssocID="{9FBF5869-943C-4C86-BA15-B58FA67F1D09}" presName="FourConn_2-3" presStyleLbl="fgAccFollowNode1" presStyleIdx="1" presStyleCnt="3" custLinFactX="-400000" custLinFactNeighborX="-434601" custLinFactNeighborY="-41960">
        <dgm:presLayoutVars>
          <dgm:bulletEnabled val="1"/>
        </dgm:presLayoutVars>
      </dgm:prSet>
      <dgm:spPr/>
      <dgm:t>
        <a:bodyPr/>
        <a:lstStyle/>
        <a:p>
          <a:endParaRPr lang="en-US"/>
        </a:p>
      </dgm:t>
    </dgm:pt>
    <dgm:pt modelId="{F37D38AC-5526-4D98-ACD4-2EE9DBE271D1}" type="pres">
      <dgm:prSet presAssocID="{9FBF5869-943C-4C86-BA15-B58FA67F1D09}" presName="FourConn_3-4" presStyleLbl="fgAccFollowNode1" presStyleIdx="2" presStyleCnt="3" custLinFactX="-446142" custLinFactNeighborX="-500000" custLinFactNeighborY="-30509">
        <dgm:presLayoutVars>
          <dgm:bulletEnabled val="1"/>
        </dgm:presLayoutVars>
      </dgm:prSet>
      <dgm:spPr/>
      <dgm:t>
        <a:bodyPr/>
        <a:lstStyle/>
        <a:p>
          <a:endParaRPr lang="en-US"/>
        </a:p>
      </dgm:t>
    </dgm:pt>
    <dgm:pt modelId="{AA7DBDBB-2E4B-4BFA-9578-4B82F735FF76}" type="pres">
      <dgm:prSet presAssocID="{9FBF5869-943C-4C86-BA15-B58FA67F1D09}" presName="FourNodes_1_text" presStyleLbl="node1" presStyleIdx="3" presStyleCnt="4">
        <dgm:presLayoutVars>
          <dgm:bulletEnabled val="1"/>
        </dgm:presLayoutVars>
      </dgm:prSet>
      <dgm:spPr/>
      <dgm:t>
        <a:bodyPr/>
        <a:lstStyle/>
        <a:p>
          <a:endParaRPr lang="en-US"/>
        </a:p>
      </dgm:t>
    </dgm:pt>
    <dgm:pt modelId="{D2292382-1417-47D4-8E38-D56965629D9C}" type="pres">
      <dgm:prSet presAssocID="{9FBF5869-943C-4C86-BA15-B58FA67F1D09}" presName="FourNodes_2_text" presStyleLbl="node1" presStyleIdx="3" presStyleCnt="4">
        <dgm:presLayoutVars>
          <dgm:bulletEnabled val="1"/>
        </dgm:presLayoutVars>
      </dgm:prSet>
      <dgm:spPr/>
      <dgm:t>
        <a:bodyPr/>
        <a:lstStyle/>
        <a:p>
          <a:endParaRPr lang="en-US"/>
        </a:p>
      </dgm:t>
    </dgm:pt>
    <dgm:pt modelId="{6E0FE4AC-2450-43E2-AC69-EA06F00D6D4D}" type="pres">
      <dgm:prSet presAssocID="{9FBF5869-943C-4C86-BA15-B58FA67F1D09}" presName="FourNodes_3_text" presStyleLbl="node1" presStyleIdx="3" presStyleCnt="4">
        <dgm:presLayoutVars>
          <dgm:bulletEnabled val="1"/>
        </dgm:presLayoutVars>
      </dgm:prSet>
      <dgm:spPr/>
      <dgm:t>
        <a:bodyPr/>
        <a:lstStyle/>
        <a:p>
          <a:endParaRPr lang="en-US"/>
        </a:p>
      </dgm:t>
    </dgm:pt>
    <dgm:pt modelId="{9FB32024-1590-474C-9F67-196F233A5A40}" type="pres">
      <dgm:prSet presAssocID="{9FBF5869-943C-4C86-BA15-B58FA67F1D09}" presName="FourNodes_4_text" presStyleLbl="node1" presStyleIdx="3" presStyleCnt="4">
        <dgm:presLayoutVars>
          <dgm:bulletEnabled val="1"/>
        </dgm:presLayoutVars>
      </dgm:prSet>
      <dgm:spPr/>
      <dgm:t>
        <a:bodyPr/>
        <a:lstStyle/>
        <a:p>
          <a:endParaRPr lang="en-US"/>
        </a:p>
      </dgm:t>
    </dgm:pt>
  </dgm:ptLst>
  <dgm:cxnLst>
    <dgm:cxn modelId="{B2AC2C0C-C051-435C-8929-7D57318D0073}" type="presOf" srcId="{3A39F434-384E-4693-8F59-F607C72E90B9}" destId="{D2292382-1417-47D4-8E38-D56965629D9C}" srcOrd="1" destOrd="0" presId="urn:microsoft.com/office/officeart/2005/8/layout/vProcess5"/>
    <dgm:cxn modelId="{BA361E44-7CD8-472C-9B6B-84BE4A6F4177}" type="presOf" srcId="{F45CA266-7622-4249-B94A-6039C9F12FE1}" destId="{AA7DBDBB-2E4B-4BFA-9578-4B82F735FF76}" srcOrd="1" destOrd="0" presId="urn:microsoft.com/office/officeart/2005/8/layout/vProcess5"/>
    <dgm:cxn modelId="{F9169EA0-1D72-43F6-85C7-A0130FAD9446}" type="presOf" srcId="{9FBF5869-943C-4C86-BA15-B58FA67F1D09}" destId="{023F81D8-D14C-44E4-A0B1-1AB5E68CE6A4}" srcOrd="0" destOrd="0" presId="urn:microsoft.com/office/officeart/2005/8/layout/vProcess5"/>
    <dgm:cxn modelId="{FF58F160-EA57-4362-9B30-F80CBDA556BA}" srcId="{9FBF5869-943C-4C86-BA15-B58FA67F1D09}" destId="{DBF45E03-4DF2-445B-8FDD-2907F33F881B}" srcOrd="2" destOrd="0" parTransId="{B55B06AB-1554-4761-805E-58E54C2A1380}" sibTransId="{CC30FB09-3B62-4E9C-8A3B-6A623C5C5FD7}"/>
    <dgm:cxn modelId="{DAFCCC74-8946-4946-9A86-6E00274F23BC}" type="presOf" srcId="{CAF481A0-E4E5-4148-AEC1-D8E028BE1165}" destId="{3E0853A7-E365-4242-A83E-39CC70EBF923}" srcOrd="0" destOrd="0" presId="urn:microsoft.com/office/officeart/2005/8/layout/vProcess5"/>
    <dgm:cxn modelId="{7F7C77B3-CC28-46E7-B987-F510BE1CF9A3}" type="presOf" srcId="{765CCC19-F287-428C-9051-9BF7151B9053}" destId="{A0C877B3-D048-424D-9C8B-2699866807B9}" srcOrd="0" destOrd="0" presId="urn:microsoft.com/office/officeart/2005/8/layout/vProcess5"/>
    <dgm:cxn modelId="{FCEB6B49-C8DA-4917-B43A-A63AD7501B2C}" type="presOf" srcId="{DBF45E03-4DF2-445B-8FDD-2907F33F881B}" destId="{9ED1A093-F327-4324-B683-F3DEC75B1198}" srcOrd="0" destOrd="0" presId="urn:microsoft.com/office/officeart/2005/8/layout/vProcess5"/>
    <dgm:cxn modelId="{BC4179A5-7AF5-4699-BCAF-B418BB947D75}" type="presOf" srcId="{DBF45E03-4DF2-445B-8FDD-2907F33F881B}" destId="{6E0FE4AC-2450-43E2-AC69-EA06F00D6D4D}" srcOrd="1" destOrd="0" presId="urn:microsoft.com/office/officeart/2005/8/layout/vProcess5"/>
    <dgm:cxn modelId="{83C9A481-424F-4221-9166-72D5FE2C0056}" type="presOf" srcId="{6068567F-D1D0-482A-B01E-7D0D61A08C6C}" destId="{2BF581E1-F522-48AB-B925-A06ADA571158}" srcOrd="0" destOrd="0" presId="urn:microsoft.com/office/officeart/2005/8/layout/vProcess5"/>
    <dgm:cxn modelId="{F4A4F2B0-4767-4E97-98B2-0119704C4F98}" srcId="{9FBF5869-943C-4C86-BA15-B58FA67F1D09}" destId="{3A39F434-384E-4693-8F59-F607C72E90B9}" srcOrd="1" destOrd="0" parTransId="{1C989B51-F87F-4805-A7D2-3A0401D120F2}" sibTransId="{6068567F-D1D0-482A-B01E-7D0D61A08C6C}"/>
    <dgm:cxn modelId="{7BC1D712-4877-43C8-9BE9-8A8DD93B5B3C}" type="presOf" srcId="{3A39F434-384E-4693-8F59-F607C72E90B9}" destId="{7E7A5D79-2E89-4018-9C0F-0C060D6E7937}" srcOrd="0" destOrd="0" presId="urn:microsoft.com/office/officeart/2005/8/layout/vProcess5"/>
    <dgm:cxn modelId="{2C2136A0-757F-4BE7-A996-8416301BE528}" srcId="{9FBF5869-943C-4C86-BA15-B58FA67F1D09}" destId="{CAF481A0-E4E5-4148-AEC1-D8E028BE1165}" srcOrd="3" destOrd="0" parTransId="{ABEDDFD1-3B13-4E09-ABBA-F11FB8E1CA3E}" sibTransId="{704DAA4F-40F1-45F0-B2AD-7D0D19B29EAA}"/>
    <dgm:cxn modelId="{4C6AEC29-CC9C-4E07-A4C7-26EE04E4A093}" type="presOf" srcId="{F45CA266-7622-4249-B94A-6039C9F12FE1}" destId="{8A8B1CBD-BD04-47F8-9B37-EF098A23B378}" srcOrd="0" destOrd="0" presId="urn:microsoft.com/office/officeart/2005/8/layout/vProcess5"/>
    <dgm:cxn modelId="{6F2275F8-F981-42EA-8D07-DCC881D267AF}" type="presOf" srcId="{CAF481A0-E4E5-4148-AEC1-D8E028BE1165}" destId="{9FB32024-1590-474C-9F67-196F233A5A40}" srcOrd="1" destOrd="0" presId="urn:microsoft.com/office/officeart/2005/8/layout/vProcess5"/>
    <dgm:cxn modelId="{557B5FB9-7F8A-43F1-86A4-D3E23439B8C3}" type="presOf" srcId="{CC30FB09-3B62-4E9C-8A3B-6A623C5C5FD7}" destId="{F37D38AC-5526-4D98-ACD4-2EE9DBE271D1}" srcOrd="0" destOrd="0" presId="urn:microsoft.com/office/officeart/2005/8/layout/vProcess5"/>
    <dgm:cxn modelId="{E156F8C5-E554-4A7D-A1FB-AD02F7E6F334}" srcId="{9FBF5869-943C-4C86-BA15-B58FA67F1D09}" destId="{F45CA266-7622-4249-B94A-6039C9F12FE1}" srcOrd="0" destOrd="0" parTransId="{BD2939E7-2142-49AC-AB13-B6D25F959815}" sibTransId="{765CCC19-F287-428C-9051-9BF7151B9053}"/>
    <dgm:cxn modelId="{D2BE6BCB-9B5B-48CD-AAA3-A68E51C765EE}" type="presParOf" srcId="{023F81D8-D14C-44E4-A0B1-1AB5E68CE6A4}" destId="{30A0C6F4-A384-4991-BA89-A2A408416CE7}" srcOrd="0" destOrd="0" presId="urn:microsoft.com/office/officeart/2005/8/layout/vProcess5"/>
    <dgm:cxn modelId="{41AA3D4B-A14D-4003-9A8D-B7B9FA7978E0}" type="presParOf" srcId="{023F81D8-D14C-44E4-A0B1-1AB5E68CE6A4}" destId="{8A8B1CBD-BD04-47F8-9B37-EF098A23B378}" srcOrd="1" destOrd="0" presId="urn:microsoft.com/office/officeart/2005/8/layout/vProcess5"/>
    <dgm:cxn modelId="{57CC2071-458F-4281-A401-6F1E93DB8188}" type="presParOf" srcId="{023F81D8-D14C-44E4-A0B1-1AB5E68CE6A4}" destId="{7E7A5D79-2E89-4018-9C0F-0C060D6E7937}" srcOrd="2" destOrd="0" presId="urn:microsoft.com/office/officeart/2005/8/layout/vProcess5"/>
    <dgm:cxn modelId="{E064AAEC-FEF1-40D2-8753-4B721C9EA00C}" type="presParOf" srcId="{023F81D8-D14C-44E4-A0B1-1AB5E68CE6A4}" destId="{9ED1A093-F327-4324-B683-F3DEC75B1198}" srcOrd="3" destOrd="0" presId="urn:microsoft.com/office/officeart/2005/8/layout/vProcess5"/>
    <dgm:cxn modelId="{5A9095A7-AA01-4A59-BF27-66294C60E533}" type="presParOf" srcId="{023F81D8-D14C-44E4-A0B1-1AB5E68CE6A4}" destId="{3E0853A7-E365-4242-A83E-39CC70EBF923}" srcOrd="4" destOrd="0" presId="urn:microsoft.com/office/officeart/2005/8/layout/vProcess5"/>
    <dgm:cxn modelId="{BE2761F6-E186-4DF9-8868-999B70AA9EEC}" type="presParOf" srcId="{023F81D8-D14C-44E4-A0B1-1AB5E68CE6A4}" destId="{A0C877B3-D048-424D-9C8B-2699866807B9}" srcOrd="5" destOrd="0" presId="urn:microsoft.com/office/officeart/2005/8/layout/vProcess5"/>
    <dgm:cxn modelId="{B11362C0-CF58-4EAA-A8F3-78D58E95F0B1}" type="presParOf" srcId="{023F81D8-D14C-44E4-A0B1-1AB5E68CE6A4}" destId="{2BF581E1-F522-48AB-B925-A06ADA571158}" srcOrd="6" destOrd="0" presId="urn:microsoft.com/office/officeart/2005/8/layout/vProcess5"/>
    <dgm:cxn modelId="{DCB784C0-888C-4285-82F7-0F77F3C9534A}" type="presParOf" srcId="{023F81D8-D14C-44E4-A0B1-1AB5E68CE6A4}" destId="{F37D38AC-5526-4D98-ACD4-2EE9DBE271D1}" srcOrd="7" destOrd="0" presId="urn:microsoft.com/office/officeart/2005/8/layout/vProcess5"/>
    <dgm:cxn modelId="{434B39EC-39C9-4E25-B790-BEFCBF04ED0C}" type="presParOf" srcId="{023F81D8-D14C-44E4-A0B1-1AB5E68CE6A4}" destId="{AA7DBDBB-2E4B-4BFA-9578-4B82F735FF76}" srcOrd="8" destOrd="0" presId="urn:microsoft.com/office/officeart/2005/8/layout/vProcess5"/>
    <dgm:cxn modelId="{20C1AC02-C73D-4090-A789-06838D071E8C}" type="presParOf" srcId="{023F81D8-D14C-44E4-A0B1-1AB5E68CE6A4}" destId="{D2292382-1417-47D4-8E38-D56965629D9C}" srcOrd="9" destOrd="0" presId="urn:microsoft.com/office/officeart/2005/8/layout/vProcess5"/>
    <dgm:cxn modelId="{C9C25599-FF3C-4DD6-AEBD-E3D29D60D434}" type="presParOf" srcId="{023F81D8-D14C-44E4-A0B1-1AB5E68CE6A4}" destId="{6E0FE4AC-2450-43E2-AC69-EA06F00D6D4D}" srcOrd="10" destOrd="0" presId="urn:microsoft.com/office/officeart/2005/8/layout/vProcess5"/>
    <dgm:cxn modelId="{40F2ECE2-6B10-43F3-9E48-57918CEC2E3E}" type="presParOf" srcId="{023F81D8-D14C-44E4-A0B1-1AB5E68CE6A4}" destId="{9FB32024-1590-474C-9F67-196F233A5A40}"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DD57C2-DA1E-4CB6-92B8-F26B01988EA5}" type="doc">
      <dgm:prSet loTypeId="urn:microsoft.com/office/officeart/2005/8/layout/pyramid2" loCatId="pyramid" qsTypeId="urn:microsoft.com/office/officeart/2005/8/quickstyle/simple1" qsCatId="simple" csTypeId="urn:microsoft.com/office/officeart/2005/8/colors/accent2_1" csCatId="accent2" phldr="1"/>
      <dgm:spPr/>
      <dgm:t>
        <a:bodyPr/>
        <a:lstStyle/>
        <a:p>
          <a:endParaRPr lang="en-US"/>
        </a:p>
      </dgm:t>
    </dgm:pt>
    <dgm:pt modelId="{A1158B64-76EB-4840-B02F-8C3CC072D171}">
      <dgm:prSet phldrT="[Text]" custT="1"/>
      <dgm:spPr/>
      <dgm:t>
        <a:bodyPr/>
        <a:lstStyle/>
        <a:p>
          <a:r>
            <a:rPr lang="en-US" sz="2000" dirty="0" err="1" smtClean="0"/>
            <a:t>Ar</a:t>
          </a:r>
          <a:r>
            <a:rPr lang="en-US" sz="2000" dirty="0" smtClean="0"/>
            <a:t>=0.01mg/l</a:t>
          </a:r>
          <a:endParaRPr lang="en-US" sz="1200" dirty="0"/>
        </a:p>
      </dgm:t>
    </dgm:pt>
    <dgm:pt modelId="{36CF1B70-D212-48BD-AFB2-C530B6D97F34}" type="parTrans" cxnId="{B1D52172-5F9B-4148-8A6C-081C678B68C7}">
      <dgm:prSet/>
      <dgm:spPr/>
      <dgm:t>
        <a:bodyPr/>
        <a:lstStyle/>
        <a:p>
          <a:endParaRPr lang="en-US"/>
        </a:p>
      </dgm:t>
    </dgm:pt>
    <dgm:pt modelId="{2F195CEA-087E-4235-B616-8032FC9525A1}" type="sibTrans" cxnId="{B1D52172-5F9B-4148-8A6C-081C678B68C7}">
      <dgm:prSet/>
      <dgm:spPr/>
      <dgm:t>
        <a:bodyPr/>
        <a:lstStyle/>
        <a:p>
          <a:endParaRPr lang="en-US"/>
        </a:p>
      </dgm:t>
    </dgm:pt>
    <dgm:pt modelId="{1D7648A2-7F91-4146-814A-E46354EA7C99}">
      <dgm:prSet phldrT="[Text]" custT="1"/>
      <dgm:spPr/>
      <dgm:t>
        <a:bodyPr/>
        <a:lstStyle/>
        <a:p>
          <a:r>
            <a:rPr lang="en-US" sz="1800" dirty="0" smtClean="0"/>
            <a:t>Hg=0.002mg/l</a:t>
          </a:r>
          <a:endParaRPr lang="en-US" sz="1400" dirty="0"/>
        </a:p>
      </dgm:t>
    </dgm:pt>
    <dgm:pt modelId="{3950AC3C-0DD2-42D8-9FF2-438F5C85A982}" type="parTrans" cxnId="{3F430045-8AAE-4087-B2A2-07B6D7789A9A}">
      <dgm:prSet/>
      <dgm:spPr/>
      <dgm:t>
        <a:bodyPr/>
        <a:lstStyle/>
        <a:p>
          <a:endParaRPr lang="en-US"/>
        </a:p>
      </dgm:t>
    </dgm:pt>
    <dgm:pt modelId="{D7A84342-ECD4-42FA-9052-276A42A91544}" type="sibTrans" cxnId="{3F430045-8AAE-4087-B2A2-07B6D7789A9A}">
      <dgm:prSet/>
      <dgm:spPr/>
      <dgm:t>
        <a:bodyPr/>
        <a:lstStyle/>
        <a:p>
          <a:endParaRPr lang="en-US"/>
        </a:p>
      </dgm:t>
    </dgm:pt>
    <dgm:pt modelId="{A4D79E27-6582-4545-8D46-2EBEC749260D}">
      <dgm:prSet phldrT="[Text]" custT="1"/>
      <dgm:spPr/>
      <dgm:t>
        <a:bodyPr/>
        <a:lstStyle/>
        <a:p>
          <a:r>
            <a:rPr lang="en-US" sz="1800" dirty="0" err="1" smtClean="0"/>
            <a:t>Pb</a:t>
          </a:r>
          <a:r>
            <a:rPr lang="en-US" sz="1800" dirty="0" smtClean="0"/>
            <a:t>=0.015mg/</a:t>
          </a:r>
          <a:r>
            <a:rPr lang="en-US" sz="1400" dirty="0" smtClean="0"/>
            <a:t>l</a:t>
          </a:r>
          <a:endParaRPr lang="en-US" sz="1400" dirty="0"/>
        </a:p>
      </dgm:t>
    </dgm:pt>
    <dgm:pt modelId="{637D7ED7-A31B-4116-8395-AF5C8693DD22}" type="parTrans" cxnId="{C4F316FB-30AE-49CB-BA56-C95E5CD77351}">
      <dgm:prSet/>
      <dgm:spPr/>
      <dgm:t>
        <a:bodyPr/>
        <a:lstStyle/>
        <a:p>
          <a:endParaRPr lang="en-US"/>
        </a:p>
      </dgm:t>
    </dgm:pt>
    <dgm:pt modelId="{E789580F-6A6D-413C-AA9D-C4DD285FF76B}" type="sibTrans" cxnId="{C4F316FB-30AE-49CB-BA56-C95E5CD77351}">
      <dgm:prSet/>
      <dgm:spPr/>
      <dgm:t>
        <a:bodyPr/>
        <a:lstStyle/>
        <a:p>
          <a:endParaRPr lang="en-US"/>
        </a:p>
      </dgm:t>
    </dgm:pt>
    <dgm:pt modelId="{F8CA61B7-F9DB-4BDF-8864-A9503193445F}">
      <dgm:prSet phldrT="[Text]" custT="1"/>
      <dgm:spPr/>
      <dgm:t>
        <a:bodyPr/>
        <a:lstStyle/>
        <a:p>
          <a:r>
            <a:rPr lang="en-US" sz="2000" dirty="0" smtClean="0"/>
            <a:t>cd=0.05mg/l</a:t>
          </a:r>
          <a:r>
            <a:rPr lang="en-US" sz="1400" dirty="0" smtClean="0"/>
            <a:t> </a:t>
          </a:r>
          <a:endParaRPr lang="en-US" sz="1400" dirty="0"/>
        </a:p>
      </dgm:t>
    </dgm:pt>
    <dgm:pt modelId="{735983F9-4C8C-4C6A-AE32-FA945BFFDDB1}" type="parTrans" cxnId="{2F6491EE-6CD8-4E1A-8BDA-81648AD74B15}">
      <dgm:prSet/>
      <dgm:spPr/>
      <dgm:t>
        <a:bodyPr/>
        <a:lstStyle/>
        <a:p>
          <a:endParaRPr lang="en-US"/>
        </a:p>
      </dgm:t>
    </dgm:pt>
    <dgm:pt modelId="{46642199-9B12-4EAF-97AD-CE7873CB237B}" type="sibTrans" cxnId="{2F6491EE-6CD8-4E1A-8BDA-81648AD74B15}">
      <dgm:prSet/>
      <dgm:spPr/>
      <dgm:t>
        <a:bodyPr/>
        <a:lstStyle/>
        <a:p>
          <a:endParaRPr lang="en-US"/>
        </a:p>
      </dgm:t>
    </dgm:pt>
    <dgm:pt modelId="{861D8045-EB71-48B2-B46A-70E8111F6271}" type="pres">
      <dgm:prSet presAssocID="{4BDD57C2-DA1E-4CB6-92B8-F26B01988EA5}" presName="compositeShape" presStyleCnt="0">
        <dgm:presLayoutVars>
          <dgm:dir/>
          <dgm:resizeHandles/>
        </dgm:presLayoutVars>
      </dgm:prSet>
      <dgm:spPr/>
      <dgm:t>
        <a:bodyPr/>
        <a:lstStyle/>
        <a:p>
          <a:pPr rtl="1"/>
          <a:endParaRPr lang="ar-IQ"/>
        </a:p>
      </dgm:t>
    </dgm:pt>
    <dgm:pt modelId="{AB6BA295-4CB0-41B7-8EB4-0B262C36FDAD}" type="pres">
      <dgm:prSet presAssocID="{4BDD57C2-DA1E-4CB6-92B8-F26B01988EA5}" presName="pyramid" presStyleLbl="node1" presStyleIdx="0" presStyleCnt="1"/>
      <dgm:spPr/>
    </dgm:pt>
    <dgm:pt modelId="{9656C4D1-48AE-4AE8-B7D3-CAB9354F107B}" type="pres">
      <dgm:prSet presAssocID="{4BDD57C2-DA1E-4CB6-92B8-F26B01988EA5}" presName="theList" presStyleCnt="0"/>
      <dgm:spPr/>
    </dgm:pt>
    <dgm:pt modelId="{1DBAFE9E-95EA-4C51-B07F-3B98EF7E4389}" type="pres">
      <dgm:prSet presAssocID="{A1158B64-76EB-4840-B02F-8C3CC072D171}" presName="aNode" presStyleLbl="fgAcc1" presStyleIdx="0" presStyleCnt="4" custLinFactY="100000" custLinFactNeighborX="-1282" custLinFactNeighborY="174799">
        <dgm:presLayoutVars>
          <dgm:bulletEnabled val="1"/>
        </dgm:presLayoutVars>
      </dgm:prSet>
      <dgm:spPr/>
      <dgm:t>
        <a:bodyPr/>
        <a:lstStyle/>
        <a:p>
          <a:pPr rtl="1"/>
          <a:endParaRPr lang="ar-IQ"/>
        </a:p>
      </dgm:t>
    </dgm:pt>
    <dgm:pt modelId="{A22B31D3-6D5D-4DF3-A6B1-904D0C4D7C1A}" type="pres">
      <dgm:prSet presAssocID="{A1158B64-76EB-4840-B02F-8C3CC072D171}" presName="aSpace" presStyleCnt="0"/>
      <dgm:spPr/>
    </dgm:pt>
    <dgm:pt modelId="{C3C828FD-EF0F-40EA-A7EF-5AD1E441D934}" type="pres">
      <dgm:prSet presAssocID="{1D7648A2-7F91-4146-814A-E46354EA7C99}" presName="aNode" presStyleLbl="fgAcc1" presStyleIdx="1" presStyleCnt="4" custLinFactY="-81300" custLinFactNeighborX="-1282" custLinFactNeighborY="-100000">
        <dgm:presLayoutVars>
          <dgm:bulletEnabled val="1"/>
        </dgm:presLayoutVars>
      </dgm:prSet>
      <dgm:spPr/>
      <dgm:t>
        <a:bodyPr/>
        <a:lstStyle/>
        <a:p>
          <a:pPr rtl="1"/>
          <a:endParaRPr lang="ar-IQ"/>
        </a:p>
      </dgm:t>
    </dgm:pt>
    <dgm:pt modelId="{7303217C-1558-4704-88F5-F562731B3017}" type="pres">
      <dgm:prSet presAssocID="{1D7648A2-7F91-4146-814A-E46354EA7C99}" presName="aSpace" presStyleCnt="0"/>
      <dgm:spPr/>
    </dgm:pt>
    <dgm:pt modelId="{5F14C107-2556-4FB7-94D0-873B9BEE993F}" type="pres">
      <dgm:prSet presAssocID="{A4D79E27-6582-4545-8D46-2EBEC749260D}" presName="aNode" presStyleLbl="fgAcc1" presStyleIdx="2" presStyleCnt="4">
        <dgm:presLayoutVars>
          <dgm:bulletEnabled val="1"/>
        </dgm:presLayoutVars>
      </dgm:prSet>
      <dgm:spPr/>
      <dgm:t>
        <a:bodyPr/>
        <a:lstStyle/>
        <a:p>
          <a:pPr rtl="1"/>
          <a:endParaRPr lang="ar-IQ"/>
        </a:p>
      </dgm:t>
    </dgm:pt>
    <dgm:pt modelId="{03F8BE5D-6253-45A4-BEF9-291196B7E2B1}" type="pres">
      <dgm:prSet presAssocID="{A4D79E27-6582-4545-8D46-2EBEC749260D}" presName="aSpace" presStyleCnt="0"/>
      <dgm:spPr/>
    </dgm:pt>
    <dgm:pt modelId="{94970AC7-926F-4BED-AC58-C2A413425FE2}" type="pres">
      <dgm:prSet presAssocID="{F8CA61B7-F9DB-4BDF-8864-A9503193445F}" presName="aNode" presStyleLbl="fgAcc1" presStyleIdx="3" presStyleCnt="4">
        <dgm:presLayoutVars>
          <dgm:bulletEnabled val="1"/>
        </dgm:presLayoutVars>
      </dgm:prSet>
      <dgm:spPr/>
      <dgm:t>
        <a:bodyPr/>
        <a:lstStyle/>
        <a:p>
          <a:pPr rtl="1"/>
          <a:endParaRPr lang="ar-IQ"/>
        </a:p>
      </dgm:t>
    </dgm:pt>
    <dgm:pt modelId="{96B83F3C-E653-4139-8C1B-0E6213B07FF5}" type="pres">
      <dgm:prSet presAssocID="{F8CA61B7-F9DB-4BDF-8864-A9503193445F}" presName="aSpace" presStyleCnt="0"/>
      <dgm:spPr/>
    </dgm:pt>
  </dgm:ptLst>
  <dgm:cxnLst>
    <dgm:cxn modelId="{3F430045-8AAE-4087-B2A2-07B6D7789A9A}" srcId="{4BDD57C2-DA1E-4CB6-92B8-F26B01988EA5}" destId="{1D7648A2-7F91-4146-814A-E46354EA7C99}" srcOrd="1" destOrd="0" parTransId="{3950AC3C-0DD2-42D8-9FF2-438F5C85A982}" sibTransId="{D7A84342-ECD4-42FA-9052-276A42A91544}"/>
    <dgm:cxn modelId="{50319413-DAAD-4E04-86FA-F3C38651F7D0}" type="presOf" srcId="{A4D79E27-6582-4545-8D46-2EBEC749260D}" destId="{5F14C107-2556-4FB7-94D0-873B9BEE993F}" srcOrd="0" destOrd="0" presId="urn:microsoft.com/office/officeart/2005/8/layout/pyramid2"/>
    <dgm:cxn modelId="{B1D52172-5F9B-4148-8A6C-081C678B68C7}" srcId="{4BDD57C2-DA1E-4CB6-92B8-F26B01988EA5}" destId="{A1158B64-76EB-4840-B02F-8C3CC072D171}" srcOrd="0" destOrd="0" parTransId="{36CF1B70-D212-48BD-AFB2-C530B6D97F34}" sibTransId="{2F195CEA-087E-4235-B616-8032FC9525A1}"/>
    <dgm:cxn modelId="{E2995CBF-FFB7-4928-8A5B-108FD424ABEC}" type="presOf" srcId="{A1158B64-76EB-4840-B02F-8C3CC072D171}" destId="{1DBAFE9E-95EA-4C51-B07F-3B98EF7E4389}" srcOrd="0" destOrd="0" presId="urn:microsoft.com/office/officeart/2005/8/layout/pyramid2"/>
    <dgm:cxn modelId="{2F6491EE-6CD8-4E1A-8BDA-81648AD74B15}" srcId="{4BDD57C2-DA1E-4CB6-92B8-F26B01988EA5}" destId="{F8CA61B7-F9DB-4BDF-8864-A9503193445F}" srcOrd="3" destOrd="0" parTransId="{735983F9-4C8C-4C6A-AE32-FA945BFFDDB1}" sibTransId="{46642199-9B12-4EAF-97AD-CE7873CB237B}"/>
    <dgm:cxn modelId="{4D6B1B9D-B9EC-4D9B-BCE5-84A4190CDA48}" type="presOf" srcId="{F8CA61B7-F9DB-4BDF-8864-A9503193445F}" destId="{94970AC7-926F-4BED-AC58-C2A413425FE2}" srcOrd="0" destOrd="0" presId="urn:microsoft.com/office/officeart/2005/8/layout/pyramid2"/>
    <dgm:cxn modelId="{E740899A-A165-4648-9245-29F656A68B74}" type="presOf" srcId="{4BDD57C2-DA1E-4CB6-92B8-F26B01988EA5}" destId="{861D8045-EB71-48B2-B46A-70E8111F6271}" srcOrd="0" destOrd="0" presId="urn:microsoft.com/office/officeart/2005/8/layout/pyramid2"/>
    <dgm:cxn modelId="{D0D0DF05-B8EF-40AB-BBCE-B23E69613A56}" type="presOf" srcId="{1D7648A2-7F91-4146-814A-E46354EA7C99}" destId="{C3C828FD-EF0F-40EA-A7EF-5AD1E441D934}" srcOrd="0" destOrd="0" presId="urn:microsoft.com/office/officeart/2005/8/layout/pyramid2"/>
    <dgm:cxn modelId="{C4F316FB-30AE-49CB-BA56-C95E5CD77351}" srcId="{4BDD57C2-DA1E-4CB6-92B8-F26B01988EA5}" destId="{A4D79E27-6582-4545-8D46-2EBEC749260D}" srcOrd="2" destOrd="0" parTransId="{637D7ED7-A31B-4116-8395-AF5C8693DD22}" sibTransId="{E789580F-6A6D-413C-AA9D-C4DD285FF76B}"/>
    <dgm:cxn modelId="{E6FDCD63-E43F-4A91-BB45-05ABA4DF4AF9}" type="presParOf" srcId="{861D8045-EB71-48B2-B46A-70E8111F6271}" destId="{AB6BA295-4CB0-41B7-8EB4-0B262C36FDAD}" srcOrd="0" destOrd="0" presId="urn:microsoft.com/office/officeart/2005/8/layout/pyramid2"/>
    <dgm:cxn modelId="{3B47D777-E526-470E-957D-FC7EEDD7F262}" type="presParOf" srcId="{861D8045-EB71-48B2-B46A-70E8111F6271}" destId="{9656C4D1-48AE-4AE8-B7D3-CAB9354F107B}" srcOrd="1" destOrd="0" presId="urn:microsoft.com/office/officeart/2005/8/layout/pyramid2"/>
    <dgm:cxn modelId="{5B571668-97E4-4B58-8007-398DBEA5DECF}" type="presParOf" srcId="{9656C4D1-48AE-4AE8-B7D3-CAB9354F107B}" destId="{1DBAFE9E-95EA-4C51-B07F-3B98EF7E4389}" srcOrd="0" destOrd="0" presId="urn:microsoft.com/office/officeart/2005/8/layout/pyramid2"/>
    <dgm:cxn modelId="{CB43DDD9-21A4-468B-8151-A86680CE19C1}" type="presParOf" srcId="{9656C4D1-48AE-4AE8-B7D3-CAB9354F107B}" destId="{A22B31D3-6D5D-4DF3-A6B1-904D0C4D7C1A}" srcOrd="1" destOrd="0" presId="urn:microsoft.com/office/officeart/2005/8/layout/pyramid2"/>
    <dgm:cxn modelId="{299D75DA-1241-46B2-9ECA-D13A120F1BEA}" type="presParOf" srcId="{9656C4D1-48AE-4AE8-B7D3-CAB9354F107B}" destId="{C3C828FD-EF0F-40EA-A7EF-5AD1E441D934}" srcOrd="2" destOrd="0" presId="urn:microsoft.com/office/officeart/2005/8/layout/pyramid2"/>
    <dgm:cxn modelId="{80801505-F7F2-4B72-854A-CDB3AC12FA9C}" type="presParOf" srcId="{9656C4D1-48AE-4AE8-B7D3-CAB9354F107B}" destId="{7303217C-1558-4704-88F5-F562731B3017}" srcOrd="3" destOrd="0" presId="urn:microsoft.com/office/officeart/2005/8/layout/pyramid2"/>
    <dgm:cxn modelId="{41268942-F0FB-4061-A8C7-4CD9959BA3E5}" type="presParOf" srcId="{9656C4D1-48AE-4AE8-B7D3-CAB9354F107B}" destId="{5F14C107-2556-4FB7-94D0-873B9BEE993F}" srcOrd="4" destOrd="0" presId="urn:microsoft.com/office/officeart/2005/8/layout/pyramid2"/>
    <dgm:cxn modelId="{98C597E0-BD5C-44AC-936A-BAC05B3F88A4}" type="presParOf" srcId="{9656C4D1-48AE-4AE8-B7D3-CAB9354F107B}" destId="{03F8BE5D-6253-45A4-BEF9-291196B7E2B1}" srcOrd="5" destOrd="0" presId="urn:microsoft.com/office/officeart/2005/8/layout/pyramid2"/>
    <dgm:cxn modelId="{4F07A075-75A1-45DA-9B06-D52FD577CA29}" type="presParOf" srcId="{9656C4D1-48AE-4AE8-B7D3-CAB9354F107B}" destId="{94970AC7-926F-4BED-AC58-C2A413425FE2}" srcOrd="6" destOrd="0" presId="urn:microsoft.com/office/officeart/2005/8/layout/pyramid2"/>
    <dgm:cxn modelId="{DD624A3E-084C-4AEE-9E00-4C62F1DE13BA}" type="presParOf" srcId="{9656C4D1-48AE-4AE8-B7D3-CAB9354F107B}" destId="{96B83F3C-E653-4139-8C1B-0E6213B07FF5}"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658CF-D0BD-4C03-8C37-4C6355AB0CE6}">
      <dsp:nvSpPr>
        <dsp:cNvPr id="0" name=""/>
        <dsp:cNvSpPr/>
      </dsp:nvSpPr>
      <dsp:spPr>
        <a:xfrm>
          <a:off x="1718" y="179052"/>
          <a:ext cx="1724694" cy="1724694"/>
        </a:xfrm>
        <a:prstGeom prst="ellipse">
          <a:avLst/>
        </a:prstGeom>
        <a:solidFill>
          <a:srgbClr val="4BACC6">
            <a:alpha val="50000"/>
            <a:hueOff val="0"/>
            <a:satOff val="0"/>
            <a:lumOff val="0"/>
            <a:alphaOff val="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4916" tIns="33020" rIns="94916" bIns="33020" numCol="1" spcCol="1270" anchor="ctr" anchorCtr="0">
          <a:noAutofit/>
        </a:bodyPr>
        <a:lstStyle/>
        <a:p>
          <a:pPr lvl="0" algn="ctr" defTabSz="1155700">
            <a:lnSpc>
              <a:spcPct val="90000"/>
            </a:lnSpc>
            <a:spcBef>
              <a:spcPct val="0"/>
            </a:spcBef>
            <a:spcAft>
              <a:spcPct val="35000"/>
            </a:spcAft>
          </a:pPr>
          <a:r>
            <a:rPr lang="ar-SA" sz="2600" kern="1200" dirty="0" smtClean="0">
              <a:solidFill>
                <a:sysClr val="windowText" lastClr="000000"/>
              </a:solidFill>
              <a:latin typeface="Calibri"/>
              <a:ea typeface="+mn-ea"/>
              <a:cs typeface="Arial"/>
            </a:rPr>
            <a:t>الزئبق</a:t>
          </a:r>
        </a:p>
        <a:p>
          <a:pPr lvl="0" algn="ctr" defTabSz="1155700">
            <a:lnSpc>
              <a:spcPct val="90000"/>
            </a:lnSpc>
            <a:spcBef>
              <a:spcPct val="0"/>
            </a:spcBef>
            <a:spcAft>
              <a:spcPct val="35000"/>
            </a:spcAft>
          </a:pPr>
          <a:r>
            <a:rPr lang="ar-SA" sz="2600" kern="1200" dirty="0" smtClean="0">
              <a:solidFill>
                <a:sysClr val="windowText" lastClr="000000"/>
              </a:solidFill>
              <a:latin typeface="Calibri"/>
              <a:ea typeface="+mn-ea"/>
              <a:cs typeface="Arial"/>
            </a:rPr>
            <a:t>13,54</a:t>
          </a:r>
          <a:endParaRPr lang="en-US" sz="2600" kern="1200" dirty="0">
            <a:solidFill>
              <a:sysClr val="windowText" lastClr="000000"/>
            </a:solidFill>
            <a:latin typeface="Calibri"/>
            <a:ea typeface="+mn-ea"/>
            <a:cs typeface="+mn-cs"/>
          </a:endParaRPr>
        </a:p>
      </dsp:txBody>
      <dsp:txXfrm>
        <a:off x="254294" y="431628"/>
        <a:ext cx="1219542" cy="1219542"/>
      </dsp:txXfrm>
    </dsp:sp>
    <dsp:sp modelId="{1FF46318-A905-4F4B-A30C-CAFC8E73983E}">
      <dsp:nvSpPr>
        <dsp:cNvPr id="0" name=""/>
        <dsp:cNvSpPr/>
      </dsp:nvSpPr>
      <dsp:spPr>
        <a:xfrm>
          <a:off x="1381474" y="179052"/>
          <a:ext cx="1724694" cy="1724694"/>
        </a:xfrm>
        <a:prstGeom prst="ellipse">
          <a:avLst/>
        </a:prstGeom>
        <a:solidFill>
          <a:srgbClr val="4BACC6">
            <a:alpha val="50000"/>
            <a:hueOff val="-3311292"/>
            <a:satOff val="13270"/>
            <a:lumOff val="2876"/>
            <a:alphaOff val="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4916" tIns="33020" rIns="94916" bIns="33020" numCol="1" spcCol="1270" anchor="ctr" anchorCtr="0">
          <a:noAutofit/>
        </a:bodyPr>
        <a:lstStyle/>
        <a:p>
          <a:pPr lvl="0" algn="ctr" defTabSz="1155700">
            <a:lnSpc>
              <a:spcPct val="90000"/>
            </a:lnSpc>
            <a:spcBef>
              <a:spcPct val="0"/>
            </a:spcBef>
            <a:spcAft>
              <a:spcPct val="35000"/>
            </a:spcAft>
          </a:pPr>
          <a:r>
            <a:rPr lang="ar-SA" sz="2600" kern="1200" dirty="0" smtClean="0">
              <a:solidFill>
                <a:sysClr val="windowText" lastClr="000000"/>
              </a:solidFill>
              <a:latin typeface="Calibri"/>
              <a:ea typeface="+mn-ea"/>
              <a:cs typeface="Arial"/>
            </a:rPr>
            <a:t>الرصاص</a:t>
          </a:r>
        </a:p>
        <a:p>
          <a:pPr lvl="0" algn="ctr" defTabSz="1155700">
            <a:lnSpc>
              <a:spcPct val="90000"/>
            </a:lnSpc>
            <a:spcBef>
              <a:spcPct val="0"/>
            </a:spcBef>
            <a:spcAft>
              <a:spcPct val="35000"/>
            </a:spcAft>
          </a:pPr>
          <a:r>
            <a:rPr lang="ar-SA" sz="2600" kern="1200" dirty="0" smtClean="0">
              <a:solidFill>
                <a:sysClr val="windowText" lastClr="000000"/>
              </a:solidFill>
              <a:latin typeface="Calibri"/>
              <a:ea typeface="+mn-ea"/>
              <a:cs typeface="Arial"/>
            </a:rPr>
            <a:t>11,34</a:t>
          </a:r>
          <a:endParaRPr lang="en-US" sz="2600" kern="1200" dirty="0">
            <a:solidFill>
              <a:sysClr val="windowText" lastClr="000000"/>
            </a:solidFill>
            <a:latin typeface="Calibri"/>
            <a:ea typeface="+mn-ea"/>
            <a:cs typeface="+mn-cs"/>
          </a:endParaRPr>
        </a:p>
      </dsp:txBody>
      <dsp:txXfrm>
        <a:off x="1634050" y="431628"/>
        <a:ext cx="1219542" cy="1219542"/>
      </dsp:txXfrm>
    </dsp:sp>
    <dsp:sp modelId="{2E49AF87-78BA-4E9D-8A42-C231346304ED}">
      <dsp:nvSpPr>
        <dsp:cNvPr id="0" name=""/>
        <dsp:cNvSpPr/>
      </dsp:nvSpPr>
      <dsp:spPr>
        <a:xfrm>
          <a:off x="2761230" y="179052"/>
          <a:ext cx="1724694" cy="1724694"/>
        </a:xfrm>
        <a:prstGeom prst="ellipse">
          <a:avLst/>
        </a:prstGeom>
        <a:solidFill>
          <a:srgbClr val="4BACC6">
            <a:alpha val="50000"/>
            <a:hueOff val="-6622584"/>
            <a:satOff val="26541"/>
            <a:lumOff val="5752"/>
            <a:alphaOff val="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4916" tIns="33020" rIns="94916" bIns="33020" numCol="1" spcCol="1270" anchor="ctr" anchorCtr="0">
          <a:noAutofit/>
        </a:bodyPr>
        <a:lstStyle/>
        <a:p>
          <a:pPr lvl="0" algn="ctr" defTabSz="1155700">
            <a:lnSpc>
              <a:spcPct val="90000"/>
            </a:lnSpc>
            <a:spcBef>
              <a:spcPct val="0"/>
            </a:spcBef>
            <a:spcAft>
              <a:spcPct val="35000"/>
            </a:spcAft>
          </a:pPr>
          <a:r>
            <a:rPr lang="ar-SA" sz="2600" kern="1200" dirty="0" smtClean="0">
              <a:solidFill>
                <a:sysClr val="windowText" lastClr="000000"/>
              </a:solidFill>
              <a:latin typeface="Calibri"/>
              <a:ea typeface="+mn-ea"/>
              <a:cs typeface="Arial"/>
            </a:rPr>
            <a:t>الكادميوم</a:t>
          </a:r>
        </a:p>
        <a:p>
          <a:pPr lvl="0" algn="ctr" defTabSz="1155700">
            <a:lnSpc>
              <a:spcPct val="90000"/>
            </a:lnSpc>
            <a:spcBef>
              <a:spcPct val="0"/>
            </a:spcBef>
            <a:spcAft>
              <a:spcPct val="35000"/>
            </a:spcAft>
          </a:pPr>
          <a:r>
            <a:rPr lang="ar-SA" sz="2600" kern="1200" dirty="0" smtClean="0">
              <a:solidFill>
                <a:sysClr val="windowText" lastClr="000000"/>
              </a:solidFill>
              <a:latin typeface="Calibri"/>
              <a:ea typeface="+mn-ea"/>
              <a:cs typeface="Arial"/>
            </a:rPr>
            <a:t>8,56</a:t>
          </a:r>
          <a:endParaRPr lang="en-US" sz="2600" kern="1200" dirty="0">
            <a:solidFill>
              <a:sysClr val="windowText" lastClr="000000"/>
            </a:solidFill>
            <a:latin typeface="Calibri"/>
            <a:ea typeface="+mn-ea"/>
            <a:cs typeface="+mn-cs"/>
          </a:endParaRPr>
        </a:p>
      </dsp:txBody>
      <dsp:txXfrm>
        <a:off x="3013806" y="431628"/>
        <a:ext cx="1219542" cy="1219542"/>
      </dsp:txXfrm>
    </dsp:sp>
    <dsp:sp modelId="{79CE9C53-9E9D-47DA-A3E9-C277136D8D45}">
      <dsp:nvSpPr>
        <dsp:cNvPr id="0" name=""/>
        <dsp:cNvSpPr/>
      </dsp:nvSpPr>
      <dsp:spPr>
        <a:xfrm>
          <a:off x="4140986" y="179052"/>
          <a:ext cx="1724694" cy="1724694"/>
        </a:xfrm>
        <a:prstGeom prst="ellipse">
          <a:avLst/>
        </a:prstGeom>
        <a:solidFill>
          <a:srgbClr val="4BACC6">
            <a:alpha val="50000"/>
            <a:hueOff val="-9933876"/>
            <a:satOff val="39811"/>
            <a:lumOff val="8628"/>
            <a:alphaOff val="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4916" tIns="33020" rIns="94916" bIns="33020" numCol="1" spcCol="1270" anchor="ctr" anchorCtr="0">
          <a:noAutofit/>
        </a:bodyPr>
        <a:lstStyle/>
        <a:p>
          <a:pPr lvl="0" algn="ctr" defTabSz="1155700">
            <a:lnSpc>
              <a:spcPct val="90000"/>
            </a:lnSpc>
            <a:spcBef>
              <a:spcPct val="0"/>
            </a:spcBef>
            <a:spcAft>
              <a:spcPct val="35000"/>
            </a:spcAft>
          </a:pPr>
          <a:r>
            <a:rPr lang="ar-SA" sz="2600" kern="1200" dirty="0" smtClean="0">
              <a:solidFill>
                <a:sysClr val="windowText" lastClr="000000"/>
              </a:solidFill>
              <a:latin typeface="Calibri"/>
              <a:ea typeface="+mn-ea"/>
              <a:cs typeface="Arial"/>
            </a:rPr>
            <a:t>الزرنيخ</a:t>
          </a:r>
        </a:p>
        <a:p>
          <a:pPr lvl="0" algn="ctr" defTabSz="1155700">
            <a:lnSpc>
              <a:spcPct val="90000"/>
            </a:lnSpc>
            <a:spcBef>
              <a:spcPct val="0"/>
            </a:spcBef>
            <a:spcAft>
              <a:spcPct val="35000"/>
            </a:spcAft>
          </a:pPr>
          <a:r>
            <a:rPr lang="ar-SA" sz="2600" kern="1200" dirty="0" smtClean="0">
              <a:solidFill>
                <a:sysClr val="windowText" lastClr="000000"/>
              </a:solidFill>
              <a:latin typeface="Calibri"/>
              <a:ea typeface="+mn-ea"/>
              <a:cs typeface="Arial"/>
            </a:rPr>
            <a:t>7,5</a:t>
          </a:r>
          <a:endParaRPr lang="en-US" sz="2600" kern="1200" dirty="0">
            <a:solidFill>
              <a:sysClr val="windowText" lastClr="000000"/>
            </a:solidFill>
            <a:latin typeface="Calibri"/>
            <a:ea typeface="+mn-ea"/>
            <a:cs typeface="+mn-cs"/>
          </a:endParaRPr>
        </a:p>
      </dsp:txBody>
      <dsp:txXfrm>
        <a:off x="4393562" y="431628"/>
        <a:ext cx="1219542" cy="1219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B1CBD-BD04-47F8-9B37-EF098A23B378}">
      <dsp:nvSpPr>
        <dsp:cNvPr id="0" name=""/>
        <dsp:cNvSpPr/>
      </dsp:nvSpPr>
      <dsp:spPr>
        <a:xfrm>
          <a:off x="1474475" y="0"/>
          <a:ext cx="5897900" cy="966724"/>
        </a:xfrm>
        <a:prstGeom prst="roundRect">
          <a:avLst>
            <a:gd name="adj" fmla="val 10000"/>
          </a:avLst>
        </a:prstGeom>
        <a:gradFill rotWithShape="0">
          <a:gsLst>
            <a:gs pos="0">
              <a:schemeClr val="accent2">
                <a:hueOff val="0"/>
                <a:satOff val="0"/>
                <a:lumOff val="0"/>
                <a:alphaOff val="0"/>
                <a:tint val="65000"/>
                <a:satMod val="270000"/>
              </a:schemeClr>
            </a:gs>
            <a:gs pos="25000">
              <a:schemeClr val="accent2">
                <a:hueOff val="0"/>
                <a:satOff val="0"/>
                <a:lumOff val="0"/>
                <a:alphaOff val="0"/>
                <a:tint val="60000"/>
                <a:satMod val="300000"/>
              </a:schemeClr>
            </a:gs>
            <a:gs pos="100000">
              <a:schemeClr val="accent2">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r" defTabSz="1155700" rtl="1">
            <a:lnSpc>
              <a:spcPct val="90000"/>
            </a:lnSpc>
            <a:spcBef>
              <a:spcPct val="0"/>
            </a:spcBef>
            <a:spcAft>
              <a:spcPct val="35000"/>
            </a:spcAft>
          </a:pPr>
          <a:r>
            <a:rPr lang="ar-SA" sz="2600" kern="1200" dirty="0" smtClean="0">
              <a:latin typeface="Calibri"/>
              <a:ea typeface="+mn-ea"/>
              <a:cs typeface="Arial"/>
            </a:rPr>
            <a:t>تدخل إلى الجو كمجموعة من الغازات الصناعية.</a:t>
          </a:r>
          <a:endParaRPr lang="en-US" sz="2600" kern="1200" dirty="0">
            <a:latin typeface="Calibri"/>
            <a:ea typeface="+mn-ea"/>
            <a:cs typeface="+mn-cs"/>
          </a:endParaRPr>
        </a:p>
      </dsp:txBody>
      <dsp:txXfrm>
        <a:off x="1502789" y="28314"/>
        <a:ext cx="4773042" cy="910096"/>
      </dsp:txXfrm>
    </dsp:sp>
    <dsp:sp modelId="{7E7A5D79-2E89-4018-9C0F-0C060D6E7937}">
      <dsp:nvSpPr>
        <dsp:cNvPr id="0" name=""/>
        <dsp:cNvSpPr/>
      </dsp:nvSpPr>
      <dsp:spPr>
        <a:xfrm>
          <a:off x="533406" y="1066797"/>
          <a:ext cx="5897900" cy="966724"/>
        </a:xfrm>
        <a:prstGeom prst="roundRect">
          <a:avLst>
            <a:gd name="adj" fmla="val 10000"/>
          </a:avLst>
        </a:prstGeom>
        <a:gradFill rotWithShape="0">
          <a:gsLst>
            <a:gs pos="0">
              <a:schemeClr val="accent3">
                <a:hueOff val="0"/>
                <a:satOff val="0"/>
                <a:lumOff val="0"/>
                <a:alphaOff val="0"/>
                <a:tint val="65000"/>
                <a:satMod val="270000"/>
              </a:schemeClr>
            </a:gs>
            <a:gs pos="25000">
              <a:schemeClr val="accent3">
                <a:hueOff val="0"/>
                <a:satOff val="0"/>
                <a:lumOff val="0"/>
                <a:alphaOff val="0"/>
                <a:tint val="60000"/>
                <a:satMod val="300000"/>
              </a:schemeClr>
            </a:gs>
            <a:gs pos="100000">
              <a:schemeClr val="accent3">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r" defTabSz="1155700" rtl="1">
            <a:lnSpc>
              <a:spcPct val="90000"/>
            </a:lnSpc>
            <a:spcBef>
              <a:spcPct val="0"/>
            </a:spcBef>
            <a:spcAft>
              <a:spcPct val="35000"/>
            </a:spcAft>
          </a:pPr>
          <a:r>
            <a:rPr lang="ar-SA" sz="2600" kern="1200" dirty="0" smtClean="0">
              <a:latin typeface="Calibri"/>
              <a:ea typeface="+mn-ea"/>
              <a:cs typeface="Arial"/>
            </a:rPr>
            <a:t>تنتقل إلى التربة وتصبح التربة ملوثة.</a:t>
          </a:r>
          <a:endParaRPr lang="en-US" sz="2600" kern="1200" dirty="0">
            <a:latin typeface="Calibri"/>
            <a:ea typeface="+mn-ea"/>
            <a:cs typeface="+mn-cs"/>
          </a:endParaRPr>
        </a:p>
      </dsp:txBody>
      <dsp:txXfrm>
        <a:off x="561720" y="1095111"/>
        <a:ext cx="4718953" cy="910096"/>
      </dsp:txXfrm>
    </dsp:sp>
    <dsp:sp modelId="{9ED1A093-F327-4324-B683-F3DEC75B1198}">
      <dsp:nvSpPr>
        <dsp:cNvPr id="0" name=""/>
        <dsp:cNvSpPr/>
      </dsp:nvSpPr>
      <dsp:spPr>
        <a:xfrm>
          <a:off x="228602" y="2209801"/>
          <a:ext cx="5897900" cy="966724"/>
        </a:xfrm>
        <a:prstGeom prst="roundRect">
          <a:avLst>
            <a:gd name="adj" fmla="val 10000"/>
          </a:avLst>
        </a:prstGeom>
        <a:gradFill rotWithShape="0">
          <a:gsLst>
            <a:gs pos="0">
              <a:schemeClr val="accent4">
                <a:hueOff val="0"/>
                <a:satOff val="0"/>
                <a:lumOff val="0"/>
                <a:alphaOff val="0"/>
                <a:tint val="65000"/>
                <a:satMod val="270000"/>
              </a:schemeClr>
            </a:gs>
            <a:gs pos="25000">
              <a:schemeClr val="accent4">
                <a:hueOff val="0"/>
                <a:satOff val="0"/>
                <a:lumOff val="0"/>
                <a:alphaOff val="0"/>
                <a:tint val="60000"/>
                <a:satMod val="300000"/>
              </a:schemeClr>
            </a:gs>
            <a:gs pos="100000">
              <a:schemeClr val="accent4">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r" defTabSz="1155700" rtl="1">
            <a:lnSpc>
              <a:spcPct val="90000"/>
            </a:lnSpc>
            <a:spcBef>
              <a:spcPct val="0"/>
            </a:spcBef>
            <a:spcAft>
              <a:spcPct val="35000"/>
            </a:spcAft>
          </a:pPr>
          <a:r>
            <a:rPr lang="ar-SA" sz="2600" kern="1200" dirty="0" smtClean="0">
              <a:latin typeface="Calibri"/>
              <a:ea typeface="+mn-ea"/>
              <a:cs typeface="Arial"/>
            </a:rPr>
            <a:t>تصل إلى المياة الجوفية وتصبح المياة ملوثة.</a:t>
          </a:r>
          <a:endParaRPr lang="en-US" sz="2600" kern="1200" dirty="0">
            <a:latin typeface="Calibri"/>
            <a:ea typeface="+mn-ea"/>
            <a:cs typeface="+mn-cs"/>
          </a:endParaRPr>
        </a:p>
      </dsp:txBody>
      <dsp:txXfrm>
        <a:off x="256916" y="2238115"/>
        <a:ext cx="4726325" cy="910096"/>
      </dsp:txXfrm>
    </dsp:sp>
    <dsp:sp modelId="{3E0853A7-E365-4242-A83E-39CC70EBF923}">
      <dsp:nvSpPr>
        <dsp:cNvPr id="0" name=""/>
        <dsp:cNvSpPr/>
      </dsp:nvSpPr>
      <dsp:spPr>
        <a:xfrm>
          <a:off x="0" y="3427476"/>
          <a:ext cx="5897900" cy="966724"/>
        </a:xfrm>
        <a:prstGeom prst="roundRect">
          <a:avLst>
            <a:gd name="adj" fmla="val 10000"/>
          </a:avLst>
        </a:prstGeom>
        <a:gradFill rotWithShape="0">
          <a:gsLst>
            <a:gs pos="0">
              <a:schemeClr val="accent5">
                <a:hueOff val="0"/>
                <a:satOff val="0"/>
                <a:lumOff val="0"/>
                <a:alphaOff val="0"/>
                <a:tint val="65000"/>
                <a:satMod val="270000"/>
              </a:schemeClr>
            </a:gs>
            <a:gs pos="25000">
              <a:schemeClr val="accent5">
                <a:hueOff val="0"/>
                <a:satOff val="0"/>
                <a:lumOff val="0"/>
                <a:alphaOff val="0"/>
                <a:tint val="60000"/>
                <a:satMod val="300000"/>
              </a:schemeClr>
            </a:gs>
            <a:gs pos="100000">
              <a:schemeClr val="accent5">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r" defTabSz="1155700" rtl="1">
            <a:lnSpc>
              <a:spcPct val="90000"/>
            </a:lnSpc>
            <a:spcBef>
              <a:spcPct val="0"/>
            </a:spcBef>
            <a:spcAft>
              <a:spcPct val="35000"/>
            </a:spcAft>
          </a:pPr>
          <a:r>
            <a:rPr lang="ar-SA" sz="2600" kern="1200" dirty="0" smtClean="0">
              <a:latin typeface="Calibri"/>
              <a:ea typeface="+mn-ea"/>
              <a:cs typeface="Arial"/>
            </a:rPr>
            <a:t>تودع في قاع المحيطات والخلجان والتي مع الوقت تنجرف إلى السطح.</a:t>
          </a:r>
          <a:endParaRPr lang="en-US" sz="2600" kern="1200" dirty="0">
            <a:latin typeface="Calibri"/>
            <a:ea typeface="+mn-ea"/>
            <a:cs typeface="+mn-cs"/>
          </a:endParaRPr>
        </a:p>
      </dsp:txBody>
      <dsp:txXfrm>
        <a:off x="28314" y="3455790"/>
        <a:ext cx="4718953" cy="910096"/>
      </dsp:txXfrm>
    </dsp:sp>
    <dsp:sp modelId="{A0C877B3-D048-424D-9C8B-2699866807B9}">
      <dsp:nvSpPr>
        <dsp:cNvPr id="0" name=""/>
        <dsp:cNvSpPr/>
      </dsp:nvSpPr>
      <dsp:spPr>
        <a:xfrm>
          <a:off x="1295400" y="838203"/>
          <a:ext cx="628370" cy="628370"/>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en-US" sz="2800" kern="1200">
            <a:solidFill>
              <a:sysClr val="windowText" lastClr="000000">
                <a:hueOff val="0"/>
                <a:satOff val="0"/>
                <a:lumOff val="0"/>
                <a:alphaOff val="0"/>
              </a:sysClr>
            </a:solidFill>
            <a:latin typeface="Calibri"/>
            <a:ea typeface="+mn-ea"/>
            <a:cs typeface="+mn-cs"/>
          </a:endParaRPr>
        </a:p>
      </dsp:txBody>
      <dsp:txXfrm>
        <a:off x="1436783" y="838203"/>
        <a:ext cx="345604" cy="472848"/>
      </dsp:txXfrm>
    </dsp:sp>
    <dsp:sp modelId="{2BF581E1-F522-48AB-B925-A06ADA571158}">
      <dsp:nvSpPr>
        <dsp:cNvPr id="0" name=""/>
        <dsp:cNvSpPr/>
      </dsp:nvSpPr>
      <dsp:spPr>
        <a:xfrm>
          <a:off x="457197" y="1905001"/>
          <a:ext cx="628370" cy="628370"/>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en-US" sz="2800" kern="1200">
            <a:solidFill>
              <a:sysClr val="windowText" lastClr="000000">
                <a:hueOff val="0"/>
                <a:satOff val="0"/>
                <a:lumOff val="0"/>
                <a:alphaOff val="0"/>
              </a:sysClr>
            </a:solidFill>
            <a:latin typeface="Calibri"/>
            <a:ea typeface="+mn-ea"/>
            <a:cs typeface="+mn-cs"/>
          </a:endParaRPr>
        </a:p>
      </dsp:txBody>
      <dsp:txXfrm>
        <a:off x="598580" y="1905001"/>
        <a:ext cx="345604" cy="472848"/>
      </dsp:txXfrm>
    </dsp:sp>
    <dsp:sp modelId="{F37D38AC-5526-4D98-ACD4-2EE9DBE271D1}">
      <dsp:nvSpPr>
        <dsp:cNvPr id="0" name=""/>
        <dsp:cNvSpPr/>
      </dsp:nvSpPr>
      <dsp:spPr>
        <a:xfrm>
          <a:off x="228600" y="3200401"/>
          <a:ext cx="628370" cy="628370"/>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en-US" sz="2800" kern="1200">
            <a:solidFill>
              <a:sysClr val="windowText" lastClr="000000">
                <a:hueOff val="0"/>
                <a:satOff val="0"/>
                <a:lumOff val="0"/>
                <a:alphaOff val="0"/>
              </a:sysClr>
            </a:solidFill>
            <a:latin typeface="Calibri"/>
            <a:ea typeface="+mn-ea"/>
            <a:cs typeface="+mn-cs"/>
          </a:endParaRPr>
        </a:p>
      </dsp:txBody>
      <dsp:txXfrm>
        <a:off x="369983" y="3200401"/>
        <a:ext cx="345604" cy="472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BA295-4CB0-41B7-8EB4-0B262C36FDAD}">
      <dsp:nvSpPr>
        <dsp:cNvPr id="0" name=""/>
        <dsp:cNvSpPr/>
      </dsp:nvSpPr>
      <dsp:spPr>
        <a:xfrm>
          <a:off x="1485899" y="0"/>
          <a:ext cx="4572000" cy="4572000"/>
        </a:xfrm>
        <a:prstGeom prst="triangle">
          <a:avLst/>
        </a:prstGeom>
        <a:solidFill>
          <a:schemeClr val="lt1">
            <a:hueOff val="0"/>
            <a:satOff val="0"/>
            <a:lumOff val="0"/>
            <a:alphaOff val="0"/>
          </a:schemeClr>
        </a:solidFill>
        <a:ln w="425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BAFE9E-95EA-4C51-B07F-3B98EF7E4389}">
      <dsp:nvSpPr>
        <dsp:cNvPr id="0" name=""/>
        <dsp:cNvSpPr/>
      </dsp:nvSpPr>
      <dsp:spPr>
        <a:xfrm>
          <a:off x="3733801" y="1447800"/>
          <a:ext cx="2971800" cy="812601"/>
        </a:xfrm>
        <a:prstGeom prst="roundRect">
          <a:avLst/>
        </a:prstGeom>
        <a:solidFill>
          <a:schemeClr val="accent2">
            <a:alpha val="90000"/>
            <a:tint val="4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Ar</a:t>
          </a:r>
          <a:r>
            <a:rPr lang="en-US" sz="2000" kern="1200" dirty="0" smtClean="0"/>
            <a:t>=0.01mg/l</a:t>
          </a:r>
          <a:endParaRPr lang="en-US" sz="1200" kern="1200" dirty="0"/>
        </a:p>
      </dsp:txBody>
      <dsp:txXfrm>
        <a:off x="3773469" y="1487468"/>
        <a:ext cx="2892464" cy="733265"/>
      </dsp:txXfrm>
    </dsp:sp>
    <dsp:sp modelId="{C3C828FD-EF0F-40EA-A7EF-5AD1E441D934}">
      <dsp:nvSpPr>
        <dsp:cNvPr id="0" name=""/>
        <dsp:cNvSpPr/>
      </dsp:nvSpPr>
      <dsp:spPr>
        <a:xfrm>
          <a:off x="3733801" y="609602"/>
          <a:ext cx="2971800" cy="812601"/>
        </a:xfrm>
        <a:prstGeom prst="roundRect">
          <a:avLst/>
        </a:prstGeom>
        <a:solidFill>
          <a:schemeClr val="accent2">
            <a:alpha val="90000"/>
            <a:tint val="4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Hg=0.002mg/l</a:t>
          </a:r>
          <a:endParaRPr lang="en-US" sz="1400" kern="1200" dirty="0"/>
        </a:p>
      </dsp:txBody>
      <dsp:txXfrm>
        <a:off x="3773469" y="649270"/>
        <a:ext cx="2892464" cy="733265"/>
      </dsp:txXfrm>
    </dsp:sp>
    <dsp:sp modelId="{5F14C107-2556-4FB7-94D0-873B9BEE993F}">
      <dsp:nvSpPr>
        <dsp:cNvPr id="0" name=""/>
        <dsp:cNvSpPr/>
      </dsp:nvSpPr>
      <dsp:spPr>
        <a:xfrm>
          <a:off x="3771900" y="2286000"/>
          <a:ext cx="2971800" cy="812601"/>
        </a:xfrm>
        <a:prstGeom prst="roundRect">
          <a:avLst/>
        </a:prstGeom>
        <a:solidFill>
          <a:schemeClr val="accent2">
            <a:alpha val="90000"/>
            <a:tint val="4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Pb</a:t>
          </a:r>
          <a:r>
            <a:rPr lang="en-US" sz="1800" kern="1200" dirty="0" smtClean="0"/>
            <a:t>=0.015mg/</a:t>
          </a:r>
          <a:r>
            <a:rPr lang="en-US" sz="1400" kern="1200" dirty="0" smtClean="0"/>
            <a:t>l</a:t>
          </a:r>
          <a:endParaRPr lang="en-US" sz="1400" kern="1200" dirty="0"/>
        </a:p>
      </dsp:txBody>
      <dsp:txXfrm>
        <a:off x="3811568" y="2325668"/>
        <a:ext cx="2892464" cy="733265"/>
      </dsp:txXfrm>
    </dsp:sp>
    <dsp:sp modelId="{94970AC7-926F-4BED-AC58-C2A413425FE2}">
      <dsp:nvSpPr>
        <dsp:cNvPr id="0" name=""/>
        <dsp:cNvSpPr/>
      </dsp:nvSpPr>
      <dsp:spPr>
        <a:xfrm>
          <a:off x="3771900" y="3200176"/>
          <a:ext cx="2971800" cy="812601"/>
        </a:xfrm>
        <a:prstGeom prst="roundRect">
          <a:avLst/>
        </a:prstGeom>
        <a:solidFill>
          <a:schemeClr val="accent2">
            <a:alpha val="90000"/>
            <a:tint val="4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cd=0.05mg/l</a:t>
          </a:r>
          <a:r>
            <a:rPr lang="en-US" sz="1400" kern="1200" dirty="0" smtClean="0"/>
            <a:t> </a:t>
          </a:r>
          <a:endParaRPr lang="en-US" sz="1400" kern="1200" dirty="0"/>
        </a:p>
      </dsp:txBody>
      <dsp:txXfrm>
        <a:off x="3811568" y="3239844"/>
        <a:ext cx="2892464" cy="73326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E7859-A2CE-4D31-82CA-617DA5AD7D7F}" type="datetimeFigureOut">
              <a:rPr lang="en-US" smtClean="0"/>
              <a:pPr/>
              <a:t>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11CCF3-4AEE-404D-AEBD-A15E7D0ABB89}" type="slidenum">
              <a:rPr lang="en-US" smtClean="0"/>
              <a:pPr/>
              <a:t>‹#›</a:t>
            </a:fld>
            <a:endParaRPr lang="en-US"/>
          </a:p>
        </p:txBody>
      </p:sp>
    </p:spTree>
    <p:extLst>
      <p:ext uri="{BB962C8B-B14F-4D97-AF65-F5344CB8AC3E}">
        <p14:creationId xmlns:p14="http://schemas.microsoft.com/office/powerpoint/2010/main" xmlns="" val="3936649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1CCF3-4AEE-404D-AEBD-A15E7D0ABB89}" type="slidenum">
              <a:rPr lang="en-US" smtClean="0"/>
              <a:pPr/>
              <a:t>17</a:t>
            </a:fld>
            <a:endParaRPr lang="en-US"/>
          </a:p>
        </p:txBody>
      </p:sp>
    </p:spTree>
    <p:extLst>
      <p:ext uri="{BB962C8B-B14F-4D97-AF65-F5344CB8AC3E}">
        <p14:creationId xmlns:p14="http://schemas.microsoft.com/office/powerpoint/2010/main" xmlns="" val="282434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2EBC21C-F758-4CDC-8425-06B31CE9E67E}" type="datetimeFigureOut">
              <a:rPr lang="en-US" smtClean="0"/>
              <a:pPr/>
              <a:t>1/4/2020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A392D9A-DAAE-45A8-8A59-B6EBD68DD1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EBC21C-F758-4CDC-8425-06B31CE9E67E}" type="datetimeFigureOut">
              <a:rPr lang="en-US" smtClean="0"/>
              <a:pPr/>
              <a:t>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392D9A-DAAE-45A8-8A59-B6EBD68DD1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EBC21C-F758-4CDC-8425-06B31CE9E67E}" type="datetimeFigureOut">
              <a:rPr lang="en-US" smtClean="0"/>
              <a:pPr/>
              <a:t>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392D9A-DAAE-45A8-8A59-B6EBD68DD1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EBC21C-F758-4CDC-8425-06B31CE9E67E}" type="datetimeFigureOut">
              <a:rPr lang="en-US" smtClean="0"/>
              <a:pPr/>
              <a:t>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392D9A-DAAE-45A8-8A59-B6EBD68DD1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2EBC21C-F758-4CDC-8425-06B31CE9E67E}" type="datetimeFigureOut">
              <a:rPr lang="en-US" smtClean="0"/>
              <a:pPr/>
              <a:t>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392D9A-DAAE-45A8-8A59-B6EBD68DD1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2EBC21C-F758-4CDC-8425-06B31CE9E67E}" type="datetimeFigureOut">
              <a:rPr lang="en-US" smtClean="0"/>
              <a:pPr/>
              <a:t>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A392D9A-DAAE-45A8-8A59-B6EBD68DD1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2EBC21C-F758-4CDC-8425-06B31CE9E67E}" type="datetimeFigureOut">
              <a:rPr lang="en-US" smtClean="0"/>
              <a:pPr/>
              <a:t>1/4/2020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A392D9A-DAAE-45A8-8A59-B6EBD68DD1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2EBC21C-F758-4CDC-8425-06B31CE9E67E}" type="datetimeFigureOut">
              <a:rPr lang="en-US" smtClean="0"/>
              <a:pPr/>
              <a:t>1/4/2020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A392D9A-DAAE-45A8-8A59-B6EBD68DD1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2EBC21C-F758-4CDC-8425-06B31CE9E67E}" type="datetimeFigureOut">
              <a:rPr lang="en-US" smtClean="0"/>
              <a:pPr/>
              <a:t>1/4/2020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A392D9A-DAAE-45A8-8A59-B6EBD68DD1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2EBC21C-F758-4CDC-8425-06B31CE9E67E}" type="datetimeFigureOut">
              <a:rPr lang="en-US" smtClean="0"/>
              <a:pPr/>
              <a:t>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A392D9A-DAAE-45A8-8A59-B6EBD68DD1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2EBC21C-F758-4CDC-8425-06B31CE9E67E}" type="datetimeFigureOut">
              <a:rPr lang="en-US" smtClean="0"/>
              <a:pPr/>
              <a:t>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A392D9A-DAAE-45A8-8A59-B6EBD68DD151}"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2EBC21C-F758-4CDC-8425-06B31CE9E67E}" type="datetimeFigureOut">
              <a:rPr lang="en-US" smtClean="0"/>
              <a:pPr/>
              <a:t>1/4/2020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A392D9A-DAAE-45A8-8A59-B6EBD68DD1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85794"/>
            <a:ext cx="8229600" cy="4714908"/>
          </a:xfrm>
        </p:spPr>
        <p:style>
          <a:lnRef idx="2">
            <a:schemeClr val="accent5"/>
          </a:lnRef>
          <a:fillRef idx="1">
            <a:schemeClr val="lt1"/>
          </a:fillRef>
          <a:effectRef idx="0">
            <a:schemeClr val="accent5"/>
          </a:effectRef>
          <a:fontRef idx="minor">
            <a:schemeClr val="dk1"/>
          </a:fontRef>
        </p:style>
        <p:txBody>
          <a:bodyPr>
            <a:normAutofit/>
          </a:bodyPr>
          <a:lstStyle/>
          <a:p>
            <a:pPr algn="ctr"/>
            <a:r>
              <a:rPr lang="ar-IQ" sz="4400" dirty="0" smtClean="0">
                <a:solidFill>
                  <a:schemeClr val="accent2"/>
                </a:solidFill>
              </a:rPr>
              <a:t>تلوث المياه بالمعادن </a:t>
            </a:r>
            <a:r>
              <a:rPr lang="ar-IQ" sz="4400" dirty="0" smtClean="0">
                <a:solidFill>
                  <a:schemeClr val="accent2"/>
                </a:solidFill>
              </a:rPr>
              <a:t>الثقيلة</a:t>
            </a:r>
            <a:r>
              <a:rPr lang="ar-IQ" dirty="0" smtClean="0">
                <a:solidFill>
                  <a:srgbClr val="7030A0"/>
                </a:solidFill>
              </a:rPr>
              <a:t/>
            </a:r>
            <a:br>
              <a:rPr lang="ar-IQ" dirty="0" smtClean="0">
                <a:solidFill>
                  <a:srgbClr val="7030A0"/>
                </a:solidFill>
              </a:rPr>
            </a:br>
            <a:r>
              <a:rPr lang="ar-IQ" sz="2800" dirty="0" err="1" smtClean="0">
                <a:solidFill>
                  <a:srgbClr val="7030A0"/>
                </a:solidFill>
              </a:rPr>
              <a:t>اعداد</a:t>
            </a:r>
            <a:r>
              <a:rPr lang="ar-IQ" sz="2800" dirty="0" smtClean="0">
                <a:solidFill>
                  <a:srgbClr val="7030A0"/>
                </a:solidFill>
              </a:rPr>
              <a:t/>
            </a:r>
            <a:br>
              <a:rPr lang="ar-IQ" sz="2800" dirty="0" smtClean="0">
                <a:solidFill>
                  <a:srgbClr val="7030A0"/>
                </a:solidFill>
              </a:rPr>
            </a:br>
            <a:r>
              <a:rPr lang="ar-IQ" sz="2800" dirty="0" smtClean="0">
                <a:solidFill>
                  <a:srgbClr val="7030A0"/>
                </a:solidFill>
              </a:rPr>
              <a:t>م. </a:t>
            </a:r>
            <a:r>
              <a:rPr lang="ar-IQ" sz="2800" smtClean="0">
                <a:solidFill>
                  <a:srgbClr val="7030A0"/>
                </a:solidFill>
              </a:rPr>
              <a:t>حوراء</a:t>
            </a:r>
            <a:r>
              <a:rPr lang="ar-IQ" sz="2800" dirty="0" smtClean="0">
                <a:solidFill>
                  <a:srgbClr val="7030A0"/>
                </a:solidFill>
              </a:rPr>
              <a:t> قاسم </a:t>
            </a:r>
            <a:br>
              <a:rPr lang="ar-IQ" sz="2800" dirty="0" smtClean="0">
                <a:solidFill>
                  <a:srgbClr val="7030A0"/>
                </a:solidFill>
              </a:rPr>
            </a:br>
            <a:r>
              <a:rPr lang="ar-IQ" sz="2800" dirty="0" err="1" smtClean="0">
                <a:solidFill>
                  <a:srgbClr val="7030A0"/>
                </a:solidFill>
              </a:rPr>
              <a:t>م</a:t>
            </a:r>
            <a:r>
              <a:rPr lang="ar-IQ" sz="2800" dirty="0" smtClean="0">
                <a:solidFill>
                  <a:srgbClr val="7030A0"/>
                </a:solidFill>
              </a:rPr>
              <a:t>. ربا فهمي</a:t>
            </a:r>
            <a:br>
              <a:rPr lang="ar-IQ" sz="2800" dirty="0" smtClean="0">
                <a:solidFill>
                  <a:srgbClr val="7030A0"/>
                </a:solidFill>
              </a:rPr>
            </a:br>
            <a:r>
              <a:rPr lang="ar-IQ" sz="2800" dirty="0" smtClean="0">
                <a:solidFill>
                  <a:srgbClr val="7030A0"/>
                </a:solidFill>
              </a:rPr>
              <a:t>قسم الكيمياء_ كلية العلوم- الجامعة </a:t>
            </a:r>
            <a:r>
              <a:rPr lang="ar-IQ" sz="2800" dirty="0" err="1" smtClean="0">
                <a:solidFill>
                  <a:srgbClr val="7030A0"/>
                </a:solidFill>
              </a:rPr>
              <a:t>المستنصرية</a:t>
            </a:r>
            <a:r>
              <a:rPr lang="ar-IQ" sz="2800" dirty="0" smtClean="0">
                <a:solidFill>
                  <a:srgbClr val="7030A0"/>
                </a:solidFill>
              </a:rPr>
              <a:t> </a:t>
            </a:r>
            <a:br>
              <a:rPr lang="ar-IQ" sz="2800" dirty="0" smtClean="0">
                <a:solidFill>
                  <a:srgbClr val="7030A0"/>
                </a:solidFill>
              </a:rPr>
            </a:br>
            <a:endParaRPr lang="en-US" sz="2800" dirty="0">
              <a:solidFill>
                <a:srgbClr val="7030A0"/>
              </a:solidFill>
            </a:endParaRPr>
          </a:p>
        </p:txBody>
      </p:sp>
    </p:spTree>
    <p:extLst>
      <p:ext uri="{BB962C8B-B14F-4D97-AF65-F5344CB8AC3E}">
        <p14:creationId xmlns:p14="http://schemas.microsoft.com/office/powerpoint/2010/main" xmlns="" val="4224867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lstStyle/>
          <a:p>
            <a:pPr algn="r" rtl="1" fontAlgn="base"/>
            <a:r>
              <a:rPr lang="ar-IQ" dirty="0" smtClean="0">
                <a:solidFill>
                  <a:schemeClr val="tx1"/>
                </a:solidFill>
              </a:rPr>
              <a:t>مصادر التلوث بالعناصر الثقيلة</a:t>
            </a:r>
            <a:br>
              <a:rPr lang="ar-IQ" dirty="0" smtClean="0">
                <a:solidFill>
                  <a:schemeClr val="tx1"/>
                </a:solidFill>
              </a:rPr>
            </a:br>
            <a:r>
              <a:rPr lang="ar-IQ" dirty="0" smtClean="0">
                <a:solidFill>
                  <a:schemeClr val="tx1"/>
                </a:solidFill>
              </a:rPr>
              <a:t>توجد العناصر الثقيلة في الماء من المصادر الطبيعية أو مصادر صناعية أو أنشطة بشرية، تشمل المصادر الطبيعية:</a:t>
            </a:r>
            <a:br>
              <a:rPr lang="ar-IQ" dirty="0" smtClean="0">
                <a:solidFill>
                  <a:schemeClr val="tx1"/>
                </a:solidFill>
              </a:rPr>
            </a:br>
            <a:r>
              <a:rPr lang="ar-IQ" dirty="0" smtClean="0">
                <a:solidFill>
                  <a:schemeClr val="tx1"/>
                </a:solidFill>
              </a:rPr>
              <a:t>الصخور الترابية والخامات المعدنية,الزراعة، المخلفات، الأسمدة، المبيدات</a:t>
            </a:r>
            <a:r>
              <a:rPr lang="ar-IQ" dirty="0" smtClean="0"/>
              <a:t/>
            </a:r>
            <a:br>
              <a:rPr lang="ar-IQ" dirty="0" smtClean="0"/>
            </a:br>
            <a:endParaRPr lang="en-US" dirty="0"/>
          </a:p>
        </p:txBody>
      </p:sp>
    </p:spTree>
    <p:extLst>
      <p:ext uri="{BB962C8B-B14F-4D97-AF65-F5344CB8AC3E}">
        <p14:creationId xmlns:p14="http://schemas.microsoft.com/office/powerpoint/2010/main" xmlns="" val="1485029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r"/>
            <a:r>
              <a:rPr lang="ar-IQ" dirty="0" smtClean="0">
                <a:solidFill>
                  <a:schemeClr val="tx1"/>
                </a:solidFill>
              </a:rPr>
              <a:t>ينما تشمل المصادر الصناعية:</a:t>
            </a:r>
            <a:br>
              <a:rPr lang="ar-IQ" dirty="0" smtClean="0">
                <a:solidFill>
                  <a:schemeClr val="tx1"/>
                </a:solidFill>
              </a:rPr>
            </a:br>
            <a:r>
              <a:rPr lang="ar-IQ" dirty="0" smtClean="0">
                <a:solidFill>
                  <a:schemeClr val="tx1"/>
                </a:solidFill>
              </a:rPr>
              <a:t> 1-التعدين: التنقيب، تشغيل المعادن، الصهر</a:t>
            </a:r>
            <a:br>
              <a:rPr lang="ar-IQ" dirty="0" smtClean="0">
                <a:solidFill>
                  <a:schemeClr val="tx1"/>
                </a:solidFill>
              </a:rPr>
            </a:br>
            <a:r>
              <a:rPr lang="ar-IQ" dirty="0" smtClean="0">
                <a:solidFill>
                  <a:schemeClr val="tx1"/>
                </a:solidFill>
              </a:rPr>
              <a:t>2- إنتاج الطاقة: تصنيع البطاريات، البنزين المحتوي على الرصاص، محطات الطاقة</a:t>
            </a:r>
            <a:br>
              <a:rPr lang="ar-IQ" dirty="0" smtClean="0">
                <a:solidFill>
                  <a:schemeClr val="tx1"/>
                </a:solidFill>
              </a:rPr>
            </a:br>
            <a:r>
              <a:rPr lang="ar-IQ" dirty="0" smtClean="0">
                <a:solidFill>
                  <a:schemeClr val="tx1"/>
                </a:solidFill>
              </a:rPr>
              <a:t>3-الرقائق الالكترونية</a:t>
            </a:r>
            <a:br>
              <a:rPr lang="ar-IQ" dirty="0" smtClean="0">
                <a:solidFill>
                  <a:schemeClr val="tx1"/>
                </a:solidFill>
              </a:rPr>
            </a:br>
            <a:r>
              <a:rPr lang="ar-IQ" dirty="0">
                <a:solidFill>
                  <a:schemeClr val="tx1"/>
                </a:solidFill>
              </a:rPr>
              <a:t>بينما </a:t>
            </a:r>
            <a:r>
              <a:rPr lang="ar-IQ" dirty="0" smtClean="0">
                <a:solidFill>
                  <a:schemeClr val="tx1"/>
                </a:solidFill>
              </a:rPr>
              <a:t>مياه </a:t>
            </a:r>
            <a:r>
              <a:rPr lang="ar-IQ" dirty="0">
                <a:solidFill>
                  <a:schemeClr val="tx1"/>
                </a:solidFill>
              </a:rPr>
              <a:t>المجاري تصنف تحت المصادر البشرية</a:t>
            </a:r>
            <a:r>
              <a:rPr lang="ar-IQ" dirty="0"/>
              <a:t>.</a:t>
            </a:r>
            <a:endParaRPr lang="en-US" dirty="0"/>
          </a:p>
        </p:txBody>
      </p:sp>
    </p:spTree>
    <p:extLst>
      <p:ext uri="{BB962C8B-B14F-4D97-AF65-F5344CB8AC3E}">
        <p14:creationId xmlns:p14="http://schemas.microsoft.com/office/powerpoint/2010/main" xmlns="" val="392244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lstStyle/>
          <a:p>
            <a:pPr algn="r"/>
            <a:r>
              <a:rPr lang="ar-IQ" dirty="0" smtClean="0">
                <a:solidFill>
                  <a:schemeClr val="tx1"/>
                </a:solidFill>
              </a:rPr>
              <a:t>ولقد وضعت  منظمة الصحة العالمية</a:t>
            </a:r>
            <a:br>
              <a:rPr lang="ar-IQ" dirty="0" smtClean="0">
                <a:solidFill>
                  <a:schemeClr val="tx1"/>
                </a:solidFill>
              </a:rPr>
            </a:br>
            <a:r>
              <a:rPr lang="ar-IQ" dirty="0" smtClean="0">
                <a:solidFill>
                  <a:schemeClr val="tx1"/>
                </a:solidFill>
              </a:rPr>
              <a:t> </a:t>
            </a:r>
            <a:r>
              <a:rPr lang="en-US" dirty="0" smtClean="0">
                <a:solidFill>
                  <a:schemeClr val="tx1"/>
                </a:solidFill>
              </a:rPr>
              <a:t>(WHO)</a:t>
            </a:r>
            <a:r>
              <a:rPr lang="ar-IQ" dirty="0" smtClean="0">
                <a:solidFill>
                  <a:schemeClr val="tx1"/>
                </a:solidFill>
              </a:rPr>
              <a:t>     </a:t>
            </a:r>
            <a:r>
              <a:rPr lang="en-US" dirty="0" smtClean="0">
                <a:solidFill>
                  <a:schemeClr val="tx1"/>
                </a:solidFill>
              </a:rPr>
              <a:t> </a:t>
            </a:r>
            <a:r>
              <a:rPr lang="ar-IQ" dirty="0" smtClean="0">
                <a:solidFill>
                  <a:schemeClr val="tx1"/>
                </a:solidFill>
              </a:rPr>
              <a:t>             </a:t>
            </a:r>
            <a:br>
              <a:rPr lang="ar-IQ" dirty="0" smtClean="0">
                <a:solidFill>
                  <a:schemeClr val="tx1"/>
                </a:solidFill>
              </a:rPr>
            </a:br>
            <a:r>
              <a:rPr lang="ar-IQ" dirty="0" smtClean="0">
                <a:solidFill>
                  <a:schemeClr val="tx1"/>
                </a:solidFill>
              </a:rPr>
              <a:t>كل من الكادميوم,الرصاص,الزئبق والزرنيخ ضمن اكثر عشرة مواد خطرة </a:t>
            </a:r>
            <a:r>
              <a:rPr lang="ar-IQ" dirty="0">
                <a:solidFill>
                  <a:schemeClr val="tx1"/>
                </a:solidFill>
              </a:rPr>
              <a:t/>
            </a:r>
            <a:br>
              <a:rPr lang="ar-IQ" dirty="0">
                <a:solidFill>
                  <a:schemeClr val="tx1"/>
                </a:solidFill>
              </a:rPr>
            </a:br>
            <a:r>
              <a:rPr lang="ar-IQ" dirty="0">
                <a:solidFill>
                  <a:schemeClr val="tx1"/>
                </a:solidFill>
              </a:rPr>
              <a:t>على الصحة للعام 2018</a:t>
            </a:r>
            <a:br>
              <a:rPr lang="ar-IQ" dirty="0">
                <a:solidFill>
                  <a:schemeClr val="tx1"/>
                </a:solidFill>
              </a:rPr>
            </a:br>
            <a:r>
              <a:rPr lang="ar-IQ" dirty="0" smtClean="0">
                <a:solidFill>
                  <a:schemeClr val="tx1"/>
                </a:solidFill>
              </a:rPr>
              <a:t/>
            </a:r>
            <a:br>
              <a:rPr lang="ar-IQ" dirty="0" smtClean="0">
                <a:solidFill>
                  <a:schemeClr val="tx1"/>
                </a:solidFill>
              </a:rPr>
            </a:br>
            <a:r>
              <a:rPr lang="ar-IQ" dirty="0">
                <a:solidFill>
                  <a:schemeClr val="tx1"/>
                </a:solidFill>
              </a:rPr>
              <a:t/>
            </a:r>
            <a:br>
              <a:rPr lang="ar-IQ" dirty="0">
                <a:solidFill>
                  <a:schemeClr val="tx1"/>
                </a:solidFill>
              </a:rPr>
            </a:br>
            <a:endParaRPr lang="en-US" dirty="0">
              <a:solidFill>
                <a:schemeClr val="tx1"/>
              </a:solidFill>
            </a:endParaRPr>
          </a:p>
        </p:txBody>
      </p:sp>
    </p:spTree>
    <p:extLst>
      <p:ext uri="{BB962C8B-B14F-4D97-AF65-F5344CB8AC3E}">
        <p14:creationId xmlns:p14="http://schemas.microsoft.com/office/powerpoint/2010/main" xmlns="" val="4137767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normAutofit fontScale="90000"/>
          </a:bodyPr>
          <a:lstStyle/>
          <a:p>
            <a:pPr algn="r"/>
            <a:r>
              <a:rPr lang="ar-IQ" dirty="0" smtClean="0"/>
              <a:t>الحدود المسوح بتواجد </a:t>
            </a:r>
            <a:r>
              <a:rPr lang="ar-IQ"/>
              <a:t>هذه </a:t>
            </a:r>
            <a:r>
              <a:rPr lang="ar-IQ" smtClean="0"/>
              <a:t>المعادن في </a:t>
            </a:r>
            <a:r>
              <a:rPr lang="ar-IQ" dirty="0"/>
              <a:t>الماء </a:t>
            </a:r>
            <a:r>
              <a:rPr lang="ar-IQ" dirty="0" smtClean="0"/>
              <a:t/>
            </a:r>
            <a:br>
              <a:rPr lang="ar-IQ" dirty="0" smtClean="0"/>
            </a:br>
            <a:r>
              <a:rPr lang="ar-IQ" dirty="0"/>
              <a:t/>
            </a:r>
            <a:br>
              <a:rPr lang="ar-IQ" dirty="0"/>
            </a:br>
            <a:r>
              <a:rPr lang="ar-IQ" dirty="0" smtClean="0"/>
              <a:t/>
            </a:r>
            <a:br>
              <a:rPr lang="ar-IQ" dirty="0" smtClean="0"/>
            </a:br>
            <a:r>
              <a:rPr lang="ar-IQ" dirty="0" smtClean="0"/>
              <a:t/>
            </a:r>
            <a:br>
              <a:rPr lang="ar-IQ" dirty="0" smtClean="0"/>
            </a:br>
            <a:r>
              <a:rPr lang="ar-IQ" dirty="0"/>
              <a:t/>
            </a:r>
            <a:br>
              <a:rPr lang="ar-IQ" dirty="0"/>
            </a:br>
            <a:r>
              <a:rPr lang="ar-IQ" dirty="0" smtClean="0"/>
              <a:t/>
            </a:r>
            <a:br>
              <a:rPr lang="ar-IQ" dirty="0" smtClean="0"/>
            </a:br>
            <a:r>
              <a:rPr lang="ar-IQ" dirty="0"/>
              <a:t/>
            </a:r>
            <a:br>
              <a:rPr lang="ar-IQ" dirty="0"/>
            </a:br>
            <a:r>
              <a:rPr lang="ar-IQ" dirty="0" smtClean="0"/>
              <a:t/>
            </a:r>
            <a:br>
              <a:rPr lang="ar-IQ" dirty="0" smtClean="0"/>
            </a:br>
            <a:r>
              <a:rPr lang="ar-IQ" dirty="0" smtClean="0"/>
              <a:t/>
            </a:r>
            <a:br>
              <a:rPr lang="ar-IQ" dirty="0" smtClean="0"/>
            </a:br>
            <a:endParaRPr lang="en-US" dirty="0"/>
          </a:p>
        </p:txBody>
      </p:sp>
      <p:graphicFrame>
        <p:nvGraphicFramePr>
          <p:cNvPr id="4" name="Diagram 3"/>
          <p:cNvGraphicFramePr/>
          <p:nvPr>
            <p:extLst>
              <p:ext uri="{D42A27DB-BD31-4B8C-83A1-F6EECF244321}">
                <p14:modId xmlns:p14="http://schemas.microsoft.com/office/powerpoint/2010/main" xmlns="" val="3396736351"/>
              </p:ext>
            </p:extLst>
          </p:nvPr>
        </p:nvGraphicFramePr>
        <p:xfrm>
          <a:off x="3810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9027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solidFill>
                  <a:schemeClr val="accent6">
                    <a:lumMod val="75000"/>
                  </a:schemeClr>
                </a:solidFill>
              </a:rPr>
              <a:t>الكادميوم</a:t>
            </a:r>
            <a:endParaRPr lang="en-US" dirty="0">
              <a:solidFill>
                <a:schemeClr val="accent6">
                  <a:lumMod val="75000"/>
                </a:schemeClr>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897258" y="530225"/>
            <a:ext cx="7395521" cy="418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945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r"/>
            <a:r>
              <a:rPr lang="ar-IQ" dirty="0" smtClean="0">
                <a:solidFill>
                  <a:schemeClr val="accent6">
                    <a:lumMod val="75000"/>
                  </a:schemeClr>
                </a:solidFill>
              </a:rPr>
              <a:t>كيف ينتقل إلى الانسان؟</a:t>
            </a:r>
            <a:r>
              <a:rPr lang="ar-IQ" dirty="0" smtClean="0"/>
              <a:t/>
            </a:r>
            <a:br>
              <a:rPr lang="ar-IQ" dirty="0" smtClean="0"/>
            </a:br>
            <a:r>
              <a:rPr lang="ar-IQ" dirty="0" smtClean="0">
                <a:solidFill>
                  <a:schemeClr val="tx1"/>
                </a:solidFill>
              </a:rPr>
              <a:t>تدخين السجائر مصدر رئيسي من مصادر التعرض للكادميويم</a:t>
            </a:r>
            <a:br>
              <a:rPr lang="ar-IQ" dirty="0" smtClean="0">
                <a:solidFill>
                  <a:schemeClr val="tx1"/>
                </a:solidFill>
              </a:rPr>
            </a:br>
            <a:r>
              <a:rPr lang="ar-IQ" dirty="0" smtClean="0">
                <a:solidFill>
                  <a:schemeClr val="tx1"/>
                </a:solidFill>
              </a:rPr>
              <a:t>حيث يزيد معدل كادميوم الدم </a:t>
            </a:r>
            <a:r>
              <a:rPr lang="en-US" dirty="0" smtClean="0">
                <a:solidFill>
                  <a:schemeClr val="tx1"/>
                </a:solidFill>
              </a:rPr>
              <a:t>Cd-B.</a:t>
            </a:r>
            <a:br>
              <a:rPr lang="en-US" dirty="0" smtClean="0">
                <a:solidFill>
                  <a:schemeClr val="tx1"/>
                </a:solidFill>
              </a:rPr>
            </a:br>
            <a:r>
              <a:rPr lang="ar-IQ" dirty="0" smtClean="0">
                <a:solidFill>
                  <a:schemeClr val="tx1"/>
                </a:solidFill>
              </a:rPr>
              <a:t>نسبته في المدخنين من 4-5 أضعاف نسبته في غير المدخنين.</a:t>
            </a:r>
            <a:br>
              <a:rPr lang="ar-IQ" dirty="0" smtClean="0">
                <a:solidFill>
                  <a:schemeClr val="tx1"/>
                </a:solidFill>
              </a:rPr>
            </a:br>
            <a:r>
              <a:rPr lang="ar-IQ" dirty="0" smtClean="0">
                <a:solidFill>
                  <a:schemeClr val="tx1"/>
                </a:solidFill>
              </a:rPr>
              <a:t>الغذاء أهم مصادر التعرض للكادميوم وخاصة جذور الخضروات</a:t>
            </a:r>
            <a:r>
              <a:rPr lang="ar-IQ" dirty="0" smtClean="0"/>
              <a:t>.</a:t>
            </a:r>
            <a:br>
              <a:rPr lang="ar-IQ" dirty="0" smtClean="0"/>
            </a:br>
            <a:endParaRPr lang="en-US" dirty="0"/>
          </a:p>
        </p:txBody>
      </p:sp>
    </p:spTree>
    <p:extLst>
      <p:ext uri="{BB962C8B-B14F-4D97-AF65-F5344CB8AC3E}">
        <p14:creationId xmlns:p14="http://schemas.microsoft.com/office/powerpoint/2010/main" xmlns="" val="3074566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fontScale="90000"/>
          </a:bodyPr>
          <a:lstStyle/>
          <a:p>
            <a:pPr algn="r"/>
            <a:r>
              <a:rPr lang="ar-IQ" dirty="0" smtClean="0">
                <a:solidFill>
                  <a:schemeClr val="accent6">
                    <a:lumMod val="75000"/>
                  </a:schemeClr>
                </a:solidFill>
              </a:rPr>
              <a:t>                    الآثار الصحية</a:t>
            </a:r>
            <a:r>
              <a:rPr lang="ar-IQ" dirty="0" smtClean="0">
                <a:solidFill>
                  <a:schemeClr val="tx1"/>
                </a:solidFill>
              </a:rPr>
              <a:t>:</a:t>
            </a:r>
            <a:r>
              <a:rPr lang="ar-IQ" dirty="0" smtClean="0"/>
              <a:t/>
            </a:r>
            <a:br>
              <a:rPr lang="ar-IQ" dirty="0" smtClean="0"/>
            </a:br>
            <a:r>
              <a:rPr lang="ar-IQ" dirty="0" smtClean="0">
                <a:solidFill>
                  <a:schemeClr val="tx1"/>
                </a:solidFill>
              </a:rPr>
              <a:t>هناك صله بين التعرض للكادميوم والفشل الكلوي المزمن.</a:t>
            </a:r>
            <a:br>
              <a:rPr lang="ar-IQ" dirty="0" smtClean="0">
                <a:solidFill>
                  <a:schemeClr val="tx1"/>
                </a:solidFill>
              </a:rPr>
            </a:br>
            <a:r>
              <a:rPr lang="ar-IQ" dirty="0" smtClean="0">
                <a:solidFill>
                  <a:schemeClr val="tx1"/>
                </a:solidFill>
              </a:rPr>
              <a:t>التعرض الطويل للكادميوم يسبب هشاشة العظام.</a:t>
            </a:r>
            <a:br>
              <a:rPr lang="ar-IQ" dirty="0" smtClean="0">
                <a:solidFill>
                  <a:schemeClr val="tx1"/>
                </a:solidFill>
              </a:rPr>
            </a:br>
            <a:r>
              <a:rPr lang="ar-IQ" dirty="0" smtClean="0">
                <a:solidFill>
                  <a:schemeClr val="tx1"/>
                </a:solidFill>
              </a:rPr>
              <a:t>السرطان:</a:t>
            </a:r>
            <a:br>
              <a:rPr lang="ar-IQ" dirty="0" smtClean="0">
                <a:solidFill>
                  <a:schemeClr val="tx1"/>
                </a:solidFill>
              </a:rPr>
            </a:br>
            <a:r>
              <a:rPr lang="ar-IQ" dirty="0" smtClean="0">
                <a:solidFill>
                  <a:schemeClr val="tx1"/>
                </a:solidFill>
              </a:rPr>
              <a:t>الوكالة الدولية لأبحاث السرطان صنفته على أساس أنه أحد المركبات المسرطنه (المجموعة الأولى).</a:t>
            </a:r>
            <a:br>
              <a:rPr lang="ar-IQ" dirty="0" smtClean="0">
                <a:solidFill>
                  <a:schemeClr val="tx1"/>
                </a:solidFill>
              </a:rPr>
            </a:br>
            <a:r>
              <a:rPr lang="ar-IQ" dirty="0" smtClean="0">
                <a:solidFill>
                  <a:schemeClr val="tx1"/>
                </a:solidFill>
              </a:rPr>
              <a:t>المجموعة الأوربية:صنفت على أساس المجموعة الثانية.</a:t>
            </a:r>
            <a:r>
              <a:rPr lang="ar-IQ" dirty="0" smtClean="0"/>
              <a:t/>
            </a:r>
            <a:br>
              <a:rPr lang="ar-IQ" dirty="0" smtClean="0"/>
            </a:br>
            <a:endParaRPr lang="en-US" dirty="0"/>
          </a:p>
        </p:txBody>
      </p:sp>
    </p:spTree>
    <p:extLst>
      <p:ext uri="{BB962C8B-B14F-4D97-AF65-F5344CB8AC3E}">
        <p14:creationId xmlns:p14="http://schemas.microsoft.com/office/powerpoint/2010/main" xmlns="" val="3437578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600"/>
            <a:ext cx="7543800" cy="838201"/>
          </a:xfrm>
        </p:spPr>
        <p:txBody>
          <a:bodyPr>
            <a:normAutofit/>
          </a:bodyPr>
          <a:lstStyle/>
          <a:p>
            <a:r>
              <a:rPr lang="ar-IQ" dirty="0" smtClean="0">
                <a:solidFill>
                  <a:schemeClr val="accent6">
                    <a:lumMod val="75000"/>
                  </a:schemeClr>
                </a:solidFill>
              </a:rPr>
              <a:t>الزئبق</a:t>
            </a:r>
            <a:endParaRPr lang="en-US" dirty="0">
              <a:solidFill>
                <a:schemeClr val="accent6">
                  <a:lumMod val="75000"/>
                </a:schemeClr>
              </a:solidFill>
            </a:endParaRPr>
          </a:p>
        </p:txBody>
      </p:sp>
      <p:sp>
        <p:nvSpPr>
          <p:cNvPr id="3" name="Subtitle 2"/>
          <p:cNvSpPr>
            <a:spLocks noGrp="1"/>
          </p:cNvSpPr>
          <p:nvPr>
            <p:ph type="subTitle" idx="1"/>
          </p:nvPr>
        </p:nvSpPr>
        <p:spPr>
          <a:xfrm>
            <a:off x="381000" y="1219200"/>
            <a:ext cx="8153400" cy="5181600"/>
          </a:xfrm>
        </p:spPr>
        <p:txBody>
          <a:bodyPr/>
          <a:lstStyle/>
          <a:p>
            <a:pPr algn="r"/>
            <a:r>
              <a:rPr lang="ar-IQ" dirty="0" smtClean="0">
                <a:solidFill>
                  <a:schemeClr val="tx1"/>
                </a:solidFill>
              </a:rPr>
              <a:t>ينتج الزئبق طبيعياً من غازات القشرة الرضية ومن الانبعاثات البركانية.الزئبق في الغلاف الجوي يكون مشتتاً عن طريق الرياح ، ويعود إلى الأرض عند هطول الأمطار يتراكم في السلسلة الغذائية.مصادر التلوث بالزئبق:عن طريق الطعام وخاصة الأسماك</a:t>
            </a:r>
            <a:r>
              <a:rPr lang="ar-IQ" dirty="0" smtClean="0"/>
              <a:t>.</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3657600"/>
            <a:ext cx="7543800"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40602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lstStyle/>
          <a:p>
            <a:pPr algn="r"/>
            <a:r>
              <a:rPr lang="ar-IQ" dirty="0" smtClean="0">
                <a:solidFill>
                  <a:srgbClr val="FF0000"/>
                </a:solidFill>
              </a:rPr>
              <a:t>                     الآثار الصحية:</a:t>
            </a:r>
            <a:r>
              <a:rPr lang="ar-IQ" dirty="0" smtClean="0"/>
              <a:t/>
            </a:r>
            <a:br>
              <a:rPr lang="ar-IQ" dirty="0" smtClean="0"/>
            </a:br>
            <a:r>
              <a:rPr lang="ar-IQ" dirty="0" smtClean="0">
                <a:solidFill>
                  <a:schemeClr val="tx1"/>
                </a:solidFill>
              </a:rPr>
              <a:t>اضطرابات حسية .</a:t>
            </a:r>
            <a:br>
              <a:rPr lang="ar-IQ" dirty="0" smtClean="0">
                <a:solidFill>
                  <a:schemeClr val="tx1"/>
                </a:solidFill>
              </a:rPr>
            </a:br>
            <a:r>
              <a:rPr lang="ar-IQ" dirty="0" smtClean="0">
                <a:solidFill>
                  <a:schemeClr val="tx1"/>
                </a:solidFill>
              </a:rPr>
              <a:t>اضطرابات سمعية.</a:t>
            </a:r>
            <a:br>
              <a:rPr lang="ar-IQ" dirty="0" smtClean="0">
                <a:solidFill>
                  <a:schemeClr val="tx1"/>
                </a:solidFill>
              </a:rPr>
            </a:br>
            <a:r>
              <a:rPr lang="ar-IQ" dirty="0" smtClean="0">
                <a:solidFill>
                  <a:schemeClr val="tx1"/>
                </a:solidFill>
              </a:rPr>
              <a:t>انقباض في المجال البصري.</a:t>
            </a:r>
            <a:br>
              <a:rPr lang="ar-IQ" dirty="0" smtClean="0">
                <a:solidFill>
                  <a:schemeClr val="tx1"/>
                </a:solidFill>
              </a:rPr>
            </a:br>
            <a:r>
              <a:rPr lang="ar-IQ" dirty="0" smtClean="0">
                <a:solidFill>
                  <a:schemeClr val="tx1"/>
                </a:solidFill>
              </a:rPr>
              <a:t>غثيان.</a:t>
            </a:r>
            <a:br>
              <a:rPr lang="ar-IQ" dirty="0" smtClean="0">
                <a:solidFill>
                  <a:schemeClr val="tx1"/>
                </a:solidFill>
              </a:rPr>
            </a:br>
            <a:r>
              <a:rPr lang="ar-IQ" dirty="0" smtClean="0">
                <a:solidFill>
                  <a:schemeClr val="tx1"/>
                </a:solidFill>
              </a:rPr>
              <a:t>تخلف عقلي.</a:t>
            </a:r>
            <a:br>
              <a:rPr lang="ar-IQ" dirty="0" smtClean="0">
                <a:solidFill>
                  <a:schemeClr val="tx1"/>
                </a:solidFill>
              </a:rPr>
            </a:br>
            <a:r>
              <a:rPr lang="ar-IQ" dirty="0" smtClean="0">
                <a:solidFill>
                  <a:schemeClr val="tx1"/>
                </a:solidFill>
              </a:rPr>
              <a:t>اضطرابات في النمو.</a:t>
            </a:r>
            <a:r>
              <a:rPr lang="ar-IQ" dirty="0">
                <a:solidFill>
                  <a:schemeClr val="tx1"/>
                </a:solidFill>
              </a:rPr>
              <a:t/>
            </a:r>
            <a:br>
              <a:rPr lang="ar-IQ" dirty="0">
                <a:solidFill>
                  <a:schemeClr val="tx1"/>
                </a:solidFill>
              </a:rPr>
            </a:br>
            <a:r>
              <a:rPr lang="ar-IQ" dirty="0">
                <a:solidFill>
                  <a:schemeClr val="tx1"/>
                </a:solidFill>
              </a:rPr>
              <a:t>اضطرابات في الجهاز العصبي</a:t>
            </a:r>
            <a:r>
              <a:rPr lang="ar-IQ" dirty="0" smtClean="0">
                <a:solidFill>
                  <a:schemeClr val="tx1"/>
                </a:solidFill>
              </a:rPr>
              <a:t/>
            </a:r>
            <a:br>
              <a:rPr lang="ar-IQ" dirty="0" smtClean="0">
                <a:solidFill>
                  <a:schemeClr val="tx1"/>
                </a:solidFill>
              </a:rPr>
            </a:br>
            <a:r>
              <a:rPr lang="ar-IQ" dirty="0" smtClean="0">
                <a:solidFill>
                  <a:schemeClr val="tx1"/>
                </a:solidFill>
              </a:rPr>
              <a:t/>
            </a:r>
            <a:br>
              <a:rPr lang="ar-IQ" dirty="0" smtClean="0">
                <a:solidFill>
                  <a:schemeClr val="tx1"/>
                </a:solidFill>
              </a:rPr>
            </a:br>
            <a:r>
              <a:rPr lang="ar-IQ"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xmlns="" val="1439529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772400" cy="1066799"/>
          </a:xfrm>
        </p:spPr>
        <p:txBody>
          <a:bodyPr>
            <a:normAutofit/>
          </a:bodyPr>
          <a:lstStyle/>
          <a:p>
            <a:r>
              <a:rPr lang="ar-IQ" dirty="0" smtClean="0">
                <a:solidFill>
                  <a:srgbClr val="FF0000"/>
                </a:solidFill>
              </a:rPr>
              <a:t>الرصاص</a:t>
            </a:r>
            <a:endParaRPr lang="en-US" dirty="0">
              <a:solidFill>
                <a:srgbClr val="FF0000"/>
              </a:solidFill>
            </a:endParaRPr>
          </a:p>
        </p:txBody>
      </p:sp>
      <p:sp>
        <p:nvSpPr>
          <p:cNvPr id="3" name="Subtitle 2"/>
          <p:cNvSpPr>
            <a:spLocks noGrp="1"/>
          </p:cNvSpPr>
          <p:nvPr>
            <p:ph type="subTitle" idx="1"/>
          </p:nvPr>
        </p:nvSpPr>
        <p:spPr>
          <a:xfrm>
            <a:off x="762000" y="2286000"/>
            <a:ext cx="7315200" cy="3657598"/>
          </a:xfrm>
        </p:spPr>
        <p:txBody>
          <a:bodyPr/>
          <a:lstStyle/>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1447800"/>
            <a:ext cx="7772400" cy="4495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06637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lstStyle/>
          <a:p>
            <a:r>
              <a:rPr lang="ar-IQ" dirty="0" smtClean="0">
                <a:solidFill>
                  <a:schemeClr val="accent6">
                    <a:lumMod val="75000"/>
                  </a:schemeClr>
                </a:solidFill>
              </a:rPr>
              <a:t>المقدمة</a:t>
            </a:r>
            <a:endParaRPr lang="en-US" dirty="0">
              <a:solidFill>
                <a:schemeClr val="accent6">
                  <a:lumMod val="75000"/>
                </a:schemeClr>
              </a:solidFill>
            </a:endParaRPr>
          </a:p>
        </p:txBody>
      </p:sp>
      <p:sp>
        <p:nvSpPr>
          <p:cNvPr id="3" name="Subtitle 2"/>
          <p:cNvSpPr>
            <a:spLocks noGrp="1"/>
          </p:cNvSpPr>
          <p:nvPr>
            <p:ph type="subTitle" idx="1"/>
          </p:nvPr>
        </p:nvSpPr>
        <p:spPr>
          <a:xfrm>
            <a:off x="457200" y="1600200"/>
            <a:ext cx="8458200" cy="4572000"/>
          </a:xfrm>
        </p:spPr>
        <p:txBody>
          <a:bodyPr>
            <a:normAutofit fontScale="92500" lnSpcReduction="20000"/>
          </a:bodyPr>
          <a:lstStyle/>
          <a:p>
            <a:pPr algn="r"/>
            <a:r>
              <a:rPr lang="ar-IQ" sz="6300" dirty="0" smtClean="0">
                <a:solidFill>
                  <a:schemeClr val="tx1"/>
                </a:solidFill>
              </a:rPr>
              <a:t> </a:t>
            </a:r>
            <a:r>
              <a:rPr lang="ar-IQ" sz="3600" dirty="0" smtClean="0">
                <a:solidFill>
                  <a:schemeClr val="tx1"/>
                </a:solidFill>
              </a:rPr>
              <a:t>المعادن</a:t>
            </a:r>
            <a:r>
              <a:rPr lang="ar-IQ" sz="4000" dirty="0" smtClean="0">
                <a:solidFill>
                  <a:schemeClr val="tx1"/>
                </a:solidFill>
              </a:rPr>
              <a:t> الثقيلة هي عناصر طبيعية من قشرة الأرض. لايمكن ان تتحلل او ان تتكسربدرجة صغيرة  يدخلون أجسامنا عن طريق مياه الشرب والغذاء والهواء. صحيح ان العناصر النادرة، وبعض المعادن الثقيلة (مثل  النحاس ,  السيلينيوم ,  الزنك ) ضرورية للحفاظ على عملية التمثيل الغذائي للجسم البشري. ومع ذلك، فان زيادة تركيزها  تؤدي إلى التسمم. </a:t>
            </a:r>
          </a:p>
        </p:txBody>
      </p:sp>
    </p:spTree>
    <p:extLst>
      <p:ext uri="{BB962C8B-B14F-4D97-AF65-F5344CB8AC3E}">
        <p14:creationId xmlns:p14="http://schemas.microsoft.com/office/powerpoint/2010/main" xmlns="" val="1608603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849313"/>
          </a:xfrm>
        </p:spPr>
        <p:txBody>
          <a:bodyPr>
            <a:normAutofit/>
          </a:bodyPr>
          <a:lstStyle/>
          <a:p>
            <a:r>
              <a:rPr lang="ar-SA" dirty="0" smtClean="0">
                <a:solidFill>
                  <a:srgbClr val="FF0000"/>
                </a:solidFill>
              </a:rPr>
              <a:t>الآثار الصحية</a:t>
            </a:r>
            <a:endParaRPr lang="en-US" dirty="0">
              <a:solidFill>
                <a:srgbClr val="FF0000"/>
              </a:solidFill>
            </a:endParaRPr>
          </a:p>
        </p:txBody>
      </p:sp>
      <p:sp>
        <p:nvSpPr>
          <p:cNvPr id="3" name="Subtitle 2"/>
          <p:cNvSpPr>
            <a:spLocks noGrp="1"/>
          </p:cNvSpPr>
          <p:nvPr>
            <p:ph type="subTitle" idx="1"/>
          </p:nvPr>
        </p:nvSpPr>
        <p:spPr>
          <a:xfrm>
            <a:off x="762000" y="1219200"/>
            <a:ext cx="7543800" cy="4800600"/>
          </a:xfrm>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4500" y="1154113"/>
            <a:ext cx="8416354" cy="4865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39562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IQ" sz="3200" b="0" dirty="0" smtClean="0">
                <a:solidFill>
                  <a:srgbClr val="FF0000"/>
                </a:solidFill>
                <a:latin typeface="+mn-lt"/>
              </a:rPr>
              <a:t/>
            </a:r>
            <a:br>
              <a:rPr lang="ar-IQ" sz="3200" b="0" dirty="0" smtClean="0">
                <a:solidFill>
                  <a:srgbClr val="FF0000"/>
                </a:solidFill>
                <a:latin typeface="+mn-lt"/>
              </a:rPr>
            </a:br>
            <a:r>
              <a:rPr lang="ar-IQ" sz="3200" b="0" dirty="0">
                <a:solidFill>
                  <a:srgbClr val="FF0000"/>
                </a:solidFill>
                <a:latin typeface="+mn-lt"/>
              </a:rPr>
              <a:t/>
            </a:r>
            <a:br>
              <a:rPr lang="ar-IQ" sz="3200" b="0" dirty="0">
                <a:solidFill>
                  <a:srgbClr val="FF0000"/>
                </a:solidFill>
                <a:latin typeface="+mn-lt"/>
              </a:rPr>
            </a:br>
            <a:r>
              <a:rPr lang="ar-IQ" sz="5300" b="0" dirty="0" smtClean="0">
                <a:solidFill>
                  <a:srgbClr val="FF0000"/>
                </a:solidFill>
                <a:latin typeface="+mn-lt"/>
              </a:rPr>
              <a:t>الزرنيخ</a:t>
            </a:r>
            <a:r>
              <a:rPr lang="ar-IQ" sz="3200" b="0" dirty="0" smtClean="0">
                <a:solidFill>
                  <a:srgbClr val="FF0000"/>
                </a:solidFill>
                <a:latin typeface="+mn-lt"/>
              </a:rPr>
              <a:t/>
            </a:r>
            <a:br>
              <a:rPr lang="ar-IQ" sz="3200" b="0" dirty="0" smtClean="0">
                <a:solidFill>
                  <a:srgbClr val="FF0000"/>
                </a:solidFill>
                <a:latin typeface="+mn-lt"/>
              </a:rPr>
            </a:br>
            <a:endParaRPr lang="en-US" sz="3200" b="0" dirty="0">
              <a:solidFill>
                <a:srgbClr val="FF0000"/>
              </a:solidFill>
              <a:latin typeface="+mn-lt"/>
            </a:endParaRPr>
          </a:p>
        </p:txBody>
      </p:sp>
      <p:sp>
        <p:nvSpPr>
          <p:cNvPr id="4" name="Text Placeholder 3"/>
          <p:cNvSpPr>
            <a:spLocks noGrp="1"/>
          </p:cNvSpPr>
          <p:nvPr>
            <p:ph type="body" idx="2"/>
          </p:nvPr>
        </p:nvSpPr>
        <p:spPr>
          <a:xfrm>
            <a:off x="457200" y="1435100"/>
            <a:ext cx="3124200" cy="4691063"/>
          </a:xfrm>
        </p:spPr>
        <p:txBody>
          <a:bodyPr>
            <a:normAutofit/>
          </a:bodyPr>
          <a:lstStyle/>
          <a:p>
            <a:pPr algn="r"/>
            <a:endParaRPr lang="ar-IQ" sz="4400" dirty="0" smtClean="0"/>
          </a:p>
          <a:p>
            <a:pPr algn="r"/>
            <a:r>
              <a:rPr lang="ar-IQ" sz="4400" dirty="0" smtClean="0"/>
              <a:t>فلز يوجد في الصخور –التربة – الماء - الهواء</a:t>
            </a:r>
            <a:endParaRPr lang="en-US" sz="4400" dirty="0"/>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tretch>
            <a:fillRect/>
          </a:stretch>
        </p:blipFill>
        <p:spPr bwMode="auto">
          <a:xfrm>
            <a:off x="3733800" y="1676400"/>
            <a:ext cx="4625975" cy="2965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2467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fontScale="90000"/>
          </a:bodyPr>
          <a:lstStyle/>
          <a:p>
            <a:pPr algn="r"/>
            <a:r>
              <a:rPr lang="ar-IQ" sz="3600" dirty="0" smtClean="0">
                <a:solidFill>
                  <a:srgbClr val="FF0000"/>
                </a:solidFill>
              </a:rPr>
              <a:t>                          التلوث بالزرنيخ</a:t>
            </a:r>
            <a:r>
              <a:rPr lang="ar-IQ" sz="3600" dirty="0" smtClean="0"/>
              <a:t>:</a:t>
            </a:r>
            <a:br>
              <a:rPr lang="ar-IQ" sz="3600" dirty="0" smtClean="0"/>
            </a:br>
            <a:r>
              <a:rPr lang="ar-IQ" sz="3100" dirty="0" smtClean="0">
                <a:solidFill>
                  <a:schemeClr val="tx1"/>
                </a:solidFill>
              </a:rPr>
              <a:t>صهر المعادن غير الحديدية.</a:t>
            </a:r>
            <a:br>
              <a:rPr lang="ar-IQ" sz="3100" dirty="0" smtClean="0">
                <a:solidFill>
                  <a:schemeClr val="tx1"/>
                </a:solidFill>
              </a:rPr>
            </a:br>
            <a:r>
              <a:rPr lang="ar-IQ" sz="3100" dirty="0" smtClean="0">
                <a:solidFill>
                  <a:schemeClr val="tx1"/>
                </a:solidFill>
              </a:rPr>
              <a:t>انتاج الطاقة من الوقود تؤدي إلى تلوث الهواء – الماء – التربة.</a:t>
            </a:r>
            <a:br>
              <a:rPr lang="ar-IQ" sz="3100" dirty="0" smtClean="0">
                <a:solidFill>
                  <a:schemeClr val="tx1"/>
                </a:solidFill>
              </a:rPr>
            </a:br>
            <a:r>
              <a:rPr lang="ar-IQ" sz="3100" dirty="0" smtClean="0">
                <a:solidFill>
                  <a:schemeClr val="tx1"/>
                </a:solidFill>
              </a:rPr>
              <a:t>استخدام مبيدات الآفات الزرنيخية والمواد الحافظة للأخشاب.</a:t>
            </a:r>
            <a:br>
              <a:rPr lang="ar-IQ" sz="3100" dirty="0" smtClean="0">
                <a:solidFill>
                  <a:schemeClr val="tx1"/>
                </a:solidFill>
              </a:rPr>
            </a:br>
            <a:r>
              <a:rPr lang="ar-IQ" sz="3100" dirty="0" smtClean="0">
                <a:solidFill>
                  <a:schemeClr val="tx1"/>
                </a:solidFill>
              </a:rPr>
              <a:t>التعرض للزرنيخ:</a:t>
            </a:r>
            <a:br>
              <a:rPr lang="ar-IQ" sz="3100" dirty="0" smtClean="0">
                <a:solidFill>
                  <a:schemeClr val="tx1"/>
                </a:solidFill>
              </a:rPr>
            </a:br>
            <a:r>
              <a:rPr lang="ar-IQ" sz="3100" dirty="0" smtClean="0">
                <a:solidFill>
                  <a:schemeClr val="tx1"/>
                </a:solidFill>
              </a:rPr>
              <a:t>عن طريق..</a:t>
            </a:r>
            <a:br>
              <a:rPr lang="ar-IQ" sz="3100" dirty="0" smtClean="0">
                <a:solidFill>
                  <a:schemeClr val="tx1"/>
                </a:solidFill>
              </a:rPr>
            </a:br>
            <a:r>
              <a:rPr lang="ar-IQ" sz="3100" dirty="0" smtClean="0">
                <a:solidFill>
                  <a:schemeClr val="tx1"/>
                </a:solidFill>
              </a:rPr>
              <a:t>تناول الغذاء الملوث.</a:t>
            </a:r>
            <a:br>
              <a:rPr lang="ar-IQ" sz="3100" dirty="0" smtClean="0">
                <a:solidFill>
                  <a:schemeClr val="tx1"/>
                </a:solidFill>
              </a:rPr>
            </a:br>
            <a:r>
              <a:rPr lang="ar-IQ" sz="3100" dirty="0" smtClean="0">
                <a:solidFill>
                  <a:schemeClr val="tx1"/>
                </a:solidFill>
              </a:rPr>
              <a:t>مياه الشرب الملوثة.</a:t>
            </a:r>
            <a:br>
              <a:rPr lang="ar-IQ" sz="3100" dirty="0" smtClean="0">
                <a:solidFill>
                  <a:schemeClr val="tx1"/>
                </a:solidFill>
              </a:rPr>
            </a:br>
            <a:r>
              <a:rPr lang="ar-IQ" sz="3600" dirty="0" smtClean="0">
                <a:solidFill>
                  <a:schemeClr val="tx1"/>
                </a:solidFill>
              </a:rPr>
              <a:t>التربة</a:t>
            </a:r>
            <a:r>
              <a:rPr lang="ar-IQ" dirty="0" smtClean="0">
                <a:solidFill>
                  <a:schemeClr val="tx1"/>
                </a:solidFill>
              </a:rPr>
              <a:t>.</a:t>
            </a:r>
            <a:r>
              <a:rPr lang="ar-IQ" dirty="0" smtClean="0"/>
              <a:t/>
            </a:r>
            <a:br>
              <a:rPr lang="ar-IQ" dirty="0" smtClean="0"/>
            </a:br>
            <a:endParaRPr lang="en-US" dirty="0"/>
          </a:p>
        </p:txBody>
      </p:sp>
    </p:spTree>
    <p:extLst>
      <p:ext uri="{BB962C8B-B14F-4D97-AF65-F5344CB8AC3E}">
        <p14:creationId xmlns:p14="http://schemas.microsoft.com/office/powerpoint/2010/main" xmlns="" val="4099268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pPr algn="r"/>
            <a:r>
              <a:rPr lang="ar-IQ" dirty="0" smtClean="0">
                <a:solidFill>
                  <a:srgbClr val="FF0000"/>
                </a:solidFill>
              </a:rPr>
              <a:t>                     الآثار الجانبية</a:t>
            </a:r>
            <a:r>
              <a:rPr lang="ar-IQ" dirty="0" smtClean="0"/>
              <a:t>:</a:t>
            </a:r>
            <a:br>
              <a:rPr lang="ar-IQ" dirty="0" smtClean="0"/>
            </a:br>
            <a:r>
              <a:rPr lang="ar-IQ" dirty="0" smtClean="0">
                <a:solidFill>
                  <a:schemeClr val="tx1"/>
                </a:solidFill>
              </a:rPr>
              <a:t>الزرنيخ غير العضوي ذو سمية حاده ويسبب:</a:t>
            </a:r>
            <a:br>
              <a:rPr lang="ar-IQ" dirty="0" smtClean="0">
                <a:solidFill>
                  <a:schemeClr val="tx1"/>
                </a:solidFill>
              </a:rPr>
            </a:br>
            <a:r>
              <a:rPr lang="ar-IQ" dirty="0" smtClean="0">
                <a:solidFill>
                  <a:schemeClr val="tx1"/>
                </a:solidFill>
              </a:rPr>
              <a:t>امراض معوية – اضطرابات في القلب – الأوعية الدموية – الجهاز العصبي – يؤدي إلى الموت.</a:t>
            </a:r>
            <a:br>
              <a:rPr lang="ar-IQ" dirty="0" smtClean="0">
                <a:solidFill>
                  <a:schemeClr val="tx1"/>
                </a:solidFill>
              </a:rPr>
            </a:br>
            <a:r>
              <a:rPr lang="ar-IQ" dirty="0" smtClean="0">
                <a:solidFill>
                  <a:schemeClr val="tx1"/>
                </a:solidFill>
              </a:rPr>
              <a:t>يسبب مرض منغنز (الأقدام السوداء).</a:t>
            </a:r>
            <a:br>
              <a:rPr lang="ar-IQ" dirty="0" smtClean="0">
                <a:solidFill>
                  <a:schemeClr val="tx1"/>
                </a:solidFill>
              </a:rPr>
            </a:br>
            <a:r>
              <a:rPr lang="ar-IQ" dirty="0" smtClean="0">
                <a:solidFill>
                  <a:schemeClr val="tx1"/>
                </a:solidFill>
              </a:rPr>
              <a:t>الجرعات العالية منه يمكن أن تسبب السرطان.</a:t>
            </a:r>
            <a:r>
              <a:rPr lang="ar-IQ" dirty="0" smtClean="0"/>
              <a:t/>
            </a:r>
            <a:br>
              <a:rPr lang="ar-IQ" dirty="0" smtClean="0"/>
            </a:br>
            <a:endParaRPr lang="en-US" dirty="0"/>
          </a:p>
        </p:txBody>
      </p:sp>
    </p:spTree>
    <p:extLst>
      <p:ext uri="{BB962C8B-B14F-4D97-AF65-F5344CB8AC3E}">
        <p14:creationId xmlns:p14="http://schemas.microsoft.com/office/powerpoint/2010/main" xmlns="" val="4019737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22376" y="500042"/>
            <a:ext cx="7772400" cy="4643470"/>
          </a:xfrm>
        </p:spPr>
        <p:txBody>
          <a:bodyPr>
            <a:noAutofit/>
          </a:bodyPr>
          <a:lstStyle/>
          <a:p>
            <a:pPr rtl="1"/>
            <a:r>
              <a:rPr lang="ar-IQ" sz="2800" dirty="0" smtClean="0">
                <a:solidFill>
                  <a:schemeClr val="tx1"/>
                </a:solidFill>
              </a:rPr>
              <a:t>التلوث في العراق</a:t>
            </a:r>
            <a:br>
              <a:rPr lang="ar-IQ" sz="2800" dirty="0" smtClean="0">
                <a:solidFill>
                  <a:schemeClr val="tx1"/>
                </a:solidFill>
              </a:rPr>
            </a:br>
            <a:r>
              <a:rPr lang="ar-IQ" sz="2800" dirty="0" smtClean="0">
                <a:solidFill>
                  <a:schemeClr val="tx1"/>
                </a:solidFill>
              </a:rPr>
              <a:t>عند البحث عن مصادر التلوث في العراق وجد </a:t>
            </a:r>
            <a:r>
              <a:rPr lang="ar-IQ" sz="2800" dirty="0" err="1" smtClean="0">
                <a:solidFill>
                  <a:schemeClr val="tx1"/>
                </a:solidFill>
              </a:rPr>
              <a:t>اكثر</a:t>
            </a:r>
            <a:r>
              <a:rPr lang="ar-IQ" sz="2800" dirty="0" smtClean="0">
                <a:solidFill>
                  <a:schemeClr val="tx1"/>
                </a:solidFill>
              </a:rPr>
              <a:t> من 200 بحث في موقع المجلة </a:t>
            </a:r>
            <a:r>
              <a:rPr lang="ar-IQ" sz="2800" dirty="0" err="1" smtClean="0">
                <a:solidFill>
                  <a:schemeClr val="tx1"/>
                </a:solidFill>
              </a:rPr>
              <a:t>الاكاديمية</a:t>
            </a:r>
            <a:r>
              <a:rPr lang="ar-IQ" sz="2800" dirty="0" smtClean="0">
                <a:solidFill>
                  <a:schemeClr val="tx1"/>
                </a:solidFill>
              </a:rPr>
              <a:t> العراقية تتحدث عن دراسة التلوث في محافظات العراق المختلفة </a:t>
            </a:r>
            <a:br>
              <a:rPr lang="ar-IQ" sz="2800" dirty="0" smtClean="0">
                <a:solidFill>
                  <a:schemeClr val="tx1"/>
                </a:solidFill>
              </a:rPr>
            </a:br>
            <a:r>
              <a:rPr lang="ar-IQ" sz="2800" dirty="0" smtClean="0">
                <a:solidFill>
                  <a:schemeClr val="tx1"/>
                </a:solidFill>
              </a:rPr>
              <a:t> </a:t>
            </a:r>
            <a:br>
              <a:rPr lang="ar-IQ" sz="2800" dirty="0" smtClean="0">
                <a:solidFill>
                  <a:schemeClr val="tx1"/>
                </a:solidFill>
              </a:rPr>
            </a:br>
            <a:endParaRPr lang="ar-IQ" sz="2800" dirty="0">
              <a:solidFill>
                <a:schemeClr val="tx1"/>
              </a:solidFill>
            </a:endParaRPr>
          </a:p>
        </p:txBody>
      </p:sp>
      <p:sp>
        <p:nvSpPr>
          <p:cNvPr id="3" name="عنوان فرعي 2"/>
          <p:cNvSpPr>
            <a:spLocks noGrp="1"/>
          </p:cNvSpPr>
          <p:nvPr>
            <p:ph type="subTitle" idx="1"/>
          </p:nvPr>
        </p:nvSpPr>
        <p:spPr/>
        <p:txBody>
          <a:bodyPr/>
          <a:lstStyle/>
          <a:p>
            <a:endParaRPr lang="ar-IQ"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weer.jpg"/>
          <p:cNvPicPr>
            <a:picLocks noGrp="1" noChangeAspect="1"/>
          </p:cNvPicPr>
          <p:nvPr>
            <p:ph idx="1"/>
          </p:nvPr>
        </p:nvPicPr>
        <p:blipFill>
          <a:blip r:embed="rId2"/>
          <a:stretch>
            <a:fillRect/>
          </a:stretch>
        </p:blipFill>
        <p:spPr>
          <a:xfrm>
            <a:off x="785787" y="530225"/>
            <a:ext cx="7500990" cy="5327667"/>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lstStyle/>
          <a:p>
            <a:pPr algn="r" rtl="1"/>
            <a:r>
              <a:rPr lang="ar-IQ" b="1" dirty="0" smtClean="0"/>
              <a:t>التلوث بالمنتجات المستوردة في العراق </a:t>
            </a:r>
          </a:p>
          <a:p>
            <a:pPr marL="514350" indent="-514350" algn="r" rtl="1">
              <a:buNone/>
            </a:pPr>
            <a:r>
              <a:rPr lang="ar-IQ" smtClean="0"/>
              <a:t> </a:t>
            </a:r>
            <a:r>
              <a:rPr lang="ar-IQ" dirty="0" smtClean="0"/>
              <a:t>وجدت في </a:t>
            </a:r>
            <a:r>
              <a:rPr lang="ar-IQ" dirty="0" err="1" smtClean="0"/>
              <a:t>الاسواق</a:t>
            </a:r>
            <a:r>
              <a:rPr lang="ar-IQ" dirty="0" smtClean="0"/>
              <a:t> العراقية كريمات تبيض البشرة من </a:t>
            </a:r>
            <a:r>
              <a:rPr lang="ar-IQ" dirty="0" err="1" smtClean="0"/>
              <a:t>المناشيء</a:t>
            </a:r>
            <a:r>
              <a:rPr lang="ar-IQ" dirty="0" smtClean="0"/>
              <a:t> </a:t>
            </a:r>
            <a:r>
              <a:rPr lang="ar-IQ" dirty="0" err="1" smtClean="0"/>
              <a:t>الاسوية</a:t>
            </a:r>
            <a:r>
              <a:rPr lang="ar-IQ" dirty="0" smtClean="0"/>
              <a:t> نسبة الرصاص </a:t>
            </a:r>
            <a:r>
              <a:rPr lang="ar-IQ" dirty="0" err="1" smtClean="0"/>
              <a:t>بها</a:t>
            </a:r>
            <a:r>
              <a:rPr lang="ar-IQ" dirty="0" smtClean="0"/>
              <a:t> 7.6 </a:t>
            </a:r>
            <a:r>
              <a:rPr lang="ar-IQ" dirty="0" err="1" smtClean="0"/>
              <a:t>مغ</a:t>
            </a:r>
            <a:r>
              <a:rPr lang="ar-IQ" dirty="0" smtClean="0"/>
              <a:t>/ لتر بينما من </a:t>
            </a:r>
            <a:r>
              <a:rPr lang="ar-IQ" dirty="0" err="1" smtClean="0"/>
              <a:t>المناشيء</a:t>
            </a:r>
            <a:r>
              <a:rPr lang="ar-IQ" dirty="0" smtClean="0"/>
              <a:t> </a:t>
            </a:r>
            <a:r>
              <a:rPr lang="ar-IQ" dirty="0" err="1" smtClean="0"/>
              <a:t>الاوربية</a:t>
            </a:r>
            <a:r>
              <a:rPr lang="ar-IQ" dirty="0" smtClean="0"/>
              <a:t> بلغت 0.08 </a:t>
            </a:r>
            <a:r>
              <a:rPr lang="ar-IQ" dirty="0" err="1" smtClean="0"/>
              <a:t>مغ</a:t>
            </a:r>
            <a:r>
              <a:rPr lang="ar-IQ" dirty="0" smtClean="0"/>
              <a:t>/لتر وبالتالي </a:t>
            </a:r>
            <a:r>
              <a:rPr lang="ar-IQ" dirty="0" err="1" smtClean="0"/>
              <a:t>اثبات</a:t>
            </a:r>
            <a:r>
              <a:rPr lang="ar-IQ" dirty="0" smtClean="0"/>
              <a:t> تلوث هذه المنتجات من </a:t>
            </a:r>
            <a:r>
              <a:rPr lang="ar-IQ" dirty="0" err="1" smtClean="0"/>
              <a:t>المناشيء</a:t>
            </a:r>
            <a:r>
              <a:rPr lang="ar-IQ" dirty="0" smtClean="0"/>
              <a:t> </a:t>
            </a:r>
            <a:r>
              <a:rPr lang="ar-IQ" dirty="0" err="1" smtClean="0"/>
              <a:t>الاسيويه</a:t>
            </a:r>
            <a:r>
              <a:rPr lang="ar-IQ" dirty="0" smtClean="0"/>
              <a:t> بمادة الرصاص وتعتبر </a:t>
            </a:r>
            <a:r>
              <a:rPr lang="ar-IQ" dirty="0" err="1" smtClean="0"/>
              <a:t>مسرطنه</a:t>
            </a:r>
            <a:r>
              <a:rPr lang="ar-IQ" dirty="0" smtClean="0"/>
              <a:t> وغير صالحة للاستعمال البشري </a:t>
            </a:r>
          </a:p>
          <a:p>
            <a:pPr marL="514350" indent="-514350" algn="r" rtl="1">
              <a:buNone/>
            </a:pPr>
            <a:endParaRPr lang="ar-IQ" dirty="0"/>
          </a:p>
        </p:txBody>
      </p:sp>
      <p:pic>
        <p:nvPicPr>
          <p:cNvPr id="2051" name="Picture 3"/>
          <p:cNvPicPr>
            <a:picLocks noChangeAspect="1" noChangeArrowheads="1"/>
          </p:cNvPicPr>
          <p:nvPr/>
        </p:nvPicPr>
        <p:blipFill>
          <a:blip r:embed="rId2"/>
          <a:srcRect/>
          <a:stretch>
            <a:fillRect/>
          </a:stretch>
        </p:blipFill>
        <p:spPr bwMode="auto">
          <a:xfrm>
            <a:off x="1643042" y="3714752"/>
            <a:ext cx="6057900" cy="1500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srcRect/>
          <a:stretch>
            <a:fillRect/>
          </a:stretch>
        </p:blipFill>
        <p:spPr bwMode="auto">
          <a:xfrm>
            <a:off x="1142977" y="530225"/>
            <a:ext cx="5694404" cy="53991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normAutofit/>
          </a:bodyPr>
          <a:lstStyle/>
          <a:p>
            <a:pPr algn="r" rtl="1"/>
            <a:r>
              <a:rPr lang="ar-IQ" dirty="0" err="1" smtClean="0"/>
              <a:t>اللهانة</a:t>
            </a:r>
            <a:r>
              <a:rPr lang="ar-IQ" dirty="0" smtClean="0"/>
              <a:t> </a:t>
            </a:r>
            <a:r>
              <a:rPr lang="ar-IQ" dirty="0" err="1" smtClean="0"/>
              <a:t>والخس</a:t>
            </a:r>
            <a:r>
              <a:rPr lang="ar-IQ" dirty="0" smtClean="0"/>
              <a:t> </a:t>
            </a:r>
            <a:r>
              <a:rPr lang="ar-IQ" dirty="0" err="1" smtClean="0"/>
              <a:t>المستورده</a:t>
            </a:r>
            <a:r>
              <a:rPr lang="ar-IQ" dirty="0" smtClean="0"/>
              <a:t>: وأظهرت النتائج وجود </a:t>
            </a:r>
            <a:r>
              <a:rPr lang="ar-IQ" dirty="0" err="1" smtClean="0"/>
              <a:t>تركمات</a:t>
            </a:r>
            <a:r>
              <a:rPr lang="ar-IQ" dirty="0" smtClean="0"/>
              <a:t> للرصاص  </a:t>
            </a:r>
            <a:r>
              <a:rPr lang="ar-IQ" dirty="0" err="1" smtClean="0"/>
              <a:t>والكادميوم</a:t>
            </a:r>
            <a:r>
              <a:rPr lang="ar-IQ" dirty="0" smtClean="0"/>
              <a:t>  في عينات من </a:t>
            </a:r>
            <a:r>
              <a:rPr lang="ar-IQ" dirty="0" err="1" smtClean="0"/>
              <a:t>اللهانة</a:t>
            </a:r>
            <a:r>
              <a:rPr lang="ar-IQ" dirty="0" smtClean="0"/>
              <a:t> والجزر المستوردة وانخفاضها في العينات المحلية. وتبين وجود تلوث معدني بعنصري الرصاص </a:t>
            </a:r>
            <a:r>
              <a:rPr lang="ar-IQ" dirty="0" err="1" smtClean="0"/>
              <a:t>والكادميوم</a:t>
            </a:r>
            <a:r>
              <a:rPr lang="ar-IQ" dirty="0" smtClean="0"/>
              <a:t> في نباتي </a:t>
            </a:r>
            <a:r>
              <a:rPr lang="ar-IQ" dirty="0" err="1" smtClean="0"/>
              <a:t>اللهانة</a:t>
            </a:r>
            <a:r>
              <a:rPr lang="ar-IQ" dirty="0" smtClean="0"/>
              <a:t> والجزر وهي أعلى من المستوى الطبيعي حسب مواصفات الصحة العالمية .</a:t>
            </a:r>
            <a:endParaRPr lang="ar-IQ" dirty="0"/>
          </a:p>
        </p:txBody>
      </p:sp>
      <p:pic>
        <p:nvPicPr>
          <p:cNvPr id="4" name="صورة 3" descr="خس ولهانه.jpg"/>
          <p:cNvPicPr>
            <a:picLocks noChangeAspect="1"/>
          </p:cNvPicPr>
          <p:nvPr/>
        </p:nvPicPr>
        <p:blipFill>
          <a:blip r:embed="rId2"/>
          <a:stretch>
            <a:fillRect/>
          </a:stretch>
        </p:blipFill>
        <p:spPr>
          <a:xfrm>
            <a:off x="642910" y="3500438"/>
            <a:ext cx="7800975" cy="230028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lstStyle/>
          <a:p>
            <a:pPr algn="r" rtl="1"/>
            <a:r>
              <a:rPr lang="ar-IQ" dirty="0" smtClean="0"/>
              <a:t>وجد زيادة نسبة الرصاص </a:t>
            </a:r>
            <a:r>
              <a:rPr lang="ar-IQ" dirty="0" err="1" smtClean="0"/>
              <a:t>والزئبق</a:t>
            </a:r>
            <a:r>
              <a:rPr lang="ar-IQ" dirty="0" smtClean="0"/>
              <a:t> في عينات دم </a:t>
            </a:r>
            <a:r>
              <a:rPr lang="ar-IQ" dirty="0" err="1" smtClean="0"/>
              <a:t>وادرار</a:t>
            </a:r>
            <a:r>
              <a:rPr lang="ar-IQ" dirty="0" smtClean="0"/>
              <a:t> للعاملين في المطابع </a:t>
            </a:r>
            <a:r>
              <a:rPr lang="ar-IQ" dirty="0" err="1" smtClean="0"/>
              <a:t>الاهلية</a:t>
            </a:r>
            <a:r>
              <a:rPr lang="ar-IQ" dirty="0" smtClean="0"/>
              <a:t> ومحطات الوقود في  6 مطابع </a:t>
            </a:r>
            <a:r>
              <a:rPr lang="ar-IQ" dirty="0" err="1" smtClean="0"/>
              <a:t>اهلية</a:t>
            </a:r>
            <a:r>
              <a:rPr lang="ar-IQ" dirty="0" smtClean="0"/>
              <a:t> في بغداد, وزيادة نسبة </a:t>
            </a:r>
            <a:r>
              <a:rPr lang="ar-IQ" dirty="0" err="1" smtClean="0"/>
              <a:t>الزئبق</a:t>
            </a:r>
            <a:r>
              <a:rPr lang="ar-IQ" dirty="0" smtClean="0"/>
              <a:t> للعاملين بمعامل مصنع الورق البصرة والحلة.</a:t>
            </a:r>
          </a:p>
          <a:p>
            <a:pPr algn="r" rtl="1"/>
            <a:r>
              <a:rPr lang="ar-IQ" dirty="0" smtClean="0"/>
              <a:t> </a:t>
            </a:r>
            <a:endParaRPr lang="ar-IQ" dirty="0"/>
          </a:p>
        </p:txBody>
      </p:sp>
      <p:pic>
        <p:nvPicPr>
          <p:cNvPr id="4" name="صورة 3" descr="pb.jpg"/>
          <p:cNvPicPr>
            <a:picLocks noChangeAspect="1"/>
          </p:cNvPicPr>
          <p:nvPr/>
        </p:nvPicPr>
        <p:blipFill>
          <a:blip r:embed="rId2"/>
          <a:stretch>
            <a:fillRect/>
          </a:stretch>
        </p:blipFill>
        <p:spPr>
          <a:xfrm>
            <a:off x="1071538" y="2500306"/>
            <a:ext cx="6929486" cy="307183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pPr algn="r"/>
            <a:r>
              <a:rPr lang="ar-IQ" dirty="0" smtClean="0">
                <a:solidFill>
                  <a:schemeClr val="tx1"/>
                </a:solidFill>
              </a:rPr>
              <a:t>ومن الامثلة على التسمم بالمعادن الثقيلة تلوث مياه الشرب بالرصاص من أنابيب الرصاص اوارتفاع تركيزات الهواء المحيط بالقرب من مصادر الانبعاثات، أو عن طريق السلسلة الغذائية.</a:t>
            </a:r>
            <a:br>
              <a:rPr lang="ar-IQ" dirty="0" smtClean="0">
                <a:solidFill>
                  <a:schemeClr val="tx1"/>
                </a:solidFill>
              </a:rPr>
            </a:br>
            <a:r>
              <a:rPr lang="ar-IQ" dirty="0">
                <a:solidFill>
                  <a:schemeClr val="tx1"/>
                </a:solidFill>
              </a:rPr>
              <a:t/>
            </a:r>
            <a:br>
              <a:rPr lang="ar-IQ" dirty="0">
                <a:solidFill>
                  <a:schemeClr val="tx1"/>
                </a:solidFill>
              </a:rPr>
            </a:br>
            <a:r>
              <a:rPr lang="ar-IQ" dirty="0" smtClean="0">
                <a:solidFill>
                  <a:schemeClr val="tx1"/>
                </a:solidFill>
              </a:rPr>
              <a:t/>
            </a:r>
            <a:br>
              <a:rPr lang="ar-IQ" dirty="0" smtClean="0">
                <a:solidFill>
                  <a:schemeClr val="tx1"/>
                </a:solidFill>
              </a:rPr>
            </a:br>
            <a:endParaRPr lang="en-US" dirty="0">
              <a:solidFill>
                <a:schemeClr val="tx1"/>
              </a:solidFill>
            </a:endParaRPr>
          </a:p>
        </p:txBody>
      </p:sp>
    </p:spTree>
    <p:extLst>
      <p:ext uri="{BB962C8B-B14F-4D97-AF65-F5344CB8AC3E}">
        <p14:creationId xmlns:p14="http://schemas.microsoft.com/office/powerpoint/2010/main" xmlns="" val="2924193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hggg.jpg"/>
          <p:cNvPicPr>
            <a:picLocks noGrp="1" noChangeAspect="1"/>
          </p:cNvPicPr>
          <p:nvPr>
            <p:ph idx="1"/>
          </p:nvPr>
        </p:nvPicPr>
        <p:blipFill>
          <a:blip r:embed="rId2"/>
          <a:stretch>
            <a:fillRect/>
          </a:stretch>
        </p:blipFill>
        <p:spPr>
          <a:xfrm>
            <a:off x="764470" y="530225"/>
            <a:ext cx="7661097" cy="418782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r" rtl="1"/>
            <a:r>
              <a:rPr lang="ar-IQ" dirty="0" smtClean="0"/>
              <a:t>تلوث </a:t>
            </a:r>
            <a:r>
              <a:rPr lang="ar-IQ" dirty="0" err="1" smtClean="0"/>
              <a:t>الاطعمة</a:t>
            </a:r>
            <a:r>
              <a:rPr lang="ar-IQ" dirty="0" smtClean="0"/>
              <a:t> المعلبة من عينات </a:t>
            </a:r>
            <a:r>
              <a:rPr lang="ar-IQ" dirty="0" err="1" smtClean="0"/>
              <a:t>اخذت</a:t>
            </a:r>
            <a:r>
              <a:rPr lang="ar-IQ" dirty="0" smtClean="0"/>
              <a:t> من </a:t>
            </a:r>
            <a:r>
              <a:rPr lang="ar-IQ" dirty="0" err="1" smtClean="0"/>
              <a:t>اسواق</a:t>
            </a:r>
            <a:r>
              <a:rPr lang="ar-IQ" dirty="0" smtClean="0"/>
              <a:t> في محافظة الحلة ووجد ارتفاع نسبة التلوث </a:t>
            </a:r>
            <a:r>
              <a:rPr lang="ar-IQ" dirty="0" err="1" smtClean="0"/>
              <a:t>بالكادميوم</a:t>
            </a:r>
            <a:r>
              <a:rPr lang="ar-IQ" dirty="0" smtClean="0"/>
              <a:t> والنحاس </a:t>
            </a:r>
            <a:r>
              <a:rPr lang="ar-IQ" dirty="0" err="1" smtClean="0"/>
              <a:t>اعلى</a:t>
            </a:r>
            <a:r>
              <a:rPr lang="ar-IQ" dirty="0" smtClean="0"/>
              <a:t> من الحد المسموح </a:t>
            </a:r>
            <a:r>
              <a:rPr lang="ar-IQ" dirty="0" err="1" smtClean="0"/>
              <a:t>به</a:t>
            </a:r>
            <a:r>
              <a:rPr lang="ar-IQ" dirty="0" smtClean="0"/>
              <a:t> وتلوث معجون </a:t>
            </a:r>
            <a:r>
              <a:rPr lang="ar-IQ" dirty="0" err="1" smtClean="0"/>
              <a:t>الطماطه</a:t>
            </a:r>
            <a:r>
              <a:rPr lang="ar-IQ" dirty="0" smtClean="0"/>
              <a:t> نوع </a:t>
            </a:r>
            <a:r>
              <a:rPr lang="ar-IQ" dirty="0" err="1" smtClean="0"/>
              <a:t>رينو</a:t>
            </a:r>
            <a:r>
              <a:rPr lang="ar-IQ" dirty="0" smtClean="0"/>
              <a:t> بالرصاص </a:t>
            </a:r>
            <a:endParaRPr lang="ar-IQ" dirty="0"/>
          </a:p>
        </p:txBody>
      </p:sp>
      <p:pic>
        <p:nvPicPr>
          <p:cNvPr id="4" name="صورة 3" descr="food.jpg"/>
          <p:cNvPicPr>
            <a:picLocks noChangeAspect="1"/>
          </p:cNvPicPr>
          <p:nvPr/>
        </p:nvPicPr>
        <p:blipFill>
          <a:blip r:embed="rId2"/>
          <a:stretch>
            <a:fillRect/>
          </a:stretch>
        </p:blipFill>
        <p:spPr>
          <a:xfrm>
            <a:off x="1428728" y="2428868"/>
            <a:ext cx="6000760" cy="292895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fooff.jpg"/>
          <p:cNvPicPr>
            <a:picLocks noGrp="1" noChangeAspect="1"/>
          </p:cNvPicPr>
          <p:nvPr>
            <p:ph idx="1"/>
          </p:nvPr>
        </p:nvPicPr>
        <p:blipFill>
          <a:blip r:embed="rId2"/>
          <a:stretch>
            <a:fillRect/>
          </a:stretch>
        </p:blipFill>
        <p:spPr>
          <a:xfrm>
            <a:off x="503238" y="916544"/>
            <a:ext cx="8183562" cy="3726902"/>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r" rtl="1"/>
            <a:r>
              <a:rPr lang="ar-IQ" dirty="0" smtClean="0"/>
              <a:t>علاقة زيادة تركيز الرصاص في الدم والكحل: وبينت الدراسة زيادة نسبة الرصاص في دم </a:t>
            </a:r>
            <a:r>
              <a:rPr lang="ar-IQ" dirty="0" err="1" smtClean="0"/>
              <a:t>الاناث</a:t>
            </a:r>
            <a:r>
              <a:rPr lang="ar-IQ" dirty="0" smtClean="0"/>
              <a:t> المستخدمين للكحل الصناعي المستورد مقارنة مع الكحل الطبيعي.</a:t>
            </a:r>
            <a:endParaRPr lang="ar-IQ" dirty="0"/>
          </a:p>
        </p:txBody>
      </p:sp>
      <p:pic>
        <p:nvPicPr>
          <p:cNvPr id="4" name="صورة 3" descr="kuhel.jpg"/>
          <p:cNvPicPr>
            <a:picLocks noChangeAspect="1"/>
          </p:cNvPicPr>
          <p:nvPr/>
        </p:nvPicPr>
        <p:blipFill>
          <a:blip r:embed="rId2"/>
          <a:stretch>
            <a:fillRect/>
          </a:stretch>
        </p:blipFill>
        <p:spPr>
          <a:xfrm>
            <a:off x="1071538" y="2714620"/>
            <a:ext cx="7358115" cy="2747967"/>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20000"/>
          </a:bodyPr>
          <a:lstStyle/>
          <a:p>
            <a:pPr algn="r" rtl="1"/>
            <a:r>
              <a:rPr lang="ar-IQ" dirty="0" smtClean="0"/>
              <a:t>البصرة: وجدت الدراسات </a:t>
            </a:r>
            <a:r>
              <a:rPr lang="ar-IQ" dirty="0" err="1" smtClean="0"/>
              <a:t>اعلى</a:t>
            </a:r>
            <a:r>
              <a:rPr lang="ar-IQ" dirty="0" smtClean="0"/>
              <a:t> تلوث في محافظة البصرة في المناطق التالية </a:t>
            </a:r>
            <a:r>
              <a:rPr lang="ar-IQ" dirty="0" err="1" smtClean="0"/>
              <a:t>القرنه</a:t>
            </a:r>
            <a:r>
              <a:rPr lang="ar-IQ" dirty="0" smtClean="0"/>
              <a:t> , الزبير بسبب عمليات تكرير النفط في تلك المناطق. </a:t>
            </a:r>
            <a:r>
              <a:rPr lang="ar-IQ" dirty="0" err="1" smtClean="0"/>
              <a:t>اضافة</a:t>
            </a:r>
            <a:r>
              <a:rPr lang="ar-IQ" dirty="0" smtClean="0"/>
              <a:t> </a:t>
            </a:r>
            <a:r>
              <a:rPr lang="ar-IQ" dirty="0" err="1" smtClean="0"/>
              <a:t>الى</a:t>
            </a:r>
            <a:r>
              <a:rPr lang="ar-IQ" dirty="0" smtClean="0"/>
              <a:t> زيادة تركيز المعادن الثقيلة في </a:t>
            </a:r>
            <a:r>
              <a:rPr lang="ar-IQ" dirty="0" err="1" smtClean="0"/>
              <a:t>انسجة</a:t>
            </a:r>
            <a:r>
              <a:rPr lang="ar-IQ" dirty="0" smtClean="0"/>
              <a:t> </a:t>
            </a:r>
            <a:r>
              <a:rPr lang="ar-IQ" dirty="0" err="1" smtClean="0"/>
              <a:t>الاسماك</a:t>
            </a:r>
            <a:r>
              <a:rPr lang="ar-IQ" dirty="0" smtClean="0"/>
              <a:t> (</a:t>
            </a:r>
            <a:r>
              <a:rPr lang="ar-IQ" dirty="0" err="1" smtClean="0"/>
              <a:t>غلاصم</a:t>
            </a:r>
            <a:r>
              <a:rPr lang="ar-IQ" dirty="0" smtClean="0"/>
              <a:t> وكبد وعضلات) التي تم اصطيادها من 4 مواقع مختلفة من شط العرب.</a:t>
            </a:r>
          </a:p>
          <a:p>
            <a:pPr algn="r" rtl="1"/>
            <a:r>
              <a:rPr lang="ar-IQ" dirty="0" smtClean="0"/>
              <a:t>بغداد : زيادة التلوث في مصفى الدورة والمناطق القريبة منها, وزيادة التلوث في </a:t>
            </a:r>
            <a:r>
              <a:rPr lang="ar-IQ" dirty="0" err="1" smtClean="0"/>
              <a:t>الرستمية</a:t>
            </a:r>
            <a:r>
              <a:rPr lang="ar-IQ" dirty="0" smtClean="0"/>
              <a:t> </a:t>
            </a:r>
            <a:r>
              <a:rPr lang="ar-IQ" dirty="0" err="1" smtClean="0"/>
              <a:t>ايضا</a:t>
            </a:r>
            <a:r>
              <a:rPr lang="ar-IQ" dirty="0" smtClean="0"/>
              <a:t> وكذالك زيادة التلوث في مراب </a:t>
            </a:r>
            <a:r>
              <a:rPr lang="ar-IQ" dirty="0" err="1" smtClean="0"/>
              <a:t>العلاوي</a:t>
            </a:r>
            <a:r>
              <a:rPr lang="ar-IQ" dirty="0" smtClean="0"/>
              <a:t> و مراب باب المعظم بسبب احتراق البنزين الحاوي على رابع </a:t>
            </a:r>
            <a:r>
              <a:rPr lang="ar-IQ" dirty="0" err="1" smtClean="0"/>
              <a:t>اثيلات</a:t>
            </a:r>
            <a:r>
              <a:rPr lang="ar-IQ" dirty="0" smtClean="0"/>
              <a:t> الرصاص</a:t>
            </a:r>
          </a:p>
          <a:p>
            <a:pPr algn="r" rtl="1"/>
            <a:r>
              <a:rPr lang="ar-IQ" dirty="0" smtClean="0"/>
              <a:t>الحلة : قرب معامل البطاريات والمنسوجات والورق.</a:t>
            </a:r>
          </a:p>
          <a:p>
            <a:pPr algn="r" rtl="1"/>
            <a:r>
              <a:rPr lang="ar-IQ" dirty="0" smtClean="0"/>
              <a:t>بقية المحافظات زيادة التلوث قرب معامل </a:t>
            </a:r>
            <a:r>
              <a:rPr lang="ar-IQ" dirty="0" err="1" smtClean="0"/>
              <a:t>الطابوق</a:t>
            </a:r>
            <a:r>
              <a:rPr lang="ar-IQ" dirty="0" smtClean="0"/>
              <a:t>. </a:t>
            </a:r>
          </a:p>
          <a:p>
            <a:pPr algn="r" rtl="1"/>
            <a:r>
              <a:rPr lang="ar-IQ" dirty="0" smtClean="0"/>
              <a:t> </a:t>
            </a:r>
            <a:endParaRPr lang="ar-IQ"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a:ln>
            <a:solidFill>
              <a:schemeClr val="accent1"/>
            </a:solidFill>
          </a:ln>
        </p:spPr>
        <p:txBody>
          <a:bodyPr/>
          <a:lstStyle/>
          <a:p>
            <a:pPr algn="ctr"/>
            <a:r>
              <a:rPr lang="ar-IQ" dirty="0">
                <a:solidFill>
                  <a:srgbClr val="FF0000"/>
                </a:solidFill>
              </a:rPr>
              <a:t/>
            </a:r>
            <a:br>
              <a:rPr lang="ar-IQ" dirty="0">
                <a:solidFill>
                  <a:srgbClr val="FF0000"/>
                </a:solidFill>
              </a:rPr>
            </a:br>
            <a:r>
              <a:rPr lang="ar-IQ" dirty="0">
                <a:solidFill>
                  <a:srgbClr val="FF0000"/>
                </a:solidFill>
              </a:rPr>
              <a:t>شكرا لاصغائكم</a:t>
            </a:r>
            <a:br>
              <a:rPr lang="ar-IQ" dirty="0">
                <a:solidFill>
                  <a:srgbClr val="FF0000"/>
                </a:solidFill>
              </a:rPr>
            </a:br>
            <a:r>
              <a:rPr lang="ar-IQ" dirty="0" smtClean="0">
                <a:solidFill>
                  <a:srgbClr val="FF0000"/>
                </a:solidFill>
              </a:rPr>
              <a:t/>
            </a:r>
            <a:br>
              <a:rPr lang="ar-IQ" dirty="0" smtClean="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endParaRPr lang="en-US" dirty="0">
              <a:solidFill>
                <a:srgbClr val="FF0000"/>
              </a:solidFill>
            </a:endParaRPr>
          </a:p>
        </p:txBody>
      </p:sp>
    </p:spTree>
    <p:extLst>
      <p:ext uri="{BB962C8B-B14F-4D97-AF65-F5344CB8AC3E}">
        <p14:creationId xmlns:p14="http://schemas.microsoft.com/office/powerpoint/2010/main" xmlns="" val="1748445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lstStyle/>
          <a:p>
            <a:pPr algn="r"/>
            <a:r>
              <a:rPr lang="ar-IQ" dirty="0" smtClean="0">
                <a:solidFill>
                  <a:schemeClr val="tx1"/>
                </a:solidFill>
              </a:rPr>
              <a:t>وتعتبر هذه المعادن من أخطر الملوثات حيث أن لمعظمها صفة التراكم حيث تتراكم في أجسام الحيوانات المائية مثل الاسماك والطيور و النبـاتات وتصل إلى الانسان عن طريق تناوله هذه الاطعمة ، كما أنها لا تمتلك القابلية على التحلل أو التحطم الكيميائي أو البكترولوجي في البيئة عند تجمعها </a:t>
            </a:r>
            <a:br>
              <a:rPr lang="ar-IQ" dirty="0" smtClean="0">
                <a:solidFill>
                  <a:schemeClr val="tx1"/>
                </a:solidFill>
              </a:rPr>
            </a:br>
            <a:r>
              <a:rPr lang="ar-IQ" dirty="0" smtClean="0">
                <a:solidFill>
                  <a:schemeClr val="tx1"/>
                </a:solidFill>
              </a:rPr>
              <a:t> في اجسام الكائنات الحية</a:t>
            </a:r>
            <a:endParaRPr lang="en-US" dirty="0">
              <a:solidFill>
                <a:schemeClr val="tx1"/>
              </a:solidFill>
            </a:endParaRPr>
          </a:p>
        </p:txBody>
      </p:sp>
    </p:spTree>
    <p:extLst>
      <p:ext uri="{BB962C8B-B14F-4D97-AF65-F5344CB8AC3E}">
        <p14:creationId xmlns:p14="http://schemas.microsoft.com/office/powerpoint/2010/main" xmlns="" val="2570891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r"/>
            <a:r>
              <a:rPr lang="ar-IQ" dirty="0" smtClean="0">
                <a:solidFill>
                  <a:schemeClr val="tx1"/>
                </a:solidFill>
              </a:rPr>
              <a:t>و تأتى خطورة المعادن الثقيلة من تراكمها الحيوى داخل جسم اإلنسان بشكل أسرع من انحلالها من خلال عملية التمثيل الغذائى والايض أو إخراجها، وأن استهلاك الكميات الكبيرة منها يكون ضاارً بل وساماً وينتج عنه  </a:t>
            </a:r>
            <a:r>
              <a:rPr lang="ar-IQ" dirty="0">
                <a:solidFill>
                  <a:schemeClr val="tx1"/>
                </a:solidFill>
              </a:rPr>
              <a:t/>
            </a:r>
            <a:br>
              <a:rPr lang="ar-IQ" dirty="0">
                <a:solidFill>
                  <a:schemeClr val="tx1"/>
                </a:solidFill>
              </a:rPr>
            </a:br>
            <a:r>
              <a:rPr lang="ar-IQ" dirty="0">
                <a:solidFill>
                  <a:schemeClr val="tx1"/>
                </a:solidFill>
              </a:rPr>
              <a:t>التسمم بالمعادن الثقيلة</a:t>
            </a:r>
            <a:r>
              <a:rPr lang="ar-IQ" dirty="0" smtClean="0">
                <a:solidFill>
                  <a:schemeClr val="tx1"/>
                </a:solidFill>
              </a:rPr>
              <a:t/>
            </a:r>
            <a:br>
              <a:rPr lang="ar-IQ" dirty="0" smtClean="0">
                <a:solidFill>
                  <a:schemeClr val="tx1"/>
                </a:solidFill>
              </a:rPr>
            </a:br>
            <a:r>
              <a:rPr lang="ar-IQ" dirty="0" smtClean="0">
                <a:solidFill>
                  <a:schemeClr val="tx1"/>
                </a:solidFill>
              </a:rPr>
              <a:t/>
            </a:r>
            <a:br>
              <a:rPr lang="ar-IQ" dirty="0" smtClean="0">
                <a:solidFill>
                  <a:schemeClr val="tx1"/>
                </a:solidFill>
              </a:rPr>
            </a:br>
            <a:r>
              <a:rPr lang="ar-IQ" dirty="0">
                <a:solidFill>
                  <a:schemeClr val="tx1"/>
                </a:solidFill>
              </a:rPr>
              <a:t/>
            </a:r>
            <a:br>
              <a:rPr lang="ar-IQ" dirty="0">
                <a:solidFill>
                  <a:schemeClr val="tx1"/>
                </a:solidFill>
              </a:rPr>
            </a:br>
            <a:endParaRPr lang="en-US" dirty="0">
              <a:solidFill>
                <a:schemeClr val="tx1"/>
              </a:solidFill>
            </a:endParaRPr>
          </a:p>
        </p:txBody>
      </p:sp>
    </p:spTree>
    <p:extLst>
      <p:ext uri="{BB962C8B-B14F-4D97-AF65-F5344CB8AC3E}">
        <p14:creationId xmlns:p14="http://schemas.microsoft.com/office/powerpoint/2010/main" xmlns="" val="851470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pPr algn="r"/>
            <a:r>
              <a:rPr lang="ar-IQ" dirty="0" smtClean="0">
                <a:solidFill>
                  <a:schemeClr val="tx1"/>
                </a:solidFill>
              </a:rPr>
              <a:t>توجد المعادن </a:t>
            </a:r>
            <a:r>
              <a:rPr lang="ar-IQ" dirty="0">
                <a:solidFill>
                  <a:schemeClr val="tx1"/>
                </a:solidFill>
              </a:rPr>
              <a:t>الثقيلة بصورة طبيعية في النظام البيئي، ويرجع ازدياد نسبها مؤخراً إلى المصادر الصناعية والنفايات الصناعية السائلة وانتقال أيونات المعادن من التربة إلى البحيرات والأنهار والأمطار الحمضية، والتلوث الحادث من النفايات الصادرة من الوقود بشكل خاص.</a:t>
            </a:r>
            <a:r>
              <a:rPr lang="ar-IQ" dirty="0" smtClean="0">
                <a:solidFill>
                  <a:schemeClr val="tx1"/>
                </a:solidFill>
              </a:rPr>
              <a:t/>
            </a:r>
            <a:br>
              <a:rPr lang="ar-IQ" dirty="0" smtClean="0">
                <a:solidFill>
                  <a:schemeClr val="tx1"/>
                </a:solidFill>
              </a:rPr>
            </a:br>
            <a:r>
              <a:rPr lang="ar-IQ" dirty="0">
                <a:solidFill>
                  <a:schemeClr val="tx1"/>
                </a:solidFill>
              </a:rPr>
              <a:t/>
            </a:r>
            <a:br>
              <a:rPr lang="ar-IQ" dirty="0">
                <a:solidFill>
                  <a:schemeClr val="tx1"/>
                </a:solidFill>
              </a:rPr>
            </a:br>
            <a:endParaRPr lang="en-US" dirty="0">
              <a:solidFill>
                <a:schemeClr val="tx1"/>
              </a:solidFill>
            </a:endParaRPr>
          </a:p>
        </p:txBody>
      </p:sp>
    </p:spTree>
    <p:extLst>
      <p:ext uri="{BB962C8B-B14F-4D97-AF65-F5344CB8AC3E}">
        <p14:creationId xmlns:p14="http://schemas.microsoft.com/office/powerpoint/2010/main" xmlns="" val="1911111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838199"/>
          </a:xfrm>
        </p:spPr>
        <p:txBody>
          <a:bodyPr>
            <a:normAutofit fontScale="90000"/>
          </a:bodyPr>
          <a:lstStyle/>
          <a:p>
            <a:r>
              <a:rPr lang="en-US" dirty="0" smtClean="0">
                <a:solidFill>
                  <a:schemeClr val="accent6">
                    <a:lumMod val="75000"/>
                  </a:schemeClr>
                </a:solidFill>
              </a:rPr>
              <a:t/>
            </a:r>
            <a:br>
              <a:rPr lang="en-US" dirty="0" smtClean="0">
                <a:solidFill>
                  <a:schemeClr val="accent6">
                    <a:lumMod val="75000"/>
                  </a:schemeClr>
                </a:solidFill>
              </a:rPr>
            </a:br>
            <a:r>
              <a:rPr lang="ar-IQ" dirty="0" smtClean="0">
                <a:solidFill>
                  <a:schemeClr val="accent6">
                    <a:lumMod val="75000"/>
                  </a:schemeClr>
                </a:solidFill>
              </a:rPr>
              <a:t>ما المعادن الثقيلة؟</a:t>
            </a:r>
            <a:br>
              <a:rPr lang="ar-IQ" dirty="0" smtClean="0">
                <a:solidFill>
                  <a:schemeClr val="accent6">
                    <a:lumMod val="75000"/>
                  </a:schemeClr>
                </a:solidFill>
              </a:rPr>
            </a:br>
            <a:endParaRPr lang="en-US" dirty="0">
              <a:solidFill>
                <a:schemeClr val="accent6">
                  <a:lumMod val="75000"/>
                </a:schemeClr>
              </a:solidFill>
            </a:endParaRPr>
          </a:p>
        </p:txBody>
      </p:sp>
      <p:sp>
        <p:nvSpPr>
          <p:cNvPr id="3" name="Subtitle 2"/>
          <p:cNvSpPr>
            <a:spLocks noGrp="1"/>
          </p:cNvSpPr>
          <p:nvPr>
            <p:ph type="subTitle" idx="1"/>
          </p:nvPr>
        </p:nvSpPr>
        <p:spPr>
          <a:xfrm>
            <a:off x="381000" y="685800"/>
            <a:ext cx="8229600" cy="5486400"/>
          </a:xfrm>
        </p:spPr>
        <p:txBody>
          <a:bodyPr/>
          <a:lstStyle/>
          <a:p>
            <a:pPr algn="r"/>
            <a:r>
              <a:rPr lang="ar-SA" sz="2800" dirty="0" smtClean="0">
                <a:solidFill>
                  <a:prstClr val="black"/>
                </a:solidFill>
              </a:rPr>
              <a:t>المعادن الثقيلة هي عناصر كيميائية ذات </a:t>
            </a:r>
            <a:r>
              <a:rPr lang="ar-IQ" sz="2800" dirty="0" smtClean="0">
                <a:solidFill>
                  <a:prstClr val="black"/>
                </a:solidFill>
              </a:rPr>
              <a:t>كثافة</a:t>
            </a:r>
            <a:r>
              <a:rPr lang="ar-SA" sz="2800" dirty="0" smtClean="0">
                <a:solidFill>
                  <a:prstClr val="black"/>
                </a:solidFill>
              </a:rPr>
              <a:t> نوع</a:t>
            </a:r>
            <a:r>
              <a:rPr lang="ar-IQ" sz="2800" dirty="0" smtClean="0">
                <a:solidFill>
                  <a:prstClr val="black"/>
                </a:solidFill>
              </a:rPr>
              <a:t>ية</a:t>
            </a:r>
            <a:r>
              <a:rPr lang="en-US" sz="2800" dirty="0" smtClean="0">
                <a:solidFill>
                  <a:prstClr val="black"/>
                </a:solidFill>
              </a:rPr>
              <a:t>  </a:t>
            </a:r>
          </a:p>
          <a:p>
            <a:pPr lvl="0" algn="r"/>
            <a:r>
              <a:rPr lang="en-US" sz="2800" dirty="0" smtClean="0"/>
              <a:t> </a:t>
            </a:r>
            <a:r>
              <a:rPr lang="ar-IQ" sz="2800" dirty="0" smtClean="0"/>
              <a:t>              </a:t>
            </a:r>
            <a:r>
              <a:rPr lang="en-US" sz="2400" dirty="0" smtClean="0">
                <a:solidFill>
                  <a:prstClr val="black"/>
                </a:solidFill>
              </a:rPr>
              <a:t>(</a:t>
            </a:r>
            <a:r>
              <a:rPr lang="en-US" sz="2400" dirty="0">
                <a:solidFill>
                  <a:prstClr val="black"/>
                </a:solidFill>
              </a:rPr>
              <a:t>Specific </a:t>
            </a:r>
            <a:r>
              <a:rPr lang="en-US" sz="2400" dirty="0" smtClean="0">
                <a:solidFill>
                  <a:prstClr val="black"/>
                </a:solidFill>
              </a:rPr>
              <a:t>Gravity</a:t>
            </a:r>
            <a:r>
              <a:rPr lang="en-US" dirty="0" smtClean="0">
                <a:solidFill>
                  <a:prstClr val="black"/>
                </a:solidFill>
              </a:rPr>
              <a:t>)</a:t>
            </a:r>
          </a:p>
          <a:p>
            <a:pPr algn="r"/>
            <a:endParaRPr lang="ar-IQ" sz="3600" dirty="0" smtClean="0">
              <a:solidFill>
                <a:schemeClr val="tx1"/>
              </a:solidFill>
            </a:endParaRPr>
          </a:p>
          <a:p>
            <a:pPr algn="r"/>
            <a:r>
              <a:rPr lang="ar-IQ" sz="3600" dirty="0" smtClean="0">
                <a:solidFill>
                  <a:schemeClr val="tx1"/>
                </a:solidFill>
              </a:rPr>
              <a:t>مثل    </a:t>
            </a:r>
            <a:endParaRPr lang="en-US" sz="3600" dirty="0">
              <a:solidFill>
                <a:schemeClr val="tx1"/>
              </a:solidFill>
            </a:endParaRPr>
          </a:p>
        </p:txBody>
      </p:sp>
      <p:graphicFrame>
        <p:nvGraphicFramePr>
          <p:cNvPr id="4" name="Diagram 3"/>
          <p:cNvGraphicFramePr/>
          <p:nvPr>
            <p:extLst>
              <p:ext uri="{D42A27DB-BD31-4B8C-83A1-F6EECF244321}">
                <p14:modId xmlns:p14="http://schemas.microsoft.com/office/powerpoint/2010/main" xmlns="" val="1380552111"/>
              </p:ext>
            </p:extLst>
          </p:nvPr>
        </p:nvGraphicFramePr>
        <p:xfrm>
          <a:off x="1752600" y="3733800"/>
          <a:ext cx="5867400" cy="208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85800" y="898238"/>
            <a:ext cx="5257800" cy="85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47561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447800"/>
            <a:ext cx="7772400" cy="4321175"/>
          </a:xfrm>
        </p:spPr>
        <p:txBody>
          <a:bodyPr/>
          <a:lstStyle/>
          <a:p>
            <a:endParaRPr lang="en-US" dirty="0"/>
          </a:p>
        </p:txBody>
      </p:sp>
      <p:sp>
        <p:nvSpPr>
          <p:cNvPr id="3" name="Text Placeholder 2"/>
          <p:cNvSpPr>
            <a:spLocks noGrp="1"/>
          </p:cNvSpPr>
          <p:nvPr>
            <p:ph type="body" idx="1"/>
          </p:nvPr>
        </p:nvSpPr>
        <p:spPr>
          <a:xfrm>
            <a:off x="685800" y="304801"/>
            <a:ext cx="7772400" cy="914400"/>
          </a:xfrm>
        </p:spPr>
        <p:txBody>
          <a:bodyPr/>
          <a:lstStyle/>
          <a:p>
            <a:pPr algn="ctr"/>
            <a:r>
              <a:rPr lang="ar-IQ" sz="3200" dirty="0" smtClean="0">
                <a:solidFill>
                  <a:schemeClr val="tx1"/>
                </a:solidFill>
              </a:rPr>
              <a:t>كيف تنتقل المعادن الثقيلة إلى البيئة؟</a:t>
            </a:r>
          </a:p>
          <a:p>
            <a:pPr algn="ctr"/>
            <a:endParaRPr lang="ar-IQ" sz="3200" dirty="0" smtClean="0">
              <a:solidFill>
                <a:schemeClr val="tx1"/>
              </a:solidFill>
            </a:endParaRPr>
          </a:p>
          <a:p>
            <a:pPr algn="ctr"/>
            <a:endParaRPr lang="ar-IQ" sz="3200" dirty="0" smtClean="0">
              <a:solidFill>
                <a:schemeClr val="tx1"/>
              </a:solidFill>
            </a:endParaRPr>
          </a:p>
          <a:p>
            <a:endParaRPr lang="en-US" dirty="0"/>
          </a:p>
        </p:txBody>
      </p:sp>
      <p:graphicFrame>
        <p:nvGraphicFramePr>
          <p:cNvPr id="4" name="Diagram 3"/>
          <p:cNvGraphicFramePr/>
          <p:nvPr>
            <p:extLst>
              <p:ext uri="{D42A27DB-BD31-4B8C-83A1-F6EECF244321}">
                <p14:modId xmlns:p14="http://schemas.microsoft.com/office/powerpoint/2010/main" xmlns="" val="1150556891"/>
              </p:ext>
            </p:extLst>
          </p:nvPr>
        </p:nvGraphicFramePr>
        <p:xfrm>
          <a:off x="838200" y="1524000"/>
          <a:ext cx="7372376"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74780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CW50AZWWAAAlNXk.jpg"/>
          <p:cNvPicPr>
            <a:picLocks noGrp="1" noChangeAspect="1"/>
          </p:cNvPicPr>
          <p:nvPr>
            <p:ph idx="1"/>
          </p:nvPr>
        </p:nvPicPr>
        <p:blipFill>
          <a:blip r:embed="rId2"/>
          <a:stretch>
            <a:fillRect/>
          </a:stretch>
        </p:blipFill>
        <p:spPr>
          <a:xfrm>
            <a:off x="202574" y="530225"/>
            <a:ext cx="8584268" cy="5970609"/>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1367</TotalTime>
  <Words>655</Words>
  <Application>Microsoft Office PowerPoint</Application>
  <PresentationFormat>عرض على الشاشة (3:4)‏</PresentationFormat>
  <Paragraphs>62</Paragraphs>
  <Slides>35</Slides>
  <Notes>1</Notes>
  <HiddenSlides>0</HiddenSlides>
  <MMClips>0</MMClips>
  <ScaleCrop>false</ScaleCrop>
  <HeadingPairs>
    <vt:vector size="4" baseType="variant">
      <vt:variant>
        <vt:lpstr>سمة</vt:lpstr>
      </vt:variant>
      <vt:variant>
        <vt:i4>1</vt:i4>
      </vt:variant>
      <vt:variant>
        <vt:lpstr>عناوين الشرائح</vt:lpstr>
      </vt:variant>
      <vt:variant>
        <vt:i4>35</vt:i4>
      </vt:variant>
    </vt:vector>
  </HeadingPairs>
  <TitlesOfParts>
    <vt:vector size="36" baseType="lpstr">
      <vt:lpstr>Aspect</vt:lpstr>
      <vt:lpstr>تلوث المياه بالمعادن الثقيلة اعداد م. حوراء قاسم  م. ربا فهمي قسم الكيمياء_ كلية العلوم- الجامعة المستنصرية  </vt:lpstr>
      <vt:lpstr>المقدمة</vt:lpstr>
      <vt:lpstr>ومن الامثلة على التسمم بالمعادن الثقيلة تلوث مياه الشرب بالرصاص من أنابيب الرصاص اوارتفاع تركيزات الهواء المحيط بالقرب من مصادر الانبعاثات، أو عن طريق السلسلة الغذائية.   </vt:lpstr>
      <vt:lpstr>وتعتبر هذه المعادن من أخطر الملوثات حيث أن لمعظمها صفة التراكم حيث تتراكم في أجسام الحيوانات المائية مثل الاسماك والطيور و النبـاتات وتصل إلى الانسان عن طريق تناوله هذه الاطعمة ، كما أنها لا تمتلك القابلية على التحلل أو التحطم الكيميائي أو البكترولوجي في البيئة عند تجمعها   في اجسام الكائنات الحية</vt:lpstr>
      <vt:lpstr>و تأتى خطورة المعادن الثقيلة من تراكمها الحيوى داخل جسم اإلنسان بشكل أسرع من انحلالها من خلال عملية التمثيل الغذائى والايض أو إخراجها، وأن استهلاك الكميات الكبيرة منها يكون ضاارً بل وساماً وينتج عنه   التسمم بالمعادن الثقيلة   </vt:lpstr>
      <vt:lpstr>توجد المعادن الثقيلة بصورة طبيعية في النظام البيئي، ويرجع ازدياد نسبها مؤخراً إلى المصادر الصناعية والنفايات الصناعية السائلة وانتقال أيونات المعادن من التربة إلى البحيرات والأنهار والأمطار الحمضية، والتلوث الحادث من النفايات الصادرة من الوقود بشكل خاص.  </vt:lpstr>
      <vt:lpstr> ما المعادن الثقيلة؟ </vt:lpstr>
      <vt:lpstr>الشريحة 8</vt:lpstr>
      <vt:lpstr>الشريحة 9</vt:lpstr>
      <vt:lpstr>مصادر التلوث بالعناصر الثقيلة توجد العناصر الثقيلة في الماء من المصادر الطبيعية أو مصادر صناعية أو أنشطة بشرية، تشمل المصادر الطبيعية: الصخور الترابية والخامات المعدنية,الزراعة، المخلفات، الأسمدة، المبيدات </vt:lpstr>
      <vt:lpstr>ينما تشمل المصادر الصناعية:  1-التعدين: التنقيب، تشغيل المعادن، الصهر 2- إنتاج الطاقة: تصنيع البطاريات، البنزين المحتوي على الرصاص، محطات الطاقة 3-الرقائق الالكترونية بينما مياه المجاري تصنف تحت المصادر البشرية.</vt:lpstr>
      <vt:lpstr>ولقد وضعت  منظمة الصحة العالمية  (WHO)                    كل من الكادميوم,الرصاص,الزئبق والزرنيخ ضمن اكثر عشرة مواد خطرة  على الصحة للعام 2018   </vt:lpstr>
      <vt:lpstr>الحدود المسوح بتواجد هذه المعادن في الماء          </vt:lpstr>
      <vt:lpstr>الكادميوم</vt:lpstr>
      <vt:lpstr>كيف ينتقل إلى الانسان؟ تدخين السجائر مصدر رئيسي من مصادر التعرض للكادميويم حيث يزيد معدل كادميوم الدم Cd-B. نسبته في المدخنين من 4-5 أضعاف نسبته في غير المدخنين. الغذاء أهم مصادر التعرض للكادميوم وخاصة جذور الخضروات. </vt:lpstr>
      <vt:lpstr>                    الآثار الصحية: هناك صله بين التعرض للكادميوم والفشل الكلوي المزمن. التعرض الطويل للكادميوم يسبب هشاشة العظام. السرطان: الوكالة الدولية لأبحاث السرطان صنفته على أساس أنه أحد المركبات المسرطنه (المجموعة الأولى). المجموعة الأوربية:صنفت على أساس المجموعة الثانية. </vt:lpstr>
      <vt:lpstr>الزئبق</vt:lpstr>
      <vt:lpstr>                     الآثار الصحية: اضطرابات حسية . اضطرابات سمعية. انقباض في المجال البصري. غثيان. تخلف عقلي. اضطرابات في النمو. اضطرابات في الجهاز العصبي   </vt:lpstr>
      <vt:lpstr>الرصاص</vt:lpstr>
      <vt:lpstr>الآثار الصحية</vt:lpstr>
      <vt:lpstr>  الزرنيخ </vt:lpstr>
      <vt:lpstr>                          التلوث بالزرنيخ: صهر المعادن غير الحديدية. انتاج الطاقة من الوقود تؤدي إلى تلوث الهواء – الماء – التربة. استخدام مبيدات الآفات الزرنيخية والمواد الحافظة للأخشاب. التعرض للزرنيخ: عن طريق.. تناول الغذاء الملوث. مياه الشرب الملوثة. التربة. </vt:lpstr>
      <vt:lpstr>                     الآثار الجانبية: الزرنيخ غير العضوي ذو سمية حاده ويسبب: امراض معوية – اضطرابات في القلب – الأوعية الدموية – الجهاز العصبي – يؤدي إلى الموت. يسبب مرض منغنز (الأقدام السوداء). الجرعات العالية منه يمكن أن تسبب السرطان. </vt:lpstr>
      <vt:lpstr>التلوث في العراق عند البحث عن مصادر التلوث في العراق وجد اكثر من 200 بحث في موقع المجلة الاكاديمية العراقية تتحدث عن دراسة التلوث في محافظات العراق المختلفة    </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 شكرا لاصغائكم     </vt:lpstr>
    </vt:vector>
  </TitlesOfParts>
  <Company>Enjoy My Fine Releases.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تلوث المياه بالمعادن الثقيلة</dc:title>
  <dc:creator>DR.Ahmed Saker 2o1O</dc:creator>
  <cp:lastModifiedBy>hp</cp:lastModifiedBy>
  <cp:revision>47</cp:revision>
  <dcterms:created xsi:type="dcterms:W3CDTF">2019-12-16T14:52:34Z</dcterms:created>
  <dcterms:modified xsi:type="dcterms:W3CDTF">2020-01-04T10:36:20Z</dcterms:modified>
</cp:coreProperties>
</file>