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72" r:id="rId2"/>
    <p:sldId id="288" r:id="rId3"/>
    <p:sldId id="269" r:id="rId4"/>
    <p:sldId id="267" r:id="rId5"/>
    <p:sldId id="289" r:id="rId6"/>
    <p:sldId id="271" r:id="rId7"/>
    <p:sldId id="273" r:id="rId8"/>
    <p:sldId id="274" r:id="rId9"/>
    <p:sldId id="281" r:id="rId10"/>
    <p:sldId id="283" r:id="rId11"/>
    <p:sldId id="284" r:id="rId12"/>
    <p:sldId id="270" r:id="rId13"/>
    <p:sldId id="282" r:id="rId14"/>
    <p:sldId id="264" r:id="rId15"/>
    <p:sldId id="279" r:id="rId16"/>
    <p:sldId id="291" r:id="rId17"/>
    <p:sldId id="294" r:id="rId18"/>
    <p:sldId id="293" r:id="rId19"/>
    <p:sldId id="295" r:id="rId20"/>
    <p:sldId id="265" r:id="rId21"/>
    <p:sldId id="285" r:id="rId22"/>
    <p:sldId id="286" r:id="rId23"/>
    <p:sldId id="258"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89" autoAdjust="0"/>
    <p:restoredTop sz="70178" autoAdjust="0"/>
  </p:normalViewPr>
  <p:slideViewPr>
    <p:cSldViewPr>
      <p:cViewPr varScale="1">
        <p:scale>
          <a:sx n="78" d="100"/>
          <a:sy n="78" d="100"/>
        </p:scale>
        <p:origin x="-193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48FB38-8640-43B7-8E26-7A1DD6E91C73}" type="datetimeFigureOut">
              <a:rPr lang="ar-IQ" smtClean="0"/>
              <a:t>27/02/1440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29D1C85-E8E4-49D8-BDDB-5182EF3AD905}" type="slidenum">
              <a:rPr lang="ar-IQ" smtClean="0"/>
              <a:t>‹#›</a:t>
            </a:fld>
            <a:endParaRPr lang="ar-IQ"/>
          </a:p>
        </p:txBody>
      </p:sp>
    </p:spTree>
    <p:extLst>
      <p:ext uri="{BB962C8B-B14F-4D97-AF65-F5344CB8AC3E}">
        <p14:creationId xmlns:p14="http://schemas.microsoft.com/office/powerpoint/2010/main" val="246492046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E96E1F9F-7872-492E-869B-59343EA31DDA}" type="slidenum">
              <a:rPr lang="ar-IQ" smtClean="0"/>
              <a:t>1</a:t>
            </a:fld>
            <a:endParaRPr lang="ar-IQ"/>
          </a:p>
        </p:txBody>
      </p:sp>
    </p:spTree>
    <p:extLst>
      <p:ext uri="{BB962C8B-B14F-4D97-AF65-F5344CB8AC3E}">
        <p14:creationId xmlns:p14="http://schemas.microsoft.com/office/powerpoint/2010/main" val="34030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29D1C85-E8E4-49D8-BDDB-5182EF3AD905}" type="slidenum">
              <a:rPr lang="ar-IQ" smtClean="0"/>
              <a:t>3</a:t>
            </a:fld>
            <a:endParaRPr lang="ar-IQ"/>
          </a:p>
        </p:txBody>
      </p:sp>
    </p:spTree>
    <p:extLst>
      <p:ext uri="{BB962C8B-B14F-4D97-AF65-F5344CB8AC3E}">
        <p14:creationId xmlns:p14="http://schemas.microsoft.com/office/powerpoint/2010/main" val="3500008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29D1C85-E8E4-49D8-BDDB-5182EF3AD905}" type="slidenum">
              <a:rPr lang="ar-IQ" smtClean="0"/>
              <a:t>4</a:t>
            </a:fld>
            <a:endParaRPr lang="ar-IQ"/>
          </a:p>
        </p:txBody>
      </p:sp>
    </p:spTree>
    <p:extLst>
      <p:ext uri="{BB962C8B-B14F-4D97-AF65-F5344CB8AC3E}">
        <p14:creationId xmlns:p14="http://schemas.microsoft.com/office/powerpoint/2010/main" val="3058050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29D1C85-E8E4-49D8-BDDB-5182EF3AD905}" type="slidenum">
              <a:rPr lang="ar-IQ" smtClean="0"/>
              <a:t>12</a:t>
            </a:fld>
            <a:endParaRPr lang="ar-IQ"/>
          </a:p>
        </p:txBody>
      </p:sp>
    </p:spTree>
    <p:extLst>
      <p:ext uri="{BB962C8B-B14F-4D97-AF65-F5344CB8AC3E}">
        <p14:creationId xmlns:p14="http://schemas.microsoft.com/office/powerpoint/2010/main" val="1381181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29D1C85-E8E4-49D8-BDDB-5182EF3AD905}" type="slidenum">
              <a:rPr lang="ar-IQ" smtClean="0"/>
              <a:t>17</a:t>
            </a:fld>
            <a:endParaRPr lang="ar-IQ"/>
          </a:p>
        </p:txBody>
      </p:sp>
    </p:spTree>
    <p:extLst>
      <p:ext uri="{BB962C8B-B14F-4D97-AF65-F5344CB8AC3E}">
        <p14:creationId xmlns:p14="http://schemas.microsoft.com/office/powerpoint/2010/main" val="857308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29D1C85-E8E4-49D8-BDDB-5182EF3AD905}" type="slidenum">
              <a:rPr lang="ar-IQ" smtClean="0"/>
              <a:t>20</a:t>
            </a:fld>
            <a:endParaRPr lang="ar-IQ"/>
          </a:p>
        </p:txBody>
      </p:sp>
    </p:spTree>
    <p:extLst>
      <p:ext uri="{BB962C8B-B14F-4D97-AF65-F5344CB8AC3E}">
        <p14:creationId xmlns:p14="http://schemas.microsoft.com/office/powerpoint/2010/main" val="941617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27/02/1440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27/02/1440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27/02/1440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27/02/1440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idx="4294967295"/>
          </p:nvPr>
        </p:nvSpPr>
        <p:spPr>
          <a:xfrm rot="19918420">
            <a:off x="447863" y="1030023"/>
            <a:ext cx="7772400" cy="5740400"/>
          </a:xfrm>
          <a:noFill/>
        </p:spPr>
        <p:txBody>
          <a:bodyPr>
            <a:normAutofit/>
            <a:scene3d>
              <a:camera prst="isometricLeftDown"/>
              <a:lightRig rig="threePt" dir="t"/>
            </a:scene3d>
            <a:sp3d extrusionH="57150">
              <a:bevelT w="50800" h="38100" prst="riblet"/>
            </a:sp3d>
          </a:bodyPr>
          <a:lstStyle/>
          <a:p>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by</a:t>
            </a:r>
            <a:b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b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Fatima </a:t>
            </a:r>
            <a:r>
              <a:rPr lang="en-US" dirty="0">
                <a:solidFill>
                  <a:srgbClr val="002060"/>
                </a:solidFill>
                <a:effectLst>
                  <a:glow rad="101600">
                    <a:schemeClr val="accent2">
                      <a:satMod val="175000"/>
                      <a:alpha val="40000"/>
                    </a:schemeClr>
                  </a:glow>
                  <a:outerShdw blurRad="25500" dist="23000" dir="7020000" algn="tl">
                    <a:srgbClr val="000000">
                      <a:alpha val="50000"/>
                    </a:srgbClr>
                  </a:outerShdw>
                </a:effectLst>
              </a:rPr>
              <a:t>M</a:t>
            </a: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ohammad</a:t>
            </a:r>
            <a:b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br>
            <a:r>
              <a:rPr lang="en-US" dirty="0">
                <a:solidFill>
                  <a:srgbClr val="002060"/>
                </a:solidFill>
                <a:effectLst>
                  <a:glow rad="101600">
                    <a:schemeClr val="accent2">
                      <a:satMod val="175000"/>
                      <a:alpha val="40000"/>
                    </a:schemeClr>
                  </a:glow>
                  <a:outerShdw blurRad="25500" dist="23000" dir="7020000" algn="tl">
                    <a:srgbClr val="000000">
                      <a:alpha val="50000"/>
                    </a:srgbClr>
                  </a:outerShdw>
                </a:effectLst>
              </a:rPr>
              <a:t>&amp;</a:t>
            </a:r>
            <a:br>
              <a:rPr lang="en-US" dirty="0">
                <a:solidFill>
                  <a:srgbClr val="002060"/>
                </a:solidFill>
                <a:effectLst>
                  <a:glow rad="101600">
                    <a:schemeClr val="accent2">
                      <a:satMod val="175000"/>
                      <a:alpha val="40000"/>
                    </a:schemeClr>
                  </a:glow>
                  <a:outerShdw blurRad="25500" dist="23000" dir="7020000" algn="tl">
                    <a:srgbClr val="000000">
                      <a:alpha val="50000"/>
                    </a:srgbClr>
                  </a:outerShdw>
                </a:effectLst>
              </a:rPr>
            </a:b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Rand   </a:t>
            </a:r>
            <a:r>
              <a:rPr lang="en-US" dirty="0" err="1" smtClean="0">
                <a:solidFill>
                  <a:srgbClr val="002060"/>
                </a:solidFill>
                <a:effectLst>
                  <a:glow rad="101600">
                    <a:schemeClr val="accent2">
                      <a:satMod val="175000"/>
                      <a:alpha val="40000"/>
                    </a:schemeClr>
                  </a:glow>
                  <a:outerShdw blurRad="25500" dist="23000" dir="7020000" algn="tl">
                    <a:srgbClr val="000000">
                      <a:alpha val="50000"/>
                    </a:srgbClr>
                  </a:outerShdw>
                </a:effectLst>
              </a:rPr>
              <a:t>Modher</a:t>
            </a: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
            </a:r>
            <a:b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b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                  </a:t>
            </a:r>
            <a:r>
              <a:rPr lang="en-US" dirty="0">
                <a:solidFill>
                  <a:srgbClr val="002060"/>
                </a:solidFill>
                <a:effectLst>
                  <a:glow rad="101600">
                    <a:schemeClr val="accent2">
                      <a:satMod val="175000"/>
                      <a:alpha val="40000"/>
                    </a:schemeClr>
                  </a:glow>
                  <a:outerShdw blurRad="25500" dist="23000" dir="7020000" algn="tl">
                    <a:srgbClr val="000000">
                      <a:alpha val="50000"/>
                    </a:srgbClr>
                  </a:outerShdw>
                </a:effectLst>
              </a:rPr>
              <a:t/>
            </a:r>
            <a:br>
              <a:rPr lang="en-US" dirty="0">
                <a:solidFill>
                  <a:srgbClr val="002060"/>
                </a:solidFill>
                <a:effectLst>
                  <a:glow rad="101600">
                    <a:schemeClr val="accent2">
                      <a:satMod val="175000"/>
                      <a:alpha val="40000"/>
                    </a:schemeClr>
                  </a:glow>
                  <a:outerShdw blurRad="25500" dist="23000" dir="7020000" algn="tl">
                    <a:srgbClr val="000000">
                      <a:alpha val="50000"/>
                    </a:srgbClr>
                  </a:outerShdw>
                </a:effectLst>
              </a:rPr>
            </a:br>
            <a: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t/>
            </a:r>
            <a:br>
              <a:rPr lang="en-US" dirty="0" smtClean="0">
                <a:solidFill>
                  <a:srgbClr val="002060"/>
                </a:solidFill>
                <a:effectLst>
                  <a:glow rad="101600">
                    <a:schemeClr val="accent2">
                      <a:satMod val="175000"/>
                      <a:alpha val="40000"/>
                    </a:schemeClr>
                  </a:glow>
                  <a:outerShdw blurRad="25500" dist="23000" dir="7020000" algn="tl">
                    <a:srgbClr val="000000">
                      <a:alpha val="50000"/>
                    </a:srgbClr>
                  </a:outerShdw>
                </a:effectLst>
              </a:rPr>
            </a:br>
            <a:endParaRPr lang="ar-IQ" dirty="0">
              <a:solidFill>
                <a:srgbClr val="002060"/>
              </a:solidFill>
              <a:effectLst>
                <a:glow rad="101600">
                  <a:schemeClr val="accent2">
                    <a:satMod val="175000"/>
                    <a:alpha val="40000"/>
                  </a:schemeClr>
                </a:glow>
                <a:outerShdw blurRad="25500" dist="23000" dir="7020000" algn="tl">
                  <a:srgbClr val="000000">
                    <a:alpha val="50000"/>
                  </a:srgbClr>
                </a:outerShdw>
              </a:effectLst>
            </a:endParaRPr>
          </a:p>
        </p:txBody>
      </p:sp>
      <p:sp>
        <p:nvSpPr>
          <p:cNvPr id="2" name="مستطيل 1"/>
          <p:cNvSpPr/>
          <p:nvPr/>
        </p:nvSpPr>
        <p:spPr>
          <a:xfrm rot="1841552">
            <a:off x="4686225" y="769544"/>
            <a:ext cx="3709670" cy="1200329"/>
          </a:xfrm>
          <a:prstGeom prst="rect">
            <a:avLst/>
          </a:prstGeom>
        </p:spPr>
        <p:txBody>
          <a:bodyPr wrap="none">
            <a:spAutoFit/>
            <a:scene3d>
              <a:camera prst="isometricTopUp"/>
              <a:lightRig rig="threePt" dir="t"/>
            </a:scene3d>
            <a:sp3d extrusionH="57150">
              <a:bevelT w="38100" h="38100"/>
            </a:sp3d>
          </a:bodyPr>
          <a:lstStyle/>
          <a:p>
            <a:r>
              <a:rPr lang="en-US" sz="7200" b="1" dirty="0">
                <a:ln w="12700">
                  <a:solidFill>
                    <a:schemeClr val="tx2">
                      <a:satMod val="155000"/>
                    </a:schemeClr>
                  </a:solidFill>
                  <a:prstDash val="solid"/>
                </a:ln>
                <a:solidFill>
                  <a:schemeClr val="accent2"/>
                </a:solidFill>
                <a:effectLst>
                  <a:outerShdw blurRad="60007" dist="310007" dir="7680000" sy="30000" kx="1300200" algn="ctr" rotWithShape="0">
                    <a:prstClr val="black">
                      <a:alpha val="32000"/>
                    </a:prstClr>
                  </a:outerShdw>
                </a:effectLst>
              </a:rPr>
              <a:t>dielectric</a:t>
            </a:r>
            <a:endParaRPr lang="ar-IQ" sz="7200" dirty="0">
              <a:solidFill>
                <a:schemeClr val="accent2"/>
              </a:solidFill>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3787522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1196752"/>
            <a:ext cx="8928992" cy="4594912"/>
          </a:xfrm>
          <a:prstGeom prst="rect">
            <a:avLst/>
          </a:prstGeom>
        </p:spPr>
        <p:txBody>
          <a:bodyPr wrap="square">
            <a:spAutoFit/>
          </a:bodyPr>
          <a:lstStyle/>
          <a:p>
            <a:pPr algn="l">
              <a:lnSpc>
                <a:spcPct val="150000"/>
              </a:lnSpc>
            </a:pPr>
            <a:r>
              <a:rPr lang="en-US" sz="4000" dirty="0"/>
              <a:t>It is defined as the Electric Di</a:t>
            </a:r>
            <a:r>
              <a:rPr lang="en-US" sz="4000" i="1" dirty="0"/>
              <a:t>pol</a:t>
            </a:r>
            <a:r>
              <a:rPr lang="en-US" sz="4000" dirty="0"/>
              <a:t>e </a:t>
            </a:r>
            <a:r>
              <a:rPr lang="en-US" sz="4000" dirty="0" smtClean="0"/>
              <a:t>Moment to </a:t>
            </a:r>
            <a:r>
              <a:rPr lang="en-US" sz="4000" dirty="0"/>
              <a:t>the unit of volumes of </a:t>
            </a:r>
            <a:r>
              <a:rPr lang="en-US" sz="4000" dirty="0" smtClean="0"/>
              <a:t>matter </a:t>
            </a:r>
            <a:r>
              <a:rPr lang="en-US" sz="4000" dirty="0"/>
              <a:t>by assuming that the number of particles </a:t>
            </a:r>
            <a:r>
              <a:rPr lang="en-US" sz="4000" dirty="0" smtClean="0"/>
              <a:t>in </a:t>
            </a:r>
            <a:r>
              <a:rPr lang="en-US" sz="4000" dirty="0"/>
              <a:t>the volume unit is </a:t>
            </a:r>
            <a:r>
              <a:rPr lang="en-US" sz="4000" dirty="0" smtClean="0">
                <a:solidFill>
                  <a:srgbClr val="FF0000"/>
                </a:solidFill>
              </a:rPr>
              <a:t>N</a:t>
            </a:r>
          </a:p>
          <a:p>
            <a:pPr algn="l">
              <a:lnSpc>
                <a:spcPct val="150000"/>
              </a:lnSpc>
            </a:pPr>
            <a:r>
              <a:rPr lang="ar-IQ" sz="4000" dirty="0" smtClean="0"/>
              <a:t> </a:t>
            </a:r>
            <a:endParaRPr lang="ar-IQ" sz="4000" dirty="0"/>
          </a:p>
        </p:txBody>
      </p:sp>
      <p:sp>
        <p:nvSpPr>
          <p:cNvPr id="5" name="عنوان 4"/>
          <p:cNvSpPr>
            <a:spLocks noGrp="1"/>
          </p:cNvSpPr>
          <p:nvPr>
            <p:ph type="title"/>
          </p:nvPr>
        </p:nvSpPr>
        <p:spPr/>
        <p:txBody>
          <a:bodyPr>
            <a:normAutofit/>
          </a:bodyPr>
          <a:lstStyle/>
          <a:p>
            <a:r>
              <a:rPr lang="en-US" dirty="0">
                <a:solidFill>
                  <a:srgbClr val="FF0000"/>
                </a:solidFill>
              </a:rPr>
              <a:t>The polarization</a:t>
            </a:r>
            <a:endParaRPr lang="ar-IQ" dirty="0">
              <a:solidFill>
                <a:srgbClr val="FF0000"/>
              </a:solidFill>
            </a:endParaRPr>
          </a:p>
        </p:txBody>
      </p:sp>
    </p:spTree>
    <p:extLst>
      <p:ext uri="{BB962C8B-B14F-4D97-AF65-F5344CB8AC3E}">
        <p14:creationId xmlns:p14="http://schemas.microsoft.com/office/powerpoint/2010/main" val="38401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5400" dirty="0">
                <a:solidFill>
                  <a:srgbClr val="FF0000"/>
                </a:solidFill>
              </a:rPr>
              <a:t>The polarization</a:t>
            </a:r>
            <a:endParaRPr lang="ar-IQ" sz="5400" dirty="0">
              <a:solidFill>
                <a:srgbClr val="FF0000"/>
              </a:solidFill>
            </a:endParaRPr>
          </a:p>
        </p:txBody>
      </p:sp>
      <p:sp>
        <p:nvSpPr>
          <p:cNvPr id="3" name="مستطيل 2"/>
          <p:cNvSpPr/>
          <p:nvPr/>
        </p:nvSpPr>
        <p:spPr>
          <a:xfrm>
            <a:off x="-1768" y="1268760"/>
            <a:ext cx="9145016" cy="4832092"/>
          </a:xfrm>
          <a:prstGeom prst="rect">
            <a:avLst/>
          </a:prstGeom>
        </p:spPr>
        <p:txBody>
          <a:bodyPr wrap="square">
            <a:spAutoFit/>
          </a:bodyPr>
          <a:lstStyle/>
          <a:p>
            <a:pPr algn="l"/>
            <a:r>
              <a:rPr lang="en-US" sz="4400" dirty="0"/>
              <a:t>The Dipolar determination of each molecule is </a:t>
            </a:r>
            <a:r>
              <a:rPr lang="el-GR" sz="4400" dirty="0">
                <a:latin typeface="Cambria Math"/>
                <a:ea typeface="Cambria Math"/>
              </a:rPr>
              <a:t>μ</a:t>
            </a:r>
            <a:r>
              <a:rPr lang="en-US" sz="4400" dirty="0">
                <a:latin typeface="Cambria Math"/>
                <a:ea typeface="Cambria Math"/>
              </a:rPr>
              <a:t>  </a:t>
            </a:r>
            <a:endParaRPr lang="en-US" sz="4400" dirty="0"/>
          </a:p>
          <a:p>
            <a:pPr algn="l"/>
            <a:endParaRPr lang="en-US" sz="4400" dirty="0"/>
          </a:p>
          <a:p>
            <a:pPr algn="l"/>
            <a:r>
              <a:rPr lang="en-US" sz="4400" dirty="0"/>
              <a:t>The </a:t>
            </a:r>
            <a:r>
              <a:rPr lang="en-US" sz="4400" dirty="0" smtClean="0"/>
              <a:t>polarization </a:t>
            </a:r>
            <a:r>
              <a:rPr lang="en-US" sz="4400" dirty="0"/>
              <a:t>of the material is written as </a:t>
            </a:r>
            <a:r>
              <a:rPr lang="en-US" sz="4400" dirty="0" smtClean="0"/>
              <a:t>follows</a:t>
            </a:r>
            <a:endParaRPr lang="ar-IQ" sz="4400" dirty="0"/>
          </a:p>
          <a:p>
            <a:pPr algn="l"/>
            <a:endParaRPr lang="ar-IQ" sz="4400" dirty="0" smtClean="0"/>
          </a:p>
          <a:p>
            <a:pPr algn="l"/>
            <a:r>
              <a:rPr lang="en-US" sz="4400" dirty="0" smtClean="0">
                <a:solidFill>
                  <a:srgbClr val="FF0000"/>
                </a:solidFill>
              </a:rPr>
              <a:t> </a:t>
            </a:r>
            <a:r>
              <a:rPr lang="en-US" sz="4400" dirty="0">
                <a:solidFill>
                  <a:srgbClr val="FF0000"/>
                </a:solidFill>
              </a:rPr>
              <a:t>P =N </a:t>
            </a:r>
            <a:r>
              <a:rPr lang="el-GR" sz="4400" dirty="0">
                <a:solidFill>
                  <a:srgbClr val="FF0000"/>
                </a:solidFill>
                <a:latin typeface="Cambria Math"/>
                <a:ea typeface="Cambria Math"/>
              </a:rPr>
              <a:t>μ</a:t>
            </a:r>
            <a:endParaRPr lang="ar-IQ" sz="4400" dirty="0">
              <a:solidFill>
                <a:srgbClr val="FF0000"/>
              </a:solidFill>
            </a:endParaRPr>
          </a:p>
        </p:txBody>
      </p:sp>
    </p:spTree>
    <p:extLst>
      <p:ext uri="{BB962C8B-B14F-4D97-AF65-F5344CB8AC3E}">
        <p14:creationId xmlns:p14="http://schemas.microsoft.com/office/powerpoint/2010/main" val="938093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764704"/>
            <a:ext cx="9145016" cy="2554545"/>
          </a:xfrm>
          <a:prstGeom prst="rect">
            <a:avLst/>
          </a:prstGeom>
        </p:spPr>
        <p:txBody>
          <a:bodyPr wrap="square">
            <a:spAutoFit/>
          </a:bodyPr>
          <a:lstStyle/>
          <a:p>
            <a:pPr algn="l"/>
            <a:r>
              <a:rPr lang="en-US" sz="3200" dirty="0"/>
              <a:t>The condenser consists of two parallel plates with an insulating material between them. The capacity of the capacitor is proportional to the constant value of the </a:t>
            </a:r>
            <a:endParaRPr lang="ar-IQ" sz="3200" dirty="0" smtClean="0"/>
          </a:p>
          <a:p>
            <a:pPr algn="l"/>
            <a:r>
              <a:rPr lang="en-US" sz="3200" dirty="0" smtClean="0">
                <a:solidFill>
                  <a:srgbClr val="FF0000"/>
                </a:solidFill>
              </a:rPr>
              <a:t>C=K </a:t>
            </a:r>
            <a:r>
              <a:rPr lang="en-US" sz="3200" dirty="0">
                <a:solidFill>
                  <a:srgbClr val="FF0000"/>
                </a:solidFill>
              </a:rPr>
              <a:t>A ⁄d</a:t>
            </a:r>
          </a:p>
          <a:p>
            <a:pPr algn="l"/>
            <a:r>
              <a:rPr lang="ar-IQ" sz="3200" dirty="0" smtClean="0"/>
              <a:t>    </a:t>
            </a:r>
            <a:r>
              <a:rPr lang="en-US" sz="3200" dirty="0" smtClean="0"/>
              <a:t>insulation </a:t>
            </a:r>
            <a:r>
              <a:rPr lang="en-US" sz="3200" dirty="0"/>
              <a:t>of the insulation material</a:t>
            </a:r>
          </a:p>
        </p:txBody>
      </p:sp>
      <p:sp>
        <p:nvSpPr>
          <p:cNvPr id="7" name="مستطيل 6"/>
          <p:cNvSpPr/>
          <p:nvPr/>
        </p:nvSpPr>
        <p:spPr>
          <a:xfrm>
            <a:off x="-67809" y="4086364"/>
            <a:ext cx="652743" cy="646331"/>
          </a:xfrm>
          <a:prstGeom prst="rect">
            <a:avLst/>
          </a:prstGeom>
        </p:spPr>
        <p:txBody>
          <a:bodyPr wrap="none">
            <a:spAutoFit/>
          </a:bodyPr>
          <a:lstStyle/>
          <a:p>
            <a:r>
              <a:rPr lang="en-US" sz="3600" dirty="0" smtClean="0"/>
              <a:t>K :</a:t>
            </a:r>
            <a:endParaRPr lang="en-US" sz="3600" dirty="0"/>
          </a:p>
        </p:txBody>
      </p:sp>
      <p:sp>
        <p:nvSpPr>
          <p:cNvPr id="8" name="مستطيل 7"/>
          <p:cNvSpPr/>
          <p:nvPr/>
        </p:nvSpPr>
        <p:spPr>
          <a:xfrm>
            <a:off x="393546" y="4200763"/>
            <a:ext cx="8498933" cy="830997"/>
          </a:xfrm>
          <a:prstGeom prst="rect">
            <a:avLst/>
          </a:prstGeom>
        </p:spPr>
        <p:txBody>
          <a:bodyPr wrap="square">
            <a:spAutoFit/>
          </a:bodyPr>
          <a:lstStyle/>
          <a:p>
            <a:pPr algn="l"/>
            <a:r>
              <a:rPr lang="en-US" sz="2400" dirty="0"/>
              <a:t>It represents the electrical insulation constant also called the permeability of the insulating medium</a:t>
            </a:r>
          </a:p>
        </p:txBody>
      </p:sp>
      <p:sp>
        <p:nvSpPr>
          <p:cNvPr id="10" name="مستطيل 9"/>
          <p:cNvSpPr/>
          <p:nvPr/>
        </p:nvSpPr>
        <p:spPr>
          <a:xfrm>
            <a:off x="60616" y="5415607"/>
            <a:ext cx="3559179" cy="584775"/>
          </a:xfrm>
          <a:prstGeom prst="rect">
            <a:avLst/>
          </a:prstGeom>
        </p:spPr>
        <p:txBody>
          <a:bodyPr wrap="none">
            <a:spAutoFit/>
          </a:bodyPr>
          <a:lstStyle/>
          <a:p>
            <a:r>
              <a:rPr lang="en-US" sz="3200" dirty="0" smtClean="0"/>
              <a:t>A</a:t>
            </a:r>
            <a:r>
              <a:rPr lang="en-US" sz="2400" dirty="0" smtClean="0"/>
              <a:t>:The </a:t>
            </a:r>
            <a:r>
              <a:rPr lang="en-US" sz="2400" dirty="0"/>
              <a:t>space of each </a:t>
            </a:r>
            <a:r>
              <a:rPr lang="en-US" sz="2400" dirty="0" smtClean="0"/>
              <a:t>plates</a:t>
            </a:r>
            <a:endParaRPr lang="en-US" sz="2400" dirty="0"/>
          </a:p>
        </p:txBody>
      </p:sp>
      <p:sp>
        <p:nvSpPr>
          <p:cNvPr id="11" name="مستطيل 10"/>
          <p:cNvSpPr/>
          <p:nvPr/>
        </p:nvSpPr>
        <p:spPr>
          <a:xfrm>
            <a:off x="-41527" y="6117587"/>
            <a:ext cx="4033092" cy="584775"/>
          </a:xfrm>
          <a:prstGeom prst="rect">
            <a:avLst/>
          </a:prstGeom>
        </p:spPr>
        <p:txBody>
          <a:bodyPr wrap="none">
            <a:spAutoFit/>
          </a:bodyPr>
          <a:lstStyle/>
          <a:p>
            <a:r>
              <a:rPr lang="en-US" sz="2400" dirty="0" smtClean="0"/>
              <a:t> </a:t>
            </a:r>
            <a:r>
              <a:rPr lang="en-US" sz="3200" dirty="0" smtClean="0"/>
              <a:t>d</a:t>
            </a:r>
            <a:r>
              <a:rPr lang="en-US" sz="2400" dirty="0" smtClean="0"/>
              <a:t>:The </a:t>
            </a:r>
            <a:r>
              <a:rPr lang="en-US" sz="2400" dirty="0"/>
              <a:t>distance between them</a:t>
            </a:r>
          </a:p>
        </p:txBody>
      </p:sp>
      <p:sp>
        <p:nvSpPr>
          <p:cNvPr id="12" name="مستطيل 11"/>
          <p:cNvSpPr/>
          <p:nvPr/>
        </p:nvSpPr>
        <p:spPr>
          <a:xfrm>
            <a:off x="2006597" y="-4737"/>
            <a:ext cx="4733988" cy="769441"/>
          </a:xfrm>
          <a:prstGeom prst="rect">
            <a:avLst/>
          </a:prstGeom>
        </p:spPr>
        <p:txBody>
          <a:bodyPr wrap="none">
            <a:spAutoFit/>
          </a:bodyPr>
          <a:lstStyle/>
          <a:p>
            <a:r>
              <a:rPr lang="en-US" sz="4400" dirty="0" smtClean="0">
                <a:solidFill>
                  <a:srgbClr val="FF0000"/>
                </a:solidFill>
              </a:rPr>
              <a:t>Condenser Capacity</a:t>
            </a:r>
            <a:endParaRPr lang="en-US" sz="4400" dirty="0">
              <a:solidFill>
                <a:srgbClr val="FF0000"/>
              </a:solidFill>
            </a:endParaRPr>
          </a:p>
        </p:txBody>
      </p:sp>
    </p:spTree>
    <p:extLst>
      <p:ext uri="{BB962C8B-B14F-4D97-AF65-F5344CB8AC3E}">
        <p14:creationId xmlns:p14="http://schemas.microsoft.com/office/powerpoint/2010/main" val="294325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936" y="548680"/>
            <a:ext cx="5616624" cy="5132982"/>
          </a:xfrm>
          <a:prstGeom prst="rect">
            <a:avLst/>
          </a:prstGeom>
        </p:spPr>
      </p:pic>
      <p:sp>
        <p:nvSpPr>
          <p:cNvPr id="4" name="عنوان 3"/>
          <p:cNvSpPr>
            <a:spLocks noGrp="1"/>
          </p:cNvSpPr>
          <p:nvPr>
            <p:ph type="title"/>
          </p:nvPr>
        </p:nvSpPr>
        <p:spPr>
          <a:xfrm>
            <a:off x="395536" y="5667974"/>
            <a:ext cx="8229600" cy="1143000"/>
          </a:xfrm>
        </p:spPr>
        <p:txBody>
          <a:bodyPr>
            <a:normAutofit/>
          </a:bodyPr>
          <a:lstStyle/>
          <a:p>
            <a:r>
              <a:rPr lang="en-US" sz="5400" dirty="0">
                <a:solidFill>
                  <a:srgbClr val="FF0000"/>
                </a:solidFill>
              </a:rPr>
              <a:t>Condenser</a:t>
            </a:r>
            <a:endParaRPr lang="ar-IQ" sz="5400" dirty="0"/>
          </a:p>
        </p:txBody>
      </p:sp>
    </p:spTree>
    <p:extLst>
      <p:ext uri="{BB962C8B-B14F-4D97-AF65-F5344CB8AC3E}">
        <p14:creationId xmlns:p14="http://schemas.microsoft.com/office/powerpoint/2010/main" val="390361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08393" y="188640"/>
            <a:ext cx="7101653" cy="707886"/>
          </a:xfrm>
          <a:prstGeom prst="rect">
            <a:avLst/>
          </a:prstGeom>
        </p:spPr>
        <p:txBody>
          <a:bodyPr wrap="square">
            <a:spAutoFit/>
          </a:bodyPr>
          <a:lstStyle/>
          <a:p>
            <a:r>
              <a:rPr lang="en-US" sz="4000" dirty="0">
                <a:solidFill>
                  <a:srgbClr val="FF0000"/>
                </a:solidFill>
              </a:rPr>
              <a:t>Definition of </a:t>
            </a:r>
            <a:r>
              <a:rPr lang="en-US" sz="4000" dirty="0" smtClean="0">
                <a:solidFill>
                  <a:srgbClr val="FF0000"/>
                </a:solidFill>
              </a:rPr>
              <a:t>condenser capacity:</a:t>
            </a:r>
            <a:endParaRPr lang="en-US" sz="4000" dirty="0">
              <a:solidFill>
                <a:srgbClr val="FF0000"/>
              </a:solidFill>
            </a:endParaRPr>
          </a:p>
        </p:txBody>
      </p:sp>
      <p:sp>
        <p:nvSpPr>
          <p:cNvPr id="3" name="مستطيل 2"/>
          <p:cNvSpPr/>
          <p:nvPr/>
        </p:nvSpPr>
        <p:spPr>
          <a:xfrm>
            <a:off x="2385147" y="2825145"/>
            <a:ext cx="4572000" cy="369332"/>
          </a:xfrm>
          <a:prstGeom prst="rect">
            <a:avLst/>
          </a:prstGeom>
        </p:spPr>
        <p:txBody>
          <a:bodyPr>
            <a:spAutoFit/>
          </a:bodyPr>
          <a:lstStyle/>
          <a:p>
            <a:endParaRPr lang="en-US" dirty="0"/>
          </a:p>
        </p:txBody>
      </p:sp>
      <p:sp>
        <p:nvSpPr>
          <p:cNvPr id="4" name="مستطيل 3"/>
          <p:cNvSpPr/>
          <p:nvPr/>
        </p:nvSpPr>
        <p:spPr>
          <a:xfrm>
            <a:off x="395536" y="1052127"/>
            <a:ext cx="7461693" cy="1569660"/>
          </a:xfrm>
          <a:prstGeom prst="rect">
            <a:avLst/>
          </a:prstGeom>
        </p:spPr>
        <p:txBody>
          <a:bodyPr wrap="square">
            <a:spAutoFit/>
          </a:bodyPr>
          <a:lstStyle/>
          <a:p>
            <a:pPr algn="l"/>
            <a:r>
              <a:rPr lang="en-US" sz="3200" dirty="0"/>
              <a:t>Expanded capacity = charge Coulomb </a:t>
            </a:r>
            <a:r>
              <a:rPr lang="en-US" sz="3200" dirty="0" smtClean="0"/>
              <a:t>voltage </a:t>
            </a:r>
            <a:r>
              <a:rPr lang="en-US" sz="3200" dirty="0"/>
              <a:t>difference between the ends of the expanded volt.</a:t>
            </a:r>
          </a:p>
        </p:txBody>
      </p:sp>
      <p:sp>
        <p:nvSpPr>
          <p:cNvPr id="5" name="مستطيل 4"/>
          <p:cNvSpPr/>
          <p:nvPr/>
        </p:nvSpPr>
        <p:spPr>
          <a:xfrm>
            <a:off x="3794710" y="3284984"/>
            <a:ext cx="1489510" cy="584775"/>
          </a:xfrm>
          <a:prstGeom prst="rect">
            <a:avLst/>
          </a:prstGeom>
        </p:spPr>
        <p:txBody>
          <a:bodyPr wrap="none">
            <a:spAutoFit/>
          </a:bodyPr>
          <a:lstStyle/>
          <a:p>
            <a:r>
              <a:rPr lang="en-US" sz="3200" dirty="0" smtClean="0">
                <a:solidFill>
                  <a:srgbClr val="FF0000"/>
                </a:solidFill>
              </a:rPr>
              <a:t>C </a:t>
            </a:r>
            <a:r>
              <a:rPr lang="en-US" sz="3200" dirty="0">
                <a:solidFill>
                  <a:srgbClr val="FF0000"/>
                </a:solidFill>
              </a:rPr>
              <a:t>= Q/V</a:t>
            </a:r>
          </a:p>
        </p:txBody>
      </p:sp>
      <p:sp>
        <p:nvSpPr>
          <p:cNvPr id="6" name="مستطيل 5"/>
          <p:cNvSpPr/>
          <p:nvPr/>
        </p:nvSpPr>
        <p:spPr>
          <a:xfrm>
            <a:off x="179512" y="4349301"/>
            <a:ext cx="5220071" cy="646331"/>
          </a:xfrm>
          <a:prstGeom prst="rect">
            <a:avLst/>
          </a:prstGeom>
        </p:spPr>
        <p:txBody>
          <a:bodyPr wrap="square">
            <a:spAutoFit/>
          </a:bodyPr>
          <a:lstStyle/>
          <a:p>
            <a:r>
              <a:rPr lang="en-US" sz="3600" dirty="0"/>
              <a:t>Where: Q charge </a:t>
            </a:r>
            <a:r>
              <a:rPr lang="en-US" sz="3600" dirty="0" smtClean="0"/>
              <a:t>coulomb</a:t>
            </a:r>
            <a:endParaRPr lang="en-US" sz="3600" dirty="0"/>
          </a:p>
        </p:txBody>
      </p:sp>
      <p:sp>
        <p:nvSpPr>
          <p:cNvPr id="7" name="مستطيل 6"/>
          <p:cNvSpPr/>
          <p:nvPr/>
        </p:nvSpPr>
        <p:spPr>
          <a:xfrm>
            <a:off x="1958032" y="5194066"/>
            <a:ext cx="2713115" cy="646331"/>
          </a:xfrm>
          <a:prstGeom prst="rect">
            <a:avLst/>
          </a:prstGeom>
        </p:spPr>
        <p:txBody>
          <a:bodyPr wrap="none">
            <a:spAutoFit/>
          </a:bodyPr>
          <a:lstStyle/>
          <a:p>
            <a:r>
              <a:rPr lang="en-US" sz="3600" dirty="0"/>
              <a:t>v Volt voltage</a:t>
            </a:r>
          </a:p>
        </p:txBody>
      </p:sp>
    </p:spTree>
    <p:extLst>
      <p:ext uri="{BB962C8B-B14F-4D97-AF65-F5344CB8AC3E}">
        <p14:creationId xmlns:p14="http://schemas.microsoft.com/office/powerpoint/2010/main" val="2151381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1835696" y="4869160"/>
            <a:ext cx="5486400" cy="1584325"/>
          </a:xfrm>
        </p:spPr>
        <p:txBody>
          <a:bodyPr>
            <a:noAutofit/>
          </a:bodyPr>
          <a:lstStyle/>
          <a:p>
            <a:r>
              <a:rPr lang="ar-IQ" sz="4800" dirty="0" smtClean="0"/>
              <a:t>                                            المكثف</a:t>
            </a:r>
            <a:br>
              <a:rPr lang="ar-IQ" sz="4800" dirty="0" smtClean="0"/>
            </a:br>
            <a:r>
              <a:rPr lang="ar-IQ" sz="4800" dirty="0" smtClean="0"/>
              <a:t>            </a:t>
            </a:r>
            <a:endParaRPr lang="ar-IQ" sz="4800" dirty="0"/>
          </a:p>
        </p:txBody>
      </p:sp>
      <p:pic>
        <p:nvPicPr>
          <p:cNvPr id="5" name="عنصر نائب للصورة 4"/>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2963" r="12963"/>
          <a:stretch>
            <a:fillRect/>
          </a:stretch>
        </p:blipFill>
        <p:spPr>
          <a:xfrm>
            <a:off x="1547664" y="908720"/>
            <a:ext cx="5486400" cy="4114800"/>
          </a:xfrm>
        </p:spPr>
      </p:pic>
    </p:spTree>
    <p:extLst>
      <p:ext uri="{BB962C8B-B14F-4D97-AF65-F5344CB8AC3E}">
        <p14:creationId xmlns:p14="http://schemas.microsoft.com/office/powerpoint/2010/main" val="128520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sz="half" idx="4294967295"/>
          </p:nvPr>
        </p:nvSpPr>
        <p:spPr>
          <a:xfrm>
            <a:off x="-2052736" y="5638198"/>
            <a:ext cx="10009112" cy="1223962"/>
          </a:xfrm>
        </p:spPr>
        <p:txBody>
          <a:bodyPr>
            <a:noAutofit/>
          </a:bodyPr>
          <a:lstStyle/>
          <a:p>
            <a:pPr marL="0" indent="0">
              <a:buNone/>
            </a:pPr>
            <a:r>
              <a:rPr lang="en-US" sz="3600" dirty="0"/>
              <a:t>Different forms </a:t>
            </a:r>
            <a:r>
              <a:rPr lang="en-US" sz="3600" dirty="0" smtClean="0"/>
              <a:t>of Condenser </a:t>
            </a:r>
            <a:endParaRPr lang="ar-IQ" sz="3600" dirty="0" smtClean="0"/>
          </a:p>
        </p:txBody>
      </p:sp>
      <p:pic>
        <p:nvPicPr>
          <p:cNvPr id="5" name="عنصر نائب للصورة 4"/>
          <p:cNvPicPr>
            <a:picLocks noGrp="1" noChangeAspect="1"/>
          </p:cNvPicPr>
          <p:nvPr>
            <p:ph type="pic" idx="4294967295"/>
          </p:nvPr>
        </p:nvPicPr>
        <p:blipFill>
          <a:blip r:embed="rId2">
            <a:extLst>
              <a:ext uri="{28A0092B-C50C-407E-A947-70E740481C1C}">
                <a14:useLocalDpi xmlns:a14="http://schemas.microsoft.com/office/drawing/2010/main" val="0"/>
              </a:ext>
            </a:extLst>
          </a:blip>
          <a:srcRect l="25614" r="25614"/>
          <a:stretch>
            <a:fillRect/>
          </a:stretch>
        </p:blipFill>
        <p:spPr>
          <a:xfrm>
            <a:off x="-24384" y="3472"/>
            <a:ext cx="9144000" cy="5229200"/>
          </a:xfrm>
        </p:spPr>
      </p:pic>
    </p:spTree>
    <p:extLst>
      <p:ext uri="{BB962C8B-B14F-4D97-AF65-F5344CB8AC3E}">
        <p14:creationId xmlns:p14="http://schemas.microsoft.com/office/powerpoint/2010/main" val="171630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39552" y="1124744"/>
            <a:ext cx="3417154" cy="584775"/>
          </a:xfrm>
          <a:prstGeom prst="rect">
            <a:avLst/>
          </a:prstGeom>
        </p:spPr>
        <p:txBody>
          <a:bodyPr wrap="none">
            <a:spAutoFit/>
          </a:bodyPr>
          <a:lstStyle/>
          <a:p>
            <a:r>
              <a:rPr lang="en-US" sz="3200" dirty="0">
                <a:solidFill>
                  <a:srgbClr val="0070C0"/>
                </a:solidFill>
              </a:rPr>
              <a:t>1</a:t>
            </a:r>
            <a:r>
              <a:rPr lang="en-US" sz="3200" dirty="0" smtClean="0">
                <a:solidFill>
                  <a:srgbClr val="0070C0"/>
                </a:solidFill>
              </a:rPr>
              <a:t>.Insulators racking</a:t>
            </a:r>
            <a:endParaRPr lang="en-US" sz="3200" dirty="0">
              <a:solidFill>
                <a:srgbClr val="0070C0"/>
              </a:solidFill>
            </a:endParaRPr>
          </a:p>
        </p:txBody>
      </p:sp>
      <p:sp>
        <p:nvSpPr>
          <p:cNvPr id="7" name="عنوان 6"/>
          <p:cNvSpPr>
            <a:spLocks noGrp="1"/>
          </p:cNvSpPr>
          <p:nvPr>
            <p:ph type="title"/>
          </p:nvPr>
        </p:nvSpPr>
        <p:spPr>
          <a:xfrm>
            <a:off x="395536" y="274131"/>
            <a:ext cx="8229600" cy="1143000"/>
          </a:xfrm>
        </p:spPr>
        <p:txBody>
          <a:bodyPr>
            <a:normAutofit/>
          </a:bodyPr>
          <a:lstStyle/>
          <a:p>
            <a:r>
              <a:rPr lang="en-US" sz="3200" dirty="0" smtClean="0">
                <a:solidFill>
                  <a:srgbClr val="FF0000"/>
                </a:solidFill>
              </a:rPr>
              <a:t>Types of dielectric</a:t>
            </a:r>
            <a:br>
              <a:rPr lang="en-US" sz="3200" dirty="0" smtClean="0">
                <a:solidFill>
                  <a:srgbClr val="FF0000"/>
                </a:solidFill>
              </a:rPr>
            </a:br>
            <a:endParaRPr lang="ar-IQ" sz="3200" dirty="0">
              <a:solidFill>
                <a:srgbClr val="FF0000"/>
              </a:solidFill>
            </a:endParaRPr>
          </a:p>
        </p:txBody>
      </p:sp>
      <p:pic>
        <p:nvPicPr>
          <p:cNvPr id="8" name="صورة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5776" y="2348880"/>
            <a:ext cx="4104456" cy="3816424"/>
          </a:xfrm>
          <a:prstGeom prst="rect">
            <a:avLst/>
          </a:prstGeom>
        </p:spPr>
      </p:pic>
    </p:spTree>
    <p:extLst>
      <p:ext uri="{BB962C8B-B14F-4D97-AF65-F5344CB8AC3E}">
        <p14:creationId xmlns:p14="http://schemas.microsoft.com/office/powerpoint/2010/main" val="341420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8" y="2679535"/>
            <a:ext cx="3544440" cy="4077072"/>
          </a:xfrm>
          <a:prstGeom prst="rect">
            <a:avLst/>
          </a:prstGeom>
        </p:spPr>
      </p:pic>
      <p:pic>
        <p:nvPicPr>
          <p:cNvPr id="3" name="صورة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7286" y="1700808"/>
            <a:ext cx="3901440" cy="2599944"/>
          </a:xfrm>
          <a:prstGeom prst="rect">
            <a:avLst/>
          </a:prstGeom>
        </p:spPr>
      </p:pic>
      <p:sp>
        <p:nvSpPr>
          <p:cNvPr id="4" name="مستطيل 3"/>
          <p:cNvSpPr/>
          <p:nvPr/>
        </p:nvSpPr>
        <p:spPr>
          <a:xfrm>
            <a:off x="107504" y="646162"/>
            <a:ext cx="6336704" cy="1323439"/>
          </a:xfrm>
          <a:prstGeom prst="rect">
            <a:avLst/>
          </a:prstGeom>
        </p:spPr>
        <p:txBody>
          <a:bodyPr wrap="square">
            <a:spAutoFit/>
          </a:bodyPr>
          <a:lstStyle/>
          <a:p>
            <a:pPr algn="l"/>
            <a:r>
              <a:rPr lang="en-US" sz="4000" dirty="0" smtClean="0">
                <a:solidFill>
                  <a:srgbClr val="0070C0"/>
                </a:solidFill>
              </a:rPr>
              <a:t>2.Cuneiform </a:t>
            </a:r>
            <a:r>
              <a:rPr lang="en-US" sz="4000" dirty="0">
                <a:solidFill>
                  <a:srgbClr val="0070C0"/>
                </a:solidFill>
              </a:rPr>
              <a:t>dielectric</a:t>
            </a:r>
          </a:p>
          <a:p>
            <a:pPr algn="l"/>
            <a:endParaRPr lang="en-US" sz="4000" dirty="0">
              <a:solidFill>
                <a:srgbClr val="0070C0"/>
              </a:solidFill>
            </a:endParaRPr>
          </a:p>
        </p:txBody>
      </p:sp>
      <p:sp>
        <p:nvSpPr>
          <p:cNvPr id="5" name="مستطيل 4"/>
          <p:cNvSpPr/>
          <p:nvPr/>
        </p:nvSpPr>
        <p:spPr>
          <a:xfrm>
            <a:off x="3563888" y="4869160"/>
            <a:ext cx="6208237" cy="707886"/>
          </a:xfrm>
          <a:prstGeom prst="rect">
            <a:avLst/>
          </a:prstGeom>
        </p:spPr>
        <p:txBody>
          <a:bodyPr wrap="square">
            <a:spAutoFit/>
          </a:bodyPr>
          <a:lstStyle/>
          <a:p>
            <a:pPr algn="l"/>
            <a:r>
              <a:rPr lang="en-US" sz="4000" dirty="0" smtClean="0">
                <a:solidFill>
                  <a:srgbClr val="0070C0"/>
                </a:solidFill>
              </a:rPr>
              <a:t>3.Insulators </a:t>
            </a:r>
            <a:r>
              <a:rPr lang="en-US" sz="4000" dirty="0">
                <a:solidFill>
                  <a:srgbClr val="0070C0"/>
                </a:solidFill>
              </a:rPr>
              <a:t>of suspension</a:t>
            </a:r>
          </a:p>
        </p:txBody>
      </p:sp>
    </p:spTree>
    <p:extLst>
      <p:ext uri="{BB962C8B-B14F-4D97-AF65-F5344CB8AC3E}">
        <p14:creationId xmlns:p14="http://schemas.microsoft.com/office/powerpoint/2010/main" val="1194090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36"/>
            <a:ext cx="4896544" cy="7389440"/>
          </a:xfrm>
          <a:prstGeom prst="rect">
            <a:avLst/>
          </a:prstGeom>
        </p:spPr>
      </p:pic>
      <p:sp>
        <p:nvSpPr>
          <p:cNvPr id="3" name="مستطيل 2"/>
          <p:cNvSpPr/>
          <p:nvPr/>
        </p:nvSpPr>
        <p:spPr>
          <a:xfrm>
            <a:off x="4426768" y="3244334"/>
            <a:ext cx="290464" cy="369332"/>
          </a:xfrm>
          <a:prstGeom prst="rect">
            <a:avLst/>
          </a:prstGeom>
        </p:spPr>
        <p:txBody>
          <a:bodyPr wrap="none">
            <a:spAutoFit/>
          </a:bodyPr>
          <a:lstStyle/>
          <a:p>
            <a:r>
              <a:rPr lang="en-US" dirty="0">
                <a:solidFill>
                  <a:srgbClr val="0070C0"/>
                </a:solidFill>
              </a:rPr>
              <a:t>4</a:t>
            </a:r>
            <a:endParaRPr lang="ar-IQ" dirty="0"/>
          </a:p>
        </p:txBody>
      </p:sp>
      <p:sp>
        <p:nvSpPr>
          <p:cNvPr id="4" name="مستطيل 3"/>
          <p:cNvSpPr/>
          <p:nvPr/>
        </p:nvSpPr>
        <p:spPr>
          <a:xfrm>
            <a:off x="3579352" y="2420888"/>
            <a:ext cx="5535264" cy="646331"/>
          </a:xfrm>
          <a:prstGeom prst="rect">
            <a:avLst/>
          </a:prstGeom>
        </p:spPr>
        <p:txBody>
          <a:bodyPr wrap="square">
            <a:spAutoFit/>
          </a:bodyPr>
          <a:lstStyle/>
          <a:p>
            <a:r>
              <a:rPr lang="en-US" sz="3600" dirty="0">
                <a:solidFill>
                  <a:srgbClr val="0070C0"/>
                </a:solidFill>
              </a:rPr>
              <a:t>4. insulators support</a:t>
            </a:r>
          </a:p>
        </p:txBody>
      </p:sp>
    </p:spTree>
    <p:extLst>
      <p:ext uri="{BB962C8B-B14F-4D97-AF65-F5344CB8AC3E}">
        <p14:creationId xmlns:p14="http://schemas.microsoft.com/office/powerpoint/2010/main" val="224242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67544" y="1052736"/>
            <a:ext cx="7848872" cy="5616624"/>
          </a:xfrm>
        </p:spPr>
        <p:txBody>
          <a:bodyPr>
            <a:noAutofit/>
          </a:bodyPr>
          <a:lstStyle/>
          <a:p>
            <a:r>
              <a:rPr lang="en-US" sz="2800" dirty="0" smtClean="0">
                <a:solidFill>
                  <a:srgbClr val="00B0F0"/>
                </a:solidFill>
              </a:rPr>
              <a:t>DIELECTRIC</a:t>
            </a:r>
            <a:r>
              <a:rPr lang="ar-IQ" sz="2800" dirty="0" smtClean="0">
                <a:solidFill>
                  <a:srgbClr val="00B0F0"/>
                </a:solidFill>
              </a:rPr>
              <a:t> </a:t>
            </a:r>
            <a:br>
              <a:rPr lang="ar-IQ" sz="2800" dirty="0" smtClean="0">
                <a:solidFill>
                  <a:srgbClr val="00B0F0"/>
                </a:solidFill>
              </a:rPr>
            </a:br>
            <a:r>
              <a:rPr lang="en-US" sz="2800" dirty="0" smtClean="0">
                <a:solidFill>
                  <a:srgbClr val="00B0F0"/>
                </a:solidFill>
              </a:rPr>
              <a:t>Building </a:t>
            </a:r>
            <a:r>
              <a:rPr lang="en-US" sz="2800" dirty="0">
                <a:solidFill>
                  <a:srgbClr val="00B0F0"/>
                </a:solidFill>
              </a:rPr>
              <a:t>simple </a:t>
            </a:r>
            <a:r>
              <a:rPr lang="en-US" sz="2800" dirty="0" smtClean="0">
                <a:solidFill>
                  <a:srgbClr val="00B0F0"/>
                </a:solidFill>
              </a:rPr>
              <a:t>atom</a:t>
            </a:r>
            <a:r>
              <a:rPr lang="ar-IQ" sz="2800" dirty="0" smtClean="0">
                <a:solidFill>
                  <a:srgbClr val="00B0F0"/>
                </a:solidFill>
              </a:rPr>
              <a:t>  </a:t>
            </a:r>
            <a:br>
              <a:rPr lang="ar-IQ" sz="2800" dirty="0" smtClean="0">
                <a:solidFill>
                  <a:srgbClr val="00B0F0"/>
                </a:solidFill>
              </a:rPr>
            </a:br>
            <a:r>
              <a:rPr lang="en-US" sz="2800" dirty="0">
                <a:solidFill>
                  <a:srgbClr val="00B0F0"/>
                </a:solidFill>
              </a:rPr>
              <a:t>Interpretation of </a:t>
            </a:r>
            <a:r>
              <a:rPr lang="en-US" sz="2800" dirty="0" smtClean="0">
                <a:solidFill>
                  <a:srgbClr val="00B0F0"/>
                </a:solidFill>
              </a:rPr>
              <a:t>dielectric</a:t>
            </a:r>
            <a:r>
              <a:rPr lang="ar-IQ" sz="2800" dirty="0" smtClean="0">
                <a:solidFill>
                  <a:srgbClr val="00B0F0"/>
                </a:solidFill>
              </a:rPr>
              <a:t>  </a:t>
            </a:r>
            <a:br>
              <a:rPr lang="ar-IQ" sz="2800" dirty="0" smtClean="0">
                <a:solidFill>
                  <a:srgbClr val="00B0F0"/>
                </a:solidFill>
              </a:rPr>
            </a:br>
            <a:r>
              <a:rPr lang="en-US" sz="2800" dirty="0">
                <a:solidFill>
                  <a:srgbClr val="00B0F0"/>
                </a:solidFill>
              </a:rPr>
              <a:t>Electric Dipole </a:t>
            </a:r>
            <a:r>
              <a:rPr lang="en-US" sz="2800" dirty="0" smtClean="0">
                <a:solidFill>
                  <a:srgbClr val="00B0F0"/>
                </a:solidFill>
              </a:rPr>
              <a:t>Moment</a:t>
            </a:r>
            <a:r>
              <a:rPr lang="ar-IQ" sz="2800" dirty="0" smtClean="0">
                <a:solidFill>
                  <a:srgbClr val="00B0F0"/>
                </a:solidFill>
              </a:rPr>
              <a:t/>
            </a:r>
            <a:br>
              <a:rPr lang="ar-IQ" sz="2800" dirty="0" smtClean="0">
                <a:solidFill>
                  <a:srgbClr val="00B0F0"/>
                </a:solidFill>
              </a:rPr>
            </a:br>
            <a:r>
              <a:rPr lang="en-US" sz="2800" dirty="0">
                <a:solidFill>
                  <a:srgbClr val="00B0F0"/>
                </a:solidFill>
              </a:rPr>
              <a:t>The </a:t>
            </a:r>
            <a:r>
              <a:rPr lang="en-US" sz="2800" dirty="0" smtClean="0">
                <a:solidFill>
                  <a:srgbClr val="00B0F0"/>
                </a:solidFill>
              </a:rPr>
              <a:t>polarization</a:t>
            </a:r>
            <a:r>
              <a:rPr lang="ar-IQ" sz="2800" dirty="0" smtClean="0">
                <a:solidFill>
                  <a:srgbClr val="00B0F0"/>
                </a:solidFill>
              </a:rPr>
              <a:t>  </a:t>
            </a:r>
            <a:br>
              <a:rPr lang="ar-IQ" sz="2800" dirty="0" smtClean="0">
                <a:solidFill>
                  <a:srgbClr val="00B0F0"/>
                </a:solidFill>
              </a:rPr>
            </a:br>
            <a:r>
              <a:rPr lang="en-US" sz="2800" dirty="0">
                <a:solidFill>
                  <a:srgbClr val="00B0F0"/>
                </a:solidFill>
              </a:rPr>
              <a:t>Condenser </a:t>
            </a:r>
            <a:r>
              <a:rPr lang="en-US" sz="2800" dirty="0" smtClean="0">
                <a:solidFill>
                  <a:srgbClr val="00B0F0"/>
                </a:solidFill>
              </a:rPr>
              <a:t>Capacity</a:t>
            </a:r>
            <a:r>
              <a:rPr lang="ar-IQ" sz="2800" dirty="0" smtClean="0">
                <a:solidFill>
                  <a:srgbClr val="00B0F0"/>
                </a:solidFill>
              </a:rPr>
              <a:t>  </a:t>
            </a:r>
            <a:br>
              <a:rPr lang="ar-IQ" sz="2800" dirty="0" smtClean="0">
                <a:solidFill>
                  <a:srgbClr val="00B0F0"/>
                </a:solidFill>
              </a:rPr>
            </a:br>
            <a:r>
              <a:rPr lang="en-US" sz="2800" dirty="0">
                <a:solidFill>
                  <a:srgbClr val="00B0F0"/>
                </a:solidFill>
              </a:rPr>
              <a:t>Definition of condenser </a:t>
            </a:r>
            <a:r>
              <a:rPr lang="en-US" sz="2800" dirty="0" smtClean="0">
                <a:solidFill>
                  <a:srgbClr val="00B0F0"/>
                </a:solidFill>
              </a:rPr>
              <a:t>capacity</a:t>
            </a:r>
            <a:r>
              <a:rPr lang="ar-IQ" sz="2800" dirty="0" smtClean="0">
                <a:solidFill>
                  <a:srgbClr val="00B0F0"/>
                </a:solidFill>
              </a:rPr>
              <a:t> </a:t>
            </a:r>
            <a:br>
              <a:rPr lang="ar-IQ" sz="2800" dirty="0" smtClean="0">
                <a:solidFill>
                  <a:srgbClr val="00B0F0"/>
                </a:solidFill>
              </a:rPr>
            </a:br>
            <a:r>
              <a:rPr lang="en-US" sz="2800" dirty="0">
                <a:solidFill>
                  <a:srgbClr val="00B0F0"/>
                </a:solidFill>
              </a:rPr>
              <a:t>Types of </a:t>
            </a:r>
            <a:r>
              <a:rPr lang="en-US" sz="2800" dirty="0" smtClean="0">
                <a:solidFill>
                  <a:srgbClr val="00B0F0"/>
                </a:solidFill>
              </a:rPr>
              <a:t>dielectric</a:t>
            </a:r>
            <a:r>
              <a:rPr lang="ar-IQ" sz="2800" dirty="0">
                <a:solidFill>
                  <a:srgbClr val="00B0F0"/>
                </a:solidFill>
              </a:rPr>
              <a:t/>
            </a:r>
            <a:br>
              <a:rPr lang="ar-IQ" sz="2800" dirty="0">
                <a:solidFill>
                  <a:srgbClr val="00B0F0"/>
                </a:solidFill>
              </a:rPr>
            </a:br>
            <a:r>
              <a:rPr lang="en-US" sz="2800" dirty="0" smtClean="0">
                <a:solidFill>
                  <a:srgbClr val="00B0F0"/>
                </a:solidFill>
              </a:rPr>
              <a:t>breakdown voltage</a:t>
            </a:r>
            <a:r>
              <a:rPr lang="ar-IQ" sz="2800" dirty="0" smtClean="0">
                <a:solidFill>
                  <a:srgbClr val="00B0F0"/>
                </a:solidFill>
              </a:rPr>
              <a:t> </a:t>
            </a:r>
            <a:br>
              <a:rPr lang="ar-IQ" sz="2800" dirty="0" smtClean="0">
                <a:solidFill>
                  <a:srgbClr val="00B0F0"/>
                </a:solidFill>
              </a:rPr>
            </a:br>
            <a:r>
              <a:rPr lang="ar-IQ" sz="2800" dirty="0" smtClean="0">
                <a:solidFill>
                  <a:srgbClr val="00B0F0"/>
                </a:solidFill>
              </a:rPr>
              <a:t/>
            </a:r>
            <a:br>
              <a:rPr lang="ar-IQ" sz="2800" dirty="0" smtClean="0">
                <a:solidFill>
                  <a:srgbClr val="00B0F0"/>
                </a:solidFill>
              </a:rPr>
            </a:br>
            <a:r>
              <a:rPr lang="ar-IQ" sz="2800" dirty="0">
                <a:solidFill>
                  <a:srgbClr val="00B0F0"/>
                </a:solidFill>
              </a:rPr>
              <a:t/>
            </a:r>
            <a:br>
              <a:rPr lang="ar-IQ" sz="2800" dirty="0">
                <a:solidFill>
                  <a:srgbClr val="00B0F0"/>
                </a:solidFill>
              </a:rPr>
            </a:br>
            <a:r>
              <a:rPr lang="ar-IQ" sz="2800" dirty="0" smtClean="0">
                <a:solidFill>
                  <a:srgbClr val="FF0000"/>
                </a:solidFill>
              </a:rPr>
              <a:t/>
            </a:r>
            <a:br>
              <a:rPr lang="ar-IQ" sz="2800" dirty="0" smtClean="0">
                <a:solidFill>
                  <a:srgbClr val="FF0000"/>
                </a:solidFill>
              </a:rPr>
            </a:br>
            <a:r>
              <a:rPr lang="ar-IQ" sz="2800" dirty="0" smtClean="0">
                <a:solidFill>
                  <a:srgbClr val="FF0000"/>
                </a:solidFill>
              </a:rPr>
              <a:t/>
            </a:r>
            <a:br>
              <a:rPr lang="ar-IQ" sz="2800" dirty="0" smtClean="0">
                <a:solidFill>
                  <a:srgbClr val="FF0000"/>
                </a:solidFill>
              </a:rPr>
            </a:br>
            <a:r>
              <a:rPr lang="ar-IQ" sz="2800" dirty="0" smtClean="0">
                <a:solidFill>
                  <a:srgbClr val="FF0000"/>
                </a:solidFill>
              </a:rPr>
              <a:t/>
            </a:r>
            <a:br>
              <a:rPr lang="ar-IQ" sz="2800" dirty="0" smtClean="0">
                <a:solidFill>
                  <a:srgbClr val="FF0000"/>
                </a:solidFill>
              </a:rPr>
            </a:br>
            <a:r>
              <a:rPr lang="en-US" sz="2800" dirty="0">
                <a:solidFill>
                  <a:srgbClr val="FF0000"/>
                </a:solidFill>
              </a:rPr>
              <a:t/>
            </a:r>
            <a:br>
              <a:rPr lang="en-US" sz="2800" dirty="0">
                <a:solidFill>
                  <a:srgbClr val="FF0000"/>
                </a:solidFill>
              </a:rPr>
            </a:br>
            <a:r>
              <a:rPr lang="ar-IQ" sz="2800" dirty="0" smtClean="0">
                <a:solidFill>
                  <a:srgbClr val="FF0000"/>
                </a:solidFill>
              </a:rPr>
              <a:t/>
            </a:r>
            <a:br>
              <a:rPr lang="ar-IQ" sz="2800" dirty="0" smtClean="0">
                <a:solidFill>
                  <a:srgbClr val="FF0000"/>
                </a:solidFill>
              </a:rPr>
            </a:br>
            <a:r>
              <a:rPr lang="en-US" sz="2800" dirty="0">
                <a:solidFill>
                  <a:srgbClr val="FF0000"/>
                </a:solidFill>
              </a:rPr>
              <a:t/>
            </a:r>
            <a:br>
              <a:rPr lang="en-US" sz="2800" dirty="0">
                <a:solidFill>
                  <a:srgbClr val="FF0000"/>
                </a:solidFill>
              </a:rPr>
            </a:br>
            <a:r>
              <a:rPr lang="ar-IQ" sz="2800" dirty="0" smtClean="0">
                <a:solidFill>
                  <a:srgbClr val="FF0000"/>
                </a:solidFill>
              </a:rPr>
              <a:t/>
            </a:r>
            <a:br>
              <a:rPr lang="ar-IQ" sz="2800" dirty="0" smtClean="0">
                <a:solidFill>
                  <a:srgbClr val="FF0000"/>
                </a:solidFill>
              </a:rPr>
            </a:br>
            <a:r>
              <a:rPr lang="ar-IQ" sz="2800" dirty="0">
                <a:solidFill>
                  <a:srgbClr val="FF0000"/>
                </a:solidFill>
              </a:rPr>
              <a:t/>
            </a:r>
            <a:br>
              <a:rPr lang="ar-IQ" sz="2800" dirty="0">
                <a:solidFill>
                  <a:srgbClr val="FF0000"/>
                </a:solidFill>
              </a:rPr>
            </a:br>
            <a:r>
              <a:rPr lang="ar-IQ" sz="2800" dirty="0" smtClean="0">
                <a:solidFill>
                  <a:srgbClr val="FF0000"/>
                </a:solidFill>
              </a:rPr>
              <a:t/>
            </a:r>
            <a:br>
              <a:rPr lang="ar-IQ" sz="2800" dirty="0" smtClean="0">
                <a:solidFill>
                  <a:srgbClr val="FF0000"/>
                </a:solidFill>
              </a:rPr>
            </a:br>
            <a:r>
              <a:rPr lang="ar-IQ" sz="2800" dirty="0" smtClean="0">
                <a:solidFill>
                  <a:srgbClr val="FF0000"/>
                </a:solidFill>
              </a:rPr>
              <a:t> </a:t>
            </a:r>
            <a:br>
              <a:rPr lang="ar-IQ" sz="2800" dirty="0" smtClean="0">
                <a:solidFill>
                  <a:srgbClr val="FF0000"/>
                </a:solidFill>
              </a:rPr>
            </a:br>
            <a:r>
              <a:rPr lang="ar-IQ" sz="2800" dirty="0" smtClean="0">
                <a:solidFill>
                  <a:srgbClr val="FF0000"/>
                </a:solidFill>
              </a:rPr>
              <a:t/>
            </a:r>
            <a:br>
              <a:rPr lang="ar-IQ" sz="2800" dirty="0" smtClean="0">
                <a:solidFill>
                  <a:srgbClr val="FF0000"/>
                </a:solidFill>
              </a:rPr>
            </a:br>
            <a:r>
              <a:rPr lang="ar-IQ" sz="2800" dirty="0" smtClean="0">
                <a:solidFill>
                  <a:srgbClr val="FF0000"/>
                </a:solidFill>
              </a:rPr>
              <a:t/>
            </a:r>
            <a:br>
              <a:rPr lang="ar-IQ" sz="2800" dirty="0" smtClean="0">
                <a:solidFill>
                  <a:srgbClr val="FF0000"/>
                </a:solidFill>
              </a:rPr>
            </a:br>
            <a:r>
              <a:rPr lang="ar-IQ" sz="2800" dirty="0" smtClean="0">
                <a:solidFill>
                  <a:srgbClr val="0070C0"/>
                </a:solidFill>
              </a:rPr>
              <a:t/>
            </a:r>
            <a:br>
              <a:rPr lang="ar-IQ" sz="2800" dirty="0" smtClean="0">
                <a:solidFill>
                  <a:srgbClr val="0070C0"/>
                </a:solidFill>
              </a:rPr>
            </a:br>
            <a:r>
              <a:rPr lang="ar-IQ" sz="2800" dirty="0" smtClean="0">
                <a:solidFill>
                  <a:srgbClr val="0070C0"/>
                </a:solidFill>
              </a:rPr>
              <a:t/>
            </a:r>
            <a:br>
              <a:rPr lang="ar-IQ" sz="2800" dirty="0" smtClean="0">
                <a:solidFill>
                  <a:srgbClr val="0070C0"/>
                </a:solidFill>
              </a:rPr>
            </a:br>
            <a:r>
              <a:rPr lang="en-US" sz="2800" dirty="0">
                <a:solidFill>
                  <a:srgbClr val="0070C0"/>
                </a:solidFill>
              </a:rPr>
              <a:t/>
            </a:r>
            <a:br>
              <a:rPr lang="en-US" sz="2800" dirty="0">
                <a:solidFill>
                  <a:srgbClr val="0070C0"/>
                </a:solidFill>
              </a:rPr>
            </a:br>
            <a:r>
              <a:rPr lang="en-US" sz="2800" dirty="0" smtClean="0">
                <a:solidFill>
                  <a:srgbClr val="0070C0"/>
                </a:solidFill>
              </a:rPr>
              <a:t/>
            </a:r>
            <a:br>
              <a:rPr lang="en-US" sz="2800" dirty="0" smtClean="0">
                <a:solidFill>
                  <a:srgbClr val="0070C0"/>
                </a:solidFill>
              </a:rPr>
            </a:br>
            <a:r>
              <a:rPr lang="en-US" sz="2800" dirty="0" smtClean="0">
                <a:solidFill>
                  <a:srgbClr val="FF0000"/>
                </a:solidFill>
              </a:rPr>
              <a:t/>
            </a:r>
            <a:br>
              <a:rPr lang="en-US" sz="2800" dirty="0" smtClean="0">
                <a:solidFill>
                  <a:srgbClr val="FF0000"/>
                </a:solidFill>
              </a:rPr>
            </a:br>
            <a:endParaRPr lang="ar-IQ" sz="2800" dirty="0"/>
          </a:p>
        </p:txBody>
      </p:sp>
      <p:sp>
        <p:nvSpPr>
          <p:cNvPr id="4" name="عنصر نائب للنص 3"/>
          <p:cNvSpPr>
            <a:spLocks noGrp="1"/>
          </p:cNvSpPr>
          <p:nvPr>
            <p:ph type="body" idx="1"/>
          </p:nvPr>
        </p:nvSpPr>
        <p:spPr>
          <a:xfrm>
            <a:off x="-1044624" y="-99392"/>
            <a:ext cx="7772400" cy="1008112"/>
          </a:xfrm>
        </p:spPr>
        <p:txBody>
          <a:bodyPr>
            <a:noAutofit/>
          </a:bodyPr>
          <a:lstStyle/>
          <a:p>
            <a:pPr algn="ctr"/>
            <a:r>
              <a:rPr lang="en-US" sz="4800" dirty="0">
                <a:solidFill>
                  <a:srgbClr val="FF0000"/>
                </a:solidFill>
              </a:rPr>
              <a:t>Index</a:t>
            </a:r>
            <a:endParaRPr lang="ar-IQ" sz="4800" dirty="0">
              <a:solidFill>
                <a:srgbClr val="FF0000"/>
              </a:solidFill>
            </a:endParaRPr>
          </a:p>
        </p:txBody>
      </p:sp>
    </p:spTree>
    <p:extLst>
      <p:ext uri="{BB962C8B-B14F-4D97-AF65-F5344CB8AC3E}">
        <p14:creationId xmlns:p14="http://schemas.microsoft.com/office/powerpoint/2010/main" val="1274282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268760"/>
            <a:ext cx="8640960" cy="2499467"/>
          </a:xfrm>
          <a:prstGeom prst="rect">
            <a:avLst/>
          </a:prstGeom>
        </p:spPr>
        <p:txBody>
          <a:bodyPr wrap="square">
            <a:spAutoFit/>
          </a:bodyPr>
          <a:lstStyle/>
          <a:p>
            <a:pPr algn="l">
              <a:lnSpc>
                <a:spcPct val="150000"/>
              </a:lnSpc>
            </a:pPr>
            <a:r>
              <a:rPr lang="en-US" sz="3600" dirty="0"/>
              <a:t>In electricity and physics is the least voltage on an electrical insulator to become </a:t>
            </a:r>
            <a:r>
              <a:rPr lang="en-US" sz="3600" dirty="0" smtClean="0"/>
              <a:t>a conductor of the </a:t>
            </a:r>
            <a:r>
              <a:rPr lang="en-US" sz="3600" dirty="0"/>
              <a:t>current</a:t>
            </a:r>
          </a:p>
        </p:txBody>
      </p:sp>
      <p:sp>
        <p:nvSpPr>
          <p:cNvPr id="3" name="مستطيل 2"/>
          <p:cNvSpPr/>
          <p:nvPr/>
        </p:nvSpPr>
        <p:spPr>
          <a:xfrm>
            <a:off x="-14416" y="4320835"/>
            <a:ext cx="9127984" cy="1668470"/>
          </a:xfrm>
          <a:prstGeom prst="rect">
            <a:avLst/>
          </a:prstGeom>
        </p:spPr>
        <p:txBody>
          <a:bodyPr wrap="square">
            <a:spAutoFit/>
          </a:bodyPr>
          <a:lstStyle/>
          <a:p>
            <a:pPr algn="l">
              <a:lnSpc>
                <a:spcPct val="150000"/>
              </a:lnSpc>
            </a:pPr>
            <a:r>
              <a:rPr lang="en-US" sz="3600" dirty="0"/>
              <a:t>The breakdown voltage is one of the properties of an electrical insulator</a:t>
            </a:r>
          </a:p>
        </p:txBody>
      </p:sp>
      <p:sp>
        <p:nvSpPr>
          <p:cNvPr id="4" name="مستطيل 3"/>
          <p:cNvSpPr/>
          <p:nvPr/>
        </p:nvSpPr>
        <p:spPr>
          <a:xfrm>
            <a:off x="1979712" y="311392"/>
            <a:ext cx="4557466" cy="769441"/>
          </a:xfrm>
          <a:prstGeom prst="rect">
            <a:avLst/>
          </a:prstGeom>
        </p:spPr>
        <p:txBody>
          <a:bodyPr wrap="none">
            <a:spAutoFit/>
          </a:bodyPr>
          <a:lstStyle/>
          <a:p>
            <a:r>
              <a:rPr lang="en-US" sz="4400" dirty="0">
                <a:solidFill>
                  <a:srgbClr val="FF0000"/>
                </a:solidFill>
              </a:rPr>
              <a:t>breakdown </a:t>
            </a:r>
            <a:r>
              <a:rPr lang="en-US" sz="4400" dirty="0" smtClean="0">
                <a:solidFill>
                  <a:srgbClr val="FF0000"/>
                </a:solidFill>
              </a:rPr>
              <a:t>voltage</a:t>
            </a:r>
            <a:endParaRPr lang="ar-IQ" sz="4400" dirty="0">
              <a:solidFill>
                <a:srgbClr val="FF0000"/>
              </a:solidFill>
            </a:endParaRPr>
          </a:p>
        </p:txBody>
      </p:sp>
    </p:spTree>
    <p:extLst>
      <p:ext uri="{BB962C8B-B14F-4D97-AF65-F5344CB8AC3E}">
        <p14:creationId xmlns:p14="http://schemas.microsoft.com/office/powerpoint/2010/main" val="782977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36712"/>
            <a:ext cx="8424936" cy="4369209"/>
          </a:xfrm>
          <a:prstGeom prst="rect">
            <a:avLst/>
          </a:prstGeom>
        </p:spPr>
        <p:txBody>
          <a:bodyPr wrap="square">
            <a:spAutoFit/>
          </a:bodyPr>
          <a:lstStyle/>
          <a:p>
            <a:pPr algn="l">
              <a:lnSpc>
                <a:spcPct val="200000"/>
              </a:lnSpc>
            </a:pPr>
            <a:r>
              <a:rPr lang="en-US" sz="3600" dirty="0"/>
              <a:t>It is not completely stable because it depends on the structure of the material and its impurities and defects, there is a possibility of collapse at a particular effort.</a:t>
            </a:r>
          </a:p>
        </p:txBody>
      </p:sp>
    </p:spTree>
    <p:extLst>
      <p:ext uri="{BB962C8B-B14F-4D97-AF65-F5344CB8AC3E}">
        <p14:creationId xmlns:p14="http://schemas.microsoft.com/office/powerpoint/2010/main" val="3891262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2008" y="608358"/>
            <a:ext cx="8784976" cy="1754326"/>
          </a:xfrm>
          <a:prstGeom prst="rect">
            <a:avLst/>
          </a:prstGeom>
        </p:spPr>
        <p:txBody>
          <a:bodyPr wrap="square">
            <a:spAutoFit/>
          </a:bodyPr>
          <a:lstStyle/>
          <a:p>
            <a:pPr algn="l"/>
            <a:r>
              <a:rPr lang="en-US" sz="3600" dirty="0" smtClean="0">
                <a:solidFill>
                  <a:srgbClr val="FF0000"/>
                </a:solidFill>
              </a:rPr>
              <a:t>Solids</a:t>
            </a:r>
            <a:r>
              <a:rPr lang="en-US" sz="3600" dirty="0" smtClean="0"/>
              <a:t> : In </a:t>
            </a:r>
            <a:r>
              <a:rPr lang="en-US" sz="3600" dirty="0"/>
              <a:t>the solid material, an infiltrator is an easy way to pass a current when the voltage is placed on it</a:t>
            </a:r>
            <a:endParaRPr lang="ar-IQ" sz="3600" dirty="0"/>
          </a:p>
        </p:txBody>
      </p:sp>
      <p:sp>
        <p:nvSpPr>
          <p:cNvPr id="3" name="مستطيل 2"/>
          <p:cNvSpPr/>
          <p:nvPr/>
        </p:nvSpPr>
        <p:spPr>
          <a:xfrm>
            <a:off x="72008" y="3262112"/>
            <a:ext cx="9071992" cy="2862322"/>
          </a:xfrm>
          <a:prstGeom prst="rect">
            <a:avLst/>
          </a:prstGeom>
        </p:spPr>
        <p:txBody>
          <a:bodyPr wrap="square">
            <a:spAutoFit/>
          </a:bodyPr>
          <a:lstStyle/>
          <a:p>
            <a:pPr algn="l"/>
            <a:r>
              <a:rPr lang="en-US" sz="3600" dirty="0">
                <a:solidFill>
                  <a:srgbClr val="FF0000"/>
                </a:solidFill>
              </a:rPr>
              <a:t>Gases and Vacuum</a:t>
            </a:r>
            <a:r>
              <a:rPr lang="en-US" sz="3600" dirty="0"/>
              <a:t>: Electric discharge in gas The gases act as a good electrical insulator under normal conditions of pressure and temperature. It needs regular electrical efforts to get out of the insulation</a:t>
            </a:r>
            <a:endParaRPr lang="ar-IQ" sz="3600" dirty="0"/>
          </a:p>
        </p:txBody>
      </p:sp>
    </p:spTree>
    <p:extLst>
      <p:ext uri="{BB962C8B-B14F-4D97-AF65-F5344CB8AC3E}">
        <p14:creationId xmlns:p14="http://schemas.microsoft.com/office/powerpoint/2010/main" val="116683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1096"/>
            <a:ext cx="9083040" cy="11172289"/>
          </a:xfrm>
          <a:prstGeom prst="rect">
            <a:avLst/>
          </a:prstGeom>
        </p:spPr>
        <p:txBody>
          <a:bodyPr wrap="square">
            <a:spAutoFit/>
          </a:bodyPr>
          <a:lstStyle/>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a:p>
        </p:txBody>
      </p:sp>
      <p:sp>
        <p:nvSpPr>
          <p:cNvPr id="3" name="مستطيل 2"/>
          <p:cNvSpPr/>
          <p:nvPr/>
        </p:nvSpPr>
        <p:spPr>
          <a:xfrm>
            <a:off x="2286000" y="3105835"/>
            <a:ext cx="4572000" cy="923330"/>
          </a:xfrm>
          <a:prstGeom prst="rect">
            <a:avLst/>
          </a:prstGeom>
        </p:spPr>
        <p:txBody>
          <a:bodyPr>
            <a:spAutoFit/>
          </a:bodyPr>
          <a:lstStyle/>
          <a:p>
            <a:pPr algn="l"/>
            <a:endParaRPr lang="en-US" dirty="0" smtClean="0"/>
          </a:p>
          <a:p>
            <a:pPr algn="l"/>
            <a:endParaRPr lang="en-US" dirty="0"/>
          </a:p>
          <a:p>
            <a:pPr algn="l"/>
            <a:endParaRPr lang="en-US" dirty="0" smtClean="0"/>
          </a:p>
        </p:txBody>
      </p:sp>
      <p:sp>
        <p:nvSpPr>
          <p:cNvPr id="5" name="مستطيل 4"/>
          <p:cNvSpPr/>
          <p:nvPr/>
        </p:nvSpPr>
        <p:spPr>
          <a:xfrm rot="10800000" flipV="1">
            <a:off x="60960" y="794321"/>
            <a:ext cx="9083040" cy="6001643"/>
          </a:xfrm>
          <a:prstGeom prst="rect">
            <a:avLst/>
          </a:prstGeom>
        </p:spPr>
        <p:txBody>
          <a:bodyPr wrap="square">
            <a:spAutoFit/>
          </a:bodyPr>
          <a:lstStyle/>
          <a:p>
            <a:pPr algn="l"/>
            <a:r>
              <a:rPr lang="en-US" sz="3200" dirty="0" smtClean="0">
                <a:solidFill>
                  <a:srgbClr val="FF0000"/>
                </a:solidFill>
              </a:rPr>
              <a:t>1. </a:t>
            </a:r>
            <a:r>
              <a:rPr lang="en-US" sz="3200" dirty="0" smtClean="0"/>
              <a:t>in </a:t>
            </a:r>
            <a:r>
              <a:rPr lang="en-US" sz="3200" dirty="0"/>
              <a:t>many types use electrical </a:t>
            </a:r>
            <a:r>
              <a:rPr lang="en-US" sz="3200" dirty="0" smtClean="0"/>
              <a:t>and </a:t>
            </a:r>
            <a:endParaRPr lang="ar-IQ" sz="3200" dirty="0" smtClean="0"/>
          </a:p>
          <a:p>
            <a:pPr algn="l"/>
            <a:r>
              <a:rPr lang="en-US" sz="3200" dirty="0" smtClean="0"/>
              <a:t>electronic equipment</a:t>
            </a:r>
          </a:p>
          <a:p>
            <a:pPr algn="l"/>
            <a:endParaRPr lang="en-US" sz="3200" dirty="0"/>
          </a:p>
          <a:p>
            <a:pPr algn="l"/>
            <a:endParaRPr lang="en-US" sz="3200" dirty="0" smtClean="0"/>
          </a:p>
          <a:p>
            <a:pPr algn="l"/>
            <a:r>
              <a:rPr lang="en-US" sz="3200" dirty="0" smtClean="0">
                <a:solidFill>
                  <a:srgbClr val="FF0000"/>
                </a:solidFill>
              </a:rPr>
              <a:t>2.</a:t>
            </a:r>
            <a:r>
              <a:rPr lang="en-US" sz="3200" dirty="0" smtClean="0"/>
              <a:t>Metal </a:t>
            </a:r>
            <a:r>
              <a:rPr lang="en-US" sz="3200" dirty="0"/>
              <a:t>wires and wire bundles that connect electricity from power </a:t>
            </a:r>
            <a:r>
              <a:rPr lang="en-US" sz="3200" dirty="0" smtClean="0"/>
              <a:t>to </a:t>
            </a:r>
            <a:r>
              <a:rPr lang="en-US" sz="3200" dirty="0"/>
              <a:t>homes and offices are covered with insulating materials to prevent leakages and protect people.</a:t>
            </a:r>
          </a:p>
          <a:p>
            <a:pPr algn="l"/>
            <a:endParaRPr lang="en-US" sz="3200" dirty="0"/>
          </a:p>
          <a:p>
            <a:pPr algn="l"/>
            <a:r>
              <a:rPr lang="en-US" sz="3200" dirty="0" smtClean="0">
                <a:solidFill>
                  <a:srgbClr val="FF0000"/>
                </a:solidFill>
              </a:rPr>
              <a:t>3.</a:t>
            </a:r>
            <a:r>
              <a:rPr lang="en-US" sz="3200" dirty="0" smtClean="0"/>
              <a:t>They </a:t>
            </a:r>
            <a:r>
              <a:rPr lang="en-US" sz="3200" dirty="0"/>
              <a:t>are also used in electrical capacitors to increase their ability to store electrical charge.</a:t>
            </a:r>
          </a:p>
          <a:p>
            <a:pPr algn="l"/>
            <a:r>
              <a:rPr lang="en-US" sz="3200" dirty="0"/>
              <a:t>plants </a:t>
            </a:r>
            <a:endParaRPr lang="en-US" sz="3200" dirty="0" smtClean="0"/>
          </a:p>
        </p:txBody>
      </p:sp>
      <p:sp>
        <p:nvSpPr>
          <p:cNvPr id="4" name="مستطيل 3"/>
          <p:cNvSpPr/>
          <p:nvPr/>
        </p:nvSpPr>
        <p:spPr>
          <a:xfrm>
            <a:off x="2286000" y="52240"/>
            <a:ext cx="4262705" cy="923330"/>
          </a:xfrm>
          <a:prstGeom prst="rect">
            <a:avLst/>
          </a:prstGeom>
        </p:spPr>
        <p:txBody>
          <a:bodyPr wrap="none">
            <a:spAutoFit/>
          </a:bodyPr>
          <a:lstStyle/>
          <a:p>
            <a:r>
              <a:rPr lang="en-US" sz="5400" dirty="0">
                <a:solidFill>
                  <a:srgbClr val="FF0000"/>
                </a:solidFill>
              </a:rPr>
              <a:t>Uses dielectric</a:t>
            </a:r>
          </a:p>
        </p:txBody>
      </p:sp>
    </p:spTree>
    <p:extLst>
      <p:ext uri="{BB962C8B-B14F-4D97-AF65-F5344CB8AC3E}">
        <p14:creationId xmlns:p14="http://schemas.microsoft.com/office/powerpoint/2010/main" val="280271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04" y="1988840"/>
            <a:ext cx="8975664" cy="4710320"/>
          </a:xfrm>
          <a:prstGeom prst="rect">
            <a:avLst/>
          </a:prstGeom>
        </p:spPr>
        <p:txBody>
          <a:bodyPr vert="horz" tIns="36000" bIns="0" anchor="t" anchorCtr="0">
            <a:noAutofit/>
          </a:bodyPr>
          <a:lstStyle/>
          <a:p>
            <a:pPr algn="l"/>
            <a:r>
              <a:rPr lang="en-US" sz="3200" dirty="0"/>
              <a:t>Is a material that passes through the electric field, but it is not necessarily connected to the electrical current   </a:t>
            </a:r>
          </a:p>
          <a:p>
            <a:pPr algn="l">
              <a:lnSpc>
                <a:spcPct val="150000"/>
              </a:lnSpc>
            </a:pPr>
            <a:r>
              <a:rPr lang="en-US" sz="3200" dirty="0" smtClean="0"/>
              <a:t>while </a:t>
            </a:r>
            <a:r>
              <a:rPr lang="en-US" sz="3200" dirty="0"/>
              <a:t>insulator "</a:t>
            </a:r>
            <a:r>
              <a:rPr lang="en-US" sz="3200" dirty="0">
                <a:solidFill>
                  <a:srgbClr val="FF0000"/>
                </a:solidFill>
              </a:rPr>
              <a:t>is used to prevent the passage </a:t>
            </a:r>
            <a:r>
              <a:rPr lang="en-US" sz="3200" dirty="0" smtClean="0">
                <a:solidFill>
                  <a:srgbClr val="FF0000"/>
                </a:solidFill>
              </a:rPr>
              <a:t>of electricity </a:t>
            </a:r>
            <a:r>
              <a:rPr lang="en-US" sz="3200" dirty="0">
                <a:solidFill>
                  <a:srgbClr val="FF0000"/>
                </a:solidFill>
              </a:rPr>
              <a:t>through it</a:t>
            </a:r>
          </a:p>
          <a:p>
            <a:pPr algn="l"/>
            <a:r>
              <a:rPr lang="en-US" sz="3200" dirty="0"/>
              <a:t> What distinguishes these materials because they are not connected, </a:t>
            </a:r>
            <a:r>
              <a:rPr lang="en-US" sz="3200" dirty="0">
                <a:solidFill>
                  <a:srgbClr val="FF0000"/>
                </a:solidFill>
              </a:rPr>
              <a:t>that the electrons are not free movement as they are in the metals conductive</a:t>
            </a:r>
            <a:r>
              <a:rPr lang="en-US" sz="3200" dirty="0"/>
              <a:t>.</a:t>
            </a:r>
          </a:p>
        </p:txBody>
      </p:sp>
      <p:sp>
        <p:nvSpPr>
          <p:cNvPr id="6" name="عنوان 5"/>
          <p:cNvSpPr>
            <a:spLocks noGrp="1"/>
          </p:cNvSpPr>
          <p:nvPr>
            <p:ph type="title"/>
          </p:nvPr>
        </p:nvSpPr>
        <p:spPr/>
        <p:txBody>
          <a:bodyPr/>
          <a:lstStyle/>
          <a:p>
            <a:r>
              <a:rPr lang="en-US" dirty="0">
                <a:solidFill>
                  <a:srgbClr val="FF0000"/>
                </a:solidFill>
              </a:rPr>
              <a:t>DIELECTRIC</a:t>
            </a:r>
            <a:endParaRPr lang="ar-IQ" dirty="0">
              <a:solidFill>
                <a:srgbClr val="FF0000"/>
              </a:solidFill>
            </a:endParaRPr>
          </a:p>
        </p:txBody>
      </p:sp>
    </p:spTree>
    <p:extLst>
      <p:ext uri="{BB962C8B-B14F-4D97-AF65-F5344CB8AC3E}">
        <p14:creationId xmlns:p14="http://schemas.microsoft.com/office/powerpoint/2010/main" val="3287379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544" y="1412776"/>
            <a:ext cx="8928992" cy="5262979"/>
          </a:xfrm>
          <a:prstGeom prst="rect">
            <a:avLst/>
          </a:prstGeom>
        </p:spPr>
        <p:txBody>
          <a:bodyPr wrap="square">
            <a:spAutoFit/>
          </a:bodyPr>
          <a:lstStyle/>
          <a:p>
            <a:pPr algn="l">
              <a:lnSpc>
                <a:spcPct val="150000"/>
              </a:lnSpc>
            </a:pPr>
            <a:r>
              <a:rPr lang="en-US" sz="3200" dirty="0"/>
              <a:t>the material consists of </a:t>
            </a:r>
            <a:r>
              <a:rPr lang="en-US" sz="3200" dirty="0" smtClean="0"/>
              <a:t>atoms The </a:t>
            </a:r>
            <a:r>
              <a:rPr lang="en-US" sz="3200" dirty="0"/>
              <a:t>distance between </a:t>
            </a:r>
            <a:r>
              <a:rPr lang="en-US" sz="3200" dirty="0" smtClean="0"/>
              <a:t>them </a:t>
            </a:r>
            <a:r>
              <a:rPr lang="en-US" sz="3200" dirty="0"/>
              <a:t>.each atom consists of a cloud of negatively charged electrons </a:t>
            </a:r>
            <a:r>
              <a:rPr lang="en-US" sz="3200" dirty="0" smtClean="0"/>
              <a:t>and a </a:t>
            </a:r>
            <a:r>
              <a:rPr lang="en-US" sz="3200" dirty="0"/>
              <a:t>nucleus with  positive electrical charge at the center of the negative cloud. the charge of the positive nucleus and the charge of cloud are composed of the negative electrons thus </a:t>
            </a:r>
            <a:r>
              <a:rPr lang="en-US" sz="3200" dirty="0" smtClean="0"/>
              <a:t>producing </a:t>
            </a:r>
            <a:r>
              <a:rPr lang="en-US" sz="3200" dirty="0"/>
              <a:t>the neutral atom. </a:t>
            </a:r>
            <a:endParaRPr lang="ar-IQ" sz="3200" dirty="0"/>
          </a:p>
        </p:txBody>
      </p:sp>
      <p:sp>
        <p:nvSpPr>
          <p:cNvPr id="3" name="عنوان 2"/>
          <p:cNvSpPr>
            <a:spLocks noGrp="1"/>
          </p:cNvSpPr>
          <p:nvPr>
            <p:ph type="title"/>
          </p:nvPr>
        </p:nvSpPr>
        <p:spPr>
          <a:xfrm>
            <a:off x="534240" y="-18256"/>
            <a:ext cx="8229600" cy="1143000"/>
          </a:xfrm>
        </p:spPr>
        <p:txBody>
          <a:bodyPr/>
          <a:lstStyle/>
          <a:p>
            <a:r>
              <a:rPr lang="en-US" dirty="0">
                <a:solidFill>
                  <a:srgbClr val="FF0000"/>
                </a:solidFill>
              </a:rPr>
              <a:t>Building simple atom</a:t>
            </a:r>
            <a:endParaRPr lang="ar-IQ" dirty="0">
              <a:solidFill>
                <a:srgbClr val="FF0000"/>
              </a:solidFill>
            </a:endParaRPr>
          </a:p>
        </p:txBody>
      </p:sp>
    </p:spTree>
    <p:extLst>
      <p:ext uri="{BB962C8B-B14F-4D97-AF65-F5344CB8AC3E}">
        <p14:creationId xmlns:p14="http://schemas.microsoft.com/office/powerpoint/2010/main" val="1176145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585296"/>
            <a:ext cx="9144000" cy="5532925"/>
          </a:xfrm>
          <a:prstGeom prst="rect">
            <a:avLst/>
          </a:prstGeom>
        </p:spPr>
        <p:txBody>
          <a:bodyPr wrap="square">
            <a:spAutoFit/>
          </a:bodyPr>
          <a:lstStyle/>
          <a:p>
            <a:pPr algn="l">
              <a:lnSpc>
                <a:spcPct val="150000"/>
              </a:lnSpc>
            </a:pPr>
            <a:r>
              <a:rPr lang="en-US" sz="4000" dirty="0"/>
              <a:t>because of the large distance between the atoms in the insulating material and bond between electrons and nuclei .it is difficult to transfer electrons from one atom to another when the impact of an electric field outside it.</a:t>
            </a:r>
            <a:endParaRPr lang="ar-IQ" sz="4000" dirty="0"/>
          </a:p>
        </p:txBody>
      </p:sp>
    </p:spTree>
    <p:extLst>
      <p:ext uri="{BB962C8B-B14F-4D97-AF65-F5344CB8AC3E}">
        <p14:creationId xmlns:p14="http://schemas.microsoft.com/office/powerpoint/2010/main" val="425251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p\Desktop\640px-Dielectric_model.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980728"/>
            <a:ext cx="5544616" cy="4162425"/>
          </a:xfrm>
          <a:prstGeom prst="rect">
            <a:avLst/>
          </a:prstGeom>
          <a:noFill/>
          <a:extLst>
            <a:ext uri="{909E8E84-426E-40DD-AFC4-6F175D3DCCD1}">
              <a14:hiddenFill xmlns:a14="http://schemas.microsoft.com/office/drawing/2010/main">
                <a:solidFill>
                  <a:srgbClr val="FFFFFF"/>
                </a:solidFill>
              </a14:hiddenFill>
            </a:ext>
          </a:extLst>
        </p:spPr>
      </p:pic>
      <p:sp>
        <p:nvSpPr>
          <p:cNvPr id="4" name="عنوان 3"/>
          <p:cNvSpPr>
            <a:spLocks noGrp="1"/>
          </p:cNvSpPr>
          <p:nvPr>
            <p:ph type="title"/>
          </p:nvPr>
        </p:nvSpPr>
        <p:spPr>
          <a:xfrm>
            <a:off x="524960" y="5229200"/>
            <a:ext cx="8229600" cy="1094159"/>
          </a:xfrm>
        </p:spPr>
        <p:txBody>
          <a:bodyPr>
            <a:normAutofit fontScale="90000"/>
          </a:bodyPr>
          <a:lstStyle/>
          <a:p>
            <a:r>
              <a:rPr lang="en-US" dirty="0"/>
              <a:t>Effect of electric field on one </a:t>
            </a:r>
            <a:r>
              <a:rPr lang="en-US" dirty="0" smtClean="0"/>
              <a:t>atom </a:t>
            </a:r>
            <a:br>
              <a:rPr lang="en-US" dirty="0" smtClean="0"/>
            </a:br>
            <a:endParaRPr lang="ar-IQ" dirty="0"/>
          </a:p>
        </p:txBody>
      </p:sp>
    </p:spTree>
    <p:extLst>
      <p:ext uri="{BB962C8B-B14F-4D97-AF65-F5344CB8AC3E}">
        <p14:creationId xmlns:p14="http://schemas.microsoft.com/office/powerpoint/2010/main" val="2434428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1052736"/>
            <a:ext cx="9073008" cy="1938992"/>
          </a:xfrm>
          <a:prstGeom prst="rect">
            <a:avLst/>
          </a:prstGeom>
        </p:spPr>
        <p:txBody>
          <a:bodyPr wrap="square">
            <a:spAutoFit/>
          </a:bodyPr>
          <a:lstStyle/>
          <a:p>
            <a:pPr algn="l"/>
            <a:r>
              <a:rPr lang="en-US" sz="4000" dirty="0" smtClean="0"/>
              <a:t> that </a:t>
            </a:r>
            <a:r>
              <a:rPr lang="en-US" sz="4000" dirty="0"/>
              <a:t>the electrons can not flow from </a:t>
            </a:r>
            <a:r>
              <a:rPr lang="en-US" sz="4000" dirty="0" smtClean="0"/>
              <a:t>one   </a:t>
            </a:r>
            <a:r>
              <a:rPr lang="en-US" sz="4000" dirty="0"/>
              <a:t>atom to another under the influence of the external electric field.</a:t>
            </a:r>
            <a:endParaRPr lang="ar-IQ" sz="4000" dirty="0"/>
          </a:p>
        </p:txBody>
      </p:sp>
      <p:sp>
        <p:nvSpPr>
          <p:cNvPr id="4" name="عنوان 3"/>
          <p:cNvSpPr>
            <a:spLocks noGrp="1"/>
          </p:cNvSpPr>
          <p:nvPr>
            <p:ph type="title"/>
          </p:nvPr>
        </p:nvSpPr>
        <p:spPr>
          <a:xfrm>
            <a:off x="-108520" y="116632"/>
            <a:ext cx="9001000" cy="1143000"/>
          </a:xfrm>
        </p:spPr>
        <p:txBody>
          <a:bodyPr>
            <a:noAutofit/>
          </a:bodyPr>
          <a:lstStyle/>
          <a:p>
            <a:r>
              <a:rPr lang="en-US" dirty="0">
                <a:solidFill>
                  <a:srgbClr val="FF0000"/>
                </a:solidFill>
              </a:rPr>
              <a:t>Interpretation of </a:t>
            </a:r>
            <a:r>
              <a:rPr lang="en-US" dirty="0" smtClean="0">
                <a:solidFill>
                  <a:srgbClr val="FF0000"/>
                </a:solidFill>
              </a:rPr>
              <a:t>dielectric</a:t>
            </a:r>
            <a:endParaRPr lang="ar-IQ" dirty="0">
              <a:solidFill>
                <a:srgbClr val="FF0000"/>
              </a:solidFill>
            </a:endParaRPr>
          </a:p>
        </p:txBody>
      </p:sp>
      <p:sp>
        <p:nvSpPr>
          <p:cNvPr id="5" name="مستطيل 4"/>
          <p:cNvSpPr/>
          <p:nvPr/>
        </p:nvSpPr>
        <p:spPr>
          <a:xfrm>
            <a:off x="-15560" y="3031352"/>
            <a:ext cx="9159560" cy="3170099"/>
          </a:xfrm>
          <a:prstGeom prst="rect">
            <a:avLst/>
          </a:prstGeom>
        </p:spPr>
        <p:txBody>
          <a:bodyPr wrap="square">
            <a:spAutoFit/>
          </a:bodyPr>
          <a:lstStyle/>
          <a:p>
            <a:pPr algn="l"/>
            <a:r>
              <a:rPr lang="en-US" sz="4000" dirty="0"/>
              <a:t>Which can be represented by two electrodes, one negative and the other positive charge, and do not move electrons between the atoms, that is, do not allow the passage of electric current.</a:t>
            </a:r>
            <a:endParaRPr lang="ar-IQ" sz="4000" dirty="0"/>
          </a:p>
        </p:txBody>
      </p:sp>
    </p:spTree>
    <p:extLst>
      <p:ext uri="{BB962C8B-B14F-4D97-AF65-F5344CB8AC3E}">
        <p14:creationId xmlns:p14="http://schemas.microsoft.com/office/powerpoint/2010/main" val="231826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700" y="188640"/>
            <a:ext cx="8813772" cy="6076985"/>
          </a:xfrm>
          <a:prstGeom prst="rect">
            <a:avLst/>
          </a:prstGeom>
        </p:spPr>
        <p:txBody>
          <a:bodyPr wrap="square">
            <a:spAutoFit/>
          </a:bodyPr>
          <a:lstStyle/>
          <a:p>
            <a:pPr algn="l">
              <a:lnSpc>
                <a:spcPct val="150000"/>
              </a:lnSpc>
            </a:pPr>
            <a:r>
              <a:rPr lang="en-US" sz="4400" dirty="0"/>
              <a:t>Under the influence of the </a:t>
            </a:r>
            <a:r>
              <a:rPr lang="en-US" sz="4400" dirty="0">
                <a:solidFill>
                  <a:srgbClr val="FF0000"/>
                </a:solidFill>
              </a:rPr>
              <a:t>external electric field</a:t>
            </a:r>
            <a:r>
              <a:rPr lang="en-US" sz="4400" dirty="0"/>
              <a:t>, only the shape of the cloud of electrons disappears for each atom, as is evident in the form, instead of </a:t>
            </a:r>
            <a:r>
              <a:rPr lang="en-US" sz="4400" dirty="0">
                <a:solidFill>
                  <a:srgbClr val="FF0000"/>
                </a:solidFill>
              </a:rPr>
              <a:t>the spherical</a:t>
            </a:r>
            <a:r>
              <a:rPr lang="en-US" sz="4400" dirty="0"/>
              <a:t> cloud becoming an </a:t>
            </a:r>
            <a:r>
              <a:rPr lang="en-US" sz="4400" dirty="0">
                <a:solidFill>
                  <a:srgbClr val="FF0000"/>
                </a:solidFill>
              </a:rPr>
              <a:t>oval shape</a:t>
            </a:r>
            <a:r>
              <a:rPr lang="en-US" sz="4400" dirty="0"/>
              <a:t>.</a:t>
            </a:r>
            <a:endParaRPr lang="ar-IQ" sz="4400" dirty="0"/>
          </a:p>
        </p:txBody>
      </p:sp>
    </p:spTree>
    <p:extLst>
      <p:ext uri="{BB962C8B-B14F-4D97-AF65-F5344CB8AC3E}">
        <p14:creationId xmlns:p14="http://schemas.microsoft.com/office/powerpoint/2010/main" val="3865643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Electric </a:t>
            </a:r>
            <a:r>
              <a:rPr lang="en-US" dirty="0">
                <a:solidFill>
                  <a:srgbClr val="FF0000"/>
                </a:solidFill>
              </a:rPr>
              <a:t>D</a:t>
            </a:r>
            <a:r>
              <a:rPr lang="en-US" dirty="0" smtClean="0">
                <a:solidFill>
                  <a:srgbClr val="FF0000"/>
                </a:solidFill>
              </a:rPr>
              <a:t>ipole Moment</a:t>
            </a:r>
            <a:endParaRPr lang="ar-IQ" dirty="0">
              <a:solidFill>
                <a:srgbClr val="FF0000"/>
              </a:solidFill>
            </a:endParaRPr>
          </a:p>
        </p:txBody>
      </p:sp>
      <p:sp>
        <p:nvSpPr>
          <p:cNvPr id="3" name="عنصر نائب للمحتوى 2"/>
          <p:cNvSpPr>
            <a:spLocks noGrp="1"/>
          </p:cNvSpPr>
          <p:nvPr>
            <p:ph idx="1"/>
          </p:nvPr>
        </p:nvSpPr>
        <p:spPr>
          <a:xfrm>
            <a:off x="467544" y="1556792"/>
            <a:ext cx="8229600" cy="4525963"/>
          </a:xfrm>
        </p:spPr>
        <p:txBody>
          <a:bodyPr/>
          <a:lstStyle/>
          <a:p>
            <a:pPr marL="0" indent="0" algn="l">
              <a:buNone/>
            </a:pPr>
            <a:r>
              <a:rPr lang="en-US" dirty="0"/>
              <a:t>The </a:t>
            </a:r>
            <a:r>
              <a:rPr lang="en-US" dirty="0" smtClean="0"/>
              <a:t>Dipolar </a:t>
            </a:r>
            <a:r>
              <a:rPr lang="en-US" dirty="0"/>
              <a:t>moment consists of two equal </a:t>
            </a:r>
            <a:r>
              <a:rPr lang="en-US" dirty="0" smtClean="0"/>
              <a:t>loads in quantity </a:t>
            </a:r>
            <a:r>
              <a:rPr lang="en-US" dirty="0"/>
              <a:t>and different in the </a:t>
            </a:r>
            <a:r>
              <a:rPr lang="en-US" dirty="0" smtClean="0"/>
              <a:t>signal </a:t>
            </a:r>
            <a:endParaRPr lang="en-US" dirty="0"/>
          </a:p>
          <a:p>
            <a:pPr marL="0" indent="0" algn="l">
              <a:buNone/>
            </a:pPr>
            <a:endParaRPr lang="en-US" dirty="0"/>
          </a:p>
          <a:p>
            <a:pPr marL="0" indent="0" algn="l">
              <a:buNone/>
            </a:pPr>
            <a:r>
              <a:rPr lang="en-US" dirty="0" smtClean="0"/>
              <a:t>The bipolar </a:t>
            </a:r>
            <a:r>
              <a:rPr lang="en-US" dirty="0"/>
              <a:t>moment is defined by the </a:t>
            </a:r>
            <a:endParaRPr lang="ar-IQ" dirty="0" smtClean="0"/>
          </a:p>
          <a:p>
            <a:pPr marL="0" indent="0" algn="l">
              <a:buNone/>
            </a:pPr>
            <a:r>
              <a:rPr lang="ar-IQ" sz="4400" dirty="0" smtClean="0"/>
              <a:t>     </a:t>
            </a:r>
            <a:r>
              <a:rPr lang="en-US" sz="4400" dirty="0" smtClean="0">
                <a:solidFill>
                  <a:srgbClr val="FF0000"/>
                </a:solidFill>
              </a:rPr>
              <a:t>p = q d</a:t>
            </a:r>
            <a:r>
              <a:rPr lang="ar-IQ" sz="4400" dirty="0" smtClean="0">
                <a:solidFill>
                  <a:srgbClr val="FF0000"/>
                </a:solidFill>
              </a:rPr>
              <a:t>   </a:t>
            </a:r>
            <a:r>
              <a:rPr lang="en-US" dirty="0" smtClean="0"/>
              <a:t>relationship </a:t>
            </a:r>
          </a:p>
          <a:p>
            <a:pPr marL="0" indent="0" algn="l">
              <a:buNone/>
            </a:pPr>
            <a:r>
              <a:rPr lang="en-US" dirty="0" smtClean="0"/>
              <a:t>where </a:t>
            </a:r>
            <a:r>
              <a:rPr lang="en-US" dirty="0"/>
              <a:t>d is the vector of the distance between the two charges</a:t>
            </a:r>
            <a:endParaRPr lang="ar-IQ" dirty="0"/>
          </a:p>
        </p:txBody>
      </p:sp>
    </p:spTree>
    <p:extLst>
      <p:ext uri="{BB962C8B-B14F-4D97-AF65-F5344CB8AC3E}">
        <p14:creationId xmlns:p14="http://schemas.microsoft.com/office/powerpoint/2010/main" val="404366630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1040</TotalTime>
  <Words>641</Words>
  <Application>Microsoft Office PowerPoint</Application>
  <PresentationFormat>عرض على الشاشة (3:4)‏</PresentationFormat>
  <Paragraphs>113</Paragraphs>
  <Slides>23</Slides>
  <Notes>6</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سمة Office</vt:lpstr>
      <vt:lpstr>by Fatima Mohammad &amp; Rand   Modher                     </vt:lpstr>
      <vt:lpstr>DIELECTRIC  Building simple atom   Interpretation of dielectric   Electric Dipole Moment The polarization   Condenser Capacity   Definition of condenser capacity  Types of dielectric breakdown voltage                      </vt:lpstr>
      <vt:lpstr>DIELECTRIC</vt:lpstr>
      <vt:lpstr>Building simple atom</vt:lpstr>
      <vt:lpstr>عرض تقديمي في PowerPoint</vt:lpstr>
      <vt:lpstr>Effect of electric field on one atom  </vt:lpstr>
      <vt:lpstr>Interpretation of dielectric</vt:lpstr>
      <vt:lpstr>عرض تقديمي في PowerPoint</vt:lpstr>
      <vt:lpstr>Electric Dipole Moment</vt:lpstr>
      <vt:lpstr>The polarization</vt:lpstr>
      <vt:lpstr>The polarization</vt:lpstr>
      <vt:lpstr>عرض تقديمي في PowerPoint</vt:lpstr>
      <vt:lpstr>Condenser</vt:lpstr>
      <vt:lpstr>عرض تقديمي في PowerPoint</vt:lpstr>
      <vt:lpstr>                                            المكثف             </vt:lpstr>
      <vt:lpstr>عرض تقديمي في PowerPoint</vt:lpstr>
      <vt:lpstr>Types of dielectric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مجتبى الشمري</dc:creator>
  <cp:lastModifiedBy>Maher</cp:lastModifiedBy>
  <cp:revision>114</cp:revision>
  <dcterms:created xsi:type="dcterms:W3CDTF">2018-10-17T13:39:26Z</dcterms:created>
  <dcterms:modified xsi:type="dcterms:W3CDTF">2018-11-06T09:51:47Z</dcterms:modified>
</cp:coreProperties>
</file>