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4" r:id="rId3"/>
    <p:sldId id="263" r:id="rId4"/>
    <p:sldId id="275" r:id="rId5"/>
    <p:sldId id="257" r:id="rId6"/>
    <p:sldId id="277" r:id="rId7"/>
    <p:sldId id="258" r:id="rId8"/>
    <p:sldId id="259" r:id="rId9"/>
    <p:sldId id="260" r:id="rId10"/>
    <p:sldId id="282" r:id="rId11"/>
    <p:sldId id="278" r:id="rId12"/>
    <p:sldId id="261" r:id="rId13"/>
    <p:sldId id="279" r:id="rId14"/>
    <p:sldId id="268" r:id="rId15"/>
    <p:sldId id="267" r:id="rId16"/>
    <p:sldId id="276" r:id="rId17"/>
    <p:sldId id="266" r:id="rId18"/>
    <p:sldId id="274" r:id="rId19"/>
    <p:sldId id="280" r:id="rId20"/>
    <p:sldId id="273"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E9"/>
    <a:srgbClr val="8AF8FE"/>
    <a:srgbClr val="FFCC99"/>
    <a:srgbClr val="FF3300"/>
    <a:srgbClr val="FFFFFF"/>
    <a:srgbClr val="FAFDDB"/>
    <a:srgbClr val="BEFBFE"/>
    <a:srgbClr val="FCBF8C"/>
    <a:srgbClr val="6600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49AC2-C170-4655-A5BE-FE1688FEF6FB}" type="datetimeFigureOut">
              <a:rPr lang="en-US" smtClean="0"/>
              <a:t>12/28/2018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6D8C3-A9A5-4947-B65F-B30BBE0862C0}" type="slidenum">
              <a:rPr lang="en-US" smtClean="0"/>
              <a:t>‹#›</a:t>
            </a:fld>
            <a:endParaRPr lang="en-US"/>
          </a:p>
        </p:txBody>
      </p:sp>
    </p:spTree>
    <p:extLst>
      <p:ext uri="{BB962C8B-B14F-4D97-AF65-F5344CB8AC3E}">
        <p14:creationId xmlns:p14="http://schemas.microsoft.com/office/powerpoint/2010/main" val="184953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6D8C3-A9A5-4947-B65F-B30BBE0862C0}" type="slidenum">
              <a:rPr lang="en-US" smtClean="0"/>
              <a:t>7</a:t>
            </a:fld>
            <a:endParaRPr lang="en-US"/>
          </a:p>
        </p:txBody>
      </p:sp>
    </p:spTree>
    <p:extLst>
      <p:ext uri="{BB962C8B-B14F-4D97-AF65-F5344CB8AC3E}">
        <p14:creationId xmlns:p14="http://schemas.microsoft.com/office/powerpoint/2010/main" val="286297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04866-860C-4250-B7D9-861B46F7BC22}"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404683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4866-860C-4250-B7D9-861B46F7BC22}"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201077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4866-860C-4250-B7D9-861B46F7BC22}"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393695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4866-860C-4250-B7D9-861B46F7BC22}"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392667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04866-860C-4250-B7D9-861B46F7BC22}" type="datetimeFigureOut">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181826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04866-860C-4250-B7D9-861B46F7BC22}"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26334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04866-860C-4250-B7D9-861B46F7BC22}" type="datetimeFigureOut">
              <a:rPr lang="en-US" smtClean="0"/>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147683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04866-860C-4250-B7D9-861B46F7BC22}" type="datetimeFigureOut">
              <a:rPr lang="en-US" smtClean="0"/>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250741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04866-860C-4250-B7D9-861B46F7BC22}" type="datetimeFigureOut">
              <a:rPr lang="en-US" smtClean="0"/>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190522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4866-860C-4250-B7D9-861B46F7BC22}"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13106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4866-860C-4250-B7D9-861B46F7BC22}" type="datetimeFigureOut">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5D295-07D8-4227-9E66-6856D7043661}" type="slidenum">
              <a:rPr lang="en-US" smtClean="0"/>
              <a:t>‹#›</a:t>
            </a:fld>
            <a:endParaRPr lang="en-US"/>
          </a:p>
        </p:txBody>
      </p:sp>
    </p:spTree>
    <p:extLst>
      <p:ext uri="{BB962C8B-B14F-4D97-AF65-F5344CB8AC3E}">
        <p14:creationId xmlns:p14="http://schemas.microsoft.com/office/powerpoint/2010/main" val="147888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4866-860C-4250-B7D9-861B46F7BC22}" type="datetimeFigureOut">
              <a:rPr lang="en-US" smtClean="0"/>
              <a:t>12/28/2018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5D295-07D8-4227-9E66-6856D7043661}" type="slidenum">
              <a:rPr lang="en-US" smtClean="0"/>
              <a:t>‹#›</a:t>
            </a:fld>
            <a:endParaRPr lang="en-US"/>
          </a:p>
        </p:txBody>
      </p:sp>
    </p:spTree>
    <p:extLst>
      <p:ext uri="{BB962C8B-B14F-4D97-AF65-F5344CB8AC3E}">
        <p14:creationId xmlns:p14="http://schemas.microsoft.com/office/powerpoint/2010/main" val="4170617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491"/>
            <a:ext cx="9144000" cy="1446550"/>
          </a:xfrm>
          <a:prstGeom prst="rect">
            <a:avLst/>
          </a:prstGeom>
          <a:solidFill>
            <a:srgbClr val="FFC000"/>
          </a:solidFill>
        </p:spPr>
        <p:txBody>
          <a:bodyPr wrap="square">
            <a:spAutoFit/>
          </a:bodyPr>
          <a:lstStyle/>
          <a:p>
            <a:pPr algn="ctr"/>
            <a:r>
              <a:rPr lang="en-US" sz="8800" dirty="0" smtClean="0"/>
              <a:t>The nucleus</a:t>
            </a:r>
            <a:endParaRPr lang="en-US" sz="8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041"/>
            <a:ext cx="9144000" cy="53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431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 y="0"/>
            <a:ext cx="9126794" cy="3108543"/>
          </a:xfrm>
          <a:prstGeom prst="rect">
            <a:avLst/>
          </a:prstGeom>
        </p:spPr>
        <p:txBody>
          <a:bodyPr wrap="square">
            <a:spAutoFit/>
          </a:bodyPr>
          <a:lstStyle/>
          <a:p>
            <a:pPr algn="just"/>
            <a:r>
              <a:rPr lang="en-US" sz="2800" dirty="0">
                <a:latin typeface="Times New Roman" pitchFamily="18" charset="0"/>
                <a:cs typeface="Times New Roman" pitchFamily="18" charset="0"/>
              </a:rPr>
              <a:t>The ribosome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a complex molecular machine, found within all living cells, that serves as the site of biological protein synthesis (translation). Ribosomes link amino acids together in the order specified by messenger RNA (mRNA) molecules. Ribosomes consist of two major components: the small ribosomal subunits, which read the RNA, and the large subunits, which join amino acids to form a polypeptide chain.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08543"/>
            <a:ext cx="5867400" cy="373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solidFill>
            <a:schemeClr val="accent3">
              <a:lumMod val="40000"/>
              <a:lumOff val="60000"/>
            </a:schemeClr>
          </a:solidFill>
        </p:spPr>
        <p:txBody>
          <a:bodyPr wrap="square">
            <a:spAutoFit/>
          </a:bodyPr>
          <a:lstStyle/>
          <a:p>
            <a:pPr fontAlgn="base"/>
            <a:r>
              <a:rPr lang="en-US" sz="3200" b="1" dirty="0" smtClean="0">
                <a:solidFill>
                  <a:srgbClr val="FF0000"/>
                </a:solidFill>
                <a:latin typeface="Times New Roman" pitchFamily="18" charset="0"/>
                <a:cs typeface="Times New Roman" pitchFamily="18" charset="0"/>
              </a:rPr>
              <a:t>Chromatin </a:t>
            </a:r>
            <a:endParaRPr lang="en-US" sz="3200" b="1" dirty="0">
              <a:solidFill>
                <a:srgbClr val="FF0000"/>
              </a:solidFill>
              <a:latin typeface="Times New Roman" pitchFamily="18" charset="0"/>
              <a:cs typeface="Times New Roman" pitchFamily="18" charset="0"/>
            </a:endParaRPr>
          </a:p>
          <a:p>
            <a:pPr algn="just" fontAlgn="base"/>
            <a:r>
              <a:rPr lang="en-US" sz="3200" dirty="0" smtClean="0">
                <a:solidFill>
                  <a:srgbClr val="333333"/>
                </a:solidFill>
                <a:latin typeface="Times New Roman" pitchFamily="18" charset="0"/>
                <a:cs typeface="Times New Roman" pitchFamily="18" charset="0"/>
              </a:rPr>
              <a:t>    Chromatin </a:t>
            </a:r>
            <a:r>
              <a:rPr lang="en-US" sz="3200" dirty="0">
                <a:solidFill>
                  <a:srgbClr val="333333"/>
                </a:solidFill>
                <a:latin typeface="Times New Roman" pitchFamily="18" charset="0"/>
                <a:cs typeface="Times New Roman" pitchFamily="18" charset="0"/>
              </a:rPr>
              <a:t>is a complex of DNA and proteins that forms </a:t>
            </a:r>
            <a:r>
              <a:rPr lang="en-US" sz="3200" dirty="0" smtClean="0">
                <a:solidFill>
                  <a:srgbClr val="FF0000"/>
                </a:solidFill>
                <a:latin typeface="Times New Roman" pitchFamily="18" charset="0"/>
                <a:cs typeface="Times New Roman" pitchFamily="18" charset="0"/>
              </a:rPr>
              <a:t>Chromosomes</a:t>
            </a:r>
            <a:r>
              <a:rPr lang="en-US" sz="3200" dirty="0" smtClean="0">
                <a:solidFill>
                  <a:srgbClr val="333333"/>
                </a:solidFill>
                <a:latin typeface="Times New Roman" pitchFamily="18" charset="0"/>
                <a:cs typeface="Times New Roman" pitchFamily="18" charset="0"/>
              </a:rPr>
              <a:t> </a:t>
            </a:r>
            <a:r>
              <a:rPr lang="en-US" sz="3200" dirty="0">
                <a:solidFill>
                  <a:srgbClr val="333333"/>
                </a:solidFill>
                <a:latin typeface="Times New Roman" pitchFamily="18" charset="0"/>
                <a:cs typeface="Times New Roman" pitchFamily="18" charset="0"/>
              </a:rPr>
              <a:t>within the nucleus of eukaryotic cells. </a:t>
            </a:r>
            <a:endParaRPr lang="en-US" sz="3200" dirty="0" smtClean="0">
              <a:solidFill>
                <a:srgbClr val="333333"/>
              </a:solidFill>
              <a:latin typeface="Times New Roman" pitchFamily="18" charset="0"/>
              <a:cs typeface="Times New Roman" pitchFamily="18" charset="0"/>
            </a:endParaRPr>
          </a:p>
          <a:p>
            <a:pPr algn="just" fontAlgn="base"/>
            <a:r>
              <a:rPr lang="en-US" sz="3200" dirty="0" smtClean="0">
                <a:solidFill>
                  <a:srgbClr val="333333"/>
                </a:solidFill>
                <a:latin typeface="Times New Roman" pitchFamily="18" charset="0"/>
                <a:cs typeface="Times New Roman" pitchFamily="18" charset="0"/>
              </a:rPr>
              <a:t>Nuclear </a:t>
            </a:r>
            <a:r>
              <a:rPr lang="en-US" sz="3200" dirty="0">
                <a:solidFill>
                  <a:srgbClr val="333333"/>
                </a:solidFill>
                <a:latin typeface="Times New Roman" pitchFamily="18" charset="0"/>
                <a:cs typeface="Times New Roman" pitchFamily="18" charset="0"/>
              </a:rPr>
              <a:t>DNA does not appear in free linear strands; it is highly condensed and wrapped around nuclear proteins </a:t>
            </a:r>
            <a:r>
              <a:rPr lang="en-US" sz="3200" dirty="0" smtClean="0">
                <a:solidFill>
                  <a:srgbClr val="333333"/>
                </a:solidFill>
                <a:latin typeface="Times New Roman" pitchFamily="18" charset="0"/>
                <a:cs typeface="Times New Roman" pitchFamily="18" charset="0"/>
              </a:rPr>
              <a:t>called </a:t>
            </a:r>
            <a:r>
              <a:rPr lang="en-US" sz="3200" b="1" dirty="0" smtClean="0">
                <a:solidFill>
                  <a:srgbClr val="FF0000"/>
                </a:solidFill>
                <a:latin typeface="Times New Roman" pitchFamily="18" charset="0"/>
                <a:cs typeface="Times New Roman" pitchFamily="18" charset="0"/>
              </a:rPr>
              <a:t>histone</a:t>
            </a:r>
            <a:endParaRPr lang="en-US" sz="3200" dirty="0">
              <a:solidFill>
                <a:srgbClr val="333333"/>
              </a:solidFill>
              <a:latin typeface="Times New Roman" pitchFamily="18" charset="0"/>
              <a:cs typeface="Times New Roman" pitchFamily="18" charset="0"/>
            </a:endParaRPr>
          </a:p>
          <a:p>
            <a:pPr algn="just" fontAlgn="base"/>
            <a:r>
              <a:rPr lang="en-US" sz="3200" dirty="0" smtClean="0">
                <a:solidFill>
                  <a:srgbClr val="333333"/>
                </a:solidFill>
                <a:latin typeface="Times New Roman" pitchFamily="18" charset="0"/>
                <a:cs typeface="Times New Roman" pitchFamily="18" charset="0"/>
              </a:rPr>
              <a:t>During </a:t>
            </a:r>
            <a:r>
              <a:rPr lang="en-US" sz="3200" dirty="0">
                <a:solidFill>
                  <a:srgbClr val="333333"/>
                </a:solidFill>
                <a:latin typeface="Times New Roman" pitchFamily="18" charset="0"/>
                <a:cs typeface="Times New Roman" pitchFamily="18" charset="0"/>
              </a:rPr>
              <a:t>interphase (the period of the cell cycle where the cell is not dividing), two types of chromatin exists in two </a:t>
            </a:r>
            <a:r>
              <a:rPr lang="en-US" sz="3200" dirty="0" smtClean="0">
                <a:solidFill>
                  <a:srgbClr val="333333"/>
                </a:solidFill>
                <a:latin typeface="Times New Roman" pitchFamily="18" charset="0"/>
                <a:cs typeface="Times New Roman" pitchFamily="18" charset="0"/>
              </a:rPr>
              <a:t>forms : One </a:t>
            </a:r>
            <a:r>
              <a:rPr lang="en-US" sz="3200" dirty="0">
                <a:solidFill>
                  <a:srgbClr val="333333"/>
                </a:solidFill>
                <a:latin typeface="Times New Roman" pitchFamily="18" charset="0"/>
                <a:cs typeface="Times New Roman" pitchFamily="18" charset="0"/>
              </a:rPr>
              <a:t>form, called </a:t>
            </a:r>
            <a:r>
              <a:rPr lang="en-US" sz="3200" b="1" dirty="0" err="1">
                <a:solidFill>
                  <a:srgbClr val="FF0000"/>
                </a:solidFill>
                <a:latin typeface="Times New Roman" pitchFamily="18" charset="0"/>
                <a:cs typeface="Times New Roman" pitchFamily="18" charset="0"/>
              </a:rPr>
              <a:t>euchromatin</a:t>
            </a:r>
            <a:r>
              <a:rPr lang="en-US" sz="3200" dirty="0">
                <a:solidFill>
                  <a:srgbClr val="333333"/>
                </a:solidFill>
                <a:latin typeface="Times New Roman" pitchFamily="18" charset="0"/>
                <a:cs typeface="Times New Roman" pitchFamily="18" charset="0"/>
              </a:rPr>
              <a:t>, is less condensed and can be transcribed. </a:t>
            </a:r>
            <a:endParaRPr lang="en-US" sz="3200" dirty="0" smtClean="0">
              <a:solidFill>
                <a:srgbClr val="333333"/>
              </a:solidFill>
              <a:latin typeface="Times New Roman" pitchFamily="18" charset="0"/>
              <a:cs typeface="Times New Roman" pitchFamily="18" charset="0"/>
            </a:endParaRPr>
          </a:p>
          <a:p>
            <a:pPr algn="just" fontAlgn="base"/>
            <a:r>
              <a:rPr lang="en-US" sz="3200" dirty="0" smtClean="0">
                <a:solidFill>
                  <a:srgbClr val="333333"/>
                </a:solidFill>
                <a:latin typeface="Times New Roman" pitchFamily="18" charset="0"/>
                <a:cs typeface="Times New Roman" pitchFamily="18" charset="0"/>
              </a:rPr>
              <a:t>The </a:t>
            </a:r>
            <a:r>
              <a:rPr lang="en-US" sz="3200" dirty="0">
                <a:solidFill>
                  <a:srgbClr val="333333"/>
                </a:solidFill>
                <a:latin typeface="Times New Roman" pitchFamily="18" charset="0"/>
                <a:cs typeface="Times New Roman" pitchFamily="18" charset="0"/>
              </a:rPr>
              <a:t>second form, called </a:t>
            </a:r>
            <a:r>
              <a:rPr lang="en-US" sz="3200" b="1" dirty="0">
                <a:solidFill>
                  <a:srgbClr val="FF0000"/>
                </a:solidFill>
                <a:latin typeface="Times New Roman" pitchFamily="18" charset="0"/>
                <a:cs typeface="Times New Roman" pitchFamily="18" charset="0"/>
              </a:rPr>
              <a:t>heterochromatin</a:t>
            </a:r>
            <a:r>
              <a:rPr lang="en-US" sz="3200" dirty="0">
                <a:solidFill>
                  <a:srgbClr val="333333"/>
                </a:solidFill>
                <a:latin typeface="Times New Roman" pitchFamily="18" charset="0"/>
                <a:cs typeface="Times New Roman" pitchFamily="18" charset="0"/>
              </a:rPr>
              <a:t>, is highly condensed and is typically not transcribed</a:t>
            </a:r>
            <a:r>
              <a:rPr lang="en-US" sz="3200" dirty="0" smtClean="0">
                <a:solidFill>
                  <a:srgbClr val="333333"/>
                </a:solidFill>
                <a:latin typeface="Times New Roman" pitchFamily="18" charset="0"/>
                <a:cs typeface="Times New Roman" pitchFamily="18" charset="0"/>
              </a:rPr>
              <a:t>.</a:t>
            </a:r>
          </a:p>
          <a:p>
            <a:pPr algn="just" fontAlgn="base"/>
            <a:endParaRPr lang="en-US" sz="3200" dirty="0" smtClean="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val="276462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a:solidFill>
            <a:srgbClr val="BEFBFE"/>
          </a:solidFill>
        </p:spPr>
        <p:txBody>
          <a:bodyPr wrap="square">
            <a:spAutoFit/>
          </a:bodyPr>
          <a:lstStyle/>
          <a:p>
            <a:r>
              <a:rPr lang="en-US" sz="2400" dirty="0" smtClean="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Chromatin</a:t>
            </a:r>
          </a:p>
          <a:p>
            <a:r>
              <a:rPr lang="en-US" sz="2400" dirty="0" smtClean="0">
                <a:latin typeface="Times New Roman" pitchFamily="18" charset="0"/>
                <a:cs typeface="Times New Roman" pitchFamily="18" charset="0"/>
              </a:rPr>
              <a:t>  These are very fine thread-like, coiled filaments uniformly distributed in the nucleoplasm. At the time of cell division, the chromatin becomes thick and ribbon like and are known as </a:t>
            </a:r>
            <a:r>
              <a:rPr lang="en-US" sz="2400" b="1" dirty="0" smtClean="0">
                <a:solidFill>
                  <a:srgbClr val="FF0000"/>
                </a:solidFill>
                <a:latin typeface="Times New Roman" pitchFamily="18" charset="0"/>
                <a:cs typeface="Times New Roman" pitchFamily="18" charset="0"/>
              </a:rPr>
              <a:t>Chromosomes</a:t>
            </a:r>
            <a:r>
              <a:rPr lang="en-US" sz="2400" b="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The DNA wraps around the histones proteins to form a bead like structure called </a:t>
            </a:r>
            <a:r>
              <a:rPr lang="en-US" sz="2400" b="1" dirty="0" smtClean="0">
                <a:solidFill>
                  <a:srgbClr val="FF0000"/>
                </a:solidFill>
                <a:latin typeface="Times New Roman" pitchFamily="18" charset="0"/>
                <a:cs typeface="Times New Roman" pitchFamily="18" charset="0"/>
              </a:rPr>
              <a:t>Nucleosome</a:t>
            </a:r>
            <a:r>
              <a:rPr lang="en-US" sz="2400" b="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Nucleosome is a complex of DNA and histones.  The histone core particle contains 8 histone molecules (H2a, H2b, H3 and H4). </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nucleosome is a complex of 146 base pairs of DNA, wraps  in two turns around </a:t>
            </a:r>
            <a:r>
              <a:rPr lang="en-US" sz="2400" dirty="0" smtClean="0">
                <a:latin typeface="Times New Roman" pitchFamily="18" charset="0"/>
                <a:cs typeface="Times New Roman" pitchFamily="18" charset="0"/>
              </a:rPr>
              <a:t>histones. </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Rectangle 2"/>
          <p:cNvSpPr/>
          <p:nvPr/>
        </p:nvSpPr>
        <p:spPr>
          <a:xfrm>
            <a:off x="27709" y="28070"/>
            <a:ext cx="237566" cy="369332"/>
          </a:xfrm>
          <a:prstGeom prst="rect">
            <a:avLst/>
          </a:prstGeom>
        </p:spPr>
        <p:txBody>
          <a:bodyPr wrap="none">
            <a:spAutoFit/>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92" y="3810000"/>
            <a:ext cx="4654108"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68687"/>
            <a:ext cx="4685665"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67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11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4154984"/>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Chromosomes:</a:t>
            </a:r>
            <a:r>
              <a:rPr lang="en-US" sz="2400" dirty="0" smtClean="0">
                <a:latin typeface="Times New Roman" pitchFamily="18" charset="0"/>
                <a:cs typeface="Times New Roman" pitchFamily="18" charset="0"/>
              </a:rPr>
              <a:t> are thread-like structures of condensed DNA located inside the nucleus of cells, they are visible only during cell division and are maximally condensed during the metaphase stage of the cell cycle</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Each chromosome has a constriction point called the </a:t>
            </a:r>
            <a:r>
              <a:rPr lang="en-US" sz="2400" dirty="0" smtClean="0">
                <a:solidFill>
                  <a:srgbClr val="FF0000"/>
                </a:solidFill>
                <a:latin typeface="Times New Roman" pitchFamily="18" charset="0"/>
                <a:cs typeface="Times New Roman" pitchFamily="18" charset="0"/>
              </a:rPr>
              <a:t>Centromere</a:t>
            </a:r>
            <a:r>
              <a:rPr lang="en-US" sz="2400" dirty="0">
                <a:latin typeface="Times New Roman" pitchFamily="18" charset="0"/>
                <a:cs typeface="Times New Roman" pitchFamily="18" charset="0"/>
              </a:rPr>
              <a:t>, which divides the chromosome into two sections, or “arms.” The short arm of the chromosome is labeled the “p arm.” The long arm of the chromosome is labeled the “q arm.” The location of the centromere on each chromosome gives the chromosome its characteristic shape, and can be used to help describe the location of specific genes.</a:t>
            </a:r>
          </a:p>
          <a:p>
            <a:pPr algn="just"/>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94" y="3734032"/>
            <a:ext cx="6705600" cy="312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17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0"/>
            <a:ext cx="9144000" cy="4431983"/>
          </a:xfrm>
          <a:prstGeom prst="rect">
            <a:avLst/>
          </a:prstGeom>
          <a:solidFill>
            <a:schemeClr val="accent3">
              <a:lumMod val="20000"/>
              <a:lumOff val="80000"/>
            </a:schemeClr>
          </a:solidFill>
        </p:spPr>
        <p:txBody>
          <a:bodyPr wrap="square">
            <a:spAutoFit/>
          </a:bodyPr>
          <a:lstStyle/>
          <a:p>
            <a:pPr algn="just"/>
            <a:r>
              <a:rPr lang="en-US" sz="2400" b="1" dirty="0" smtClean="0">
                <a:solidFill>
                  <a:srgbClr val="FF0000"/>
                </a:solidFill>
                <a:latin typeface="Times New Roman" pitchFamily="18" charset="0"/>
                <a:cs typeface="Times New Roman" pitchFamily="18" charset="0"/>
              </a:rPr>
              <a:t>Types of Chromosomes</a:t>
            </a:r>
          </a:p>
          <a:p>
            <a:pPr algn="just"/>
            <a:r>
              <a:rPr lang="en-US" sz="2400" dirty="0" smtClean="0">
                <a:latin typeface="Times New Roman" pitchFamily="18" charset="0"/>
                <a:cs typeface="Times New Roman" pitchFamily="18" charset="0"/>
              </a:rPr>
              <a:t>The different types of chromosomes based on the position of the centromere are:</a:t>
            </a:r>
          </a:p>
          <a:p>
            <a:pPr algn="just"/>
            <a:r>
              <a:rPr lang="en-US" sz="2400" b="1" dirty="0" smtClean="0">
                <a:solidFill>
                  <a:srgbClr val="FF0000"/>
                </a:solidFill>
                <a:latin typeface="Times New Roman" pitchFamily="18" charset="0"/>
                <a:cs typeface="Times New Roman" pitchFamily="18" charset="0"/>
              </a:rPr>
              <a:t>Metacentric </a:t>
            </a:r>
            <a:r>
              <a:rPr lang="en-US" sz="2400" dirty="0" smtClean="0">
                <a:latin typeface="Times New Roman" pitchFamily="18" charset="0"/>
                <a:cs typeface="Times New Roman" pitchFamily="18" charset="0"/>
              </a:rPr>
              <a:t>The centromere is at the center and the chromosome is </a:t>
            </a:r>
            <a:r>
              <a:rPr lang="en-US" sz="2400" dirty="0" smtClean="0">
                <a:solidFill>
                  <a:srgbClr val="FF0000"/>
                </a:solidFill>
                <a:latin typeface="Times New Roman" pitchFamily="18" charset="0"/>
                <a:cs typeface="Times New Roman" pitchFamily="18" charset="0"/>
              </a:rPr>
              <a:t>V-shaped</a:t>
            </a:r>
            <a:r>
              <a:rPr lang="en-US" sz="2400" dirty="0" smtClean="0">
                <a:latin typeface="Times New Roman" pitchFamily="18" charset="0"/>
                <a:cs typeface="Times New Roman" pitchFamily="18" charset="0"/>
              </a:rPr>
              <a:t> during anaphase.</a:t>
            </a:r>
          </a:p>
          <a:p>
            <a:pPr algn="just"/>
            <a:r>
              <a:rPr lang="en-US" sz="2400" b="1" dirty="0" smtClean="0">
                <a:solidFill>
                  <a:srgbClr val="FF0000"/>
                </a:solidFill>
                <a:latin typeface="Times New Roman" pitchFamily="18" charset="0"/>
                <a:cs typeface="Times New Roman" pitchFamily="18" charset="0"/>
              </a:rPr>
              <a:t>Sub-metacentric </a:t>
            </a:r>
            <a:r>
              <a:rPr lang="en-US" sz="2400" dirty="0" smtClean="0">
                <a:latin typeface="Times New Roman" pitchFamily="18" charset="0"/>
                <a:cs typeface="Times New Roman" pitchFamily="18" charset="0"/>
              </a:rPr>
              <a:t>The centromere is a little away from the center and the chromosome gets an </a:t>
            </a:r>
            <a:r>
              <a:rPr lang="en-US" sz="2400" dirty="0" smtClean="0">
                <a:solidFill>
                  <a:srgbClr val="FF0000"/>
                </a:solidFill>
                <a:latin typeface="Times New Roman" pitchFamily="18" charset="0"/>
                <a:cs typeface="Times New Roman" pitchFamily="18" charset="0"/>
              </a:rPr>
              <a:t>L shape</a:t>
            </a:r>
            <a:r>
              <a:rPr lang="en-US" sz="2400" dirty="0" smtClean="0">
                <a:latin typeface="Times New Roman" pitchFamily="18" charset="0"/>
                <a:cs typeface="Times New Roman" pitchFamily="18" charset="0"/>
              </a:rPr>
              <a:t>.</a:t>
            </a:r>
          </a:p>
          <a:p>
            <a:pPr algn="just"/>
            <a:r>
              <a:rPr lang="en-US" sz="2400" b="1" dirty="0" smtClean="0">
                <a:solidFill>
                  <a:srgbClr val="FF0000"/>
                </a:solidFill>
                <a:latin typeface="Times New Roman" pitchFamily="18" charset="0"/>
                <a:cs typeface="Times New Roman" pitchFamily="18" charset="0"/>
              </a:rPr>
              <a:t>Acrocentric </a:t>
            </a:r>
            <a:r>
              <a:rPr lang="en-US" sz="2400" dirty="0" smtClean="0">
                <a:latin typeface="Times New Roman" pitchFamily="18" charset="0"/>
                <a:cs typeface="Times New Roman" pitchFamily="18" charset="0"/>
              </a:rPr>
              <a:t>The centromere is nearer to one end and the chromosome is </a:t>
            </a:r>
            <a:r>
              <a:rPr lang="en-US" sz="2400" dirty="0" smtClean="0">
                <a:solidFill>
                  <a:srgbClr val="FF0000"/>
                </a:solidFill>
                <a:latin typeface="Times New Roman" pitchFamily="18" charset="0"/>
                <a:cs typeface="Times New Roman" pitchFamily="18" charset="0"/>
              </a:rPr>
              <a:t>J-shaped</a:t>
            </a:r>
            <a:r>
              <a:rPr lang="en-US" sz="2400" dirty="0" smtClean="0">
                <a:latin typeface="Times New Roman" pitchFamily="18" charset="0"/>
                <a:cs typeface="Times New Roman" pitchFamily="18" charset="0"/>
              </a:rPr>
              <a:t>.</a:t>
            </a:r>
          </a:p>
          <a:p>
            <a:pPr algn="just"/>
            <a:r>
              <a:rPr lang="en-US" sz="2400" b="1" dirty="0" smtClean="0">
                <a:solidFill>
                  <a:srgbClr val="FF0000"/>
                </a:solidFill>
                <a:latin typeface="Times New Roman" pitchFamily="18" charset="0"/>
                <a:cs typeface="Times New Roman" pitchFamily="18" charset="0"/>
              </a:rPr>
              <a:t>Telocentric </a:t>
            </a:r>
            <a:r>
              <a:rPr lang="en-US" sz="2400" dirty="0" smtClean="0">
                <a:latin typeface="Times New Roman" pitchFamily="18" charset="0"/>
                <a:cs typeface="Times New Roman" pitchFamily="18" charset="0"/>
              </a:rPr>
              <a:t>The centromere is at the end and the chromosome is </a:t>
            </a:r>
            <a:r>
              <a:rPr lang="en-US" sz="2400" dirty="0" smtClean="0">
                <a:solidFill>
                  <a:srgbClr val="FF0000"/>
                </a:solidFill>
                <a:latin typeface="Times New Roman" pitchFamily="18" charset="0"/>
                <a:cs typeface="Times New Roman" pitchFamily="18" charset="0"/>
              </a:rPr>
              <a:t>l-shaped.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45139" y="1059136"/>
            <a:ext cx="2426016" cy="917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478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6172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98" y="3962400"/>
            <a:ext cx="5774301"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71450"/>
            <a:ext cx="123825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030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99"/>
            <a:ext cx="9067800" cy="6986528"/>
          </a:xfrm>
          <a:prstGeom prst="rect">
            <a:avLst/>
          </a:prstGeom>
          <a:solidFill>
            <a:schemeClr val="accent6">
              <a:lumMod val="20000"/>
              <a:lumOff val="80000"/>
            </a:schemeClr>
          </a:solidFill>
        </p:spPr>
        <p:txBody>
          <a:bodyPr wrap="square">
            <a:spAutoFit/>
          </a:bodyPr>
          <a:lstStyle/>
          <a:p>
            <a:pPr algn="just"/>
            <a:r>
              <a:rPr lang="en-US" sz="3200" b="1" dirty="0" smtClean="0">
                <a:solidFill>
                  <a:srgbClr val="FF0000"/>
                </a:solidFill>
                <a:latin typeface="Times New Roman" pitchFamily="18" charset="0"/>
                <a:cs typeface="Times New Roman" pitchFamily="18" charset="0"/>
              </a:rPr>
              <a:t>Functions of nucleus:</a:t>
            </a:r>
          </a:p>
          <a:p>
            <a:pPr algn="just"/>
            <a:endParaRPr lang="en-US" sz="2400" b="1" dirty="0" smtClean="0">
              <a:solidFill>
                <a:srgbClr val="FF0000"/>
              </a:solidFill>
              <a:latin typeface="Times New Roman" pitchFamily="18" charset="0"/>
              <a:cs typeface="Times New Roman" pitchFamily="18" charset="0"/>
            </a:endParaRP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Metabolism:</a:t>
            </a:r>
            <a:r>
              <a:rPr lang="en-US" sz="2800" dirty="0" smtClean="0">
                <a:latin typeface="Times New Roman" pitchFamily="18" charset="0"/>
                <a:cs typeface="Times New Roman" pitchFamily="18" charset="0"/>
              </a:rPr>
              <a:t> Nucleus controls of the activities of cells.  </a:t>
            </a: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Heredity:</a:t>
            </a:r>
            <a:r>
              <a:rPr lang="en-US" sz="2800" dirty="0" smtClean="0">
                <a:latin typeface="Times New Roman" pitchFamily="18" charset="0"/>
                <a:cs typeface="Times New Roman" pitchFamily="18" charset="0"/>
              </a:rPr>
              <a:t> the nucleus contains DNA molecules in its chromosomes</a:t>
            </a: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Differentiation:</a:t>
            </a:r>
            <a:r>
              <a:rPr lang="en-US" sz="2800" dirty="0" smtClean="0">
                <a:latin typeface="Times New Roman" pitchFamily="18" charset="0"/>
                <a:cs typeface="Times New Roman" pitchFamily="18" charset="0"/>
              </a:rPr>
              <a:t>  It controls cell differentiation during the embryonic development.</a:t>
            </a: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Exchange of materials</a:t>
            </a:r>
            <a:r>
              <a:rPr lang="en-US" sz="2800" dirty="0" smtClean="0">
                <a:latin typeface="Times New Roman" pitchFamily="18" charset="0"/>
                <a:cs typeface="Times New Roman" pitchFamily="18" charset="0"/>
              </a:rPr>
              <a:t>: Nuclear membrane is concerned with the exchange of materials between the cytoplasm and nucleoplasm.</a:t>
            </a: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Support:</a:t>
            </a:r>
            <a:r>
              <a:rPr lang="en-US" sz="2800" dirty="0" smtClean="0">
                <a:latin typeface="Times New Roman" pitchFamily="18" charset="0"/>
                <a:cs typeface="Times New Roman" pitchFamily="18" charset="0"/>
              </a:rPr>
              <a:t> Nuclear membrane provides a surface for the attachment of structural elements of the cytoplasm such microtubules and microfilaments.</a:t>
            </a:r>
          </a:p>
          <a:p>
            <a:pPr marL="457200" indent="-457200" algn="just">
              <a:buFont typeface="Wingdings" pitchFamily="2" charset="2"/>
              <a:buChar char="Ø"/>
            </a:pPr>
            <a:r>
              <a:rPr lang="en-US" sz="2800" b="1" dirty="0" smtClean="0">
                <a:solidFill>
                  <a:schemeClr val="accent6">
                    <a:lumMod val="75000"/>
                  </a:schemeClr>
                </a:solidFill>
                <a:latin typeface="Times New Roman" pitchFamily="18" charset="0"/>
                <a:cs typeface="Times New Roman" pitchFamily="18" charset="0"/>
              </a:rPr>
              <a:t>RNA Synthesis: </a:t>
            </a:r>
            <a:r>
              <a:rPr lang="en-US" sz="2800" dirty="0" smtClean="0">
                <a:latin typeface="Times New Roman" pitchFamily="18" charset="0"/>
                <a:cs typeface="Times New Roman" pitchFamily="18" charset="0"/>
              </a:rPr>
              <a:t>The synthesis of RNA occurs with in nucleus.  From these mRNA , </a:t>
            </a:r>
            <a:r>
              <a:rPr lang="en-US" sz="2800" dirty="0" err="1" smtClean="0">
                <a:latin typeface="Times New Roman" pitchFamily="18" charset="0"/>
                <a:cs typeface="Times New Roman" pitchFamily="18" charset="0"/>
              </a:rPr>
              <a:t>rRNA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tRNA</a:t>
            </a:r>
            <a:r>
              <a:rPr lang="en-US" sz="2800" dirty="0" smtClean="0">
                <a:latin typeface="Times New Roman" pitchFamily="18" charset="0"/>
                <a:cs typeface="Times New Roman" pitchFamily="18" charset="0"/>
              </a:rPr>
              <a:t>  and various proteins are formed.</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9042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8" y="30356"/>
            <a:ext cx="9150927" cy="1846659"/>
          </a:xfrm>
          <a:prstGeom prst="rect">
            <a:avLst/>
          </a:prstGeom>
          <a:solidFill>
            <a:schemeClr val="accent5">
              <a:lumMod val="20000"/>
              <a:lumOff val="80000"/>
            </a:schemeClr>
          </a:solidFill>
        </p:spPr>
        <p:txBody>
          <a:bodyPr wrap="square">
            <a:spAutoFit/>
          </a:bodyPr>
          <a:lstStyle/>
          <a:p>
            <a:r>
              <a:rPr lang="en-US" sz="2400" b="1" dirty="0" smtClean="0">
                <a:solidFill>
                  <a:srgbClr val="FF0000"/>
                </a:solidFill>
                <a:latin typeface="Times New Roman" pitchFamily="18" charset="0"/>
                <a:cs typeface="Times New Roman" pitchFamily="18" charset="0"/>
              </a:rPr>
              <a:t>Relationship between cytoplasm and nuclear  </a:t>
            </a:r>
          </a:p>
          <a:p>
            <a:pPr algn="just"/>
            <a:r>
              <a:rPr lang="en-US" sz="2400" dirty="0" smtClean="0">
                <a:latin typeface="Times New Roman" pitchFamily="18" charset="0"/>
                <a:cs typeface="Times New Roman" pitchFamily="18" charset="0"/>
              </a:rPr>
              <a:t>J. </a:t>
            </a:r>
            <a:r>
              <a:rPr lang="en-US" sz="2400" dirty="0" err="1" smtClean="0">
                <a:latin typeface="Times New Roman" pitchFamily="18" charset="0"/>
                <a:cs typeface="Times New Roman" pitchFamily="18" charset="0"/>
              </a:rPr>
              <a:t>Hammerling</a:t>
            </a:r>
            <a:r>
              <a:rPr lang="en-US" sz="2400" dirty="0" smtClean="0">
                <a:latin typeface="Times New Roman" pitchFamily="18" charset="0"/>
                <a:cs typeface="Times New Roman" pitchFamily="18" charset="0"/>
              </a:rPr>
              <a:t> in 1934 demonstrated that the nucleus controls the functions of the cells by conducting experiments on </a:t>
            </a:r>
            <a:r>
              <a:rPr lang="en-US" sz="2400" dirty="0" err="1" smtClean="0">
                <a:latin typeface="Times New Roman" pitchFamily="18" charset="0"/>
                <a:cs typeface="Times New Roman" pitchFamily="18" charset="0"/>
              </a:rPr>
              <a:t>Acetabularia</a:t>
            </a:r>
            <a:r>
              <a:rPr lang="en-US" sz="2400" dirty="0" smtClean="0">
                <a:latin typeface="Times New Roman" pitchFamily="18" charset="0"/>
                <a:cs typeface="Times New Roman" pitchFamily="18" charset="0"/>
              </a:rPr>
              <a:t>, a unicellular marine alga.</a:t>
            </a:r>
          </a:p>
          <a:p>
            <a:endParaRPr lang="en-US" dirty="0"/>
          </a:p>
        </p:txBody>
      </p:sp>
      <p:sp>
        <p:nvSpPr>
          <p:cNvPr id="3" name="Rectangle 2"/>
          <p:cNvSpPr/>
          <p:nvPr/>
        </p:nvSpPr>
        <p:spPr>
          <a:xfrm>
            <a:off x="0" y="1779687"/>
            <a:ext cx="9067799" cy="5262979"/>
          </a:xfrm>
          <a:prstGeom prst="rect">
            <a:avLst/>
          </a:prstGeom>
          <a:solidFill>
            <a:schemeClr val="accent4">
              <a:lumMod val="20000"/>
              <a:lumOff val="80000"/>
            </a:schemeClr>
          </a:solidFill>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Acetabularia</a:t>
            </a:r>
            <a:r>
              <a:rPr lang="en-US" sz="2400" dirty="0" smtClean="0">
                <a:latin typeface="Times New Roman" pitchFamily="18" charset="0"/>
                <a:cs typeface="Times New Roman" pitchFamily="18" charset="0"/>
              </a:rPr>
              <a:t> (a </a:t>
            </a:r>
            <a:r>
              <a:rPr lang="en-US" sz="2400" dirty="0">
                <a:latin typeface="Times New Roman" pitchFamily="18" charset="0"/>
                <a:cs typeface="Times New Roman" pitchFamily="18" charset="0"/>
              </a:rPr>
              <a:t>genus of green </a:t>
            </a:r>
            <a:r>
              <a:rPr lang="en-US" sz="2400" dirty="0" smtClean="0">
                <a:latin typeface="Times New Roman" pitchFamily="18" charset="0"/>
                <a:cs typeface="Times New Roman" pitchFamily="18" charset="0"/>
              </a:rPr>
              <a:t>algae) has a stem between 3 and 5 cm long and a cap 1 cm in diameter. The nucleus is located in the basal or rhizoid end of the cell. In </a:t>
            </a:r>
            <a:r>
              <a:rPr lang="en-US" sz="2400" dirty="0" err="1" smtClean="0">
                <a:latin typeface="Times New Roman" pitchFamily="18" charset="0"/>
                <a:cs typeface="Times New Roman" pitchFamily="18" charset="0"/>
              </a:rPr>
              <a:t>Acetabularia</a:t>
            </a:r>
            <a:r>
              <a:rPr lang="en-US" sz="2400" dirty="0" smtClean="0">
                <a:latin typeface="Times New Roman" pitchFamily="18" charset="0"/>
                <a:cs typeface="Times New Roman" pitchFamily="18" charset="0"/>
              </a:rPr>
              <a:t>, nucleus can be removed simply by cutting off the rhizoid. The resulting enucleated cells are active in photosynthesis and can survive for many weeks.</a:t>
            </a:r>
          </a:p>
          <a:p>
            <a:pPr algn="just"/>
            <a:r>
              <a:rPr lang="en-US" sz="2400" dirty="0" smtClean="0">
                <a:latin typeface="Times New Roman" pitchFamily="18" charset="0"/>
                <a:cs typeface="Times New Roman" pitchFamily="18" charset="0"/>
              </a:rPr>
              <a:t>Each </a:t>
            </a:r>
            <a:r>
              <a:rPr lang="en-US" sz="2400" dirty="0" err="1" smtClean="0">
                <a:latin typeface="Times New Roman" pitchFamily="18" charset="0"/>
                <a:cs typeface="Times New Roman" pitchFamily="18" charset="0"/>
              </a:rPr>
              <a:t>Acetabularia</a:t>
            </a:r>
            <a:r>
              <a:rPr lang="en-US" sz="2400" dirty="0" smtClean="0">
                <a:latin typeface="Times New Roman" pitchFamily="18" charset="0"/>
                <a:cs typeface="Times New Roman" pitchFamily="18" charset="0"/>
              </a:rPr>
              <a:t> species has a particular cap morphology. If a nucleus from </a:t>
            </a:r>
            <a:r>
              <a:rPr lang="en-US" sz="2400" i="1" dirty="0" smtClean="0">
                <a:solidFill>
                  <a:srgbClr val="FF0000"/>
                </a:solidFill>
                <a:latin typeface="Times New Roman" pitchFamily="18" charset="0"/>
                <a:cs typeface="Times New Roman" pitchFamily="18" charset="0"/>
              </a:rPr>
              <a:t>A. </a:t>
            </a:r>
            <a:r>
              <a:rPr lang="en-US" sz="2400" i="1" dirty="0" err="1" smtClean="0">
                <a:solidFill>
                  <a:srgbClr val="FF0000"/>
                </a:solidFill>
                <a:latin typeface="Times New Roman" pitchFamily="18" charset="0"/>
                <a:cs typeface="Times New Roman" pitchFamily="18" charset="0"/>
              </a:rPr>
              <a:t>crenulata</a:t>
            </a:r>
            <a:r>
              <a:rPr lang="en-US" sz="2400" i="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implanted into an enucleated </a:t>
            </a:r>
            <a:r>
              <a:rPr lang="en-US" sz="2400" i="1" dirty="0" smtClean="0">
                <a:solidFill>
                  <a:srgbClr val="FF0000"/>
                </a:solidFill>
                <a:latin typeface="Times New Roman" pitchFamily="18" charset="0"/>
                <a:cs typeface="Times New Roman" pitchFamily="18" charset="0"/>
              </a:rPr>
              <a:t>A. </a:t>
            </a:r>
            <a:r>
              <a:rPr lang="en-US" sz="2400" i="1" dirty="0" err="1" smtClean="0">
                <a:solidFill>
                  <a:srgbClr val="FF0000"/>
                </a:solidFill>
                <a:latin typeface="Times New Roman" pitchFamily="18" charset="0"/>
                <a:cs typeface="Times New Roman" pitchFamily="18" charset="0"/>
              </a:rPr>
              <a:t>mediterranea</a:t>
            </a:r>
            <a:r>
              <a:rPr lang="en-US" sz="2400" i="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from which the cap has also been removed, the resulting cell will eventually develop a cap of the A. </a:t>
            </a:r>
            <a:r>
              <a:rPr lang="en-US" sz="2400" dirty="0" err="1" smtClean="0">
                <a:latin typeface="Times New Roman" pitchFamily="18" charset="0"/>
                <a:cs typeface="Times New Roman" pitchFamily="18" charset="0"/>
              </a:rPr>
              <a:t>crenulata</a:t>
            </a:r>
            <a:r>
              <a:rPr lang="en-US" sz="2400" dirty="0" smtClean="0">
                <a:latin typeface="Times New Roman" pitchFamily="18" charset="0"/>
                <a:cs typeface="Times New Roman" pitchFamily="18" charset="0"/>
              </a:rPr>
              <a:t> type. If two nucleate cells of different species are grafted together, a hybrid having a cap of intermediate morphology is formed. </a:t>
            </a:r>
            <a:r>
              <a:rPr lang="en-US" sz="2400" dirty="0" smtClean="0">
                <a:solidFill>
                  <a:srgbClr val="FF0000"/>
                </a:solidFill>
                <a:latin typeface="Times New Roman" pitchFamily="18" charset="0"/>
                <a:cs typeface="Times New Roman" pitchFamily="18" charset="0"/>
              </a:rPr>
              <a:t>This result clearly demonstrates that the shape of the cap is determined by the nucleus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5725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8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a:solidFill>
            <a:srgbClr val="FAFDDB"/>
          </a:solidFill>
        </p:spPr>
        <p:txBody>
          <a:bodyPr wrap="square">
            <a:spAutoFit/>
          </a:bodyPr>
          <a:lstStyle/>
          <a:p>
            <a:pPr algn="just"/>
            <a:r>
              <a:rPr lang="en-US" sz="3200" dirty="0" smtClean="0">
                <a:latin typeface="Times New Roman" pitchFamily="18" charset="0"/>
                <a:cs typeface="Times New Roman" pitchFamily="18" charset="0"/>
              </a:rPr>
              <a:t>    The nucleus is a highly specialized organelle that serves. The </a:t>
            </a:r>
            <a:r>
              <a:rPr lang="en-US" sz="3200" dirty="0">
                <a:latin typeface="Times New Roman" pitchFamily="18" charset="0"/>
                <a:cs typeface="Times New Roman" pitchFamily="18" charset="0"/>
              </a:rPr>
              <a:t>nucleus is present in all eukaryotic cells and surrounded by a nuclear membrane </a:t>
            </a:r>
            <a:r>
              <a:rPr lang="en-US" sz="3200" dirty="0" smtClean="0">
                <a:latin typeface="Times New Roman" pitchFamily="18" charset="0"/>
                <a:cs typeface="Times New Roman" pitchFamily="18" charset="0"/>
              </a:rPr>
              <a:t>.This organelle has two major functions: </a:t>
            </a:r>
            <a:r>
              <a:rPr lang="en-US" sz="3200" dirty="0" smtClean="0">
                <a:solidFill>
                  <a:srgbClr val="FF0000"/>
                </a:solidFill>
                <a:latin typeface="Times New Roman" pitchFamily="18" charset="0"/>
                <a:cs typeface="Times New Roman" pitchFamily="18" charset="0"/>
              </a:rPr>
              <a:t>it stores the cell's hereditary material(DNA) </a:t>
            </a:r>
            <a:r>
              <a:rPr lang="en-US" sz="3200" dirty="0" smtClean="0">
                <a:latin typeface="Times New Roman" pitchFamily="18" charset="0"/>
                <a:cs typeface="Times New Roman" pitchFamily="18" charset="0"/>
              </a:rPr>
              <a:t>and </a:t>
            </a:r>
            <a:r>
              <a:rPr lang="en-US" sz="3200" dirty="0" smtClean="0">
                <a:solidFill>
                  <a:srgbClr val="FF0000"/>
                </a:solidFill>
                <a:latin typeface="Times New Roman" pitchFamily="18" charset="0"/>
                <a:cs typeface="Times New Roman" pitchFamily="18" charset="0"/>
              </a:rPr>
              <a:t>it coordinates the cell's activities,</a:t>
            </a:r>
            <a:r>
              <a:rPr lang="en-US" sz="3200" dirty="0" smtClean="0">
                <a:latin typeface="Times New Roman" pitchFamily="18" charset="0"/>
                <a:cs typeface="Times New Roman" pitchFamily="18" charset="0"/>
              </a:rPr>
              <a:t> which include growth, metabolism, protein synthesis and reproduction (cell division).</a:t>
            </a:r>
          </a:p>
          <a:p>
            <a:pPr algn="just"/>
            <a:r>
              <a:rPr lang="en-US" sz="3200" dirty="0" smtClean="0">
                <a:latin typeface="Times New Roman" pitchFamily="18" charset="0"/>
                <a:cs typeface="Times New Roman" pitchFamily="18" charset="0"/>
              </a:rPr>
              <a:t>    In prokaryotes, the nuclear material is not surrounded by a nuclear membrane is called as </a:t>
            </a:r>
            <a:r>
              <a:rPr lang="en-US" sz="3200" dirty="0" smtClean="0">
                <a:solidFill>
                  <a:srgbClr val="FF0000"/>
                </a:solidFill>
                <a:latin typeface="Times New Roman" pitchFamily="18" charset="0"/>
                <a:cs typeface="Times New Roman" pitchFamily="18" charset="0"/>
              </a:rPr>
              <a:t>nucleoid.</a:t>
            </a:r>
          </a:p>
          <a:p>
            <a:r>
              <a:rPr lang="en-US" sz="3200" b="1" dirty="0">
                <a:solidFill>
                  <a:srgbClr val="FF0000"/>
                </a:solidFill>
                <a:latin typeface="Times New Roman" pitchFamily="18" charset="0"/>
                <a:cs typeface="Times New Roman" pitchFamily="18" charset="0"/>
              </a:rPr>
              <a:t>The nucleoid </a:t>
            </a:r>
            <a:r>
              <a:rPr lang="en-US" sz="3200" dirty="0">
                <a:solidFill>
                  <a:srgbClr val="FF0000"/>
                </a:solidFill>
                <a:latin typeface="Times New Roman" pitchFamily="18" charset="0"/>
                <a:cs typeface="Times New Roman" pitchFamily="18" charset="0"/>
              </a:rPr>
              <a:t>(meaning nucleus-like) is an irregularly shaped region within the cell of a prokaryote that contains all </a:t>
            </a:r>
            <a:r>
              <a:rPr lang="en-US" sz="3200" dirty="0" smtClean="0">
                <a:solidFill>
                  <a:srgbClr val="FF0000"/>
                </a:solidFill>
                <a:latin typeface="Times New Roman" pitchFamily="18" charset="0"/>
                <a:cs typeface="Times New Roman" pitchFamily="18" charset="0"/>
              </a:rPr>
              <a:t>of </a:t>
            </a:r>
            <a:r>
              <a:rPr lang="en-US" sz="3200" dirty="0">
                <a:solidFill>
                  <a:srgbClr val="FF0000"/>
                </a:solidFill>
                <a:latin typeface="Times New Roman" pitchFamily="18" charset="0"/>
                <a:cs typeface="Times New Roman" pitchFamily="18" charset="0"/>
              </a:rPr>
              <a:t>the genetic </a:t>
            </a:r>
            <a:r>
              <a:rPr lang="en-US" sz="3200" dirty="0" smtClean="0">
                <a:solidFill>
                  <a:srgbClr val="FF0000"/>
                </a:solidFill>
                <a:latin typeface="Times New Roman" pitchFamily="18" charset="0"/>
                <a:cs typeface="Times New Roman" pitchFamily="18" charset="0"/>
              </a:rPr>
              <a:t>material</a:t>
            </a:r>
          </a:p>
          <a:p>
            <a:endParaRPr lang="en-US" sz="3200" dirty="0">
              <a:solidFill>
                <a:srgbClr val="FF0000"/>
              </a:solidFill>
              <a:latin typeface="Times New Roman" pitchFamily="18" charset="0"/>
              <a:cs typeface="Times New Roman" pitchFamily="18" charset="0"/>
            </a:endParaRPr>
          </a:p>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2266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399"/>
            <a:ext cx="72390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793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69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a:solidFill>
            <a:srgbClr val="FFFFFF"/>
          </a:solidFill>
        </p:spPr>
        <p:txBody>
          <a:bodyPr wrap="square">
            <a:spAutoFit/>
          </a:bodyPr>
          <a:lstStyle/>
          <a:p>
            <a:r>
              <a:rPr lang="en-US" sz="2400" b="1" dirty="0" smtClean="0">
                <a:solidFill>
                  <a:srgbClr val="FF0000"/>
                </a:solidFill>
                <a:latin typeface="Times New Roman" pitchFamily="18" charset="0"/>
                <a:cs typeface="Times New Roman" pitchFamily="18" charset="0"/>
              </a:rPr>
              <a:t>Number of nucleus </a:t>
            </a:r>
          </a:p>
          <a:p>
            <a:r>
              <a:rPr lang="en-US" sz="2400" dirty="0" smtClean="0">
                <a:latin typeface="Times New Roman" pitchFamily="18" charset="0"/>
                <a:cs typeface="Times New Roman" pitchFamily="18" charset="0"/>
              </a:rPr>
              <a:t>   Generally a cell contains only one nucleus.  But sometimes two or more nuclei are present.  Based on the number of nucleus, the cells are classified into the following types:</a:t>
            </a:r>
          </a:p>
          <a:p>
            <a:r>
              <a:rPr lang="en-US" sz="2400" dirty="0" err="1" smtClean="0">
                <a:solidFill>
                  <a:srgbClr val="FF0000"/>
                </a:solidFill>
                <a:latin typeface="Times New Roman" pitchFamily="18" charset="0"/>
                <a:cs typeface="Times New Roman" pitchFamily="18" charset="0"/>
              </a:rPr>
              <a:t>Anucleate</a:t>
            </a:r>
            <a:r>
              <a:rPr lang="en-US" sz="2400" dirty="0" smtClean="0">
                <a:solidFill>
                  <a:srgbClr val="FF0000"/>
                </a:solidFill>
                <a:latin typeface="Times New Roman" pitchFamily="18" charset="0"/>
                <a:cs typeface="Times New Roman" pitchFamily="18" charset="0"/>
              </a:rPr>
              <a:t> cell </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anucleate</a:t>
            </a:r>
            <a:r>
              <a:rPr lang="en-US" sz="2400" dirty="0" smtClean="0">
                <a:latin typeface="Times New Roman" pitchFamily="18" charset="0"/>
                <a:cs typeface="Times New Roman" pitchFamily="18" charset="0"/>
              </a:rPr>
              <a:t> cells the nucleus is absent e.g. </a:t>
            </a:r>
            <a:r>
              <a:rPr lang="en-US" sz="2400" b="1" dirty="0" smtClean="0">
                <a:solidFill>
                  <a:srgbClr val="00B050"/>
                </a:solidFill>
                <a:latin typeface="Times New Roman" pitchFamily="18" charset="0"/>
                <a:cs typeface="Times New Roman" pitchFamily="18" charset="0"/>
              </a:rPr>
              <a:t>Red </a:t>
            </a:r>
            <a:r>
              <a:rPr lang="en-US" sz="2400" b="1" dirty="0">
                <a:solidFill>
                  <a:srgbClr val="00B050"/>
                </a:solidFill>
                <a:latin typeface="Times New Roman" pitchFamily="18" charset="0"/>
                <a:cs typeface="Times New Roman" pitchFamily="18" charset="0"/>
              </a:rPr>
              <a:t>blood cells (</a:t>
            </a:r>
            <a:r>
              <a:rPr lang="en-US" sz="2400" b="1" dirty="0" smtClean="0">
                <a:solidFill>
                  <a:srgbClr val="00B050"/>
                </a:solidFill>
                <a:latin typeface="Times New Roman" pitchFamily="18" charset="0"/>
                <a:cs typeface="Times New Roman" pitchFamily="18" charset="0"/>
              </a:rPr>
              <a:t>RBCs)</a:t>
            </a:r>
          </a:p>
          <a:p>
            <a:pPr algn="just"/>
            <a:r>
              <a:rPr lang="en-US" sz="2400" dirty="0" smtClean="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Mononucleated</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cell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any cell that has a single round nucleus; examples of a mononuclear cell are </a:t>
            </a:r>
            <a:r>
              <a:rPr lang="en-US" sz="2400" b="1" dirty="0">
                <a:solidFill>
                  <a:srgbClr val="00B050"/>
                </a:solidFill>
                <a:latin typeface="Times New Roman" pitchFamily="18" charset="0"/>
                <a:cs typeface="Times New Roman" pitchFamily="18" charset="0"/>
              </a:rPr>
              <a:t>lymphocytes, monocytes, and dendritic </a:t>
            </a:r>
            <a:r>
              <a:rPr lang="en-US" sz="2400" b="1" dirty="0" smtClean="0">
                <a:solidFill>
                  <a:srgbClr val="00B050"/>
                </a:solidFill>
                <a:latin typeface="Times New Roman" pitchFamily="18" charset="0"/>
                <a:cs typeface="Times New Roman" pitchFamily="18" charset="0"/>
              </a:rPr>
              <a:t>cells.</a:t>
            </a:r>
          </a:p>
          <a:p>
            <a:r>
              <a:rPr lang="en-US" sz="2400" dirty="0" err="1" smtClean="0">
                <a:solidFill>
                  <a:srgbClr val="FF0000"/>
                </a:solidFill>
                <a:latin typeface="Times New Roman" pitchFamily="18" charset="0"/>
                <a:cs typeface="Times New Roman" pitchFamily="18" charset="0"/>
              </a:rPr>
              <a:t>Binucleate</a:t>
            </a:r>
            <a:r>
              <a:rPr lang="en-US" sz="2400" dirty="0" smtClean="0">
                <a:solidFill>
                  <a:srgbClr val="FF0000"/>
                </a:solidFill>
                <a:latin typeface="Times New Roman" pitchFamily="18" charset="0"/>
                <a:cs typeface="Times New Roman" pitchFamily="18" charset="0"/>
              </a:rPr>
              <a:t> cell </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binucleate</a:t>
            </a:r>
            <a:r>
              <a:rPr lang="en-US" sz="2400" dirty="0" smtClean="0">
                <a:latin typeface="Times New Roman" pitchFamily="18" charset="0"/>
                <a:cs typeface="Times New Roman" pitchFamily="18" charset="0"/>
              </a:rPr>
              <a:t> cell, two nuclei are present.  Of these nucleus is small called micronucleus and the other nucleus is large called macronucleus. e.g. </a:t>
            </a:r>
            <a:r>
              <a:rPr lang="en-US" sz="2400" b="1" dirty="0" smtClean="0">
                <a:solidFill>
                  <a:srgbClr val="00B050"/>
                </a:solidFill>
                <a:latin typeface="Times New Roman" pitchFamily="18" charset="0"/>
                <a:cs typeface="Times New Roman" pitchFamily="18" charset="0"/>
              </a:rPr>
              <a:t>Paramecium.</a:t>
            </a:r>
          </a:p>
          <a:p>
            <a:r>
              <a:rPr lang="en-US" sz="2400" dirty="0" smtClean="0">
                <a:solidFill>
                  <a:srgbClr val="FF0000"/>
                </a:solidFill>
                <a:latin typeface="Times New Roman" pitchFamily="18" charset="0"/>
                <a:cs typeface="Times New Roman" pitchFamily="18" charset="0"/>
              </a:rPr>
              <a:t>Multinucleate cell </a:t>
            </a:r>
            <a:r>
              <a:rPr lang="en-US" sz="2400" dirty="0" smtClean="0">
                <a:latin typeface="Times New Roman" pitchFamily="18" charset="0"/>
                <a:cs typeface="Times New Roman" pitchFamily="18" charset="0"/>
              </a:rPr>
              <a:t>– It contains many nuclei.  e.g. </a:t>
            </a:r>
            <a:r>
              <a:rPr lang="en-US" sz="2400" b="1" i="1" dirty="0" err="1" smtClean="0">
                <a:solidFill>
                  <a:srgbClr val="00B050"/>
                </a:solidFill>
                <a:latin typeface="Times New Roman" pitchFamily="18" charset="0"/>
                <a:cs typeface="Times New Roman" pitchFamily="18" charset="0"/>
              </a:rPr>
              <a:t>Opalina</a:t>
            </a:r>
            <a:r>
              <a:rPr lang="en-US" sz="2400" b="1" i="1" dirty="0" smtClean="0">
                <a:solidFill>
                  <a:srgbClr val="00B050"/>
                </a:solidFill>
                <a:latin typeface="Times New Roman" pitchFamily="18" charset="0"/>
                <a:cs typeface="Times New Roman" pitchFamily="18" charset="0"/>
              </a:rPr>
              <a:t>, </a:t>
            </a:r>
            <a:r>
              <a:rPr lang="en-US" sz="2400" b="1" i="1" dirty="0" err="1" smtClean="0">
                <a:solidFill>
                  <a:srgbClr val="00B050"/>
                </a:solidFill>
                <a:latin typeface="Times New Roman" pitchFamily="18" charset="0"/>
                <a:cs typeface="Times New Roman" pitchFamily="18" charset="0"/>
              </a:rPr>
              <a:t>Vaucheria</a:t>
            </a:r>
            <a:endParaRPr lang="en-US" sz="2400" b="1" i="1" dirty="0" smtClean="0">
              <a:solidFill>
                <a:srgbClr val="00B050"/>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solidFill>
                  <a:schemeClr val="accent6">
                    <a:lumMod val="75000"/>
                  </a:schemeClr>
                </a:solidFill>
                <a:latin typeface="Times New Roman" pitchFamily="18" charset="0"/>
                <a:cs typeface="Times New Roman" pitchFamily="18" charset="0"/>
              </a:rPr>
              <a:t>The position </a:t>
            </a:r>
            <a:r>
              <a:rPr lang="en-US" sz="2400" dirty="0" smtClean="0">
                <a:latin typeface="Times New Roman" pitchFamily="18" charset="0"/>
                <a:cs typeface="Times New Roman" pitchFamily="18" charset="0"/>
              </a:rPr>
              <a:t>of the nucleus in a cell is variable.  Usually it is situated in the center of the cell.  But in adipose cells the nucleus is lie on the </a:t>
            </a:r>
            <a:r>
              <a:rPr lang="en-US" sz="2400" dirty="0">
                <a:solidFill>
                  <a:srgbClr val="FF0000"/>
                </a:solidFill>
                <a:latin typeface="Times New Roman" pitchFamily="18" charset="0"/>
                <a:cs typeface="Times New Roman" pitchFamily="18" charset="0"/>
              </a:rPr>
              <a:t>periphery region</a:t>
            </a:r>
            <a:r>
              <a:rPr lang="en-US" sz="2400" dirty="0" smtClean="0">
                <a:latin typeface="Times New Roman" pitchFamily="18" charset="0"/>
                <a:cs typeface="Times New Roman" pitchFamily="18" charset="0"/>
              </a:rPr>
              <a:t>.  In glandular cells and in </a:t>
            </a:r>
            <a:r>
              <a:rPr lang="en-US" sz="2400" dirty="0" err="1">
                <a:latin typeface="Times New Roman" pitchFamily="18" charset="0"/>
                <a:cs typeface="Times New Roman" pitchFamily="18" charset="0"/>
              </a:rPr>
              <a:t>Acetabularia</a:t>
            </a:r>
            <a:r>
              <a:rPr lang="en-US" sz="2400" dirty="0">
                <a:latin typeface="Times New Roman" pitchFamily="18" charset="0"/>
                <a:cs typeface="Times New Roman" pitchFamily="18" charset="0"/>
              </a:rPr>
              <a:t>(green algae</a:t>
            </a:r>
            <a:r>
              <a:rPr lang="en-US" sz="2400" dirty="0" smtClean="0">
                <a:latin typeface="Times New Roman" pitchFamily="18" charset="0"/>
                <a:cs typeface="Times New Roman" pitchFamily="18" charset="0"/>
              </a:rPr>
              <a:t>,)it lies in the </a:t>
            </a:r>
            <a:r>
              <a:rPr lang="en-US" sz="2400" dirty="0" smtClean="0">
                <a:solidFill>
                  <a:srgbClr val="FF0000"/>
                </a:solidFill>
                <a:latin typeface="Times New Roman" pitchFamily="18" charset="0"/>
                <a:cs typeface="Times New Roman" pitchFamily="18" charset="0"/>
              </a:rPr>
              <a:t>basal region.</a:t>
            </a:r>
          </a:p>
          <a:p>
            <a:r>
              <a:rPr lang="en-US" sz="2400" dirty="0" smtClean="0">
                <a:latin typeface="Times New Roman" pitchFamily="18" charset="0"/>
                <a:cs typeface="Times New Roman" pitchFamily="18" charset="0"/>
              </a:rPr>
              <a:t>    </a:t>
            </a:r>
            <a:endParaRPr lang="en-US" sz="2400" dirty="0"/>
          </a:p>
        </p:txBody>
      </p:sp>
    </p:spTree>
    <p:extLst>
      <p:ext uri="{BB962C8B-B14F-4D97-AF65-F5344CB8AC3E}">
        <p14:creationId xmlns:p14="http://schemas.microsoft.com/office/powerpoint/2010/main" val="294605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a:solidFill>
            <a:srgbClr val="FFE7E9"/>
          </a:solidFill>
        </p:spPr>
        <p:txBody>
          <a:bodyPr wrap="square">
            <a:spAutoFit/>
          </a:bodyPr>
          <a:lstStyle/>
          <a:p>
            <a:r>
              <a:rPr lang="en-US" sz="2800" dirty="0">
                <a:solidFill>
                  <a:srgbClr val="FF0000"/>
                </a:solidFill>
                <a:latin typeface="Times New Roman" pitchFamily="18" charset="0"/>
                <a:cs typeface="Times New Roman" pitchFamily="18" charset="0"/>
              </a:rPr>
              <a:t>The shape </a:t>
            </a:r>
            <a:r>
              <a:rPr lang="en-US" sz="2800" dirty="0" smtClean="0">
                <a:solidFill>
                  <a:srgbClr val="FF0000"/>
                </a:solidFill>
                <a:latin typeface="Times New Roman" pitchFamily="18" charset="0"/>
                <a:cs typeface="Times New Roman" pitchFamily="18" charset="0"/>
              </a:rPr>
              <a:t>of nucleus </a:t>
            </a:r>
            <a:endParaRPr lang="en-US" sz="2800" dirty="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shape of the nucleus varies considerably.  In most of the cells it is </a:t>
            </a:r>
            <a:r>
              <a:rPr lang="en-US" sz="2800" dirty="0">
                <a:solidFill>
                  <a:srgbClr val="FF0000"/>
                </a:solidFill>
                <a:latin typeface="Times New Roman" pitchFamily="18" charset="0"/>
                <a:cs typeface="Times New Roman" pitchFamily="18" charset="0"/>
              </a:rPr>
              <a:t>spherical</a:t>
            </a:r>
            <a:r>
              <a:rPr lang="en-US" sz="2800" dirty="0">
                <a:latin typeface="Times New Roman" pitchFamily="18" charset="0"/>
                <a:cs typeface="Times New Roman" pitchFamily="18" charset="0"/>
              </a:rPr>
              <a:t> in shape.  In cylindrical cells it is </a:t>
            </a:r>
            <a:r>
              <a:rPr lang="en-US" sz="2800" dirty="0">
                <a:solidFill>
                  <a:srgbClr val="FF0000"/>
                </a:solidFill>
                <a:latin typeface="Times New Roman" pitchFamily="18" charset="0"/>
                <a:cs typeface="Times New Roman" pitchFamily="18" charset="0"/>
              </a:rPr>
              <a:t>elliptical</a:t>
            </a:r>
            <a:r>
              <a:rPr lang="en-US" sz="2800" dirty="0">
                <a:latin typeface="Times New Roman" pitchFamily="18" charset="0"/>
                <a:cs typeface="Times New Roman" pitchFamily="18" charset="0"/>
              </a:rPr>
              <a:t>.  In human </a:t>
            </a:r>
            <a:r>
              <a:rPr lang="en-US" sz="2800" dirty="0" smtClean="0">
                <a:latin typeface="Times New Roman" pitchFamily="18" charset="0"/>
                <a:cs typeface="Times New Roman" pitchFamily="18" charset="0"/>
              </a:rPr>
              <a:t>neutrophil </a:t>
            </a:r>
            <a:r>
              <a:rPr lang="en-US" sz="2800" dirty="0">
                <a:latin typeface="Times New Roman" pitchFamily="18" charset="0"/>
                <a:cs typeface="Times New Roman" pitchFamily="18" charset="0"/>
              </a:rPr>
              <a:t>white blood cell, it is </a:t>
            </a:r>
            <a:r>
              <a:rPr lang="en-US" sz="2800" dirty="0" err="1">
                <a:solidFill>
                  <a:srgbClr val="FF0000"/>
                </a:solidFill>
                <a:latin typeface="Times New Roman" pitchFamily="18" charset="0"/>
                <a:cs typeface="Times New Roman" pitchFamily="18" charset="0"/>
              </a:rPr>
              <a:t>trilobed</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paramecium, the macronucleus is </a:t>
            </a:r>
            <a:r>
              <a:rPr lang="en-US" sz="2800" dirty="0">
                <a:solidFill>
                  <a:srgbClr val="FF0000"/>
                </a:solidFill>
                <a:latin typeface="Times New Roman" pitchFamily="18" charset="0"/>
                <a:cs typeface="Times New Roman" pitchFamily="18" charset="0"/>
              </a:rPr>
              <a:t>kidney shaped</a:t>
            </a:r>
            <a:r>
              <a:rPr lang="en-US" sz="2800" dirty="0">
                <a:latin typeface="Times New Roman" pitchFamily="18" charset="0"/>
                <a:cs typeface="Times New Roman" pitchFamily="18" charset="0"/>
              </a:rPr>
              <a:t>.  The nucleus of spinning gland cells of insects is highly </a:t>
            </a:r>
            <a:r>
              <a:rPr lang="en-US" sz="2800" dirty="0">
                <a:solidFill>
                  <a:srgbClr val="FF0000"/>
                </a:solidFill>
                <a:latin typeface="Times New Roman" pitchFamily="18" charset="0"/>
                <a:cs typeface="Times New Roman" pitchFamily="18" charset="0"/>
              </a:rPr>
              <a:t>branched</a:t>
            </a:r>
            <a:r>
              <a:rPr lang="en-US" sz="2800" dirty="0">
                <a:latin typeface="Times New Roman" pitchFamily="18" charset="0"/>
                <a:cs typeface="Times New Roman" pitchFamily="18" charset="0"/>
              </a:rPr>
              <a:t>.  In vorticella it is </a:t>
            </a:r>
            <a:r>
              <a:rPr lang="en-US" sz="2800" dirty="0">
                <a:solidFill>
                  <a:srgbClr val="FF0000"/>
                </a:solidFill>
                <a:latin typeface="Times New Roman" pitchFamily="18" charset="0"/>
                <a:cs typeface="Times New Roman" pitchFamily="18" charset="0"/>
              </a:rPr>
              <a:t>horse-shoe shaped</a:t>
            </a:r>
            <a:r>
              <a:rPr lang="en-US" sz="28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7875"/>
            <a:ext cx="2133600" cy="338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52983"/>
            <a:ext cx="2263875" cy="335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581401"/>
            <a:ext cx="263842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489855"/>
            <a:ext cx="2590799" cy="335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108543"/>
            <a:ext cx="1219200" cy="369332"/>
          </a:xfrm>
          <a:prstGeom prst="rect">
            <a:avLst/>
          </a:prstGeom>
          <a:noFill/>
        </p:spPr>
        <p:txBody>
          <a:bodyPr wrap="square" rtlCol="0">
            <a:spAutoFit/>
          </a:bodyPr>
          <a:lstStyle/>
          <a:p>
            <a:r>
              <a:rPr lang="en-US" b="1" dirty="0" smtClean="0"/>
              <a:t>vorticella</a:t>
            </a:r>
            <a:endParaRPr lang="en-US" b="1" dirty="0"/>
          </a:p>
        </p:txBody>
      </p:sp>
      <p:sp>
        <p:nvSpPr>
          <p:cNvPr id="5" name="TextBox 4"/>
          <p:cNvSpPr txBox="1"/>
          <p:nvPr/>
        </p:nvSpPr>
        <p:spPr>
          <a:xfrm>
            <a:off x="2364645" y="3120522"/>
            <a:ext cx="1188530" cy="369332"/>
          </a:xfrm>
          <a:prstGeom prst="rect">
            <a:avLst/>
          </a:prstGeom>
          <a:noFill/>
        </p:spPr>
        <p:txBody>
          <a:bodyPr wrap="none" rtlCol="0">
            <a:spAutoFit/>
          </a:bodyPr>
          <a:lstStyle/>
          <a:p>
            <a:r>
              <a:rPr lang="en-US" b="1" dirty="0" smtClean="0"/>
              <a:t>neutrophil</a:t>
            </a:r>
            <a:endParaRPr lang="en-US" b="1" dirty="0"/>
          </a:p>
        </p:txBody>
      </p:sp>
      <p:sp>
        <p:nvSpPr>
          <p:cNvPr id="6" name="TextBox 5"/>
          <p:cNvSpPr txBox="1"/>
          <p:nvPr/>
        </p:nvSpPr>
        <p:spPr>
          <a:xfrm>
            <a:off x="4397476" y="3108543"/>
            <a:ext cx="1622324" cy="369332"/>
          </a:xfrm>
          <a:prstGeom prst="rect">
            <a:avLst/>
          </a:prstGeom>
          <a:noFill/>
        </p:spPr>
        <p:txBody>
          <a:bodyPr wrap="square" rtlCol="0">
            <a:spAutoFit/>
          </a:bodyPr>
          <a:lstStyle/>
          <a:p>
            <a:r>
              <a:rPr lang="en-US" b="1" dirty="0"/>
              <a:t>paramecium</a:t>
            </a:r>
          </a:p>
        </p:txBody>
      </p:sp>
      <p:sp>
        <p:nvSpPr>
          <p:cNvPr id="7" name="TextBox 6"/>
          <p:cNvSpPr txBox="1"/>
          <p:nvPr/>
        </p:nvSpPr>
        <p:spPr>
          <a:xfrm>
            <a:off x="7462683" y="3108543"/>
            <a:ext cx="1676400" cy="369332"/>
          </a:xfrm>
          <a:prstGeom prst="rect">
            <a:avLst/>
          </a:prstGeom>
          <a:noFill/>
        </p:spPr>
        <p:txBody>
          <a:bodyPr wrap="square" rtlCol="0">
            <a:spAutoFit/>
          </a:bodyPr>
          <a:lstStyle/>
          <a:p>
            <a:r>
              <a:rPr lang="en-US" b="1" dirty="0"/>
              <a:t>cylindrical </a:t>
            </a:r>
            <a:r>
              <a:rPr lang="en-US" b="1" dirty="0" smtClean="0"/>
              <a:t>cells</a:t>
            </a:r>
            <a:endParaRPr lang="en-US" b="1" dirty="0"/>
          </a:p>
        </p:txBody>
      </p:sp>
    </p:spTree>
    <p:extLst>
      <p:ext uri="{BB962C8B-B14F-4D97-AF65-F5344CB8AC3E}">
        <p14:creationId xmlns:p14="http://schemas.microsoft.com/office/powerpoint/2010/main" val="331992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31710" cy="7048083"/>
          </a:xfrm>
          <a:prstGeom prst="rect">
            <a:avLst/>
          </a:prstGeom>
          <a:solidFill>
            <a:srgbClr val="8AF8FE"/>
          </a:solidFill>
        </p:spPr>
        <p:txBody>
          <a:bodyPr wrap="square">
            <a:spAutoFit/>
          </a:bodyPr>
          <a:lstStyle/>
          <a:p>
            <a:pPr algn="just"/>
            <a:r>
              <a:rPr lang="en-US" sz="3200" b="1" dirty="0" smtClean="0">
                <a:solidFill>
                  <a:schemeClr val="accent6">
                    <a:lumMod val="75000"/>
                  </a:schemeClr>
                </a:solidFill>
                <a:latin typeface="Times New Roman" pitchFamily="18" charset="0"/>
                <a:cs typeface="Times New Roman" pitchFamily="18" charset="0"/>
              </a:rPr>
              <a:t>Size of the nucleus </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Size of the nucleus is variable.  The size of the nucleus is directly proportional to the cytoplasm.  The more the volume of the cytoplasm the larger is the size of the nucleus. R. </a:t>
            </a:r>
            <a:r>
              <a:rPr lang="en-US" sz="2800" dirty="0" err="1" smtClean="0">
                <a:latin typeface="Times New Roman" pitchFamily="18" charset="0"/>
                <a:cs typeface="Times New Roman" pitchFamily="18" charset="0"/>
              </a:rPr>
              <a:t>Hertwig</a:t>
            </a:r>
            <a:r>
              <a:rPr lang="en-US" sz="2800" dirty="0" smtClean="0">
                <a:latin typeface="Times New Roman" pitchFamily="18" charset="0"/>
                <a:cs typeface="Times New Roman" pitchFamily="18" charset="0"/>
              </a:rPr>
              <a:t> has formulated a relationship between the nuclear volume and the cytoplasmic volume which is called the </a:t>
            </a:r>
            <a:r>
              <a:rPr lang="en-US" sz="2800" b="1" dirty="0" err="1" smtClean="0">
                <a:solidFill>
                  <a:srgbClr val="FF0000"/>
                </a:solidFill>
                <a:latin typeface="Times New Roman" pitchFamily="18" charset="0"/>
                <a:cs typeface="Times New Roman" pitchFamily="18" charset="0"/>
              </a:rPr>
              <a:t>nucleoplasmic</a:t>
            </a:r>
            <a:r>
              <a:rPr lang="en-US" sz="2800" b="1" dirty="0" smtClean="0">
                <a:solidFill>
                  <a:srgbClr val="FF0000"/>
                </a:solidFill>
                <a:latin typeface="Times New Roman" pitchFamily="18" charset="0"/>
                <a:cs typeface="Times New Roman" pitchFamily="18" charset="0"/>
              </a:rPr>
              <a:t> index </a:t>
            </a:r>
            <a:r>
              <a:rPr lang="en-US" sz="2800" dirty="0" smtClean="0">
                <a:latin typeface="Times New Roman" pitchFamily="18" charset="0"/>
                <a:cs typeface="Times New Roman" pitchFamily="18" charset="0"/>
              </a:rPr>
              <a:t>(NP).  The NP ratio acts as a stimulus to the cell division. The size is also correlated with the number of chromosomes and the DNA content.  </a:t>
            </a:r>
          </a:p>
          <a:p>
            <a:pPr algn="just"/>
            <a:endParaRPr lang="en-US" sz="28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p>
          <a:p>
            <a:pPr algn="just"/>
            <a:endParaRPr lang="en-US" sz="2400" dirty="0"/>
          </a:p>
          <a:p>
            <a:pPr algn="just"/>
            <a:endParaRPr lang="en-US" sz="2400" dirty="0" smtClean="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081199"/>
            <a:ext cx="5657850" cy="296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69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04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17053"/>
            <a:ext cx="9144000" cy="6986528"/>
          </a:xfrm>
          <a:prstGeom prst="rect">
            <a:avLst/>
          </a:prstGeom>
          <a:solidFill>
            <a:srgbClr val="FFE1FF"/>
          </a:solidFill>
        </p:spPr>
        <p:txBody>
          <a:bodyPr wrap="square">
            <a:spAutoFit/>
          </a:bodyPr>
          <a:lstStyle/>
          <a:p>
            <a:r>
              <a:rPr lang="en-US" sz="2800" b="1" dirty="0" smtClean="0">
                <a:solidFill>
                  <a:srgbClr val="FF0000"/>
                </a:solidFill>
                <a:latin typeface="Times New Roman" pitchFamily="18" charset="0"/>
                <a:cs typeface="Times New Roman" pitchFamily="18" charset="0"/>
              </a:rPr>
              <a:t>Nucleus structure</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nucleus is composed :</a:t>
            </a:r>
          </a:p>
          <a:p>
            <a:r>
              <a:rPr lang="en-US" sz="2800" dirty="0" smtClean="0">
                <a:latin typeface="Times New Roman" pitchFamily="18" charset="0"/>
                <a:cs typeface="Times New Roman" pitchFamily="18" charset="0"/>
              </a:rPr>
              <a:t>•</a:t>
            </a:r>
            <a:r>
              <a:rPr lang="en-US" sz="2800" dirty="0" smtClean="0">
                <a:solidFill>
                  <a:schemeClr val="accent6">
                    <a:lumMod val="75000"/>
                  </a:schemeClr>
                </a:solidFill>
                <a:latin typeface="Times New Roman" pitchFamily="18" charset="0"/>
                <a:cs typeface="Times New Roman" pitchFamily="18" charset="0"/>
              </a:rPr>
              <a:t>Nuclear Membrane </a:t>
            </a:r>
          </a:p>
          <a:p>
            <a:r>
              <a:rPr lang="en-US" sz="2800" dirty="0" smtClean="0">
                <a:latin typeface="Times New Roman" pitchFamily="18" charset="0"/>
                <a:cs typeface="Times New Roman" pitchFamily="18" charset="0"/>
              </a:rPr>
              <a:t>•</a:t>
            </a:r>
            <a:r>
              <a:rPr lang="en-US" sz="2800" dirty="0" smtClean="0">
                <a:solidFill>
                  <a:schemeClr val="accent6">
                    <a:lumMod val="75000"/>
                  </a:schemeClr>
                </a:solidFill>
                <a:latin typeface="Times New Roman" pitchFamily="18" charset="0"/>
                <a:cs typeface="Times New Roman" pitchFamily="18" charset="0"/>
              </a:rPr>
              <a:t>Nucleoplasm </a:t>
            </a:r>
          </a:p>
          <a:p>
            <a:r>
              <a:rPr lang="en-US" sz="2800" dirty="0" smtClean="0">
                <a:latin typeface="Times New Roman" pitchFamily="18" charset="0"/>
                <a:cs typeface="Times New Roman" pitchFamily="18" charset="0"/>
              </a:rPr>
              <a:t>•</a:t>
            </a:r>
            <a:r>
              <a:rPr lang="en-US" sz="2800" dirty="0" smtClean="0">
                <a:solidFill>
                  <a:schemeClr val="accent6">
                    <a:lumMod val="75000"/>
                  </a:schemeClr>
                </a:solidFill>
                <a:latin typeface="Times New Roman" pitchFamily="18" charset="0"/>
                <a:cs typeface="Times New Roman" pitchFamily="18" charset="0"/>
              </a:rPr>
              <a:t>Nucleolus</a:t>
            </a:r>
          </a:p>
          <a:p>
            <a:r>
              <a:rPr lang="en-US" sz="2800" dirty="0" smtClean="0">
                <a:latin typeface="Times New Roman" pitchFamily="18" charset="0"/>
                <a:cs typeface="Times New Roman" pitchFamily="18" charset="0"/>
              </a:rPr>
              <a:t>•</a:t>
            </a:r>
            <a:r>
              <a:rPr lang="en-US" sz="2800" dirty="0" smtClean="0">
                <a:solidFill>
                  <a:schemeClr val="accent6">
                    <a:lumMod val="75000"/>
                  </a:schemeClr>
                </a:solidFill>
                <a:latin typeface="Times New Roman" pitchFamily="18" charset="0"/>
                <a:cs typeface="Times New Roman" pitchFamily="18" charset="0"/>
              </a:rPr>
              <a:t>Chromatin </a:t>
            </a:r>
            <a:endParaRPr lang="en-US" sz="2800" dirty="0">
              <a:latin typeface="Times New Roman" pitchFamily="18" charset="0"/>
              <a:cs typeface="Times New Roman" pitchFamily="18" charset="0"/>
            </a:endParaRPr>
          </a:p>
          <a:p>
            <a:r>
              <a:rPr lang="en-US" sz="2800" b="1" dirty="0" smtClean="0">
                <a:solidFill>
                  <a:schemeClr val="accent6">
                    <a:lumMod val="75000"/>
                  </a:schemeClr>
                </a:solidFill>
                <a:latin typeface="Times New Roman" pitchFamily="18" charset="0"/>
                <a:cs typeface="Times New Roman" pitchFamily="18" charset="0"/>
              </a:rPr>
              <a:t>Nuclear Membrane</a:t>
            </a:r>
          </a:p>
          <a:p>
            <a:pPr algn="just"/>
            <a:r>
              <a:rPr lang="en-US" sz="2800" dirty="0" smtClean="0">
                <a:latin typeface="Times New Roman" pitchFamily="18" charset="0"/>
                <a:cs typeface="Times New Roman" pitchFamily="18" charset="0"/>
              </a:rPr>
              <a:t>    This is a </a:t>
            </a:r>
            <a:r>
              <a:rPr lang="en-US" sz="2800" dirty="0" smtClean="0">
                <a:solidFill>
                  <a:srgbClr val="FF0000"/>
                </a:solidFill>
                <a:latin typeface="Times New Roman" pitchFamily="18" charset="0"/>
                <a:cs typeface="Times New Roman" pitchFamily="18" charset="0"/>
              </a:rPr>
              <a:t>double-layered membrane </a:t>
            </a:r>
            <a:r>
              <a:rPr lang="en-US" sz="2800" dirty="0" smtClean="0">
                <a:latin typeface="Times New Roman" pitchFamily="18" charset="0"/>
                <a:cs typeface="Times New Roman" pitchFamily="18" charset="0"/>
              </a:rPr>
              <a:t>which separates the nucleoplasm from the cytoplasm. The nuclear membrane has </a:t>
            </a:r>
            <a:r>
              <a:rPr lang="en-US" sz="2800" dirty="0" smtClean="0">
                <a:solidFill>
                  <a:srgbClr val="FF0000"/>
                </a:solidFill>
                <a:latin typeface="Times New Roman" pitchFamily="18" charset="0"/>
                <a:cs typeface="Times New Roman" pitchFamily="18" charset="0"/>
              </a:rPr>
              <a:t>minute pores </a:t>
            </a:r>
            <a:r>
              <a:rPr lang="en-US" sz="2800" dirty="0" smtClean="0">
                <a:latin typeface="Times New Roman" pitchFamily="18" charset="0"/>
                <a:cs typeface="Times New Roman" pitchFamily="18" charset="0"/>
              </a:rPr>
              <a:t>which allow the selective transfer of material between the nucleoplasm and the cytoplasm.  The outer membrane is often continuous with membrane of the endoplasmic reticulum.  The outer membrane is rough due to the presence of </a:t>
            </a:r>
            <a:r>
              <a:rPr lang="en-US" sz="2800" dirty="0" smtClean="0">
                <a:solidFill>
                  <a:srgbClr val="FF0000"/>
                </a:solidFill>
                <a:latin typeface="Times New Roman" pitchFamily="18" charset="0"/>
                <a:cs typeface="Times New Roman" pitchFamily="18" charset="0"/>
              </a:rPr>
              <a:t>ribosomes</a:t>
            </a:r>
            <a:r>
              <a:rPr lang="en-US" sz="2800" dirty="0" smtClean="0">
                <a:latin typeface="Times New Roman" pitchFamily="18" charset="0"/>
                <a:cs typeface="Times New Roman" pitchFamily="18" charset="0"/>
              </a:rPr>
              <a:t>, while the inner membrane is smooth.</a:t>
            </a:r>
          </a:p>
          <a:p>
            <a:pPr algn="just"/>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9008"/>
            <a:ext cx="5155008"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0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077" y="55624"/>
            <a:ext cx="4495800" cy="2971800"/>
          </a:xfrm>
          <a:prstGeom prst="rect">
            <a:avLst/>
          </a:prstGeom>
          <a:solidFill>
            <a:srgbClr val="FFE1FF"/>
          </a:solidFill>
          <a:ln>
            <a:noFill/>
          </a:ln>
          <a:effectLst/>
          <a:extLst/>
        </p:spPr>
      </p:pic>
      <p:sp>
        <p:nvSpPr>
          <p:cNvPr id="2" name="Rectangle 1"/>
          <p:cNvSpPr/>
          <p:nvPr/>
        </p:nvSpPr>
        <p:spPr>
          <a:xfrm>
            <a:off x="0" y="2971800"/>
            <a:ext cx="9144000" cy="2308324"/>
          </a:xfrm>
          <a:prstGeom prst="rect">
            <a:avLst/>
          </a:prstGeom>
          <a:solidFill>
            <a:srgbClr val="FFE1FF"/>
          </a:solidFill>
        </p:spPr>
        <p:txBody>
          <a:bodyPr wrap="square">
            <a:spAutoFit/>
          </a:bodyPr>
          <a:lstStyle/>
          <a:p>
            <a:pPr algn="just"/>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main function of the nucleoplasm is </a:t>
            </a:r>
            <a:r>
              <a:rPr lang="en-US" sz="2400" dirty="0" smtClean="0">
                <a:solidFill>
                  <a:srgbClr val="FF0000"/>
                </a:solidFill>
                <a:latin typeface="Times New Roman" pitchFamily="18" charset="0"/>
                <a:cs typeface="Times New Roman" pitchFamily="18" charset="0"/>
              </a:rPr>
              <a:t>to</a:t>
            </a:r>
          </a:p>
          <a:p>
            <a:pPr algn="just"/>
            <a:r>
              <a:rPr lang="en-US" sz="2400" dirty="0" smtClean="0">
                <a:solidFill>
                  <a:srgbClr val="FF0000"/>
                </a:solidFill>
                <a:latin typeface="Times New Roman" pitchFamily="18" charset="0"/>
                <a:cs typeface="Times New Roman" pitchFamily="18" charset="0"/>
              </a:rPr>
              <a:t>1- </a:t>
            </a:r>
            <a:r>
              <a:rPr lang="en-US" sz="2400" dirty="0" smtClean="0">
                <a:solidFill>
                  <a:srgbClr val="FF0000"/>
                </a:solidFill>
                <a:latin typeface="Times New Roman" pitchFamily="18" charset="0"/>
                <a:cs typeface="Times New Roman" pitchFamily="18" charset="0"/>
              </a:rPr>
              <a:t>serve as a suspension substance for the organelles inside the nucleus</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2- maintain </a:t>
            </a:r>
            <a:r>
              <a:rPr lang="en-US" sz="2400" dirty="0" smtClean="0">
                <a:solidFill>
                  <a:srgbClr val="FF0000"/>
                </a:solidFill>
                <a:latin typeface="Times New Roman" pitchFamily="18" charset="0"/>
                <a:cs typeface="Times New Roman" pitchFamily="18" charset="0"/>
              </a:rPr>
              <a:t>the shape and structure of the nucleus </a:t>
            </a:r>
            <a:endParaRPr lang="en-US" sz="2400" dirty="0" smtClean="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3-transportation </a:t>
            </a:r>
            <a:r>
              <a:rPr lang="en-US" sz="2400" dirty="0" smtClean="0">
                <a:solidFill>
                  <a:srgbClr val="FF0000"/>
                </a:solidFill>
                <a:latin typeface="Times New Roman" pitchFamily="18" charset="0"/>
                <a:cs typeface="Times New Roman" pitchFamily="18" charset="0"/>
              </a:rPr>
              <a:t>of materials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Many substances such as nucleotides and enzymes are dissolved in the nucleoplasm.</a:t>
            </a:r>
            <a:endParaRPr lang="en-US" sz="2400" dirty="0">
              <a:latin typeface="Times New Roman" pitchFamily="18" charset="0"/>
              <a:cs typeface="Times New Roman" pitchFamily="18" charset="0"/>
            </a:endParaRPr>
          </a:p>
        </p:txBody>
      </p:sp>
      <p:sp>
        <p:nvSpPr>
          <p:cNvPr id="3" name="Rectangle 2"/>
          <p:cNvSpPr/>
          <p:nvPr/>
        </p:nvSpPr>
        <p:spPr>
          <a:xfrm>
            <a:off x="0" y="44198"/>
            <a:ext cx="4572000" cy="3046988"/>
          </a:xfrm>
          <a:prstGeom prst="rect">
            <a:avLst/>
          </a:prstGeom>
          <a:solidFill>
            <a:srgbClr val="FFE7E9"/>
          </a:solidFill>
        </p:spPr>
        <p:txBody>
          <a:bodyPr>
            <a:spAutoFit/>
          </a:bodyPr>
          <a:lstStyle/>
          <a:p>
            <a:r>
              <a:rPr lang="en-US" sz="2400" b="1" dirty="0">
                <a:solidFill>
                  <a:srgbClr val="FF0000"/>
                </a:solidFill>
                <a:latin typeface="Times New Roman" pitchFamily="18" charset="0"/>
                <a:cs typeface="Times New Roman" pitchFamily="18" charset="0"/>
              </a:rPr>
              <a:t>Nucleoplasm</a:t>
            </a:r>
          </a:p>
          <a:p>
            <a:pPr algn="just"/>
            <a:r>
              <a:rPr lang="en-US" sz="2400" dirty="0">
                <a:latin typeface="Times New Roman" pitchFamily="18" charset="0"/>
                <a:cs typeface="Times New Roman" pitchFamily="18" charset="0"/>
              </a:rPr>
              <a:t>   The nucleus cells contains a substance that suspends structures inside the nuclear membrane. The nucleolus and the chromatin network lie suspended in the </a:t>
            </a:r>
            <a:r>
              <a:rPr lang="en-US" sz="2400" dirty="0" smtClean="0">
                <a:latin typeface="Times New Roman" pitchFamily="18" charset="0"/>
                <a:cs typeface="Times New Roman" pitchFamily="18" charset="0"/>
              </a:rPr>
              <a:t>nucleoplasm.</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4150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a:solidFill>
            <a:srgbClr val="99FFCC"/>
          </a:solidFill>
        </p:spPr>
        <p:txBody>
          <a:bodyPr wrap="square">
            <a:spAutoFit/>
          </a:bodyPr>
          <a:lstStyle/>
          <a:p>
            <a:r>
              <a:rPr lang="en-US" sz="2400" b="1" dirty="0" smtClean="0">
                <a:solidFill>
                  <a:schemeClr val="accent6">
                    <a:lumMod val="75000"/>
                  </a:schemeClr>
                </a:solidFill>
                <a:latin typeface="Times New Roman" pitchFamily="18" charset="0"/>
                <a:cs typeface="Times New Roman" pitchFamily="18" charset="0"/>
              </a:rPr>
              <a:t>Nucleolus</a:t>
            </a:r>
          </a:p>
          <a:p>
            <a:pPr algn="just"/>
            <a:r>
              <a:rPr lang="en-US" sz="2400" dirty="0" smtClean="0">
                <a:latin typeface="Times New Roman" pitchFamily="18" charset="0"/>
                <a:cs typeface="Times New Roman" pitchFamily="18" charset="0"/>
              </a:rPr>
              <a:t>   The nucleolus is a round body located inside the nucleus of a eukaryotic cell. It </a:t>
            </a:r>
            <a:r>
              <a:rPr lang="en-US" sz="2400" dirty="0" smtClean="0">
                <a:solidFill>
                  <a:srgbClr val="FF0000"/>
                </a:solidFill>
                <a:latin typeface="Times New Roman" pitchFamily="18" charset="0"/>
                <a:cs typeface="Times New Roman" pitchFamily="18" charset="0"/>
              </a:rPr>
              <a:t>is not surrounded by a membrane. The</a:t>
            </a:r>
            <a:r>
              <a:rPr lang="en-US" sz="2400" dirty="0" smtClean="0">
                <a:latin typeface="Times New Roman" pitchFamily="18" charset="0"/>
                <a:cs typeface="Times New Roman" pitchFamily="18" charset="0"/>
              </a:rPr>
              <a:t> nucleolus makes ribosomal subunits and ribosomal RNA (</a:t>
            </a:r>
            <a:r>
              <a:rPr lang="en-US" sz="2400" dirty="0" err="1" smtClean="0">
                <a:latin typeface="Times New Roman" pitchFamily="18" charset="0"/>
                <a:cs typeface="Times New Roman" pitchFamily="18" charset="0"/>
              </a:rPr>
              <a:t>rRNA</a:t>
            </a:r>
            <a:r>
              <a:rPr lang="en-US" sz="2400" dirty="0" smtClean="0">
                <a:latin typeface="Times New Roman" pitchFamily="18" charset="0"/>
                <a:cs typeface="Times New Roman" pitchFamily="18" charset="0"/>
              </a:rPr>
              <a:t>). It then sends the subunits out to the rest of the cell where they combine into complete ribosomes. </a:t>
            </a:r>
            <a:endParaRPr lang="en-US" sz="2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8324"/>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5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4177</TotalTime>
  <Words>1416</Words>
  <Application>Microsoft Office PowerPoint</Application>
  <PresentationFormat>On-screen Show (4:3)</PresentationFormat>
  <Paragraphs>81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Ghaeda</dc:creator>
  <cp:lastModifiedBy>DR.Ahmed Saker</cp:lastModifiedBy>
  <cp:revision>80</cp:revision>
  <dcterms:created xsi:type="dcterms:W3CDTF">2015-12-26T18:21:56Z</dcterms:created>
  <dcterms:modified xsi:type="dcterms:W3CDTF">2018-12-28T18:13:25Z</dcterms:modified>
</cp:coreProperties>
</file>