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95" r:id="rId5"/>
    <p:sldId id="286" r:id="rId6"/>
    <p:sldId id="259" r:id="rId7"/>
    <p:sldId id="260" r:id="rId8"/>
    <p:sldId id="296" r:id="rId9"/>
    <p:sldId id="297" r:id="rId10"/>
    <p:sldId id="261" r:id="rId11"/>
    <p:sldId id="281" r:id="rId12"/>
    <p:sldId id="263" r:id="rId13"/>
    <p:sldId id="264" r:id="rId14"/>
    <p:sldId id="265" r:id="rId15"/>
    <p:sldId id="300" r:id="rId16"/>
    <p:sldId id="302" r:id="rId17"/>
    <p:sldId id="267" r:id="rId18"/>
    <p:sldId id="305" r:id="rId19"/>
    <p:sldId id="292" r:id="rId20"/>
    <p:sldId id="266" r:id="rId21"/>
    <p:sldId id="288" r:id="rId22"/>
    <p:sldId id="289" r:id="rId23"/>
    <p:sldId id="283" r:id="rId24"/>
    <p:sldId id="268" r:id="rId25"/>
    <p:sldId id="269" r:id="rId26"/>
    <p:sldId id="284" r:id="rId27"/>
    <p:sldId id="306" r:id="rId28"/>
    <p:sldId id="291" r:id="rId29"/>
    <p:sldId id="293" r:id="rId30"/>
    <p:sldId id="285" r:id="rId31"/>
    <p:sldId id="279" r:id="rId32"/>
    <p:sldId id="280" r:id="rId33"/>
    <p:sldId id="294"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65" d="100"/>
          <a:sy n="65" d="100"/>
        </p:scale>
        <p:origin x="-10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EC0C7-51C7-4320-890A-DD51D1722C11}" type="datetimeFigureOut">
              <a:rPr lang="en-US" smtClean="0"/>
              <a:t>12/14/2018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6CDCD-C13E-401A-AEE8-6E511D77FC15}" type="slidenum">
              <a:rPr lang="en-US" smtClean="0"/>
              <a:t>‹#›</a:t>
            </a:fld>
            <a:endParaRPr lang="en-US"/>
          </a:p>
        </p:txBody>
      </p:sp>
    </p:spTree>
    <p:extLst>
      <p:ext uri="{BB962C8B-B14F-4D97-AF65-F5344CB8AC3E}">
        <p14:creationId xmlns:p14="http://schemas.microsoft.com/office/powerpoint/2010/main" val="140902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CDCD-C13E-401A-AEE8-6E511D77FC15}" type="slidenum">
              <a:rPr lang="en-US" smtClean="0"/>
              <a:t>28</a:t>
            </a:fld>
            <a:endParaRPr lang="en-US"/>
          </a:p>
        </p:txBody>
      </p:sp>
    </p:spTree>
    <p:extLst>
      <p:ext uri="{BB962C8B-B14F-4D97-AF65-F5344CB8AC3E}">
        <p14:creationId xmlns:p14="http://schemas.microsoft.com/office/powerpoint/2010/main" val="1904050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09DDA-8C8D-4532-BACC-01131DF7640F}"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09DDA-8C8D-4532-BACC-01131DF7640F}" type="datetimeFigureOut">
              <a:rPr lang="en-US" smtClean="0"/>
              <a:pPr/>
              <a:t>12/14/2018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1FEB9-F51E-43C0-9252-258A54CA8C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Micrometre"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Electronegative" TargetMode="External"/><Relationship Id="rId2" Type="http://schemas.openxmlformats.org/officeDocument/2006/relationships/hyperlink" Target="http://chemwiki.ucdavis.edu/Biological_Chemistry/Metabolism/Glycolysis" TargetMode="External"/><Relationship Id="rId1" Type="http://schemas.openxmlformats.org/officeDocument/2006/relationships/slideLayout" Target="../slideLayouts/slideLayout7.xml"/><Relationship Id="rId6" Type="http://schemas.openxmlformats.org/officeDocument/2006/relationships/hyperlink" Target="http://en.wikipedia.org/wiki/Oxidative_phosphorylation" TargetMode="External"/><Relationship Id="rId5" Type="http://schemas.openxmlformats.org/officeDocument/2006/relationships/hyperlink" Target="http://en.wikipedia.org/wiki/Proton_pump" TargetMode="External"/><Relationship Id="rId4" Type="http://schemas.openxmlformats.org/officeDocument/2006/relationships/hyperlink" Target="http://en.wikipedia.org/wiki/Proton_gradien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N-terminus"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en.wikipedia.org/wiki/Translocase_of_the_outer_membrane" TargetMode="External"/><Relationship Id="rId4" Type="http://schemas.openxmlformats.org/officeDocument/2006/relationships/hyperlink" Target="http://en.wikipedia.org/wiki/Protein_subuni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860286"/>
            <a:ext cx="9144000" cy="4401205"/>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strike="noStrike" cap="none" normalizeH="0" baseline="0" dirty="0" smtClean="0">
                <a:ln>
                  <a:noFill/>
                </a:ln>
                <a:effectLst/>
                <a:latin typeface="Times New Roman" pitchFamily="18" charset="0"/>
                <a:ea typeface="Calibri" pitchFamily="34" charset="0"/>
                <a:cs typeface="Times New Roman" pitchFamily="18" charset="0"/>
              </a:rPr>
              <a:t>    The term 'mitochondrion' is derived from a Greek word '</a:t>
            </a:r>
            <a:r>
              <a:rPr kumimoji="0" lang="en-US" sz="2800" b="0" i="0" strike="noStrike" cap="none" normalizeH="0" baseline="0" dirty="0" err="1" smtClean="0">
                <a:ln>
                  <a:noFill/>
                </a:ln>
                <a:effectLst/>
                <a:latin typeface="Times New Roman" pitchFamily="18" charset="0"/>
                <a:ea typeface="Calibri" pitchFamily="34" charset="0"/>
                <a:cs typeface="Times New Roman" pitchFamily="18" charset="0"/>
              </a:rPr>
              <a:t>mitos</a:t>
            </a:r>
            <a:r>
              <a:rPr kumimoji="0" lang="en-US" sz="2800" b="0" i="0" strike="noStrike" cap="none" normalizeH="0" baseline="0" dirty="0" smtClean="0">
                <a:ln>
                  <a:noFill/>
                </a:ln>
                <a:effectLst/>
                <a:latin typeface="Times New Roman" pitchFamily="18" charset="0"/>
                <a:ea typeface="Calibri" pitchFamily="34" charset="0"/>
                <a:cs typeface="Times New Roman" pitchFamily="18" charset="0"/>
              </a:rPr>
              <a:t>' which means 'thread' and '</a:t>
            </a:r>
            <a:r>
              <a:rPr kumimoji="0" lang="en-US" sz="2800" b="0" i="0" strike="noStrike" cap="none" normalizeH="0" baseline="0" dirty="0" err="1" smtClean="0">
                <a:ln>
                  <a:noFill/>
                </a:ln>
                <a:effectLst/>
                <a:latin typeface="Times New Roman" pitchFamily="18" charset="0"/>
                <a:ea typeface="Calibri" pitchFamily="34" charset="0"/>
                <a:cs typeface="Times New Roman" pitchFamily="18" charset="0"/>
              </a:rPr>
              <a:t>chondrion</a:t>
            </a:r>
            <a:r>
              <a:rPr kumimoji="0" lang="en-US" sz="2800" b="0" i="0" strike="noStrike" cap="none" normalizeH="0" baseline="0" dirty="0" smtClean="0">
                <a:ln>
                  <a:noFill/>
                </a:ln>
                <a:effectLst/>
                <a:latin typeface="Times New Roman" pitchFamily="18" charset="0"/>
                <a:ea typeface="Calibri" pitchFamily="34" charset="0"/>
                <a:cs typeface="Times New Roman" pitchFamily="18" charset="0"/>
              </a:rPr>
              <a:t>' which means 'granule'. </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The </a:t>
            </a:r>
            <a:r>
              <a:rPr kumimoji="0" lang="en-US" sz="2800" b="1" i="0" strike="noStrike" cap="none" normalizeH="0" baseline="0" dirty="0" smtClean="0">
                <a:ln>
                  <a:noFill/>
                </a:ln>
                <a:effectLst/>
                <a:latin typeface="Times New Roman" pitchFamily="18" charset="0"/>
                <a:ea typeface="Times New Roman" pitchFamily="18" charset="0"/>
                <a:cs typeface="Times New Roman" pitchFamily="18" charset="0"/>
              </a:rPr>
              <a:t>mitochondrion</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(plural </a:t>
            </a:r>
            <a:r>
              <a:rPr kumimoji="0" lang="en-US" sz="2800" b="1" i="0" strike="noStrike" cap="none" normalizeH="0" baseline="0" dirty="0" smtClean="0">
                <a:ln>
                  <a:noFill/>
                </a:ln>
                <a:effectLst/>
                <a:latin typeface="Times New Roman" pitchFamily="18" charset="0"/>
                <a:ea typeface="Times New Roman" pitchFamily="18" charset="0"/>
                <a:cs typeface="Times New Roman" pitchFamily="18" charset="0"/>
              </a:rPr>
              <a:t>mitochondria</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is a membrane-enclosed structure found in most eukaryotic cells Mitochondria range from 0.5 to 1.0 </a:t>
            </a:r>
            <a:r>
              <a:rPr kumimoji="0" lang="en-US" sz="2800" b="0" i="0" strike="noStrike" cap="none" normalizeH="0" baseline="0" dirty="0" err="1" smtClean="0">
                <a:ln>
                  <a:noFill/>
                </a:ln>
                <a:effectLst/>
                <a:latin typeface="Times New Roman" pitchFamily="18" charset="0"/>
                <a:ea typeface="Times New Roman" pitchFamily="18" charset="0"/>
                <a:cs typeface="Times New Roman" pitchFamily="18" charset="0"/>
                <a:hlinkClick r:id="rId3"/>
              </a:rPr>
              <a:t>μm</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in diameter. These organelles are sometimes described as </a:t>
            </a:r>
            <a:r>
              <a:rPr kumimoji="0" lang="en-US" sz="28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"powerhouse </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because they generate most of the cell's supply of </a:t>
            </a:r>
            <a:r>
              <a:rPr kumimoji="0" lang="en-US" sz="28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adenosine</a:t>
            </a:r>
            <a:r>
              <a:rPr kumimoji="0" lang="en-US" sz="2800" b="1" i="0"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triphosphate </a:t>
            </a:r>
            <a:r>
              <a:rPr kumimoji="0" lang="en-US" sz="28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(ATP), used as a source of chemical energy</a:t>
            </a:r>
            <a:r>
              <a:rPr kumimoji="0" lang="en-US" sz="2800" b="0" i="0" strike="noStrike" cap="none" normalizeH="0" dirty="0" smtClean="0">
                <a:ln>
                  <a:noFill/>
                </a:ln>
                <a:effectLst/>
                <a:latin typeface="Times New Roman" pitchFamily="18" charset="0"/>
                <a:ea typeface="Times New Roman" pitchFamily="18" charset="0"/>
                <a:cs typeface="Times New Roman" pitchFamily="18" charset="0"/>
              </a:rPr>
              <a:t> .</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The number of mitochondria in a cell varies widely by organism and tissue type. </a:t>
            </a:r>
            <a:endParaRPr kumimoji="0" lang="en-US" sz="2800" b="0" i="0" strike="noStrike" cap="none" normalizeH="0" baseline="0" dirty="0" smtClean="0">
              <a:ln>
                <a:noFill/>
              </a:ln>
              <a:effectLst/>
              <a:latin typeface="Times New Roman" pitchFamily="18" charset="0"/>
              <a:cs typeface="Times New Roman" pitchFamily="18" charset="0"/>
            </a:endParaRPr>
          </a:p>
        </p:txBody>
      </p:sp>
      <p:sp>
        <p:nvSpPr>
          <p:cNvPr id="2" name="Rectangle 1"/>
          <p:cNvSpPr/>
          <p:nvPr/>
        </p:nvSpPr>
        <p:spPr>
          <a:xfrm>
            <a:off x="2590800" y="152400"/>
            <a:ext cx="3089115" cy="707886"/>
          </a:xfrm>
          <a:prstGeom prst="rect">
            <a:avLst/>
          </a:prstGeom>
        </p:spPr>
        <p:txBody>
          <a:bodyPr wrap="none">
            <a:spAutoFit/>
          </a:bodyPr>
          <a:lstStyle/>
          <a:p>
            <a:pPr algn="ctr"/>
            <a:r>
              <a:rPr lang="en-US" sz="4000" b="1" dirty="0" smtClean="0">
                <a:solidFill>
                  <a:srgbClr val="FF0000"/>
                </a:solidFill>
              </a:rPr>
              <a:t>Mitochondria</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9832" y="0"/>
            <a:ext cx="9144000" cy="4278094"/>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00050" algn="l"/>
              </a:tabLst>
            </a:pPr>
            <a:r>
              <a:rPr kumimoji="0" lang="en-US" sz="32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Inner membrane </a:t>
            </a:r>
            <a:r>
              <a:rPr lang="en-US" sz="3200" b="1" dirty="0">
                <a:solidFill>
                  <a:srgbClr val="FF0000"/>
                </a:solidFill>
                <a:latin typeface="Calibri" pitchFamily="34" charset="0"/>
                <a:ea typeface="Times New Roman" pitchFamily="18" charset="0"/>
                <a:cs typeface="Arial" pitchFamily="34" charset="0"/>
              </a:rPr>
              <a:t>of mitochondria </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0005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400050" algn="l"/>
              </a:tabLst>
            </a:pPr>
            <a:r>
              <a:rPr lang="en-US" sz="2400" dirty="0" smtClean="0">
                <a:latin typeface="Times New Roman" pitchFamily="18" charset="0"/>
                <a:ea typeface="Times New Roman" pitchFamily="18" charset="0"/>
                <a:cs typeface="Times New Roman" pitchFamily="18" charset="0"/>
              </a:rPr>
              <a:t>   It </a:t>
            </a:r>
            <a:r>
              <a:rPr lang="en-US" sz="2400" dirty="0">
                <a:latin typeface="Times New Roman" pitchFamily="18" charset="0"/>
                <a:ea typeface="Times New Roman" pitchFamily="18" charset="0"/>
                <a:cs typeface="Times New Roman" pitchFamily="18" charset="0"/>
              </a:rPr>
              <a:t>has a </a:t>
            </a:r>
            <a:r>
              <a:rPr lang="en-US" sz="2400" b="1" dirty="0">
                <a:latin typeface="Times New Roman" pitchFamily="18" charset="0"/>
                <a:ea typeface="Times New Roman" pitchFamily="18" charset="0"/>
                <a:cs typeface="Times New Roman" pitchFamily="18" charset="0"/>
              </a:rPr>
              <a:t>very high </a:t>
            </a:r>
            <a:r>
              <a:rPr lang="en-US" sz="2400" dirty="0">
                <a:latin typeface="Times New Roman" pitchFamily="18" charset="0"/>
                <a:ea typeface="Times New Roman" pitchFamily="18" charset="0"/>
                <a:cs typeface="Times New Roman" pitchFamily="18" charset="0"/>
              </a:rPr>
              <a:t>protein-to-phospholipid ratio. The inner membrane is home to around 1/5 of the total protein in a mitochondrion</a:t>
            </a:r>
            <a:r>
              <a:rPr lang="en-US" sz="2400" dirty="0" smtClean="0">
                <a:latin typeface="Times New Roman" pitchFamily="18" charset="0"/>
                <a:ea typeface="Times New Roman" pitchFamily="18" charset="0"/>
                <a:cs typeface="Times New Roman" pitchFamily="18" charset="0"/>
              </a:rPr>
              <a:t>.</a:t>
            </a:r>
          </a:p>
          <a:p>
            <a:pPr marL="236538" lvl="0" indent="-236538" algn="just" eaLnBrk="0" fontAlgn="base" hangingPunct="0">
              <a:spcBef>
                <a:spcPct val="0"/>
              </a:spcBef>
              <a:spcAft>
                <a:spcPct val="0"/>
              </a:spcAft>
              <a:buFontTx/>
              <a:buChar char="•"/>
              <a:tabLst>
                <a:tab pos="400050" algn="l"/>
              </a:tabLst>
            </a:pPr>
            <a:r>
              <a:rPr lang="en-US" sz="2400" dirty="0" smtClean="0">
                <a:latin typeface="Times New Roman" pitchFamily="18" charset="0"/>
                <a:ea typeface="Times New Roman" pitchFamily="18" charset="0"/>
                <a:cs typeface="Times New Roman" pitchFamily="18" charset="0"/>
              </a:rPr>
              <a:t> The </a:t>
            </a:r>
            <a:r>
              <a:rPr lang="en-US" sz="2400" dirty="0">
                <a:latin typeface="Times New Roman" pitchFamily="18" charset="0"/>
                <a:ea typeface="Times New Roman" pitchFamily="18" charset="0"/>
                <a:cs typeface="Times New Roman" pitchFamily="18" charset="0"/>
              </a:rPr>
              <a:t>membrane' have many folding called </a:t>
            </a:r>
            <a:r>
              <a:rPr lang="en-US" sz="2400" b="1" dirty="0">
                <a:solidFill>
                  <a:srgbClr val="FF0000"/>
                </a:solidFill>
                <a:latin typeface="Times New Roman" pitchFamily="18" charset="0"/>
                <a:ea typeface="Times New Roman" pitchFamily="18" charset="0"/>
                <a:cs typeface="Times New Roman" pitchFamily="18" charset="0"/>
              </a:rPr>
              <a:t>cristae</a:t>
            </a:r>
            <a:r>
              <a:rPr lang="en-US" sz="2400" dirty="0">
                <a:latin typeface="Times New Roman" pitchFamily="18" charset="0"/>
                <a:ea typeface="Times New Roman" pitchFamily="18" charset="0"/>
                <a:cs typeface="Times New Roman" pitchFamily="18" charset="0"/>
              </a:rPr>
              <a:t> which increase the </a:t>
            </a:r>
            <a:r>
              <a:rPr lang="en-US" sz="2400" dirty="0" smtClean="0">
                <a:latin typeface="Times New Roman" pitchFamily="18" charset="0"/>
                <a:ea typeface="Times New Roman" pitchFamily="18" charset="0"/>
                <a:cs typeface="Times New Roman" pitchFamily="18" charset="0"/>
              </a:rPr>
              <a:t>     surface </a:t>
            </a:r>
            <a:r>
              <a:rPr lang="en-US" sz="2400" dirty="0">
                <a:latin typeface="Times New Roman" pitchFamily="18" charset="0"/>
                <a:ea typeface="Times New Roman" pitchFamily="18" charset="0"/>
                <a:cs typeface="Times New Roman" pitchFamily="18" charset="0"/>
              </a:rPr>
              <a:t>area available for these reactions to occur.	</a:t>
            </a:r>
          </a:p>
          <a:p>
            <a:pPr marL="342900" indent="-342900" algn="just" eaLnBrk="0" fontAlgn="base" hangingPunct="0">
              <a:spcBef>
                <a:spcPct val="0"/>
              </a:spcBef>
              <a:spcAft>
                <a:spcPct val="0"/>
              </a:spcAft>
              <a:buFont typeface="Arial" pitchFamily="34" charset="0"/>
              <a:buChar char="•"/>
              <a:tabLst>
                <a:tab pos="400050" algn="l"/>
              </a:tabLst>
            </a:pPr>
            <a:r>
              <a:rPr lang="en-US" sz="2400" dirty="0" smtClean="0">
                <a:latin typeface="Times New Roman" pitchFamily="18" charset="0"/>
                <a:cs typeface="Times New Roman" pitchFamily="18" charset="0"/>
              </a:rPr>
              <a:t>Inner membrane is </a:t>
            </a:r>
            <a:r>
              <a:rPr lang="en-US" sz="2400" b="1" dirty="0" smtClean="0">
                <a:solidFill>
                  <a:srgbClr val="FF0000"/>
                </a:solidFill>
                <a:latin typeface="Times New Roman" pitchFamily="18" charset="0"/>
                <a:cs typeface="Times New Roman" pitchFamily="18" charset="0"/>
              </a:rPr>
              <a:t>selectively permeable </a:t>
            </a:r>
            <a:r>
              <a:rPr lang="en-US" sz="2400" dirty="0" smtClean="0">
                <a:latin typeface="Times New Roman" pitchFamily="18" charset="0"/>
                <a:ea typeface="Times New Roman" pitchFamily="18" charset="0"/>
                <a:cs typeface="Times New Roman" pitchFamily="18" charset="0"/>
              </a:rPr>
              <a:t>only to oxygen, ATP </a:t>
            </a:r>
          </a:p>
          <a:p>
            <a:pPr marL="342900" indent="-342900" algn="just" eaLnBrk="0" fontAlgn="base" hangingPunct="0">
              <a:spcBef>
                <a:spcPct val="0"/>
              </a:spcBef>
              <a:spcAft>
                <a:spcPct val="0"/>
              </a:spcAft>
              <a:buFont typeface="Arial" pitchFamily="34" charset="0"/>
              <a:buChar char="•"/>
              <a:tabLst>
                <a:tab pos="400050" algn="l"/>
              </a:tabLst>
            </a:pPr>
            <a:r>
              <a:rPr lang="en-US" sz="2400" dirty="0" smtClean="0">
                <a:latin typeface="Times New Roman" pitchFamily="18" charset="0"/>
                <a:ea typeface="Times New Roman" pitchFamily="18" charset="0"/>
                <a:cs typeface="Times New Roman" pitchFamily="18" charset="0"/>
              </a:rPr>
              <a:t>Specific </a:t>
            </a:r>
            <a:r>
              <a:rPr lang="en-US" sz="2400" dirty="0">
                <a:latin typeface="Times New Roman" pitchFamily="18" charset="0"/>
                <a:ea typeface="Times New Roman" pitchFamily="18" charset="0"/>
                <a:cs typeface="Times New Roman" pitchFamily="18" charset="0"/>
              </a:rPr>
              <a:t>transport proteins that regulate metabolite passage into and out of the matrix</a:t>
            </a:r>
            <a:endParaRPr lang="en-US" sz="2400" dirty="0" smtClean="0">
              <a:latin typeface="Times New Roman" pitchFamily="18" charset="0"/>
              <a:ea typeface="Times New Roman" pitchFamily="18" charset="0"/>
              <a:cs typeface="Times New Roman" pitchFamily="18" charset="0"/>
            </a:endParaRPr>
          </a:p>
          <a:p>
            <a:pPr eaLnBrk="0" fontAlgn="base" hangingPunct="0">
              <a:spcBef>
                <a:spcPct val="0"/>
              </a:spcBef>
              <a:spcAft>
                <a:spcPct val="0"/>
              </a:spcAft>
              <a:tabLst>
                <a:tab pos="40005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tabLst>
                <a:tab pos="40005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9" descr="Electron micrograph of a thin section through the pancreas of a bat, showing a typical mitochondrion in profile"/>
          <p:cNvPicPr>
            <a:picLocks noChangeAspect="1" noChangeArrowheads="1"/>
          </p:cNvPicPr>
          <p:nvPr/>
        </p:nvPicPr>
        <p:blipFill>
          <a:blip r:embed="rId3" cstate="print"/>
          <a:srcRect/>
          <a:stretch>
            <a:fillRect/>
          </a:stretch>
        </p:blipFill>
        <p:spPr bwMode="auto">
          <a:xfrm>
            <a:off x="5375787" y="4038600"/>
            <a:ext cx="3810000" cy="2834148"/>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 y="4038601"/>
            <a:ext cx="536595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278094"/>
          </a:xfrm>
          <a:prstGeom prst="rect">
            <a:avLst/>
          </a:prstGeom>
          <a:blipFill>
            <a:blip r:embed="rId2"/>
            <a:tile tx="0" ty="0" sx="100000" sy="100000" flip="none" algn="tl"/>
          </a:blipFill>
        </p:spPr>
        <p:txBody>
          <a:bodyPr wrap="square">
            <a:spAutoFit/>
          </a:bodyPr>
          <a:lstStyle/>
          <a:p>
            <a:pPr>
              <a:buFont typeface="Arial" pitchFamily="34" charset="0"/>
              <a:buChar char="•"/>
            </a:pPr>
            <a:r>
              <a:rPr lang="en-US" sz="2800" dirty="0" smtClean="0">
                <a:latin typeface="Times New Roman" pitchFamily="18" charset="0"/>
                <a:ea typeface="Times New Roman" pitchFamily="18" charset="0"/>
                <a:cs typeface="Times New Roman" pitchFamily="18" charset="0"/>
              </a:rPr>
              <a:t>The area of the inner membrane is about </a:t>
            </a:r>
            <a:r>
              <a:rPr lang="en-US" sz="2800" b="1" dirty="0" smtClean="0">
                <a:latin typeface="Times New Roman" pitchFamily="18" charset="0"/>
                <a:ea typeface="Times New Roman" pitchFamily="18" charset="0"/>
                <a:cs typeface="Times New Roman" pitchFamily="18" charset="0"/>
              </a:rPr>
              <a:t>five times </a:t>
            </a:r>
            <a:r>
              <a:rPr lang="en-US" sz="2800" dirty="0" smtClean="0">
                <a:latin typeface="Times New Roman" pitchFamily="18" charset="0"/>
                <a:ea typeface="Times New Roman" pitchFamily="18" charset="0"/>
                <a:cs typeface="Times New Roman" pitchFamily="18" charset="0"/>
              </a:rPr>
              <a:t>as large as the outer membrane, this ratio is variable </a:t>
            </a:r>
          </a:p>
          <a:p>
            <a:pPr>
              <a:buFont typeface="Arial" pitchFamily="34" charset="0"/>
              <a:buChar char="•"/>
            </a:pPr>
            <a:r>
              <a:rPr lang="en-US" sz="2800" dirty="0" smtClean="0">
                <a:latin typeface="Times New Roman" pitchFamily="18" charset="0"/>
                <a:cs typeface="Times New Roman" pitchFamily="18" charset="0"/>
              </a:rPr>
              <a:t>Inner membrane is studded with pin head particles called </a:t>
            </a:r>
            <a:r>
              <a:rPr lang="en-US" sz="2800" b="1" dirty="0" err="1" smtClean="0">
                <a:solidFill>
                  <a:srgbClr val="FF0000"/>
                </a:solidFill>
                <a:latin typeface="Times New Roman" pitchFamily="18" charset="0"/>
                <a:cs typeface="Times New Roman" pitchFamily="18" charset="0"/>
              </a:rPr>
              <a:t>Oxysomes</a:t>
            </a:r>
            <a:r>
              <a:rPr lang="en-US" sz="2800" b="1" dirty="0" smtClean="0">
                <a:solidFill>
                  <a:srgbClr val="FF0000"/>
                </a:solidFill>
                <a:latin typeface="Times New Roman" pitchFamily="18" charset="0"/>
                <a:cs typeface="Times New Roman" pitchFamily="18" charset="0"/>
              </a:rPr>
              <a:t> or elementary particles or F particles or subunits of Fernandez Moran</a:t>
            </a:r>
            <a:r>
              <a:rPr lang="en-US" sz="2800" dirty="0" smtClean="0">
                <a:latin typeface="Times New Roman" pitchFamily="18" charset="0"/>
                <a:cs typeface="Times New Roman" pitchFamily="18" charset="0"/>
              </a:rPr>
              <a:t>. (104  to 106 in number). Each F particle consists of three parts - </a:t>
            </a:r>
            <a:r>
              <a:rPr lang="en-US" sz="2800" dirty="0" smtClean="0">
                <a:solidFill>
                  <a:srgbClr val="FF0000"/>
                </a:solidFill>
                <a:latin typeface="Times New Roman" pitchFamily="18" charset="0"/>
                <a:cs typeface="Times New Roman" pitchFamily="18" charset="0"/>
              </a:rPr>
              <a:t>Basal piece</a:t>
            </a:r>
            <a:r>
              <a:rPr lang="en-US" sz="2800" dirty="0" smtClean="0">
                <a:latin typeface="Times New Roman" pitchFamily="18" charset="0"/>
                <a:cs typeface="Times New Roman" pitchFamily="18" charset="0"/>
              </a:rPr>
              <a:t> , </a:t>
            </a:r>
            <a:r>
              <a:rPr lang="en-US" sz="2800" dirty="0" smtClean="0">
                <a:solidFill>
                  <a:srgbClr val="FF0000"/>
                </a:solidFill>
                <a:latin typeface="Times New Roman" pitchFamily="18" charset="0"/>
                <a:cs typeface="Times New Roman" pitchFamily="18" charset="0"/>
              </a:rPr>
              <a:t>Stalk</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Head</a:t>
            </a:r>
            <a:r>
              <a:rPr lang="en-US" sz="2800" dirty="0" smtClean="0">
                <a:latin typeface="Times New Roman" pitchFamily="18" charset="0"/>
                <a:cs typeface="Times New Roman" pitchFamily="18" charset="0"/>
              </a:rPr>
              <a:t>. ATP synthesis occur in head region of </a:t>
            </a:r>
            <a:r>
              <a:rPr lang="en-US" sz="2800" dirty="0" err="1" smtClean="0">
                <a:latin typeface="Times New Roman" pitchFamily="18" charset="0"/>
                <a:cs typeface="Times New Roman" pitchFamily="18" charset="0"/>
              </a:rPr>
              <a:t>oxysome</a:t>
            </a:r>
            <a:r>
              <a:rPr lang="en-US" sz="2800" dirty="0" smtClean="0">
                <a:latin typeface="Times New Roman" pitchFamily="18" charset="0"/>
                <a:cs typeface="Times New Roman" pitchFamily="18" charset="0"/>
              </a:rPr>
              <a:t> because here ATPase enzyme is present.</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p:txBody>
      </p:sp>
      <p:pic>
        <p:nvPicPr>
          <p:cNvPr id="39938" name="Picture 2" descr="http://mystudyexpress.com/12%20state%20science/12%20science%20bio%28STATE%29/7.Respiration/unit7img/4.jpg"/>
          <p:cNvPicPr>
            <a:picLocks noChangeAspect="1" noChangeArrowheads="1"/>
          </p:cNvPicPr>
          <p:nvPr/>
        </p:nvPicPr>
        <p:blipFill>
          <a:blip r:embed="rId3" cstate="print"/>
          <a:srcRect/>
          <a:stretch>
            <a:fillRect/>
          </a:stretch>
        </p:blipFill>
        <p:spPr bwMode="auto">
          <a:xfrm>
            <a:off x="0" y="3581400"/>
            <a:ext cx="9144000" cy="32765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683264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Intermembrane</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space</a:t>
            </a: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space between the outer membrane and the inner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membrane.It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is also known as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perimitochondrial</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space</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457200" indent="-457200" algn="just" eaLnBrk="0" fontAlgn="base" hangingPunct="0">
              <a:spcBef>
                <a:spcPct val="0"/>
              </a:spcBef>
              <a:spcAft>
                <a:spcPct val="0"/>
              </a:spcAft>
              <a:buFont typeface="Wingdings" pitchFamily="2" charset="2"/>
              <a:buChar char="ü"/>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protein composition of this space is </a:t>
            </a: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different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from the protein composition of the cytosol .</a:t>
            </a:r>
          </a:p>
          <a:p>
            <a:pPr marL="457200" indent="-457200" algn="just" eaLnBrk="0" fontAlgn="base" hangingPunct="0">
              <a:spcBef>
                <a:spcPct val="0"/>
              </a:spcBef>
              <a:spcAft>
                <a:spcPct val="0"/>
              </a:spcAft>
              <a:buFont typeface="Wingdings" pitchFamily="2" charset="2"/>
              <a:buChar char="ü"/>
            </a:pPr>
            <a:r>
              <a:rPr lang="en-US" sz="2800" dirty="0" smtClean="0">
                <a:solidFill>
                  <a:srgbClr val="000000"/>
                </a:solidFill>
                <a:latin typeface="Times New Roman" pitchFamily="18" charset="0"/>
                <a:ea typeface="Calibri" pitchFamily="34" charset="0"/>
                <a:cs typeface="Times New Roman" pitchFamily="18" charset="0"/>
              </a:rPr>
              <a:t>The concentration of small molecules such as ions and sugar </a:t>
            </a:r>
            <a:r>
              <a:rPr lang="en-US" sz="2800" b="1" dirty="0" smtClean="0">
                <a:solidFill>
                  <a:srgbClr val="000000"/>
                </a:solidFill>
                <a:latin typeface="Times New Roman" pitchFamily="18" charset="0"/>
                <a:ea typeface="Calibri" pitchFamily="34" charset="0"/>
                <a:cs typeface="Times New Roman" pitchFamily="18" charset="0"/>
              </a:rPr>
              <a:t>same </a:t>
            </a:r>
            <a:r>
              <a:rPr lang="en-US" sz="2800" dirty="0" smtClean="0">
                <a:solidFill>
                  <a:srgbClr val="000000"/>
                </a:solidFill>
                <a:latin typeface="Times New Roman" pitchFamily="18" charset="0"/>
                <a:ea typeface="Calibri" pitchFamily="34" charset="0"/>
                <a:cs typeface="Times New Roman" pitchFamily="18" charset="0"/>
              </a:rPr>
              <a:t>as that of cytosol.</a:t>
            </a: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457200" indent="-457200" algn="just" eaLnBrk="0" fontAlgn="base" hangingPunct="0">
              <a:spcBef>
                <a:spcPct val="0"/>
              </a:spcBef>
              <a:spcAft>
                <a:spcPct val="0"/>
              </a:spcAft>
              <a:buFont typeface="Wingdings" pitchFamily="2" charset="2"/>
              <a:buChar char="ü"/>
            </a:pPr>
            <a:r>
              <a:rPr lang="en-US" sz="2800" dirty="0" smtClean="0">
                <a:latin typeface="Times New Roman" pitchFamily="18" charset="0"/>
                <a:cs typeface="Times New Roman" pitchFamily="18" charset="0"/>
              </a:rPr>
              <a:t>This space is rich in </a:t>
            </a:r>
            <a:r>
              <a:rPr lang="en-US" sz="2800" dirty="0" smtClean="0">
                <a:solidFill>
                  <a:srgbClr val="FF0000"/>
                </a:solidFill>
                <a:latin typeface="Times New Roman" pitchFamily="18" charset="0"/>
                <a:cs typeface="Times New Roman" pitchFamily="18" charset="0"/>
              </a:rPr>
              <a:t>coenzymes</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enzymes</a:t>
            </a:r>
            <a:r>
              <a:rPr lang="en-US" sz="2800" dirty="0" smtClean="0">
                <a:latin typeface="Times New Roman" pitchFamily="18" charset="0"/>
                <a:cs typeface="Times New Roman" pitchFamily="18" charset="0"/>
              </a:rPr>
              <a:t> required for </a:t>
            </a:r>
            <a:r>
              <a:rPr lang="en-US" sz="2800" dirty="0" smtClean="0">
                <a:latin typeface="Times New Roman" pitchFamily="18" charset="0"/>
                <a:cs typeface="Times New Roman" pitchFamily="18" charset="0"/>
              </a:rPr>
              <a:t>oxidation.</a:t>
            </a:r>
            <a:endParaRPr lang="en-US" sz="28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Matrix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matrix is the space enclosed by the inner membrane , have 70% of total cell </a:t>
            </a:r>
            <a:r>
              <a:rPr lang="en-US" sz="2800" dirty="0" smtClean="0">
                <a:latin typeface="Times New Roman" pitchFamily="18" charset="0"/>
                <a:cs typeface="Times New Roman" pitchFamily="18" charset="0"/>
              </a:rPr>
              <a:t>enzymes </a:t>
            </a:r>
            <a:r>
              <a:rPr lang="en-US" sz="2800" dirty="0">
                <a:latin typeface="Times New Roman" pitchFamily="18" charset="0"/>
                <a:cs typeface="Times New Roman" pitchFamily="18" charset="0"/>
              </a:rPr>
              <a:t>and contains DNA, RNA and </a:t>
            </a:r>
            <a:r>
              <a:rPr lang="en-US" sz="2800" dirty="0" smtClean="0">
                <a:latin typeface="Times New Roman" pitchFamily="18" charset="0"/>
                <a:cs typeface="Times New Roman" pitchFamily="18" charset="0"/>
              </a:rPr>
              <a:t>ribosomes .</a:t>
            </a:r>
          </a:p>
          <a:p>
            <a:pPr lvl="0" algn="just" eaLnBrk="0" fontAlgn="base" hangingPunct="0">
              <a:spcBef>
                <a:spcPct val="0"/>
              </a:spcBef>
              <a:spcAft>
                <a:spcPct val="0"/>
              </a:spcAf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endParaRPr lang="en-US" sz="2800" dirty="0" smtClean="0">
              <a:latin typeface="Times New Roman" pitchFamily="18" charset="0"/>
              <a:cs typeface="Times New Roman" pitchFamily="18" charset="0"/>
            </a:endParaRPr>
          </a:p>
          <a:p>
            <a:pPr lvl="0" algn="just" eaLnBrk="0" fontAlgn="base" hangingPunct="0">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rc_mi" descr="http://www.ivyroses.com/Biology-Images/Structure-of-Mitochondria_cIvyRose.png"/>
          <p:cNvPicPr/>
          <p:nvPr/>
        </p:nvPicPr>
        <p:blipFill>
          <a:blip r:embed="rId2" cstate="print"/>
          <a:srcRect/>
          <a:stretch>
            <a:fillRect/>
          </a:stretch>
        </p:blipFill>
        <p:spPr bwMode="auto">
          <a:xfrm>
            <a:off x="0" y="0"/>
            <a:ext cx="8839200" cy="6705599"/>
          </a:xfrm>
          <a:prstGeom prst="rect">
            <a:avLst/>
          </a:prstGeom>
          <a:noFill/>
          <a:ln w="9525">
            <a:noFill/>
            <a:miter lim="800000"/>
            <a:headEnd/>
            <a:tailEnd/>
          </a:ln>
        </p:spPr>
      </p:pic>
      <p:pic>
        <p:nvPicPr>
          <p:cNvPr id="3" name="irc_mi" descr="http://www.ivyroses.com/Biology-Images/Structure-of-Mitochondria_cIvyRose.png"/>
          <p:cNvPicPr/>
          <p:nvPr/>
        </p:nvPicPr>
        <p:blipFill>
          <a:blip r:embed="rId2" cstate="print"/>
          <a:srcRect/>
          <a:stretch>
            <a:fillRect/>
          </a:stretch>
        </p:blipFill>
        <p:spPr bwMode="auto">
          <a:xfrm>
            <a:off x="0" y="152400"/>
            <a:ext cx="8991600" cy="67055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1955" y="0"/>
            <a:ext cx="9144000" cy="7109639"/>
          </a:xfrm>
          <a:prstGeom prst="rect">
            <a:avLst/>
          </a:prstGeom>
          <a:blipFill>
            <a:blip r:embed="rId2"/>
            <a:tile tx="0" ty="0" sx="100000" sy="100000" flip="none" algn="tl"/>
          </a:blip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Cellular respiration</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is the process that releases energy (ATP)by breaking down glucose and other food molecules in the presence of oxygen.  This ATP provides cells for many processes  such as :</a:t>
            </a:r>
          </a:p>
          <a:p>
            <a:pPr marL="514350" marR="0" lvl="0" indent="-514350" algn="l"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Calibri" pitchFamily="34" charset="0"/>
                <a:ea typeface="Times New Roman" pitchFamily="18" charset="0"/>
                <a:cs typeface="Arial" pitchFamily="34" charset="0"/>
              </a:rPr>
              <a:t>Active transport </a:t>
            </a:r>
          </a:p>
          <a:p>
            <a:pPr marL="514350" marR="0" lvl="0" indent="-514350" algn="l"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Calibri" pitchFamily="34" charset="0"/>
                <a:ea typeface="Times New Roman" pitchFamily="18" charset="0"/>
                <a:cs typeface="Arial" pitchFamily="34" charset="0"/>
              </a:rPr>
              <a:t>Muscles contraction</a:t>
            </a:r>
          </a:p>
          <a:p>
            <a:pPr marL="514350" marR="0" lvl="0" indent="-514350" algn="l"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Calibri" pitchFamily="34" charset="0"/>
                <a:ea typeface="Times New Roman" pitchFamily="18" charset="0"/>
                <a:cs typeface="Arial" pitchFamily="34" charset="0"/>
              </a:rPr>
              <a:t>Cell division and growth</a:t>
            </a:r>
          </a:p>
          <a:p>
            <a:pPr marL="514350" marR="0" lvl="0" indent="-514350" algn="l"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Calibri" pitchFamily="34" charset="0"/>
                <a:ea typeface="Times New Roman" pitchFamily="18" charset="0"/>
                <a:cs typeface="Arial" pitchFamily="34" charset="0"/>
              </a:rPr>
              <a:t>Most metabolic reactions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40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4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7620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14"/>
            <a:ext cx="9143999" cy="684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38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53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184044"/>
            <a:ext cx="9144000" cy="7017306"/>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Mechanism of Cellular Respiration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process occurs in three phases: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Glycolysis</a:t>
            </a:r>
          </a:p>
          <a:p>
            <a:pPr marL="457200" lvl="0" indent="-457200" algn="just" eaLnBrk="0" fontAlgn="base" hangingPunct="0">
              <a:spcBef>
                <a:spcPct val="0"/>
              </a:spcBef>
              <a:spcAft>
                <a:spcPct val="0"/>
              </a:spcAft>
              <a:buFontTx/>
              <a:buAutoNum type="arabicParenR"/>
            </a:pPr>
            <a:r>
              <a:rPr lang="en-US" sz="2400" b="1" dirty="0">
                <a:solidFill>
                  <a:srgbClr val="FF0000"/>
                </a:solidFill>
                <a:latin typeface="Times New Roman" pitchFamily="18" charset="0"/>
                <a:ea typeface="Times New Roman" pitchFamily="18" charset="0"/>
                <a:cs typeface="Times New Roman" pitchFamily="18" charset="0"/>
              </a:rPr>
              <a:t>Oxidative decarboxylation (transition reaction).</a:t>
            </a: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Krebs Cycle</a:t>
            </a:r>
            <a:r>
              <a:rPr lang="en-US" sz="2400" b="1" dirty="0" smtClean="0">
                <a:solidFill>
                  <a:srgbClr val="FF0000"/>
                </a:solidFill>
                <a:latin typeface="Times New Roman" pitchFamily="18" charset="0"/>
                <a:cs typeface="Times New Roman" pitchFamily="18" charset="0"/>
              </a:rPr>
              <a:t> </a:t>
            </a: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Electron Transport Chain  </a:t>
            </a:r>
            <a:endPar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b="1"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Glycolysis: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first stage of cellular respiration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glucose is broken down to two molecules of pyruvates. During the process small amount of energy in the form of ATP is released ,most energy is still stored in Pyruvate molecules. It takes place in the cytosol.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04716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41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96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542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458" y="-152400"/>
            <a:ext cx="9144000" cy="3539430"/>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Mitochondria are small organelles floating free throughout the cell. Some cells have several thousand mitochondria while others have none.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Muscle cells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need a lot of energy so they have many of mitochondria.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Neurons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(cells that transmit nerve impulses) don’t need as many. If a cell feels it is not getting enough energy to survive, more mitochondria can be created, It all depends on the needs of the cell.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3581400"/>
            <a:ext cx="6929438"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ularr espiration"/>
          <p:cNvPicPr/>
          <p:nvPr/>
        </p:nvPicPr>
        <p:blipFill>
          <a:blip r:embed="rId2" cstate="print"/>
          <a:srcRect/>
          <a:stretch>
            <a:fillRect/>
          </a:stretch>
        </p:blipFill>
        <p:spPr bwMode="auto">
          <a:xfrm>
            <a:off x="381000" y="479323"/>
            <a:ext cx="7772400" cy="6400800"/>
          </a:xfrm>
          <a:prstGeom prst="rect">
            <a:avLst/>
          </a:prstGeom>
          <a:solidFill>
            <a:srgbClr val="00B050"/>
          </a:solidFill>
          <a:ln w="9525">
            <a:noFill/>
            <a:miter lim="800000"/>
            <a:headEnd/>
            <a:tailEnd/>
          </a:ln>
        </p:spPr>
      </p:pic>
      <p:sp>
        <p:nvSpPr>
          <p:cNvPr id="12289" name="Rectangle 1"/>
          <p:cNvSpPr>
            <a:spLocks noChangeArrowheads="1"/>
          </p:cNvSpPr>
          <p:nvPr/>
        </p:nvSpPr>
        <p:spPr bwMode="auto">
          <a:xfrm>
            <a:off x="0" y="0"/>
            <a:ext cx="3962400" cy="830997"/>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Cellular respiration flow chart</a:t>
            </a:r>
            <a:endParaRPr kumimoji="0" lang="en-US" sz="2400" b="1"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5109091"/>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What is fermentation</a:t>
            </a:r>
            <a:r>
              <a:rPr lang="en-US" sz="2800" b="1" dirty="0" smtClean="0">
                <a:solidFill>
                  <a:srgbClr val="FF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When </a:t>
            </a:r>
            <a:r>
              <a:rPr lang="en-US" sz="2800" dirty="0">
                <a:latin typeface="Times New Roman" pitchFamily="18" charset="0"/>
                <a:cs typeface="Times New Roman" pitchFamily="18" charset="0"/>
              </a:rPr>
              <a:t>the pyruvate is not oxidized</a:t>
            </a:r>
            <a:r>
              <a:rPr lang="en-US" sz="2800" dirty="0" smtClean="0">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no oxygen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it undergoes the process of </a:t>
            </a:r>
            <a:r>
              <a:rPr lang="en-US" sz="2800" b="1" dirty="0" smtClean="0">
                <a:solidFill>
                  <a:srgbClr val="FF0000"/>
                </a:solidFill>
                <a:latin typeface="Times New Roman" pitchFamily="18" charset="0"/>
                <a:cs typeface="Times New Roman" pitchFamily="18" charset="0"/>
              </a:rPr>
              <a:t>fermentation</a:t>
            </a:r>
            <a:r>
              <a:rPr lang="en-US" sz="2800" dirty="0" smtClean="0">
                <a:latin typeface="Times New Roman" pitchFamily="18" charset="0"/>
                <a:cs typeface="Times New Roman" pitchFamily="18" charset="0"/>
              </a:rPr>
              <a:t> ,Only </a:t>
            </a:r>
            <a:r>
              <a:rPr lang="en-US" sz="2800" dirty="0">
                <a:latin typeface="Times New Roman" pitchFamily="18" charset="0"/>
                <a:cs typeface="Times New Roman" pitchFamily="18" charset="0"/>
              </a:rPr>
              <a:t>two ATP are produced when a glucose molecule ferments. Fermentation takes place in the </a:t>
            </a:r>
            <a:r>
              <a:rPr lang="en-US" sz="2800" dirty="0" smtClean="0">
                <a:latin typeface="Times New Roman" pitchFamily="18" charset="0"/>
                <a:cs typeface="Times New Roman" pitchFamily="18" charset="0"/>
              </a:rPr>
              <a:t>cytosol. </a:t>
            </a:r>
            <a:r>
              <a:rPr lang="en-US" sz="2800" dirty="0">
                <a:latin typeface="Times New Roman" pitchFamily="18" charset="0"/>
                <a:cs typeface="Times New Roman" pitchFamily="18" charset="0"/>
              </a:rPr>
              <a:t>It is then converted into the waste products </a:t>
            </a:r>
            <a:r>
              <a:rPr lang="en-US" sz="2800" dirty="0" smtClean="0">
                <a:solidFill>
                  <a:srgbClr val="FF0000"/>
                </a:solidFill>
                <a:latin typeface="Times New Roman" pitchFamily="18" charset="0"/>
                <a:cs typeface="Times New Roman" pitchFamily="18" charset="0"/>
              </a:rPr>
              <a:t>lactic </a:t>
            </a:r>
            <a:r>
              <a:rPr lang="en-US" sz="2800" dirty="0">
                <a:solidFill>
                  <a:srgbClr val="FF0000"/>
                </a:solidFill>
                <a:latin typeface="Times New Roman" pitchFamily="18" charset="0"/>
                <a:cs typeface="Times New Roman" pitchFamily="18" charset="0"/>
              </a:rPr>
              <a:t>acid </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and ethanol </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alcoholic). </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occurs in </a:t>
            </a:r>
            <a:r>
              <a:rPr lang="en-US" sz="2800" dirty="0">
                <a:solidFill>
                  <a:srgbClr val="FF0000"/>
                </a:solidFill>
                <a:latin typeface="Times New Roman" pitchFamily="18" charset="0"/>
                <a:cs typeface="Times New Roman" pitchFamily="18" charset="0"/>
              </a:rPr>
              <a:t>yeast </a:t>
            </a:r>
            <a:r>
              <a:rPr lang="en-US" sz="2800" dirty="0">
                <a:latin typeface="Times New Roman" pitchFamily="18" charset="0"/>
                <a:cs typeface="Times New Roman" pitchFamily="18" charset="0"/>
              </a:rPr>
              <a:t>and </a:t>
            </a:r>
            <a:r>
              <a:rPr lang="en-US" sz="2800" dirty="0">
                <a:solidFill>
                  <a:srgbClr val="FF0000"/>
                </a:solidFill>
                <a:latin typeface="Times New Roman" pitchFamily="18" charset="0"/>
                <a:cs typeface="Times New Roman" pitchFamily="18" charset="0"/>
              </a:rPr>
              <a:t>bacteria</a:t>
            </a:r>
            <a:r>
              <a:rPr lang="en-US" sz="2800" dirty="0">
                <a:latin typeface="Times New Roman" pitchFamily="18" charset="0"/>
                <a:cs typeface="Times New Roman" pitchFamily="18" charset="0"/>
              </a:rPr>
              <a:t>, and </a:t>
            </a:r>
            <a:r>
              <a:rPr lang="en-US" sz="2800" dirty="0" smtClean="0">
                <a:latin typeface="Times New Roman" pitchFamily="18" charset="0"/>
                <a:cs typeface="Times New Roman" pitchFamily="18" charset="0"/>
              </a:rPr>
              <a:t>also  During </a:t>
            </a:r>
            <a:r>
              <a:rPr lang="en-US" sz="2800" dirty="0">
                <a:latin typeface="Times New Roman" pitchFamily="18" charset="0"/>
                <a:cs typeface="Times New Roman" pitchFamily="18" charset="0"/>
              </a:rPr>
              <a:t>strenuous exercise, fermentation occurs in the muscles because of limited oxygen supply, creating lactic acid which also causes muscle </a:t>
            </a:r>
            <a:r>
              <a:rPr lang="en-US" sz="2800" dirty="0" smtClean="0">
                <a:latin typeface="Times New Roman" pitchFamily="18" charset="0"/>
                <a:cs typeface="Times New Roman" pitchFamily="18" charset="0"/>
              </a:rPr>
              <a:t>cramps.</a:t>
            </a:r>
            <a:endParaRPr lang="en-US" sz="2800" dirty="0">
              <a:latin typeface="Times New Roman" pitchFamily="18" charset="0"/>
              <a:cs typeface="Times New Roman" pitchFamily="18" charset="0"/>
            </a:endParaRPr>
          </a:p>
          <a:p>
            <a:pPr algn="just"/>
            <a:endParaRPr lang="en-US" sz="2800" dirty="0"/>
          </a:p>
          <a:p>
            <a:pPr algn="just"/>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4107426"/>
            <a:ext cx="4361836" cy="27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4" y="4107426"/>
            <a:ext cx="478093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889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antranik.org/wp-content/uploads/2012/03/cellular-respiration-glycolysis-fermen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0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160086"/>
            <a:ext cx="89916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2) </a:t>
            </a:r>
            <a:r>
              <a:rPr lang="en-US" sz="2400" b="1" dirty="0" smtClean="0">
                <a:solidFill>
                  <a:srgbClr val="FF0000"/>
                </a:solidFill>
                <a:latin typeface="Times New Roman" pitchFamily="18" charset="0"/>
                <a:ea typeface="Times New Roman" pitchFamily="18" charset="0"/>
                <a:cs typeface="Times New Roman" pitchFamily="18" charset="0"/>
              </a:rPr>
              <a:t>Transition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reaction</a:t>
            </a:r>
            <a:r>
              <a:rPr lang="en-US" sz="2400" b="1" dirty="0" smtClean="0">
                <a:solidFill>
                  <a:srgbClr val="FF0000"/>
                </a:solidFill>
                <a:latin typeface="Times New Roman" pitchFamily="18" charset="0"/>
                <a:ea typeface="Times New Roman" pitchFamily="18" charset="0"/>
                <a:cs typeface="Times New Roman" pitchFamily="18" charset="0"/>
              </a:rPr>
              <a:t> (Oxidative decarboxylation)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If oxygen is present, the two pyruvate molecules enter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transition reaction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pyruvates move from the cytosol to the matrix of the mitochondrion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Through </a:t>
            </a:r>
            <a:r>
              <a:rPr lang="en-US" sz="2400" dirty="0">
                <a:latin typeface="Times New Roman" pitchFamily="18" charset="0"/>
                <a:ea typeface="Times New Roman" pitchFamily="18" charset="0"/>
                <a:cs typeface="Times New Roman" pitchFamily="18" charset="0"/>
              </a:rPr>
              <a:t>a process called </a:t>
            </a:r>
            <a:r>
              <a:rPr lang="en-US" sz="2400" dirty="0">
                <a:solidFill>
                  <a:srgbClr val="FF0000"/>
                </a:solidFill>
                <a:latin typeface="Times New Roman" pitchFamily="18" charset="0"/>
                <a:ea typeface="Times New Roman" pitchFamily="18" charset="0"/>
                <a:cs typeface="Times New Roman" pitchFamily="18" charset="0"/>
              </a:rPr>
              <a:t>oxidative decarboxylation</a:t>
            </a:r>
            <a:r>
              <a:rPr lang="en-US" sz="2400" dirty="0">
                <a:latin typeface="Times New Roman" pitchFamily="18" charset="0"/>
                <a:ea typeface="Times New Roman" pitchFamily="18" charset="0"/>
                <a:cs typeface="Times New Roman" pitchFamily="18" charset="0"/>
              </a:rPr>
              <a:t>, the transition reaction converts the two molecules of </a:t>
            </a:r>
            <a:r>
              <a:rPr lang="en-US" sz="2400" dirty="0" smtClean="0">
                <a:latin typeface="Times New Roman" pitchFamily="18" charset="0"/>
                <a:ea typeface="Times New Roman" pitchFamily="18" charset="0"/>
                <a:cs typeface="Times New Roman" pitchFamily="18" charset="0"/>
              </a:rPr>
              <a:t>pyruvate </a:t>
            </a:r>
            <a:r>
              <a:rPr lang="en-US" sz="2400" dirty="0">
                <a:latin typeface="Times New Roman" pitchFamily="18" charset="0"/>
                <a:ea typeface="Times New Roman" pitchFamily="18" charset="0"/>
                <a:cs typeface="Times New Roman" pitchFamily="18" charset="0"/>
              </a:rPr>
              <a:t>from glycolysis </a:t>
            </a:r>
            <a:r>
              <a:rPr lang="en-US" sz="2400" dirty="0" smtClean="0">
                <a:latin typeface="Times New Roman" pitchFamily="18" charset="0"/>
                <a:ea typeface="Times New Roman" pitchFamily="18" charset="0"/>
                <a:cs typeface="Times New Roman" pitchFamily="18" charset="0"/>
              </a:rPr>
              <a:t>into </a:t>
            </a:r>
            <a:r>
              <a:rPr lang="en-US" sz="2400" dirty="0">
                <a:latin typeface="Times New Roman" pitchFamily="18" charset="0"/>
                <a:ea typeface="Times New Roman" pitchFamily="18" charset="0"/>
                <a:cs typeface="Times New Roman" pitchFamily="18" charset="0"/>
              </a:rPr>
              <a:t>two molecules of </a:t>
            </a:r>
            <a:r>
              <a:rPr lang="en-US" sz="2400" dirty="0" smtClean="0">
                <a:solidFill>
                  <a:srgbClr val="FF0000"/>
                </a:solidFill>
                <a:latin typeface="Times New Roman" pitchFamily="18" charset="0"/>
                <a:ea typeface="Times New Roman" pitchFamily="18" charset="0"/>
                <a:cs typeface="Times New Roman" pitchFamily="18" charset="0"/>
              </a:rPr>
              <a:t>acetyl </a:t>
            </a:r>
            <a:r>
              <a:rPr lang="en-US" sz="2400" dirty="0">
                <a:solidFill>
                  <a:srgbClr val="FF0000"/>
                </a:solidFill>
                <a:latin typeface="Times New Roman" pitchFamily="18" charset="0"/>
                <a:ea typeface="Times New Roman" pitchFamily="18" charset="0"/>
                <a:cs typeface="Times New Roman" pitchFamily="18" charset="0"/>
              </a:rPr>
              <a:t>Coenzyme A </a:t>
            </a:r>
            <a:r>
              <a:rPr lang="en-US" sz="2400" dirty="0">
                <a:latin typeface="Times New Roman" pitchFamily="18" charset="0"/>
                <a:ea typeface="Times New Roman" pitchFamily="18" charset="0"/>
                <a:cs typeface="Times New Roman" pitchFamily="18" charset="0"/>
              </a:rPr>
              <a:t>(Acetyl-CoA.)and 2 molecules of </a:t>
            </a:r>
            <a:r>
              <a:rPr lang="en-US" sz="2400" dirty="0" smtClean="0">
                <a:solidFill>
                  <a:srgbClr val="FF0000"/>
                </a:solidFill>
                <a:latin typeface="Times New Roman" pitchFamily="18" charset="0"/>
                <a:ea typeface="Times New Roman" pitchFamily="18" charset="0"/>
                <a:cs typeface="Times New Roman" pitchFamily="18" charset="0"/>
              </a:rPr>
              <a:t>carbon dioxide</a:t>
            </a:r>
            <a:r>
              <a:rPr lang="en-US" sz="2400" dirty="0">
                <a:solidFill>
                  <a:srgbClr val="FF0000"/>
                </a:solidFill>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71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66973"/>
            <a:ext cx="9144000" cy="6924973"/>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3)The Krebs Cycle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cycle is</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oxidative pathway for carbohydrates, proteins and fats. </a:t>
            </a:r>
          </a:p>
          <a:p>
            <a:pPr algn="just" fontAlgn="base">
              <a:spcBef>
                <a:spcPct val="0"/>
              </a:spcBef>
              <a:spcAft>
                <a:spcPct val="0"/>
              </a:spcAft>
              <a:buFont typeface="Wingdings" pitchFamily="2" charset="2"/>
              <a:buChar char="§"/>
            </a:pPr>
            <a:r>
              <a:rPr lang="en-US" sz="2400" dirty="0" smtClean="0">
                <a:latin typeface="Times New Roman" pitchFamily="18" charset="0"/>
                <a:ea typeface="Times New Roman" pitchFamily="18" charset="0"/>
                <a:cs typeface="Times New Roman" pitchFamily="18" charset="0"/>
              </a:rPr>
              <a:t> Sometimes </a:t>
            </a:r>
            <a:r>
              <a:rPr lang="en-US" sz="2400" dirty="0" smtClean="0">
                <a:latin typeface="Times New Roman" pitchFamily="18" charset="0"/>
                <a:ea typeface="Times New Roman" pitchFamily="18" charset="0"/>
                <a:cs typeface="Times New Roman" pitchFamily="18" charset="0"/>
              </a:rPr>
              <a:t>it is also called the </a:t>
            </a:r>
            <a:r>
              <a:rPr lang="en-US" sz="2400" dirty="0" smtClean="0">
                <a:solidFill>
                  <a:srgbClr val="FF0000"/>
                </a:solidFill>
                <a:latin typeface="Times New Roman" pitchFamily="18" charset="0"/>
                <a:ea typeface="Times New Roman" pitchFamily="18" charset="0"/>
                <a:cs typeface="Times New Roman" pitchFamily="18" charset="0"/>
              </a:rPr>
              <a:t>Citric acid cycle </a:t>
            </a:r>
            <a:r>
              <a:rPr lang="en-US" sz="2400" dirty="0" smtClean="0">
                <a:latin typeface="Times New Roman" pitchFamily="18" charset="0"/>
                <a:ea typeface="Times New Roman" pitchFamily="18" charset="0"/>
                <a:cs typeface="Times New Roman" pitchFamily="18" charset="0"/>
              </a:rPr>
              <a:t>because is first formed. or</a:t>
            </a:r>
            <a:r>
              <a:rPr lang="en-US" sz="2400" dirty="0" smtClean="0">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Tricarboxylic</a:t>
            </a:r>
            <a:r>
              <a:rPr lang="en-US" sz="2400" dirty="0" smtClean="0">
                <a:solidFill>
                  <a:srgbClr val="FF0000"/>
                </a:solidFill>
                <a:latin typeface="Times New Roman" pitchFamily="18" charset="0"/>
                <a:cs typeface="Times New Roman" pitchFamily="18" charset="0"/>
              </a:rPr>
              <a:t> acid cycle </a:t>
            </a:r>
            <a:r>
              <a:rPr lang="en-US" sz="2400" dirty="0" smtClean="0">
                <a:latin typeface="Times New Roman" pitchFamily="18" charset="0"/>
                <a:cs typeface="Times New Roman" pitchFamily="18" charset="0"/>
              </a:rPr>
              <a:t>(TCA cycle).</a:t>
            </a:r>
            <a:r>
              <a:rPr lang="en-US" sz="2400" dirty="0" smtClean="0">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Intermediates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of the TCA cycle are used in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synthesising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important biomolecules such as glutamate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succinic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acid,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fumaric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acid,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oxaloacetic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acid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During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krebs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cycle pyruvic acid is used to produce carbon dioxide,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ATP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a:t>
            </a:r>
            <a:r>
              <a:rPr lang="en-US" sz="2400" dirty="0">
                <a:latin typeface="Times New Roman" pitchFamily="18" charset="0"/>
                <a:ea typeface="Times New Roman" pitchFamily="18" charset="0"/>
                <a:cs typeface="Times New Roman" pitchFamily="18" charset="0"/>
              </a:rPr>
              <a:t>NADH</a:t>
            </a:r>
            <a:r>
              <a:rPr lang="en-US" sz="2400" dirty="0" smtClean="0">
                <a:latin typeface="Times New Roman" pitchFamily="18" charset="0"/>
                <a:ea typeface="Times New Roman" pitchFamily="18" charset="0"/>
                <a:cs typeface="Times New Roman" pitchFamily="18" charset="0"/>
              </a:rPr>
              <a:t>, FADH2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takes place in the matrix of mitochondria. The Krebs cycle produces some chemical energy in the form of ATP but most of the chemical energy is in the form of NADH and FADH2 which then go on to the Electron Transport Chain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en-US" sz="2400"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irc_mi" descr="https://musclegeek.files.wordpress.com/2012/05/krebs_cycle.gif"/>
          <p:cNvPicPr/>
          <p:nvPr/>
        </p:nvPicPr>
        <p:blipFill>
          <a:blip r:embed="rId2" cstate="print"/>
          <a:srcRect/>
          <a:stretch>
            <a:fillRect/>
          </a:stretch>
        </p:blipFill>
        <p:spPr bwMode="auto">
          <a:xfrm>
            <a:off x="0" y="-1524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6871" y="0"/>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electron transport chain</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Inside the inner membrane of the mitochondria there is a chain of electron carriers.</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This chain is called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electron transport chain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series of electron donors and acceptors. </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which the NADH and FADH</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produced during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tooltip="Glycolysis"/>
              </a:rPr>
              <a:t>glycolysis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krebs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cycles</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Each electron donor passes electrons to a more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tooltip="Electronegative"/>
              </a:rPr>
              <a:t>electronegative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acceptor</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which in turn donates these electrons to another acceptor, a process that continues down the series until electrons are passed to oxygen,</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Passage of electrons between donor and acceptor releases energy, which is used to generate a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tooltip="Proton gradient"/>
              </a:rPr>
              <a:t>proton gradient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across the mitochondrial membrane by actively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tooltip="Proton pump"/>
              </a:rPr>
              <a:t>“pumping” protons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into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intermembrane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space,</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producing a thermodynamic state that has the potential to do work. The entire process is called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tooltip="Oxidative phosphorylation"/>
              </a:rPr>
              <a:t>oxidative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6" tooltip="Oxidative phosphorylation"/>
              </a:rPr>
              <a:t>phosphorylation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71" y="17206"/>
            <a:ext cx="8952271" cy="3046988"/>
          </a:xfrm>
          <a:prstGeom prst="rect">
            <a:avLst/>
          </a:prstGeom>
        </p:spPr>
        <p:txBody>
          <a:bodyPr wrap="square">
            <a:spAutoFit/>
          </a:bodyPr>
          <a:lstStyle/>
          <a:p>
            <a:pPr algn="just"/>
            <a:r>
              <a:rPr lang="en-US" sz="2400" b="1" dirty="0">
                <a:latin typeface="Times New Roman" pitchFamily="18" charset="0"/>
                <a:cs typeface="Times New Roman" pitchFamily="18" charset="0"/>
              </a:rPr>
              <a:t>The electron transport chain</a:t>
            </a:r>
          </a:p>
          <a:p>
            <a:pPr algn="just"/>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electron transport chain (Figure 1) is the last component of aerobic respiration and is the only part of glucose metabolism that uses atmospheric oxygen. Oxygen continuously diffuses into plants; in animals, it enters the body through the respiratory system. Electron transport is a series of redox reactions </a:t>
            </a:r>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electrons are passed rapidly from one component to the next, to the endpoint of the chain where the electrons reduce molecular oxygen, producing water.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3276600"/>
            <a:ext cx="8802329"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096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17415"/>
          </a:xfrm>
          <a:prstGeom prst="rect">
            <a:avLst/>
          </a:prstGeom>
        </p:spPr>
        <p:txBody>
          <a:bodyPr wrap="square">
            <a:spAutoFit/>
          </a:bodyPr>
          <a:lstStyle/>
          <a:p>
            <a:r>
              <a:rPr lang="en-US" sz="2800" dirty="0" smtClean="0">
                <a:solidFill>
                  <a:srgbClr val="FF0000"/>
                </a:solidFill>
              </a:rPr>
              <a:t>Oxidative </a:t>
            </a:r>
            <a:r>
              <a:rPr lang="en-US" sz="2800" dirty="0">
                <a:solidFill>
                  <a:srgbClr val="FF0000"/>
                </a:solidFill>
              </a:rPr>
              <a:t>phosphorylation</a:t>
            </a:r>
          </a:p>
          <a:p>
            <a:r>
              <a:rPr lang="en-US" sz="2800" dirty="0" smtClean="0">
                <a:latin typeface="Times New Roman" pitchFamily="18" charset="0"/>
                <a:cs typeface="Times New Roman" pitchFamily="18" charset="0"/>
              </a:rPr>
              <a:t>    Formation </a:t>
            </a:r>
            <a:r>
              <a:rPr lang="en-US" sz="2800" dirty="0">
                <a:latin typeface="Times New Roman" pitchFamily="18" charset="0"/>
                <a:cs typeface="Times New Roman" pitchFamily="18" charset="0"/>
              </a:rPr>
              <a:t>of ATP using the energy released by the transfer of electrons from NADH and FADH</a:t>
            </a:r>
            <a:r>
              <a:rPr lang="en-US" sz="2400" dirty="0">
                <a:latin typeface="Times New Roman" pitchFamily="18" charset="0"/>
                <a:cs typeface="Times New Roman" pitchFamily="18" charset="0"/>
              </a:rPr>
              <a:t>2</a:t>
            </a:r>
            <a:r>
              <a:rPr lang="en-US" sz="2800" dirty="0">
                <a:latin typeface="Times New Roman" pitchFamily="18" charset="0"/>
                <a:cs typeface="Times New Roman" pitchFamily="18" charset="0"/>
              </a:rPr>
              <a:t>  through a series of electron carriers</a:t>
            </a:r>
          </a:p>
          <a:p>
            <a:r>
              <a:rPr lang="en-US" sz="2800" dirty="0">
                <a:latin typeface="Times New Roman" pitchFamily="18" charset="0"/>
                <a:cs typeface="Times New Roman" pitchFamily="18" charset="0"/>
              </a:rPr>
              <a:t>What couples the formation of ATP to the transfer of </a:t>
            </a:r>
            <a:r>
              <a:rPr lang="en-US" sz="2800" dirty="0" smtClean="0">
                <a:latin typeface="Times New Roman" pitchFamily="18" charset="0"/>
                <a:cs typeface="Times New Roman" pitchFamily="18" charset="0"/>
              </a:rPr>
              <a:t>electrons? a </a:t>
            </a:r>
            <a:r>
              <a:rPr lang="en-US" sz="2800" dirty="0">
                <a:latin typeface="Times New Roman" pitchFamily="18" charset="0"/>
                <a:cs typeface="Times New Roman" pitchFamily="18" charset="0"/>
              </a:rPr>
              <a:t>proton </a:t>
            </a:r>
            <a:r>
              <a:rPr lang="en-US" sz="2800" dirty="0" smtClean="0">
                <a:latin typeface="Times New Roman" pitchFamily="18" charset="0"/>
                <a:cs typeface="Times New Roman" pitchFamily="18" charset="0"/>
              </a:rPr>
              <a:t>gradient</a:t>
            </a:r>
          </a:p>
          <a:p>
            <a:r>
              <a:rPr lang="en-US" sz="2800" dirty="0">
                <a:latin typeface="Times New Roman" pitchFamily="18" charset="0"/>
                <a:cs typeface="Times New Roman" pitchFamily="18" charset="0"/>
              </a:rPr>
              <a:t>Where in the cell does oxidative phosphorylation take place?</a:t>
            </a:r>
          </a:p>
          <a:p>
            <a:r>
              <a:rPr lang="en-US" sz="2800" dirty="0">
                <a:latin typeface="Times New Roman" pitchFamily="18" charset="0"/>
                <a:cs typeface="Times New Roman" pitchFamily="18" charset="0"/>
              </a:rPr>
              <a:t>inner </a:t>
            </a:r>
            <a:r>
              <a:rPr lang="en-US" sz="2800" dirty="0" smtClean="0">
                <a:latin typeface="Times New Roman" pitchFamily="18" charset="0"/>
                <a:cs typeface="Times New Roman" pitchFamily="18" charset="0"/>
              </a:rPr>
              <a:t>mitochondrial membrane   </a:t>
            </a:r>
          </a:p>
          <a:p>
            <a:endParaRPr lang="en-US" sz="2800"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4)The </a:t>
            </a:r>
            <a:r>
              <a:rPr lang="en-US" sz="2800" b="1" dirty="0">
                <a:latin typeface="Times New Roman" pitchFamily="18" charset="0"/>
                <a:cs typeface="Times New Roman" pitchFamily="18" charset="0"/>
              </a:rPr>
              <a:t>electron transport chain </a:t>
            </a:r>
            <a:r>
              <a:rPr lang="en-US" sz="2800" b="1" dirty="0" smtClean="0">
                <a:latin typeface="Times New Roman" pitchFamily="18" charset="0"/>
                <a:cs typeface="Times New Roman" pitchFamily="18" charset="0"/>
              </a:rPr>
              <a:t>(oxidative phosphorylation)</a:t>
            </a: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electron transport chain and ATP synthase are embedded in the inner mitochondrial membrane. NADH and FADH2 made in the citric acid cycle (in the mitochondrial matrix) deposit their electrons into the electron transport chain at complexes I and II, respectively.</a:t>
            </a:r>
          </a:p>
          <a:p>
            <a:r>
              <a:rPr lang="en-US" sz="2800" dirty="0">
                <a:latin typeface="Times New Roman" pitchFamily="18" charset="0"/>
                <a:cs typeface="Times New Roman" pitchFamily="18" charset="0"/>
              </a:rPr>
              <a:t>Oxidative phosphorylation | Bi</a:t>
            </a:r>
          </a:p>
          <a:p>
            <a:endParaRPr lang="en-US" sz="2800" dirty="0"/>
          </a:p>
        </p:txBody>
      </p:sp>
    </p:spTree>
    <p:extLst>
      <p:ext uri="{BB962C8B-B14F-4D97-AF65-F5344CB8AC3E}">
        <p14:creationId xmlns:p14="http://schemas.microsoft.com/office/powerpoint/2010/main" val="2700024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52400"/>
            <a:ext cx="90201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529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927" y="0"/>
            <a:ext cx="9144000" cy="5970865"/>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What Is the Origin of Mitochondria?</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There are two hypotheses about the origin of mitochondria: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Endosymbiotic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Autogenous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but the most accredited theory at present is endosymbiosis. The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endosymbiotic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hypothesis suggests mitochondria were originally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prokaryotic cells,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engulfed cell came to rely on the protective environment of the host cell, and, conversely, the host cell came to rely on the engulfed prokaryote for energy production. Over time</a:t>
            </a:r>
            <a:r>
              <a:rPr lang="en-US" sz="2800" dirty="0" smtClean="0">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engulfed prokaryote developed into mitochondria, and the work of these organelles — using oxygen to create energy</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academic.brooklyn.cuny.edu/biology/bio4fv/page/ele-tr.gif"/>
          <p:cNvPicPr>
            <a:picLocks noChangeAspect="1" noChangeArrowheads="1" noCrop="1"/>
          </p:cNvPicPr>
          <p:nvPr/>
        </p:nvPicPr>
        <p:blipFill>
          <a:blip r:embed="rId2" cstate="print"/>
          <a:srcRect/>
          <a:stretch>
            <a:fillRect/>
          </a:stretch>
        </p:blipFill>
        <p:spPr bwMode="auto">
          <a:xfrm>
            <a:off x="1066800" y="381000"/>
            <a:ext cx="6019800" cy="5257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15535"/>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Total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ATP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Produced during Cellular Respiration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Both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glycolysis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TCA cycle produce 2 molecules of ATP per molecule of glucose (total 4 ATP). 10 NADH produce generate 30 ATP molecules (10x3) and 2 FADH2 produce generate 4 ATP molecules.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Thus a total of 38 ATP molecules are produced per glucose molecule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oxidised</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2788"/>
            <a:ext cx="9144000" cy="471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2400" y="483788"/>
            <a:ext cx="8915400" cy="6063198"/>
          </a:xfrm>
          <a:prstGeom prst="rect">
            <a:avLst/>
          </a:prstGeom>
          <a:noFill/>
          <a:ln w="9525">
            <a:noFill/>
            <a:miter lim="800000"/>
            <a:headEnd/>
            <a:tailEnd/>
          </a:ln>
          <a:effectLst/>
        </p:spPr>
        <p:txBody>
          <a:bodyPr vert="horz" wrap="square" lIns="-399924"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r"/>
              </a:tabLst>
            </a:pP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Additional functions for mitochondria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 production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-Storage of calcium ions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-Apoptosis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-programmed cell death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-Calcium signaling (including calcium-evoked apoptosis)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-Regulation of cellular metabolism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cholesterol metabolism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-detoxification of ammonia in the uric cycle.</a:t>
            </a:r>
          </a:p>
          <a:p>
            <a:pPr marL="796925" lvl="0" eaLnBrk="0" fontAlgn="base" hangingPunct="0">
              <a:spcBef>
                <a:spcPct val="0"/>
              </a:spcBef>
              <a:spcAft>
                <a:spcPct val="0"/>
              </a:spcAft>
              <a:tabLst>
                <a:tab pos="574675" algn="r"/>
              </a:tabLst>
            </a:pPr>
            <a:r>
              <a:rPr lang="en-US" sz="2400" dirty="0" smtClean="0">
                <a:latin typeface="Times New Roman" pitchFamily="18" charset="0"/>
                <a:ea typeface="Calibri" pitchFamily="34" charset="0"/>
                <a:cs typeface="Times New Roman" pitchFamily="18" charset="0"/>
              </a:rPr>
              <a:t>        In </a:t>
            </a:r>
            <a:r>
              <a:rPr lang="en-US" sz="2400" dirty="0">
                <a:latin typeface="Times New Roman" pitchFamily="18" charset="0"/>
                <a:ea typeface="Calibri" pitchFamily="34" charset="0"/>
                <a:cs typeface="Times New Roman" pitchFamily="18" charset="0"/>
              </a:rPr>
              <a:t>addition mitochondria are involved in other tasks such as </a:t>
            </a:r>
            <a:r>
              <a:rPr lang="en-US" sz="2400" dirty="0" smtClean="0">
                <a:latin typeface="Times New Roman" pitchFamily="18" charset="0"/>
                <a:ea typeface="Calibri" pitchFamily="34" charset="0"/>
                <a:cs typeface="Times New Roman" pitchFamily="18" charset="0"/>
              </a:rPr>
              <a:t>       cellular </a:t>
            </a:r>
            <a:r>
              <a:rPr lang="en-US" sz="2400" dirty="0">
                <a:latin typeface="Times New Roman" pitchFamily="18" charset="0"/>
                <a:ea typeface="Calibri" pitchFamily="34" charset="0"/>
                <a:cs typeface="Times New Roman" pitchFamily="18" charset="0"/>
              </a:rPr>
              <a:t>differentiation , cell death, as well as the control of the cell cycle  and cell growth . </a:t>
            </a:r>
          </a:p>
          <a:p>
            <a:pPr marL="0" marR="0" lvl="0" indent="0" algn="l" defTabSz="914400" rtl="0" eaLnBrk="0" fontAlgn="base" latinLnBrk="0" hangingPunct="0">
              <a:lnSpc>
                <a:spcPct val="100000"/>
              </a:lnSpc>
              <a:spcBef>
                <a:spcPct val="0"/>
              </a:spcBef>
              <a:spcAft>
                <a:spcPct val="0"/>
              </a:spcAft>
              <a:buClrTx/>
              <a:buSzTx/>
              <a:buFontTx/>
              <a:buNone/>
              <a:tabLst>
                <a:tab pos="90488" algn="r"/>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515938" marR="0" lvl="0" algn="l" defTabSz="914400" rtl="0" eaLnBrk="0" fontAlgn="base" latinLnBrk="0" hangingPunct="0">
              <a:lnSpc>
                <a:spcPct val="100000"/>
              </a:lnSpc>
              <a:spcBef>
                <a:spcPct val="0"/>
              </a:spcBef>
              <a:spcAft>
                <a:spcPct val="0"/>
              </a:spcAft>
              <a:buClrTx/>
              <a:buSzTx/>
              <a:buFontTx/>
              <a:buNone/>
              <a:tabLst>
                <a:tab pos="90488" algn="r"/>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Origin of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mitochonderia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1150938" marR="0" lvl="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A-plasma membrane. B- ER network. C- nuclear envelope.</a:t>
            </a: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372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177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862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accent2">
              <a:lumMod val="60000"/>
              <a:lumOff val="40000"/>
            </a:schemeClr>
          </a:solidFill>
          <a:ln>
            <a:noFill/>
          </a:ln>
          <a:effectLst/>
        </p:spPr>
      </p:pic>
    </p:spTree>
    <p:extLst>
      <p:ext uri="{BB962C8B-B14F-4D97-AF65-F5344CB8AC3E}">
        <p14:creationId xmlns:p14="http://schemas.microsoft.com/office/powerpoint/2010/main" val="3807226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016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7374" y="0"/>
            <a:ext cx="9178413" cy="6278642"/>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evidence that is typically offered for endosymbiosis theory includes the following: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Tx/>
              <a:buAutoNum type="arabicPeriod"/>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Membranes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en-US" sz="2400" dirty="0" smtClean="0">
                <a:latin typeface="Times New Roman" pitchFamily="18" charset="0"/>
                <a:cs typeface="Times New Roman" pitchFamily="18" charset="0"/>
              </a:rPr>
              <a:t>Mitochondria have cell membranes, similar  to the prokaryotic </a:t>
            </a:r>
            <a:r>
              <a:rPr lang="en-US" sz="2400" dirty="0">
                <a:latin typeface="Times New Roman" pitchFamily="18" charset="0"/>
                <a:cs typeface="Times New Roman" pitchFamily="18" charset="0"/>
              </a:rPr>
              <a:t>cell, They are enclosed by a double-membrane.</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DNA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Each mitochondrion has its own circular DNA genome, like a bacteria's genome, but much smaller..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en-US" sz="2400" dirty="0">
              <a:latin typeface="Times New Roman" pitchFamily="18" charset="0"/>
              <a:cs typeface="Times New Roman" pitchFamily="18" charset="0"/>
            </a:endParaRPr>
          </a:p>
          <a:p>
            <a:pPr lvl="0" eaLnBrk="0" fontAlgn="base" hangingPunct="0">
              <a:spcBef>
                <a:spcPct val="0"/>
              </a:spcBef>
              <a:spcAft>
                <a:spcPct val="0"/>
              </a:spcAft>
              <a:buFontTx/>
              <a:buAutoNum type="arabicPeriod"/>
            </a:pPr>
            <a:r>
              <a:rPr lang="en-US" sz="2400" b="1" dirty="0" smtClean="0">
                <a:solidFill>
                  <a:srgbClr val="FF0000"/>
                </a:solidFill>
                <a:latin typeface="Times New Roman" pitchFamily="18" charset="0"/>
                <a:cs typeface="Times New Roman" pitchFamily="18" charset="0"/>
              </a:rPr>
              <a:t>Reproduction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—Mitochondria multiply  the same process used by bacteria. </a:t>
            </a:r>
            <a:endParaRPr lang="en-US" sz="2400" dirty="0" smtClean="0">
              <a:latin typeface="Times New Roman" pitchFamily="18" charset="0"/>
              <a:cs typeface="Times New Roman" pitchFamily="18" charset="0"/>
            </a:endParaRPr>
          </a:p>
          <a:p>
            <a:pPr lvl="0" eaLnBrk="0" fontAlgn="base" hangingPunct="0">
              <a:spcBef>
                <a:spcPct val="0"/>
              </a:spcBef>
              <a:spcAft>
                <a:spcPct val="0"/>
              </a:spcAft>
              <a:buFontTx/>
              <a:buAutoNum type="arabicPeriod"/>
            </a:pPr>
            <a:r>
              <a:rPr lang="en-US" sz="2400" dirty="0" smtClean="0">
                <a:latin typeface="Times New Roman" pitchFamily="18" charset="0"/>
                <a:cs typeface="Times New Roman" pitchFamily="18" charset="0"/>
              </a:rPr>
              <a:t>Mitochondria </a:t>
            </a:r>
            <a:r>
              <a:rPr lang="en-US" sz="2400" dirty="0">
                <a:latin typeface="Times New Roman" pitchFamily="18" charset="0"/>
                <a:cs typeface="Times New Roman" pitchFamily="18" charset="0"/>
              </a:rPr>
              <a:t>and bacteria are of a similar size and shape.</a:t>
            </a:r>
          </a:p>
          <a:p>
            <a:pPr lvl="0" eaLnBrk="0" fontAlgn="base" hangingPunct="0">
              <a:spcBef>
                <a:spcPct val="0"/>
              </a:spcBef>
              <a:spcAft>
                <a:spcPct val="0"/>
              </a:spcAft>
              <a:buFontTx/>
              <a:buAutoNum type="arabicPeriod"/>
            </a:pPr>
            <a:endParaRPr lang="en-US" sz="2400" dirty="0" smtClean="0">
              <a:latin typeface="Times New Roman" pitchFamily="18" charset="0"/>
              <a:cs typeface="Times New Roman" pitchFamily="18" charset="0"/>
            </a:endParaRPr>
          </a:p>
          <a:p>
            <a:pPr lvl="0" eaLnBrk="0" fontAlgn="base" hangingPunct="0">
              <a:spcBef>
                <a:spcPct val="0"/>
              </a:spcBef>
              <a:spcAft>
                <a:spcPct val="0"/>
              </a:spcAft>
              <a:buFontTx/>
              <a:buAutoNum type="arabicPeriod"/>
            </a:pPr>
            <a:endParaRPr lang="en-US" sz="2400" dirty="0">
              <a:latin typeface="Times New Roman" pitchFamily="18" charset="0"/>
              <a:cs typeface="Times New Roman" pitchFamily="18" charset="0"/>
            </a:endParaRPr>
          </a:p>
          <a:p>
            <a:pPr lvl="0" eaLnBrk="0" fontAlgn="base" hangingPunct="0">
              <a:spcBef>
                <a:spcPct val="0"/>
              </a:spcBef>
              <a:spcAft>
                <a:spcPct val="0"/>
              </a:spcAft>
              <a:buFontTx/>
              <a:buAutoNum type="arabicPeriod"/>
            </a:pPr>
            <a:endParaRPr lang="en-US" sz="2400" dirty="0" smtClean="0">
              <a:latin typeface="Times New Roman" pitchFamily="18" charset="0"/>
              <a:cs typeface="Times New Roman" pitchFamily="18" charset="0"/>
            </a:endParaRPr>
          </a:p>
          <a:p>
            <a:pPr lvl="0" eaLnBrk="0" fontAlgn="base" hangingPunct="0">
              <a:spcBef>
                <a:spcPct val="0"/>
              </a:spcBef>
              <a:spcAft>
                <a:spcPct val="0"/>
              </a:spcAft>
              <a:buFontTx/>
              <a:buAutoNum type="arabicPeriod"/>
            </a:pPr>
            <a:endParaRPr lang="en-US" sz="2400"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4114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328419"/>
            <a:ext cx="4724400" cy="152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458" y="-184666"/>
            <a:ext cx="9144000" cy="7540526"/>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Structure of mitochondria are as follows:</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Outer membrane</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of mitochondria </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Smooth and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Composed of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equal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amounts of phospholipids and proteins.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large number of special proteins known as the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porins</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porins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integral membrane proteins and they allow the movement of molecules to pass through it.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outer membrane is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freely permeable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nutrient molecules, ions, energy molecules like the ATP and ADP molecules.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Larger proteins can enter the mitochondrion if a signaling sequence at their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N-terminus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binds to a large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4"/>
              </a:rPr>
              <a:t>multisubunit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protein called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hlinkClick r:id="rId5"/>
              </a:rPr>
              <a:t>translocase</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hlinkClick r:id="rId5"/>
              </a:rPr>
              <a:t> of the outer membrane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then actively moves them across the membrane. </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297" y="4419600"/>
            <a:ext cx="4781550" cy="293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59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42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4599</TotalTime>
  <Words>1269</Words>
  <Application>Microsoft Office PowerPoint</Application>
  <PresentationFormat>On-screen Show (4:3)</PresentationFormat>
  <Paragraphs>120</Paragraphs>
  <Slides>34</Slides>
  <Notes>1</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Ghaedaa</dc:creator>
  <cp:lastModifiedBy>DR.Ahmed Saker</cp:lastModifiedBy>
  <cp:revision>165</cp:revision>
  <dcterms:created xsi:type="dcterms:W3CDTF">2014-11-30T20:46:20Z</dcterms:created>
  <dcterms:modified xsi:type="dcterms:W3CDTF">2018-12-16T14:47:56Z</dcterms:modified>
</cp:coreProperties>
</file>