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7" r:id="rId2"/>
    <p:sldId id="263" r:id="rId3"/>
    <p:sldId id="293" r:id="rId4"/>
    <p:sldId id="294" r:id="rId5"/>
    <p:sldId id="291" r:id="rId6"/>
    <p:sldId id="257" r:id="rId7"/>
    <p:sldId id="292" r:id="rId8"/>
    <p:sldId id="288" r:id="rId9"/>
    <p:sldId id="259" r:id="rId10"/>
    <p:sldId id="260" r:id="rId11"/>
    <p:sldId id="295" r:id="rId12"/>
    <p:sldId id="261" r:id="rId13"/>
    <p:sldId id="262" r:id="rId14"/>
    <p:sldId id="301" r:id="rId15"/>
    <p:sldId id="297" r:id="rId16"/>
    <p:sldId id="279" r:id="rId17"/>
    <p:sldId id="265" r:id="rId18"/>
    <p:sldId id="281" r:id="rId19"/>
    <p:sldId id="282" r:id="rId20"/>
    <p:sldId id="283" r:id="rId21"/>
    <p:sldId id="284" r:id="rId22"/>
    <p:sldId id="264" r:id="rId23"/>
    <p:sldId id="278" r:id="rId24"/>
    <p:sldId id="287" r:id="rId25"/>
    <p:sldId id="266" r:id="rId26"/>
    <p:sldId id="267" r:id="rId27"/>
    <p:sldId id="30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3300"/>
    <a:srgbClr val="66FF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7691" autoAdjust="0"/>
  </p:normalViewPr>
  <p:slideViewPr>
    <p:cSldViewPr>
      <p:cViewPr varScale="1">
        <p:scale>
          <a:sx n="68" d="100"/>
          <a:sy n="68" d="100"/>
        </p:scale>
        <p:origin x="-9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64118E-F3D0-4E3A-8752-A733EB567D2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F57F7-1E1D-4A17-ADF6-F65CEB6E97CA}" type="slidenum">
              <a:rPr lang="en-US" smtClean="0"/>
              <a:t>‹#›</a:t>
            </a:fld>
            <a:endParaRPr lang="en-US"/>
          </a:p>
        </p:txBody>
      </p:sp>
    </p:spTree>
    <p:extLst>
      <p:ext uri="{BB962C8B-B14F-4D97-AF65-F5344CB8AC3E}">
        <p14:creationId xmlns:p14="http://schemas.microsoft.com/office/powerpoint/2010/main" val="21097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4118E-F3D0-4E3A-8752-A733EB567D2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F57F7-1E1D-4A17-ADF6-F65CEB6E97CA}" type="slidenum">
              <a:rPr lang="en-US" smtClean="0"/>
              <a:t>‹#›</a:t>
            </a:fld>
            <a:endParaRPr lang="en-US"/>
          </a:p>
        </p:txBody>
      </p:sp>
    </p:spTree>
    <p:extLst>
      <p:ext uri="{BB962C8B-B14F-4D97-AF65-F5344CB8AC3E}">
        <p14:creationId xmlns:p14="http://schemas.microsoft.com/office/powerpoint/2010/main" val="228528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4118E-F3D0-4E3A-8752-A733EB567D2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F57F7-1E1D-4A17-ADF6-F65CEB6E97CA}" type="slidenum">
              <a:rPr lang="en-US" smtClean="0"/>
              <a:t>‹#›</a:t>
            </a:fld>
            <a:endParaRPr lang="en-US"/>
          </a:p>
        </p:txBody>
      </p:sp>
    </p:spTree>
    <p:extLst>
      <p:ext uri="{BB962C8B-B14F-4D97-AF65-F5344CB8AC3E}">
        <p14:creationId xmlns:p14="http://schemas.microsoft.com/office/powerpoint/2010/main" val="237137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4118E-F3D0-4E3A-8752-A733EB567D2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F57F7-1E1D-4A17-ADF6-F65CEB6E97CA}" type="slidenum">
              <a:rPr lang="en-US" smtClean="0"/>
              <a:t>‹#›</a:t>
            </a:fld>
            <a:endParaRPr lang="en-US"/>
          </a:p>
        </p:txBody>
      </p:sp>
    </p:spTree>
    <p:extLst>
      <p:ext uri="{BB962C8B-B14F-4D97-AF65-F5344CB8AC3E}">
        <p14:creationId xmlns:p14="http://schemas.microsoft.com/office/powerpoint/2010/main" val="375859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4118E-F3D0-4E3A-8752-A733EB567D2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F57F7-1E1D-4A17-ADF6-F65CEB6E97CA}" type="slidenum">
              <a:rPr lang="en-US" smtClean="0"/>
              <a:t>‹#›</a:t>
            </a:fld>
            <a:endParaRPr lang="en-US"/>
          </a:p>
        </p:txBody>
      </p:sp>
    </p:spTree>
    <p:extLst>
      <p:ext uri="{BB962C8B-B14F-4D97-AF65-F5344CB8AC3E}">
        <p14:creationId xmlns:p14="http://schemas.microsoft.com/office/powerpoint/2010/main" val="373466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64118E-F3D0-4E3A-8752-A733EB567D2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F57F7-1E1D-4A17-ADF6-F65CEB6E97CA}" type="slidenum">
              <a:rPr lang="en-US" smtClean="0"/>
              <a:t>‹#›</a:t>
            </a:fld>
            <a:endParaRPr lang="en-US"/>
          </a:p>
        </p:txBody>
      </p:sp>
    </p:spTree>
    <p:extLst>
      <p:ext uri="{BB962C8B-B14F-4D97-AF65-F5344CB8AC3E}">
        <p14:creationId xmlns:p14="http://schemas.microsoft.com/office/powerpoint/2010/main" val="358693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64118E-F3D0-4E3A-8752-A733EB567D2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F57F7-1E1D-4A17-ADF6-F65CEB6E97CA}" type="slidenum">
              <a:rPr lang="en-US" smtClean="0"/>
              <a:t>‹#›</a:t>
            </a:fld>
            <a:endParaRPr lang="en-US"/>
          </a:p>
        </p:txBody>
      </p:sp>
    </p:spTree>
    <p:extLst>
      <p:ext uri="{BB962C8B-B14F-4D97-AF65-F5344CB8AC3E}">
        <p14:creationId xmlns:p14="http://schemas.microsoft.com/office/powerpoint/2010/main" val="337191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64118E-F3D0-4E3A-8752-A733EB567D2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F57F7-1E1D-4A17-ADF6-F65CEB6E97CA}" type="slidenum">
              <a:rPr lang="en-US" smtClean="0"/>
              <a:t>‹#›</a:t>
            </a:fld>
            <a:endParaRPr lang="en-US"/>
          </a:p>
        </p:txBody>
      </p:sp>
    </p:spTree>
    <p:extLst>
      <p:ext uri="{BB962C8B-B14F-4D97-AF65-F5344CB8AC3E}">
        <p14:creationId xmlns:p14="http://schemas.microsoft.com/office/powerpoint/2010/main" val="109318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4118E-F3D0-4E3A-8752-A733EB567D2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F57F7-1E1D-4A17-ADF6-F65CEB6E97CA}" type="slidenum">
              <a:rPr lang="en-US" smtClean="0"/>
              <a:t>‹#›</a:t>
            </a:fld>
            <a:endParaRPr lang="en-US"/>
          </a:p>
        </p:txBody>
      </p:sp>
    </p:spTree>
    <p:extLst>
      <p:ext uri="{BB962C8B-B14F-4D97-AF65-F5344CB8AC3E}">
        <p14:creationId xmlns:p14="http://schemas.microsoft.com/office/powerpoint/2010/main" val="312457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4118E-F3D0-4E3A-8752-A733EB567D2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F57F7-1E1D-4A17-ADF6-F65CEB6E97CA}" type="slidenum">
              <a:rPr lang="en-US" smtClean="0"/>
              <a:t>‹#›</a:t>
            </a:fld>
            <a:endParaRPr lang="en-US"/>
          </a:p>
        </p:txBody>
      </p:sp>
    </p:spTree>
    <p:extLst>
      <p:ext uri="{BB962C8B-B14F-4D97-AF65-F5344CB8AC3E}">
        <p14:creationId xmlns:p14="http://schemas.microsoft.com/office/powerpoint/2010/main" val="207138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4118E-F3D0-4E3A-8752-A733EB567D2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F57F7-1E1D-4A17-ADF6-F65CEB6E97CA}" type="slidenum">
              <a:rPr lang="en-US" smtClean="0"/>
              <a:t>‹#›</a:t>
            </a:fld>
            <a:endParaRPr lang="en-US"/>
          </a:p>
        </p:txBody>
      </p:sp>
    </p:spTree>
    <p:extLst>
      <p:ext uri="{BB962C8B-B14F-4D97-AF65-F5344CB8AC3E}">
        <p14:creationId xmlns:p14="http://schemas.microsoft.com/office/powerpoint/2010/main" val="265716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4118E-F3D0-4E3A-8752-A733EB567D2A}" type="datetimeFigureOut">
              <a:rPr lang="en-US" smtClean="0"/>
              <a:t>1/29/2019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F57F7-1E1D-4A17-ADF6-F65CEB6E97CA}" type="slidenum">
              <a:rPr lang="en-US" smtClean="0"/>
              <a:t>‹#›</a:t>
            </a:fld>
            <a:endParaRPr lang="en-US"/>
          </a:p>
        </p:txBody>
      </p:sp>
    </p:spTree>
    <p:extLst>
      <p:ext uri="{BB962C8B-B14F-4D97-AF65-F5344CB8AC3E}">
        <p14:creationId xmlns:p14="http://schemas.microsoft.com/office/powerpoint/2010/main" val="715535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n.wikipedia.org/wiki/Plant"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878"/>
            <a:ext cx="9144000" cy="6966010"/>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Plastids</a:t>
            </a:r>
            <a:endPar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Low" eaLnBrk="0" fontAlgn="base" hangingPunct="0">
              <a:spcBef>
                <a:spcPct val="0"/>
              </a:spcBef>
              <a:spcAft>
                <a:spcPct val="0"/>
              </a:spcAft>
            </a:pPr>
            <a:r>
              <a:rPr lang="en-US" sz="2400" dirty="0" smtClean="0">
                <a:latin typeface="Times New Roman" pitchFamily="18" charset="0"/>
                <a:ea typeface="Times New Roman" pitchFamily="18" charset="0"/>
                <a:cs typeface="Times New Roman" pitchFamily="18" charset="0"/>
              </a:rPr>
              <a:t>       Plastids </a:t>
            </a:r>
            <a:r>
              <a:rPr lang="en-US" sz="2400" dirty="0">
                <a:latin typeface="Times New Roman" pitchFamily="18" charset="0"/>
                <a:ea typeface="Times New Roman" pitchFamily="18" charset="0"/>
                <a:cs typeface="Times New Roman" pitchFamily="18" charset="0"/>
              </a:rPr>
              <a:t>are double membrane bound organelles found inside plants and </a:t>
            </a:r>
            <a:r>
              <a:rPr lang="en-US" sz="2400" dirty="0" smtClean="0">
                <a:latin typeface="Times New Roman" pitchFamily="18" charset="0"/>
                <a:ea typeface="Times New Roman" pitchFamily="18" charset="0"/>
                <a:cs typeface="Times New Roman" pitchFamily="18" charset="0"/>
              </a:rPr>
              <a:t>algae</a:t>
            </a:r>
            <a:r>
              <a:rPr lang="en-US" sz="2400" dirty="0">
                <a:latin typeface="Times New Roman" pitchFamily="18" charset="0"/>
                <a:ea typeface="Times New Roman" pitchFamily="18" charset="0"/>
                <a:cs typeface="Times New Roman" pitchFamily="18" charset="0"/>
              </a:rPr>
              <a:t>, which are primarily responsible for activities related to </a:t>
            </a:r>
            <a:r>
              <a:rPr lang="en-US" sz="2400" b="1" dirty="0" smtClean="0">
                <a:solidFill>
                  <a:srgbClr val="FF0000"/>
                </a:solidFill>
                <a:latin typeface="Times New Roman" pitchFamily="18" charset="0"/>
                <a:ea typeface="Times New Roman" pitchFamily="18" charset="0"/>
                <a:cs typeface="Times New Roman" pitchFamily="18" charset="0"/>
              </a:rPr>
              <a:t>manufacture </a:t>
            </a:r>
            <a:r>
              <a:rPr lang="en-US" sz="2400" b="1" dirty="0">
                <a:solidFill>
                  <a:srgbClr val="FF0000"/>
                </a:solidFill>
                <a:latin typeface="Times New Roman" pitchFamily="18" charset="0"/>
                <a:ea typeface="Times New Roman" pitchFamily="18" charset="0"/>
                <a:cs typeface="Times New Roman" pitchFamily="18" charset="0"/>
              </a:rPr>
              <a:t>and </a:t>
            </a:r>
            <a:r>
              <a:rPr lang="en-US" sz="2400" b="1" dirty="0" smtClean="0">
                <a:solidFill>
                  <a:srgbClr val="FF0000"/>
                </a:solidFill>
                <a:latin typeface="Times New Roman" pitchFamily="18" charset="0"/>
                <a:ea typeface="Times New Roman" pitchFamily="18" charset="0"/>
                <a:cs typeface="Times New Roman" pitchFamily="18" charset="0"/>
              </a:rPr>
              <a:t>storage </a:t>
            </a:r>
            <a:r>
              <a:rPr lang="en-US" sz="2400" b="1" dirty="0">
                <a:solidFill>
                  <a:srgbClr val="FF0000"/>
                </a:solidFill>
                <a:latin typeface="Times New Roman" pitchFamily="18" charset="0"/>
                <a:ea typeface="Times New Roman" pitchFamily="18" charset="0"/>
                <a:cs typeface="Times New Roman" pitchFamily="18" charset="0"/>
              </a:rPr>
              <a:t>of important chemical compounds </a:t>
            </a:r>
            <a:r>
              <a:rPr lang="en-US" sz="2400" dirty="0">
                <a:latin typeface="Times New Roman" pitchFamily="18" charset="0"/>
                <a:ea typeface="Times New Roman" pitchFamily="18" charset="0"/>
                <a:cs typeface="Times New Roman" pitchFamily="18" charset="0"/>
              </a:rPr>
              <a:t>used by the cells </a:t>
            </a:r>
            <a:r>
              <a:rPr lang="en-US" sz="2400" dirty="0" smtClean="0">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types of pigments present can determine the cell's color. </a:t>
            </a:r>
          </a:p>
          <a:p>
            <a:pPr lvl="0" algn="justLow" eaLnBrk="0" fontAlgn="base" hangingPunct="0">
              <a:spcBef>
                <a:spcPct val="0"/>
              </a:spcBef>
              <a:spcAft>
                <a:spcPct val="0"/>
              </a:spcAf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tooltip="Plant"/>
              </a:rPr>
              <a:t>plants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plastids may  differentiate</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into several forms, depending upon which function they play in the cell. Undifferentiated plastids </a:t>
            </a:r>
            <a:r>
              <a:rPr kumimoji="0" lang="en-US"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en-US" sz="2400" b="1" i="1"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proplastids</a:t>
            </a:r>
            <a:r>
              <a:rPr kumimoji="0" lang="en-US"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may develop into of the following: </a:t>
            </a:r>
          </a:p>
          <a:p>
            <a:pPr lvl="0" algn="just" eaLnBrk="0" fontAlgn="base" hangingPunct="0">
              <a:spcBef>
                <a:spcPct val="0"/>
              </a:spcBef>
              <a:spcAft>
                <a:spcPct val="0"/>
              </a:spcAft>
            </a:pPr>
            <a:endParaRPr lang="en-US" sz="3200" baseline="30000" dirty="0">
              <a:latin typeface="Times New Roman" pitchFamily="18" charset="0"/>
              <a:ea typeface="Times New Roman" pitchFamily="18" charset="0"/>
              <a:cs typeface="Times New Roman" pitchFamily="18" charset="0"/>
            </a:endParaRPr>
          </a:p>
          <a:p>
            <a:pPr marL="457200" lvl="0" indent="-457200" algn="just" eaLnBrk="0" fontAlgn="base" hangingPunct="0">
              <a:spcBef>
                <a:spcPct val="0"/>
              </a:spcBef>
              <a:spcAft>
                <a:spcPct val="0"/>
              </a:spcAft>
              <a:buFont typeface="Wingdings" pitchFamily="2" charset="2"/>
              <a:buChar char="Ø"/>
            </a:pPr>
            <a:r>
              <a:rPr lang="en-US" sz="4000" b="1" baseline="30000" dirty="0" smtClean="0">
                <a:latin typeface="Times New Roman" pitchFamily="18" charset="0"/>
                <a:ea typeface="Times New Roman" pitchFamily="18" charset="0"/>
                <a:cs typeface="Times New Roman" pitchFamily="18" charset="0"/>
              </a:rPr>
              <a:t>Chloroplasts</a:t>
            </a:r>
            <a:endParaRPr lang="en-US" sz="4000" b="1" baseline="30000" dirty="0">
              <a:latin typeface="Times New Roman" pitchFamily="18" charset="0"/>
              <a:ea typeface="Times New Roman" pitchFamily="18" charset="0"/>
              <a:cs typeface="Times New Roman" pitchFamily="18" charset="0"/>
            </a:endParaRPr>
          </a:p>
          <a:p>
            <a:pPr marL="571500" lvl="0" indent="-571500" algn="just" eaLnBrk="0" fontAlgn="base" hangingPunct="0">
              <a:spcBef>
                <a:spcPct val="0"/>
              </a:spcBef>
              <a:spcAft>
                <a:spcPct val="0"/>
              </a:spcAft>
              <a:buFont typeface="Wingdings" pitchFamily="2" charset="2"/>
              <a:buChar char="Ø"/>
            </a:pPr>
            <a:r>
              <a:rPr lang="en-US" sz="4000" b="1" baseline="30000" dirty="0" err="1" smtClean="0">
                <a:latin typeface="Times New Roman" pitchFamily="18" charset="0"/>
                <a:ea typeface="Times New Roman" pitchFamily="18" charset="0"/>
                <a:cs typeface="Times New Roman" pitchFamily="18" charset="0"/>
              </a:rPr>
              <a:t>Chromoplasts</a:t>
            </a:r>
            <a:endParaRPr lang="en-US" sz="4000" b="1" baseline="30000" dirty="0">
              <a:latin typeface="Times New Roman" pitchFamily="18" charset="0"/>
              <a:ea typeface="Times New Roman" pitchFamily="18" charset="0"/>
              <a:cs typeface="Times New Roman" pitchFamily="18" charset="0"/>
            </a:endParaRPr>
          </a:p>
          <a:p>
            <a:pPr marL="571500" lvl="0" indent="-571500" algn="just" eaLnBrk="0" fontAlgn="base" hangingPunct="0">
              <a:spcBef>
                <a:spcPct val="0"/>
              </a:spcBef>
              <a:spcAft>
                <a:spcPct val="0"/>
              </a:spcAft>
              <a:buFont typeface="Wingdings" pitchFamily="2" charset="2"/>
              <a:buChar char="Ø"/>
            </a:pPr>
            <a:r>
              <a:rPr lang="en-US" sz="4000" b="1" baseline="30000" dirty="0" smtClean="0">
                <a:latin typeface="Times New Roman" pitchFamily="18" charset="0"/>
                <a:ea typeface="Times New Roman" pitchFamily="18" charset="0"/>
                <a:cs typeface="Times New Roman" pitchFamily="18" charset="0"/>
              </a:rPr>
              <a:t>Leucoplasts</a:t>
            </a:r>
          </a:p>
          <a:p>
            <a:pPr marL="457200" lvl="0" indent="-457200" algn="just" eaLnBrk="0" fontAlgn="base" hangingPunct="0">
              <a:spcBef>
                <a:spcPct val="0"/>
              </a:spcBef>
              <a:spcAft>
                <a:spcPct val="0"/>
              </a:spcAft>
              <a:buFontTx/>
              <a:buChar char="-"/>
            </a:pPr>
            <a:endParaRPr kumimoji="0" lang="en-US" sz="3200" b="1" i="0" u="none" strike="noStrike" cap="none" normalizeH="0" baseline="30000" dirty="0" smtClean="0">
              <a:ln>
                <a:noFill/>
              </a:ln>
              <a:solidFill>
                <a:schemeClr val="tx1"/>
              </a:solidFill>
              <a:effectLst/>
              <a:latin typeface="Times New Roman" pitchFamily="18" charset="0"/>
              <a:cs typeface="Times New Roman" pitchFamily="18" charset="0"/>
            </a:endParaRPr>
          </a:p>
          <a:p>
            <a:pPr marL="457200" lvl="0" indent="-457200" algn="just" eaLnBrk="0" fontAlgn="base" hangingPunct="0">
              <a:spcBef>
                <a:spcPct val="0"/>
              </a:spcBef>
              <a:spcAft>
                <a:spcPct val="0"/>
              </a:spcAft>
              <a:buFontTx/>
              <a:buChar char="-"/>
            </a:pPr>
            <a:endParaRPr lang="en-US" sz="3200" b="1" baseline="30000" dirty="0">
              <a:latin typeface="Times New Roman" pitchFamily="18" charset="0"/>
              <a:cs typeface="Times New Roman" pitchFamily="18" charset="0"/>
            </a:endParaRPr>
          </a:p>
          <a:p>
            <a:pPr marL="457200" lvl="0" indent="-457200" algn="just" eaLnBrk="0" fontAlgn="base" hangingPunct="0">
              <a:spcBef>
                <a:spcPct val="0"/>
              </a:spcBef>
              <a:spcAft>
                <a:spcPct val="0"/>
              </a:spcAft>
              <a:buFontTx/>
              <a:buChar char="-"/>
            </a:pPr>
            <a:endParaRPr kumimoji="0" lang="en-US" sz="3200" b="1" i="0" u="none" strike="noStrike" cap="none" normalizeH="0" baseline="30000" dirty="0">
              <a:ln>
                <a:noFill/>
              </a:ln>
              <a:solidFill>
                <a:schemeClr val="tx1"/>
              </a:solidFill>
              <a:effectLst/>
              <a:latin typeface="Times New Roman" pitchFamily="18" charset="0"/>
              <a:cs typeface="Times New Roman" pitchFamily="18" charset="0"/>
            </a:endParaRPr>
          </a:p>
          <a:p>
            <a:pPr marL="457200" lvl="0" indent="-457200" algn="just" eaLnBrk="0" fontAlgn="base" hangingPunct="0">
              <a:spcBef>
                <a:spcPct val="0"/>
              </a:spcBef>
              <a:spcAft>
                <a:spcPct val="0"/>
              </a:spcAft>
              <a:buFontTx/>
              <a:buChar char="-"/>
            </a:pPr>
            <a:endParaRPr lang="en-US" sz="3200" b="1" baseline="30000" dirty="0" smtClean="0">
              <a:latin typeface="Times New Roman" pitchFamily="18" charset="0"/>
              <a:cs typeface="Times New Roman" pitchFamily="18" charset="0"/>
            </a:endParaRPr>
          </a:p>
          <a:p>
            <a:pPr marL="457200" lvl="0" indent="-457200" algn="just" eaLnBrk="0" fontAlgn="base" hangingPunct="0">
              <a:spcBef>
                <a:spcPct val="0"/>
              </a:spcBef>
              <a:spcAft>
                <a:spcPct val="0"/>
              </a:spcAft>
              <a:buFontTx/>
              <a:buChar char="-"/>
            </a:pPr>
            <a:endParaRPr kumimoji="0" lang="en-US"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657600"/>
            <a:ext cx="6299579"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9144000" cy="4154984"/>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Chloroplast structures include: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endPar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342900" marR="0" lvl="0" indent="-342900" algn="justLow"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Outer membrane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a semi-porous membrane and is permeable to small molecules and ions</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permeable to larger proteins.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Low"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sz="24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Intermembrane</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Space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usually a thin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intermembrane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space about 10-20 nanometers and it is present between the outer and the inner membrane of the chloroplast.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Low"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Inner membrane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inner membrane of the chloroplast forms a border to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stroma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regulates passage of materials in and out of the chloroplast. In addition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 fatty acids, lipids and carotenoids are synthesized in the inner chloroplast membrane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72864"/>
            <a:ext cx="3917092" cy="196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79898"/>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370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4068" y="-184666"/>
            <a:ext cx="9144000" cy="7109639"/>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Grana (singular granum)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dense layered stacks of thylakoid sacs that serve as the </a:t>
            </a:r>
            <a:r>
              <a:rPr kumimoji="0" lang="en-US"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sites of conversion of light energy to chemical energy.</a:t>
            </a:r>
          </a:p>
          <a:p>
            <a:pPr marL="0" marR="0" lvl="0" indent="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r>
              <a:rPr lang="en-US" sz="2400" b="1" dirty="0">
                <a:solidFill>
                  <a:srgbClr val="FF0000"/>
                </a:solidFill>
                <a:latin typeface="Times New Roman" pitchFamily="18" charset="0"/>
                <a:ea typeface="Times New Roman" pitchFamily="18" charset="0"/>
                <a:cs typeface="Times New Roman" pitchFamily="18" charset="0"/>
              </a:rPr>
              <a:t>Thylakoid Membrane </a:t>
            </a:r>
            <a:r>
              <a:rPr lang="en-US" sz="2400" dirty="0">
                <a:solidFill>
                  <a:prstClr val="black"/>
                </a:solidFill>
                <a:latin typeface="Times New Roman" pitchFamily="18" charset="0"/>
                <a:ea typeface="Times New Roman" pitchFamily="18" charset="0"/>
                <a:cs typeface="Times New Roman" pitchFamily="18" charset="0"/>
              </a:rPr>
              <a:t>- internal membrane system consisting of </a:t>
            </a:r>
            <a:r>
              <a:rPr lang="en-US" sz="2400" i="1" dirty="0">
                <a:solidFill>
                  <a:prstClr val="black"/>
                </a:solidFill>
                <a:latin typeface="Times New Roman" pitchFamily="18" charset="0"/>
                <a:ea typeface="Times New Roman" pitchFamily="18" charset="0"/>
                <a:cs typeface="Times New Roman" pitchFamily="18" charset="0"/>
              </a:rPr>
              <a:t>flattened sac-like </a:t>
            </a:r>
            <a:r>
              <a:rPr lang="en-US" sz="2400" dirty="0">
                <a:solidFill>
                  <a:prstClr val="black"/>
                </a:solidFill>
                <a:latin typeface="Times New Roman" pitchFamily="18" charset="0"/>
                <a:ea typeface="Times New Roman" pitchFamily="18" charset="0"/>
                <a:cs typeface="Times New Roman" pitchFamily="18" charset="0"/>
              </a:rPr>
              <a:t>membrane structures called </a:t>
            </a:r>
            <a:r>
              <a:rPr lang="en-US" sz="2400" b="1" dirty="0" smtClean="0">
                <a:solidFill>
                  <a:srgbClr val="FF0000"/>
                </a:solidFill>
                <a:latin typeface="Times New Roman" pitchFamily="18" charset="0"/>
                <a:ea typeface="Times New Roman" pitchFamily="18" charset="0"/>
                <a:cs typeface="Times New Roman" pitchFamily="18" charset="0"/>
              </a:rPr>
              <a:t>thylakoids</a:t>
            </a:r>
          </a:p>
          <a:p>
            <a:pPr lvl="0" eaLnBrk="0" fontAlgn="base" hangingPunct="0">
              <a:spcBef>
                <a:spcPct val="0"/>
              </a:spcBef>
              <a:spcAft>
                <a:spcPct val="0"/>
              </a:spcAft>
              <a:buFontTx/>
              <a:buChar char="•"/>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400" b="1" dirty="0" smtClean="0">
                <a:solidFill>
                  <a:srgbClr val="FF0000"/>
                </a:solidFill>
                <a:latin typeface="Times New Roman" pitchFamily="18" charset="0"/>
                <a:ea typeface="Calibri" pitchFamily="34" charset="0"/>
                <a:cs typeface="Times New Roman" pitchFamily="18" charset="0"/>
              </a:rPr>
              <a:t>Chlorophyll-a  </a:t>
            </a:r>
            <a:r>
              <a:rPr lang="en-US" sz="2400" dirty="0">
                <a:latin typeface="Times New Roman" pitchFamily="18" charset="0"/>
                <a:ea typeface="Calibri" pitchFamily="34" charset="0"/>
                <a:cs typeface="Times New Roman" pitchFamily="18" charset="0"/>
              </a:rPr>
              <a:t>green photosynthetic pigment </a:t>
            </a:r>
            <a:r>
              <a:rPr lang="en-US" sz="2400" dirty="0" smtClean="0">
                <a:latin typeface="Times New Roman" pitchFamily="18" charset="0"/>
                <a:ea typeface="Calibri" pitchFamily="34" charset="0"/>
                <a:cs typeface="Times New Roman" pitchFamily="18" charset="0"/>
              </a:rPr>
              <a:t>and ethers pigment within </a:t>
            </a:r>
            <a:r>
              <a:rPr lang="en-US" sz="2400" dirty="0">
                <a:latin typeface="Times New Roman" pitchFamily="18" charset="0"/>
                <a:ea typeface="Calibri" pitchFamily="34" charset="0"/>
                <a:cs typeface="Times New Roman" pitchFamily="18" charset="0"/>
              </a:rPr>
              <a:t>the chloroplast grana that absorbs light energy </a:t>
            </a:r>
            <a:r>
              <a:rPr lang="en-US" sz="2400" dirty="0" smtClean="0">
                <a:latin typeface="Times New Roman" pitchFamily="18" charset="0"/>
                <a:ea typeface="Calibri" pitchFamily="34" charset="0"/>
                <a:cs typeface="Times New Roman" pitchFamily="18" charset="0"/>
              </a:rPr>
              <a:t>.</a:t>
            </a:r>
            <a:endParaRPr lang="en-US" sz="24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Stroma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dense fluid within the chloroplast that lies inside the envelope but outside the thylakoid membrane. </a:t>
            </a:r>
            <a:r>
              <a:rPr kumimoji="0" lang="en-US"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This is the site of conversion of carbon dioxide to carbohydrates (sugar).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DNA of chloroplast, ribosomes ,thylakoid system, starch granules and many enzymes  are found floating around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stroma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b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encrypted-tbn2.gstatic.com/images?q=tbn:ANd9GcThS9C1ftiSQpc26Q4-dEh0XdbgdKvJQBYLRwSM61o9tK6GMHYm"/>
          <p:cNvPicPr/>
          <p:nvPr/>
        </p:nvPicPr>
        <p:blipFill>
          <a:blip r:embed="rId2" cstate="print"/>
          <a:srcRect/>
          <a:stretch>
            <a:fillRect/>
          </a:stretch>
        </p:blipFill>
        <p:spPr bwMode="auto">
          <a:xfrm>
            <a:off x="838200" y="381000"/>
            <a:ext cx="70104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585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32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32498"/>
            <a:ext cx="9144000" cy="4278094"/>
          </a:xfrm>
          <a:prstGeom prst="rect">
            <a:avLst/>
          </a:prstGeom>
          <a:solidFill>
            <a:srgbClr val="CCFFCC"/>
          </a:solidFill>
        </p:spPr>
        <p:txBody>
          <a:bodyPr wrap="square">
            <a:spAutoFit/>
          </a:bodyPr>
          <a:lstStyle/>
          <a:p>
            <a:pPr lvl="0" fontAlgn="base">
              <a:spcBef>
                <a:spcPct val="0"/>
              </a:spcBef>
              <a:spcAft>
                <a:spcPct val="0"/>
              </a:spcAft>
              <a:tabLst>
                <a:tab pos="457200" algn="l"/>
              </a:tabLst>
            </a:pPr>
            <a:r>
              <a:rPr lang="en-US" sz="3200" b="1" dirty="0" smtClean="0">
                <a:solidFill>
                  <a:srgbClr val="C00000"/>
                </a:solidFill>
                <a:latin typeface="Times New Roman" pitchFamily="18" charset="0"/>
                <a:ea typeface="Times New Roman" pitchFamily="18" charset="0"/>
                <a:cs typeface="Times New Roman" pitchFamily="18" charset="0"/>
              </a:rPr>
              <a:t>Photosynthesis</a:t>
            </a:r>
            <a:endParaRPr lang="en-US" sz="3200" b="1" dirty="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n-US" sz="2400" dirty="0" smtClean="0">
                <a:latin typeface="Times New Roman" pitchFamily="18" charset="0"/>
                <a:ea typeface="Times New Roman" pitchFamily="18" charset="0"/>
                <a:cs typeface="Times New Roman" pitchFamily="18" charset="0"/>
              </a:rPr>
              <a:t>      Photosynthesis</a:t>
            </a:r>
            <a:r>
              <a:rPr lang="en-US" sz="2400" dirty="0" smtClean="0">
                <a:solidFill>
                  <a:srgbClr val="292934"/>
                </a:solidFill>
                <a:latin typeface="Times New Roman" pitchFamily="18" charset="0"/>
                <a:ea typeface="Times New Roman" pitchFamily="18" charset="0"/>
                <a:cs typeface="Times New Roman" pitchFamily="18" charset="0"/>
              </a:rPr>
              <a:t> </a:t>
            </a:r>
            <a:r>
              <a:rPr lang="en-US" sz="2400" dirty="0">
                <a:solidFill>
                  <a:srgbClr val="292934"/>
                </a:solidFill>
                <a:latin typeface="Times New Roman" pitchFamily="18" charset="0"/>
                <a:ea typeface="Times New Roman" pitchFamily="18" charset="0"/>
                <a:cs typeface="Times New Roman" pitchFamily="18" charset="0"/>
              </a:rPr>
              <a:t>is the process of converting light energy to chemical energy and storing it in the bonds of sugar. This process occurs in plants and </a:t>
            </a:r>
            <a:r>
              <a:rPr lang="en-US" sz="2400" dirty="0" smtClean="0">
                <a:solidFill>
                  <a:srgbClr val="292934"/>
                </a:solidFill>
                <a:latin typeface="Times New Roman" pitchFamily="18" charset="0"/>
                <a:ea typeface="Times New Roman" pitchFamily="18" charset="0"/>
                <a:cs typeface="Times New Roman" pitchFamily="18" charset="0"/>
              </a:rPr>
              <a:t>algae</a:t>
            </a:r>
            <a:r>
              <a:rPr lang="en-US" sz="2400" dirty="0">
                <a:solidFill>
                  <a:srgbClr val="292934"/>
                </a:solidFill>
                <a:latin typeface="Times New Roman" pitchFamily="18" charset="0"/>
                <a:ea typeface="Times New Roman" pitchFamily="18" charset="0"/>
                <a:cs typeface="Times New Roman" pitchFamily="18" charset="0"/>
              </a:rPr>
              <a:t>. Plants need only light energy, CO</a:t>
            </a:r>
            <a:r>
              <a:rPr lang="en-US" sz="2400" baseline="-30000" dirty="0">
                <a:solidFill>
                  <a:srgbClr val="292934"/>
                </a:solidFill>
                <a:latin typeface="Times New Roman" pitchFamily="18" charset="0"/>
                <a:ea typeface="Times New Roman" pitchFamily="18" charset="0"/>
                <a:cs typeface="Times New Roman" pitchFamily="18" charset="0"/>
              </a:rPr>
              <a:t>2</a:t>
            </a:r>
            <a:r>
              <a:rPr lang="en-US" sz="2400" dirty="0">
                <a:solidFill>
                  <a:srgbClr val="292934"/>
                </a:solidFill>
                <a:latin typeface="Times New Roman" pitchFamily="18" charset="0"/>
                <a:ea typeface="Times New Roman" pitchFamily="18" charset="0"/>
                <a:cs typeface="Times New Roman" pitchFamily="18" charset="0"/>
              </a:rPr>
              <a:t>, </a:t>
            </a:r>
            <a:r>
              <a:rPr lang="en-US" sz="2400" dirty="0" smtClean="0">
                <a:solidFill>
                  <a:srgbClr val="292934"/>
                </a:solidFill>
                <a:latin typeface="Times New Roman" pitchFamily="18" charset="0"/>
                <a:ea typeface="Times New Roman" pitchFamily="18" charset="0"/>
                <a:cs typeface="Times New Roman" pitchFamily="18" charset="0"/>
              </a:rPr>
              <a:t>H</a:t>
            </a:r>
            <a:r>
              <a:rPr lang="en-US" sz="2400" baseline="-30000" dirty="0" smtClean="0">
                <a:solidFill>
                  <a:srgbClr val="292934"/>
                </a:solidFill>
                <a:latin typeface="Times New Roman" pitchFamily="18" charset="0"/>
                <a:ea typeface="Times New Roman" pitchFamily="18" charset="0"/>
                <a:cs typeface="Times New Roman" pitchFamily="18" charset="0"/>
              </a:rPr>
              <a:t>2</a:t>
            </a:r>
            <a:r>
              <a:rPr lang="en-US" sz="2400" dirty="0" smtClean="0">
                <a:solidFill>
                  <a:srgbClr val="292934"/>
                </a:solidFill>
                <a:latin typeface="Times New Roman" pitchFamily="18" charset="0"/>
                <a:ea typeface="Times New Roman" pitchFamily="18" charset="0"/>
                <a:cs typeface="Times New Roman" pitchFamily="18" charset="0"/>
              </a:rPr>
              <a:t>O and light are converted  </a:t>
            </a:r>
            <a:r>
              <a:rPr lang="en-US" sz="2400" dirty="0">
                <a:solidFill>
                  <a:srgbClr val="292934"/>
                </a:solidFill>
                <a:latin typeface="Times New Roman" pitchFamily="18" charset="0"/>
                <a:ea typeface="Times New Roman" pitchFamily="18" charset="0"/>
                <a:cs typeface="Times New Roman" pitchFamily="18" charset="0"/>
              </a:rPr>
              <a:t>to </a:t>
            </a:r>
            <a:r>
              <a:rPr lang="en-US" sz="2400" dirty="0" smtClean="0">
                <a:solidFill>
                  <a:srgbClr val="292934"/>
                </a:solidFill>
                <a:latin typeface="Times New Roman" pitchFamily="18" charset="0"/>
                <a:ea typeface="Times New Roman" pitchFamily="18" charset="0"/>
                <a:cs typeface="Times New Roman" pitchFamily="18" charset="0"/>
              </a:rPr>
              <a:t>sugar and oxygen . </a:t>
            </a:r>
            <a:r>
              <a:rPr lang="en-US" sz="2400" dirty="0">
                <a:solidFill>
                  <a:srgbClr val="292934"/>
                </a:solidFill>
                <a:latin typeface="Times New Roman" pitchFamily="18" charset="0"/>
                <a:ea typeface="Times New Roman" pitchFamily="18" charset="0"/>
                <a:cs typeface="Times New Roman" pitchFamily="18" charset="0"/>
              </a:rPr>
              <a:t>The process of photosynthesis takes place in the </a:t>
            </a:r>
            <a:r>
              <a:rPr lang="en-US" sz="2400" dirty="0" smtClean="0">
                <a:solidFill>
                  <a:srgbClr val="0000FF"/>
                </a:solidFill>
                <a:latin typeface="Times New Roman" pitchFamily="18" charset="0"/>
                <a:ea typeface="Times New Roman" pitchFamily="18" charset="0"/>
                <a:cs typeface="Times New Roman" pitchFamily="18" charset="0"/>
              </a:rPr>
              <a:t>chloroplasts </a:t>
            </a:r>
            <a:r>
              <a:rPr lang="en-US" sz="2400" dirty="0" smtClean="0">
                <a:solidFill>
                  <a:srgbClr val="292934"/>
                </a:solidFill>
                <a:latin typeface="Times New Roman" pitchFamily="18" charset="0"/>
                <a:ea typeface="Times New Roman" pitchFamily="18" charset="0"/>
                <a:cs typeface="Times New Roman" pitchFamily="18" charset="0"/>
              </a:rPr>
              <a:t>, in chloroplast are pigment that absorb  wavelength of light .</a:t>
            </a:r>
          </a:p>
          <a:p>
            <a:pPr lvl="0" algn="just" eaLnBrk="0" fontAlgn="base" hangingPunct="0">
              <a:spcBef>
                <a:spcPct val="0"/>
              </a:spcBef>
              <a:spcAft>
                <a:spcPct val="0"/>
              </a:spcAft>
              <a:tabLst>
                <a:tab pos="457200" algn="l"/>
              </a:tabLst>
            </a:pPr>
            <a:endParaRPr lang="en-US" sz="2400" dirty="0">
              <a:solidFill>
                <a:srgbClr val="292934"/>
              </a:solidFill>
              <a:latin typeface="Times New Roman" pitchFamily="18" charset="0"/>
              <a:cs typeface="Times New Roman" pitchFamily="18" charset="0"/>
            </a:endParaRPr>
          </a:p>
          <a:p>
            <a:pPr lvl="0" algn="ctr" eaLnBrk="0" fontAlgn="base" hangingPunct="0">
              <a:spcBef>
                <a:spcPct val="0"/>
              </a:spcBef>
              <a:spcAft>
                <a:spcPct val="0"/>
              </a:spcAft>
              <a:tabLst>
                <a:tab pos="457200" algn="l"/>
              </a:tabLst>
            </a:pPr>
            <a:r>
              <a:rPr lang="en-US" sz="2400" dirty="0">
                <a:solidFill>
                  <a:srgbClr val="292934"/>
                </a:solidFill>
                <a:latin typeface="Times New Roman" pitchFamily="18" charset="0"/>
                <a:ea typeface="Times New Roman" pitchFamily="18" charset="0"/>
                <a:cs typeface="Times New Roman" pitchFamily="18" charset="0"/>
              </a:rPr>
              <a:t> The overall chemical reaction involved in photosynthesis is:</a:t>
            </a:r>
            <a:br>
              <a:rPr lang="en-US" sz="2400" dirty="0">
                <a:solidFill>
                  <a:srgbClr val="292934"/>
                </a:solidFill>
                <a:latin typeface="Times New Roman" pitchFamily="18" charset="0"/>
                <a:ea typeface="Times New Roman" pitchFamily="18" charset="0"/>
                <a:cs typeface="Times New Roman" pitchFamily="18" charset="0"/>
              </a:rPr>
            </a:br>
            <a:r>
              <a:rPr lang="en-US" sz="2400" b="1" dirty="0">
                <a:solidFill>
                  <a:srgbClr val="292934"/>
                </a:solidFill>
                <a:latin typeface="Times New Roman" pitchFamily="18" charset="0"/>
                <a:ea typeface="Times New Roman" pitchFamily="18" charset="0"/>
                <a:cs typeface="Times New Roman" pitchFamily="18" charset="0"/>
              </a:rPr>
              <a:t>6CO</a:t>
            </a:r>
            <a:r>
              <a:rPr lang="en-US" sz="2400" b="1" baseline="-30000" dirty="0">
                <a:solidFill>
                  <a:srgbClr val="292934"/>
                </a:solidFill>
                <a:latin typeface="Times New Roman" pitchFamily="18" charset="0"/>
                <a:ea typeface="Times New Roman" pitchFamily="18" charset="0"/>
                <a:cs typeface="Times New Roman" pitchFamily="18" charset="0"/>
              </a:rPr>
              <a:t>2</a:t>
            </a:r>
            <a:r>
              <a:rPr lang="en-US" sz="2400" b="1" dirty="0">
                <a:solidFill>
                  <a:srgbClr val="292934"/>
                </a:solidFill>
                <a:latin typeface="Times New Roman" pitchFamily="18" charset="0"/>
                <a:ea typeface="Times New Roman" pitchFamily="18" charset="0"/>
                <a:cs typeface="Times New Roman" pitchFamily="18" charset="0"/>
              </a:rPr>
              <a:t> + 6H</a:t>
            </a:r>
            <a:r>
              <a:rPr lang="en-US" sz="2400" b="1" baseline="-30000" dirty="0">
                <a:solidFill>
                  <a:srgbClr val="292934"/>
                </a:solidFill>
                <a:latin typeface="Times New Roman" pitchFamily="18" charset="0"/>
                <a:ea typeface="Times New Roman" pitchFamily="18" charset="0"/>
                <a:cs typeface="Times New Roman" pitchFamily="18" charset="0"/>
              </a:rPr>
              <a:t>2</a:t>
            </a:r>
            <a:r>
              <a:rPr lang="en-US" sz="2400" b="1" dirty="0">
                <a:solidFill>
                  <a:srgbClr val="292934"/>
                </a:solidFill>
                <a:latin typeface="Times New Roman" pitchFamily="18" charset="0"/>
                <a:ea typeface="Times New Roman" pitchFamily="18" charset="0"/>
                <a:cs typeface="Times New Roman" pitchFamily="18" charset="0"/>
              </a:rPr>
              <a:t>O </a:t>
            </a:r>
            <a:r>
              <a:rPr lang="en-US" sz="2400" b="1" dirty="0" smtClean="0">
                <a:solidFill>
                  <a:srgbClr val="292934"/>
                </a:solidFill>
                <a:latin typeface="Times New Roman" pitchFamily="18" charset="0"/>
                <a:ea typeface="Times New Roman" pitchFamily="18" charset="0"/>
                <a:cs typeface="Times New Roman" pitchFamily="18" charset="0"/>
              </a:rPr>
              <a:t>+</a:t>
            </a:r>
            <a:r>
              <a:rPr lang="en-US" sz="2400" b="1" dirty="0">
                <a:solidFill>
                  <a:srgbClr val="292934"/>
                </a:solidFill>
                <a:latin typeface="Times New Roman" pitchFamily="18" charset="0"/>
                <a:ea typeface="Times New Roman" pitchFamily="18" charset="0"/>
                <a:cs typeface="Times New Roman" pitchFamily="18" charset="0"/>
              </a:rPr>
              <a:t> light </a:t>
            </a:r>
            <a:r>
              <a:rPr lang="en-US" sz="2400" b="1" dirty="0" smtClean="0">
                <a:solidFill>
                  <a:srgbClr val="292934"/>
                </a:solidFill>
                <a:latin typeface="Times New Roman" pitchFamily="18" charset="0"/>
                <a:ea typeface="Times New Roman" pitchFamily="18" charset="0"/>
                <a:cs typeface="Times New Roman" pitchFamily="18" charset="0"/>
              </a:rPr>
              <a:t>energy</a:t>
            </a:r>
            <a:r>
              <a:rPr lang="en-US" sz="2400" b="1" dirty="0">
                <a:solidFill>
                  <a:srgbClr val="292934"/>
                </a:solidFill>
                <a:latin typeface="Times New Roman" pitchFamily="18" charset="0"/>
                <a:ea typeface="Times New Roman" pitchFamily="18" charset="0"/>
                <a:cs typeface="Times New Roman" pitchFamily="18" charset="0"/>
              </a:rPr>
              <a:t> → C</a:t>
            </a:r>
            <a:r>
              <a:rPr lang="en-US" sz="2400" b="1" baseline="-30000" dirty="0">
                <a:solidFill>
                  <a:srgbClr val="292934"/>
                </a:solidFill>
                <a:latin typeface="Times New Roman" pitchFamily="18" charset="0"/>
                <a:ea typeface="Times New Roman" pitchFamily="18" charset="0"/>
                <a:cs typeface="Times New Roman" pitchFamily="18" charset="0"/>
              </a:rPr>
              <a:t>6</a:t>
            </a:r>
            <a:r>
              <a:rPr lang="en-US" sz="2400" b="1" dirty="0">
                <a:solidFill>
                  <a:srgbClr val="292934"/>
                </a:solidFill>
                <a:latin typeface="Times New Roman" pitchFamily="18" charset="0"/>
                <a:ea typeface="Times New Roman" pitchFamily="18" charset="0"/>
                <a:cs typeface="Times New Roman" pitchFamily="18" charset="0"/>
              </a:rPr>
              <a:t>H</a:t>
            </a:r>
            <a:r>
              <a:rPr lang="en-US" sz="2400" b="1" baseline="-30000" dirty="0">
                <a:solidFill>
                  <a:srgbClr val="292934"/>
                </a:solidFill>
                <a:latin typeface="Times New Roman" pitchFamily="18" charset="0"/>
                <a:ea typeface="Times New Roman" pitchFamily="18" charset="0"/>
                <a:cs typeface="Times New Roman" pitchFamily="18" charset="0"/>
              </a:rPr>
              <a:t>12</a:t>
            </a:r>
            <a:r>
              <a:rPr lang="en-US" sz="2400" b="1" dirty="0">
                <a:solidFill>
                  <a:srgbClr val="292934"/>
                </a:solidFill>
                <a:latin typeface="Times New Roman" pitchFamily="18" charset="0"/>
                <a:ea typeface="Times New Roman" pitchFamily="18" charset="0"/>
                <a:cs typeface="Times New Roman" pitchFamily="18" charset="0"/>
              </a:rPr>
              <a:t>O</a:t>
            </a:r>
            <a:r>
              <a:rPr lang="en-US" sz="2400" b="1" baseline="-30000" dirty="0">
                <a:solidFill>
                  <a:srgbClr val="292934"/>
                </a:solidFill>
                <a:latin typeface="Times New Roman" pitchFamily="18" charset="0"/>
                <a:ea typeface="Times New Roman" pitchFamily="18" charset="0"/>
                <a:cs typeface="Times New Roman" pitchFamily="18" charset="0"/>
              </a:rPr>
              <a:t>6</a:t>
            </a:r>
            <a:r>
              <a:rPr lang="en-US" sz="2400" b="1" dirty="0">
                <a:solidFill>
                  <a:srgbClr val="292934"/>
                </a:solidFill>
                <a:latin typeface="Times New Roman" pitchFamily="18" charset="0"/>
                <a:ea typeface="Times New Roman" pitchFamily="18" charset="0"/>
                <a:cs typeface="Times New Roman" pitchFamily="18" charset="0"/>
              </a:rPr>
              <a:t> + 6O</a:t>
            </a:r>
            <a:r>
              <a:rPr lang="en-US" sz="2400" b="1" baseline="-30000" dirty="0">
                <a:solidFill>
                  <a:srgbClr val="292934"/>
                </a:solidFill>
                <a:latin typeface="Times New Roman" pitchFamily="18" charset="0"/>
                <a:ea typeface="Times New Roman" pitchFamily="18" charset="0"/>
                <a:cs typeface="Times New Roman" pitchFamily="18" charset="0"/>
              </a:rPr>
              <a:t>2</a:t>
            </a:r>
            <a:endParaRPr lang="en-US" sz="2400" dirty="0">
              <a:solidFill>
                <a:srgbClr val="292934"/>
              </a:solidFill>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en-US" sz="2400" dirty="0">
                <a:solidFill>
                  <a:srgbClr val="292934"/>
                </a:solidFill>
                <a:latin typeface="Times New Roman" pitchFamily="18" charset="0"/>
                <a:ea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3571928"/>
            <a:ext cx="9144000" cy="32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111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061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a:solidFill>
            <a:srgbClr val="92D050"/>
          </a:solidFill>
        </p:spPr>
        <p:txBody>
          <a:bodyPr wrap="square">
            <a:spAutoFit/>
          </a:bodyPr>
          <a:lstStyle/>
          <a:p>
            <a:pPr lvl="0" algn="just" eaLnBrk="0" fontAlgn="base" hangingPunct="0">
              <a:spcBef>
                <a:spcPct val="0"/>
              </a:spcBef>
              <a:spcAft>
                <a:spcPct val="0"/>
              </a:spcAft>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Green plants are green because they contain a pigment called chlorophyll. Chlorophyll absorbs certain wavelengths of light within the visible light spectrum. As shown in detail in the absorption spectra, chlorophyll absorbs light in the red (long wavelength) and the blue (short wavelength) regions of the visible light spectrum. Green light is not absorbed but reflected, making the plant appear green.</a:t>
            </a:r>
          </a:p>
          <a:p>
            <a:pPr lvl="0" algn="just" eaLnBrk="0" fontAlgn="base" hangingPunct="0">
              <a:spcBef>
                <a:spcPct val="0"/>
              </a:spcBef>
              <a:spcAft>
                <a:spcPct val="0"/>
              </a:spcAft>
              <a:tabLst>
                <a:tab pos="457200" algn="l"/>
              </a:tabLst>
            </a:pPr>
            <a:endParaRPr lang="en-US" sz="2400" dirty="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lang="en-US" sz="2400" dirty="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lang="en-US" sz="2400" dirty="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lang="en-US" sz="2400" dirty="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lang="en-US" sz="2400" dirty="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lang="en-US" sz="2400" dirty="0">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descr="Light and Dark Reaction"/>
          <p:cNvPicPr/>
          <p:nvPr/>
        </p:nvPicPr>
        <p:blipFill>
          <a:blip r:embed="rId2" cstate="print"/>
          <a:srcRect/>
          <a:stretch>
            <a:fillRect/>
          </a:stretch>
        </p:blipFill>
        <p:spPr bwMode="auto">
          <a:xfrm>
            <a:off x="1143000" y="2362200"/>
            <a:ext cx="6324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54" y="2802103"/>
            <a:ext cx="914400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1200" y="990600"/>
            <a:ext cx="45720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r>
              <a:rPr lang="en-US" sz="2400" dirty="0"/>
              <a:t>Visible light is only a small part of the electromagnetic spectrum (all forms of light).</a:t>
            </a:r>
          </a:p>
        </p:txBody>
      </p:sp>
    </p:spTree>
    <p:extLst>
      <p:ext uri="{BB962C8B-B14F-4D97-AF65-F5344CB8AC3E}">
        <p14:creationId xmlns:p14="http://schemas.microsoft.com/office/powerpoint/2010/main" val="3195316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 y="-33486"/>
            <a:ext cx="9130145" cy="1477328"/>
          </a:xfrm>
          <a:prstGeom prst="rect">
            <a:avLst/>
          </a:prstGeom>
        </p:spPr>
        <p:style>
          <a:lnRef idx="0">
            <a:scrgbClr r="0" g="0" b="0"/>
          </a:lnRef>
          <a:fillRef idx="1003">
            <a:schemeClr val="lt2"/>
          </a:fillRef>
          <a:effectRef idx="0">
            <a:scrgbClr r="0" g="0" b="0"/>
          </a:effectRef>
          <a:fontRef idx="major"/>
        </p:style>
        <p:txBody>
          <a:bodyPr wrap="square">
            <a:spAutoFit/>
          </a:bodyPr>
          <a:lstStyle/>
          <a:p>
            <a:r>
              <a:rPr lang="en-US" sz="2400" dirty="0">
                <a:latin typeface="Times New Roman" pitchFamily="18" charset="0"/>
                <a:cs typeface="Times New Roman" pitchFamily="18" charset="0"/>
              </a:rPr>
              <a:t>LIGHT behaves as if it were composed of "units" or "packets" of energy that travel in waves. These packets are </a:t>
            </a:r>
            <a:r>
              <a:rPr lang="en-US" sz="2400" b="1" dirty="0" smtClean="0">
                <a:solidFill>
                  <a:schemeClr val="tx1">
                    <a:lumMod val="95000"/>
                    <a:lumOff val="5000"/>
                  </a:schemeClr>
                </a:solidFill>
                <a:latin typeface="Times New Roman" pitchFamily="18" charset="0"/>
                <a:cs typeface="Times New Roman" pitchFamily="18" charset="0"/>
              </a:rPr>
              <a:t>photons</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wavelength of light determines its color.</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1443841"/>
            <a:ext cx="9150927" cy="540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938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4154984"/>
          </a:xfrm>
          <a:prstGeom prst="rect">
            <a:avLst/>
          </a:prstGeom>
          <a:solidFill>
            <a:schemeClr val="bg2">
              <a:lumMod val="9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tab pos="45720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Origin of plastids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Low" eaLnBrk="0" fontAlgn="base" hangingPunct="0">
              <a:spcBef>
                <a:spcPct val="0"/>
              </a:spcBef>
              <a:spcAft>
                <a:spcPct val="0"/>
              </a:spcAft>
              <a:tabLst>
                <a:tab pos="457200" algn="l"/>
              </a:tabLst>
            </a:pPr>
            <a:r>
              <a:rPr kumimoji="0" lang="en-US" sz="2400" b="0" i="0" u="none" strike="noStrike" cap="none" normalizeH="0" dirty="0" smtClean="0">
                <a:ln>
                  <a:noFill/>
                </a:ln>
                <a:solidFill>
                  <a:srgbClr val="252525"/>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252525"/>
                </a:solidFill>
                <a:effectLst/>
                <a:latin typeface="Times New Roman" pitchFamily="18" charset="0"/>
                <a:ea typeface="Calibri" pitchFamily="34" charset="0"/>
                <a:cs typeface="Times New Roman" pitchFamily="18" charset="0"/>
              </a:rPr>
              <a:t>symbiosis may explain the origin of chloroplasts. Chloroplasts have many similarities with Photosynthetic</a:t>
            </a:r>
            <a:r>
              <a:rPr kumimoji="0" lang="en-US" sz="2400" b="0" i="0" u="none" strike="noStrike" cap="none" normalizeH="0" dirty="0" smtClean="0">
                <a:ln>
                  <a:noFill/>
                </a:ln>
                <a:solidFill>
                  <a:srgbClr val="252525"/>
                </a:solidFill>
                <a:effectLst/>
                <a:latin typeface="Times New Roman" pitchFamily="18" charset="0"/>
                <a:ea typeface="Calibri" pitchFamily="34" charset="0"/>
                <a:cs typeface="Times New Roman" pitchFamily="18" charset="0"/>
              </a:rPr>
              <a:t> bacteria ,</a:t>
            </a:r>
            <a:r>
              <a:rPr kumimoji="0" lang="en-US" sz="2400" b="0" i="0" u="none" strike="noStrike" cap="none" normalizeH="0" baseline="0" dirty="0" smtClean="0">
                <a:ln>
                  <a:noFill/>
                </a:ln>
                <a:solidFill>
                  <a:srgbClr val="252525"/>
                </a:solidFill>
                <a:effectLst/>
                <a:latin typeface="Times New Roman" pitchFamily="18" charset="0"/>
                <a:ea typeface="Calibri" pitchFamily="34" charset="0"/>
                <a:cs typeface="Times New Roman" pitchFamily="18" charset="0"/>
              </a:rPr>
              <a:t>including a circular DNA , prokaryotic-type ribosomes , and similar proteins in the photosynthetic reaction center. The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endosymbiosis theory </a:t>
            </a:r>
            <a:r>
              <a:rPr kumimoji="0" lang="en-US" sz="2400" b="0" i="0" u="none" strike="noStrike" cap="none" normalizeH="0" baseline="0" dirty="0" smtClean="0">
                <a:ln>
                  <a:noFill/>
                </a:ln>
                <a:solidFill>
                  <a:srgbClr val="252525"/>
                </a:solidFill>
                <a:effectLst/>
                <a:latin typeface="Times New Roman" pitchFamily="18" charset="0"/>
                <a:ea typeface="Calibri" pitchFamily="34" charset="0"/>
                <a:cs typeface="Times New Roman" pitchFamily="18" charset="0"/>
              </a:rPr>
              <a:t> suggests that photosynthetic bacteria were </a:t>
            </a:r>
            <a:r>
              <a:rPr lang="en-US" sz="2400" dirty="0" smtClean="0">
                <a:solidFill>
                  <a:srgbClr val="252525"/>
                </a:solidFill>
                <a:latin typeface="Times New Roman" pitchFamily="18" charset="0"/>
                <a:ea typeface="Calibri" pitchFamily="34" charset="0"/>
                <a:cs typeface="Times New Roman" pitchFamily="18" charset="0"/>
              </a:rPr>
              <a:t>engulfed</a:t>
            </a:r>
            <a:r>
              <a:rPr kumimoji="0" lang="en-US" sz="2400" b="0" i="0" u="none" strike="noStrike" cap="none" normalizeH="0" baseline="0" dirty="0" smtClean="0">
                <a:ln>
                  <a:noFill/>
                </a:ln>
                <a:solidFill>
                  <a:srgbClr val="252525"/>
                </a:solidFill>
                <a:effectLst/>
                <a:latin typeface="Times New Roman" pitchFamily="18" charset="0"/>
                <a:ea typeface="Calibri" pitchFamily="34" charset="0"/>
                <a:cs typeface="Times New Roman" pitchFamily="18" charset="0"/>
              </a:rPr>
              <a:t> by early eukaryotic  cells to form the firs plant cells. Therefore, chloroplasts may be photosynthetic bacteria that adapted to life inside plant cells. </a:t>
            </a:r>
          </a:p>
          <a:p>
            <a:pPr lvl="0" algn="justLow" eaLnBrk="0" fontAlgn="base" hangingPunct="0">
              <a:spcBef>
                <a:spcPct val="0"/>
              </a:spcBef>
              <a:spcAft>
                <a:spcPct val="0"/>
              </a:spcAft>
              <a:tabLst>
                <a:tab pos="457200" algn="l"/>
              </a:tabLst>
            </a:pPr>
            <a:endParaRPr lang="en-US" sz="2400" dirty="0">
              <a:solidFill>
                <a:srgbClr val="252525"/>
              </a:solidFill>
              <a:latin typeface="Times New Roman" pitchFamily="18" charset="0"/>
              <a:cs typeface="Times New Roman" pitchFamily="18" charset="0"/>
            </a:endParaRPr>
          </a:p>
          <a:p>
            <a:pPr lvl="0" algn="justLow" eaLnBrk="0" fontAlgn="base" hangingPunct="0">
              <a:spcBef>
                <a:spcPct val="0"/>
              </a:spcBef>
              <a:spcAft>
                <a:spcPct val="0"/>
              </a:spcAft>
              <a:tabLst>
                <a:tab pos="457200" algn="l"/>
              </a:tabLst>
            </a:pPr>
            <a:endParaRPr kumimoji="0" lang="en-US" sz="2400" b="0" i="0" u="none" strike="noStrike" cap="none" normalizeH="0" baseline="0" dirty="0" smtClean="0">
              <a:ln>
                <a:noFill/>
              </a:ln>
              <a:solidFill>
                <a:srgbClr val="252525"/>
              </a:solidFill>
              <a:effectLst/>
              <a:latin typeface="Times New Roman" pitchFamily="18" charset="0"/>
              <a:cs typeface="Times New Roman" pitchFamily="18" charset="0"/>
            </a:endParaRPr>
          </a:p>
          <a:p>
            <a:pPr lvl="0" algn="justLow" eaLnBrk="0" fontAlgn="base" hangingPunct="0">
              <a:spcBef>
                <a:spcPct val="0"/>
              </a:spcBef>
              <a:spcAft>
                <a:spcPct val="0"/>
              </a:spcAft>
              <a:tabLst>
                <a:tab pos="45720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4938"/>
            <a:ext cx="9144000" cy="323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256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456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5854"/>
            <a:ext cx="9144000" cy="6801862"/>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457200" algn="l"/>
              </a:tabLst>
            </a:pPr>
            <a:r>
              <a:rPr lang="en-US" sz="2800" b="1" dirty="0" smtClean="0">
                <a:solidFill>
                  <a:srgbClr val="FF0000"/>
                </a:solidFill>
                <a:latin typeface="Times New Roman" pitchFamily="18" charset="0"/>
                <a:ea typeface="Times New Roman" pitchFamily="18" charset="0"/>
                <a:cs typeface="Times New Roman" pitchFamily="18" charset="0"/>
              </a:rPr>
              <a:t>photosynthesis </a:t>
            </a:r>
            <a:r>
              <a:rPr lang="en-US" sz="2800" b="1" dirty="0">
                <a:solidFill>
                  <a:srgbClr val="FF0000"/>
                </a:solidFill>
                <a:latin typeface="Times New Roman" pitchFamily="18" charset="0"/>
                <a:ea typeface="Times New Roman" pitchFamily="18" charset="0"/>
                <a:cs typeface="Times New Roman" pitchFamily="18" charset="0"/>
              </a:rPr>
              <a:t>occurs in two stages</a:t>
            </a:r>
            <a:r>
              <a:rPr lang="en-US" sz="2400" b="1" dirty="0" smtClean="0">
                <a:solidFill>
                  <a:srgbClr val="FF0000"/>
                </a:solidFill>
                <a:latin typeface="Times New Roman" pitchFamily="18" charset="0"/>
                <a:ea typeface="Times New Roman" pitchFamily="18" charset="0"/>
                <a:cs typeface="Times New Roman" pitchFamily="18" charset="0"/>
              </a:rPr>
              <a:t>:</a:t>
            </a:r>
          </a:p>
          <a:p>
            <a:pPr lvl="0" algn="just" eaLnBrk="0" fontAlgn="base" hangingPunct="0">
              <a:spcBef>
                <a:spcPct val="0"/>
              </a:spcBef>
              <a:spcAft>
                <a:spcPct val="0"/>
              </a:spcAft>
              <a:tabLst>
                <a:tab pos="457200" algn="l"/>
              </a:tabLst>
            </a:pPr>
            <a:endPar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342900" lvl="0" indent="-342900" algn="just" eaLnBrk="0" fontAlgn="base" hangingPunct="0">
              <a:spcBef>
                <a:spcPct val="0"/>
              </a:spcBef>
              <a:spcAft>
                <a:spcPct val="0"/>
              </a:spcAft>
              <a:buFont typeface="Wingdings" pitchFamily="2" charset="2"/>
              <a:buChar char="Ø"/>
              <a:tabLst>
                <a:tab pos="457200" algn="l"/>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light reaction stage</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400" dirty="0" smtClean="0">
                <a:solidFill>
                  <a:srgbClr val="FF0000"/>
                </a:solidFill>
                <a:latin typeface="Times New Roman" pitchFamily="18" charset="0"/>
                <a:ea typeface="Times New Roman" pitchFamily="18" charset="0"/>
                <a:cs typeface="Times New Roman" pitchFamily="18" charset="0"/>
              </a:rPr>
              <a:t>light-dependent reactions) or Hill reaction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takes place in the presence of light and occurs within the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chloroplast grana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primary pigment used to convert light energy into chemical energy is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chlorophyll 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other pigments involved in light absorption include chlorophyll b, xanthophyll and carotene. In the light reaction stage, sunlight is converted to chemical energy in the form of ATP and NADPH .</a:t>
            </a:r>
          </a:p>
          <a:p>
            <a:pPr lvl="0" algn="just" eaLnBrk="0" fontAlgn="base" hangingPunct="0">
              <a:spcBef>
                <a:spcPct val="0"/>
              </a:spcBef>
              <a:spcAft>
                <a:spcPct val="0"/>
              </a:spcAft>
              <a:tabLst>
                <a:tab pos="457200" algn="l"/>
              </a:tabLst>
            </a:pPr>
            <a:r>
              <a:rPr lang="en-US" sz="2400" dirty="0">
                <a:latin typeface="Times New Roman" pitchFamily="18" charset="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Both ATP and NADPH are used in the dark reaction stage to produce     sugar.</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lvl="0" indent="-342900" algn="just" eaLnBrk="0" fontAlgn="base" hangingPunct="0">
              <a:spcBef>
                <a:spcPct val="0"/>
              </a:spcBef>
              <a:spcAft>
                <a:spcPct val="0"/>
              </a:spcAft>
              <a:buFont typeface="Wingdings" pitchFamily="2" charset="2"/>
              <a:buChar char="Ø"/>
              <a:tabLst>
                <a:tab pos="457200" algn="l"/>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Dark reaction stage</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400" dirty="0" smtClean="0">
                <a:solidFill>
                  <a:srgbClr val="FF0000"/>
                </a:solidFill>
                <a:latin typeface="Times New Roman" pitchFamily="18" charset="0"/>
                <a:ea typeface="Times New Roman" pitchFamily="18" charset="0"/>
                <a:cs typeface="Times New Roman" pitchFamily="18" charset="0"/>
              </a:rPr>
              <a:t>(light-independent </a:t>
            </a:r>
            <a:r>
              <a:rPr lang="en-US" sz="2400" dirty="0">
                <a:solidFill>
                  <a:srgbClr val="FF0000"/>
                </a:solidFill>
                <a:latin typeface="Times New Roman" pitchFamily="18" charset="0"/>
                <a:ea typeface="Times New Roman" pitchFamily="18" charset="0"/>
                <a:cs typeface="Times New Roman" pitchFamily="18" charset="0"/>
              </a:rPr>
              <a:t>reactions).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is also known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 Calvin cycle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Dark reactions occur in the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stroma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stroma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contains enzymes which facilitate a series of reactions that use ATP, NADPH, and carbon dioxide to produce sugar. </a:t>
            </a:r>
          </a:p>
          <a:p>
            <a:pPr marL="342900" lvl="0" indent="-342900" algn="just" eaLnBrk="0" fontAlgn="base" hangingPunct="0">
              <a:spcBef>
                <a:spcPct val="0"/>
              </a:spcBef>
              <a:spcAft>
                <a:spcPct val="0"/>
              </a:spcAft>
              <a:buFont typeface="Wingdings" pitchFamily="2" charset="2"/>
              <a:buChar char="Ø"/>
              <a:tabLst>
                <a:tab pos="457200" algn="l"/>
              </a:tabLst>
            </a:pPr>
            <a:endParaRPr lang="en-US" sz="2400" dirty="0">
              <a:latin typeface="Times New Roman" pitchFamily="18" charset="0"/>
              <a:cs typeface="Times New Roman" pitchFamily="18" charset="0"/>
            </a:endParaRPr>
          </a:p>
          <a:p>
            <a:pPr marL="342900" lvl="0" indent="-342900" algn="just" eaLnBrk="0" fontAlgn="base" hangingPunct="0">
              <a:spcBef>
                <a:spcPct val="0"/>
              </a:spcBef>
              <a:spcAft>
                <a:spcPct val="0"/>
              </a:spcAft>
              <a:buFont typeface="Wingdings" pitchFamily="2" charset="2"/>
              <a:buChar char="Ø"/>
              <a:tabLst>
                <a:tab pos="45720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21102"/>
            <a:ext cx="9144000" cy="7109639"/>
          </a:xfrm>
          <a:prstGeom prst="rect">
            <a:avLst/>
          </a:prstGeom>
          <a:solidFill>
            <a:schemeClr val="bg2"/>
          </a:solidFill>
        </p:spPr>
        <p:txBody>
          <a:bodyPr wrap="square">
            <a:spAutoFit/>
          </a:bodyPr>
          <a:lstStyle/>
          <a:p>
            <a:pPr algn="ctr"/>
            <a:r>
              <a:rPr lang="en-US" sz="3600" b="1" dirty="0" smtClean="0">
                <a:solidFill>
                  <a:srgbClr val="FF0000"/>
                </a:solidFill>
                <a:latin typeface="Times New Roman" pitchFamily="18" charset="0"/>
                <a:cs typeface="Times New Roman" pitchFamily="18" charset="0"/>
              </a:rPr>
              <a:t>Photosystem</a:t>
            </a:r>
            <a:r>
              <a:rPr lang="en-US" sz="2800" b="1" dirty="0" smtClean="0">
                <a:solidFill>
                  <a:srgbClr val="FF0000"/>
                </a:solidFill>
                <a:latin typeface="Times New Roman" pitchFamily="18" charset="0"/>
                <a:cs typeface="Times New Roman" pitchFamily="18" charset="0"/>
              </a:rPr>
              <a:t> </a:t>
            </a:r>
          </a:p>
          <a:p>
            <a:r>
              <a:rPr lang="en-US" sz="2800" dirty="0" smtClean="0">
                <a:latin typeface="Times New Roman" pitchFamily="18" charset="0"/>
                <a:cs typeface="Times New Roman" pitchFamily="18" charset="0"/>
              </a:rPr>
              <a:t>They are Tow types  of photosystems  in thylakoid membrane: </a:t>
            </a:r>
          </a:p>
          <a:p>
            <a:pPr marL="571500" indent="-571500">
              <a:buFont typeface="+mj-lt"/>
              <a:buAutoNum type="romanUcPeriod"/>
            </a:pPr>
            <a:r>
              <a:rPr lang="en-US" sz="2800" b="1" dirty="0" smtClean="0">
                <a:solidFill>
                  <a:srgbClr val="FF0000"/>
                </a:solidFill>
                <a:latin typeface="Times New Roman" pitchFamily="18" charset="0"/>
                <a:cs typeface="Times New Roman" pitchFamily="18" charset="0"/>
              </a:rPr>
              <a:t>Photosystems  I (PSI): </a:t>
            </a:r>
            <a:r>
              <a:rPr lang="en-US" sz="2800" dirty="0" smtClean="0">
                <a:latin typeface="Times New Roman" pitchFamily="18" charset="0"/>
                <a:cs typeface="Times New Roman" pitchFamily="18" charset="0"/>
              </a:rPr>
              <a:t>is defined as containing reaction center chlorophyll with maximal light absorption </a:t>
            </a:r>
            <a:r>
              <a:rPr lang="en-US" sz="2800" dirty="0">
                <a:latin typeface="Times New Roman" pitchFamily="18" charset="0"/>
                <a:cs typeface="Times New Roman" pitchFamily="18" charset="0"/>
              </a:rPr>
              <a:t>at  </a:t>
            </a:r>
            <a:r>
              <a:rPr lang="en-US" sz="2800" dirty="0" smtClean="0">
                <a:latin typeface="Times New Roman" pitchFamily="18" charset="0"/>
                <a:cs typeface="Times New Roman" pitchFamily="18" charset="0"/>
              </a:rPr>
              <a:t>700nm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are called </a:t>
            </a:r>
            <a:r>
              <a:rPr lang="en-US" sz="2800" dirty="0">
                <a:solidFill>
                  <a:srgbClr val="FF0000"/>
                </a:solidFill>
                <a:latin typeface="Times New Roman" pitchFamily="18" charset="0"/>
                <a:cs typeface="Times New Roman" pitchFamily="18" charset="0"/>
              </a:rPr>
              <a:t>P700 molecules </a:t>
            </a:r>
            <a:endParaRPr lang="en-US" sz="2800" dirty="0" smtClean="0">
              <a:solidFill>
                <a:srgbClr val="FF0000"/>
              </a:solidFill>
              <a:latin typeface="Times New Roman" pitchFamily="18" charset="0"/>
              <a:cs typeface="Times New Roman" pitchFamily="18" charset="0"/>
            </a:endParaRPr>
          </a:p>
          <a:p>
            <a:pPr marL="571500" indent="-571500">
              <a:buFont typeface="+mj-lt"/>
              <a:buAutoNum type="romanUcPeriod"/>
            </a:pPr>
            <a:r>
              <a:rPr lang="en-US" sz="2800" b="1" dirty="0">
                <a:solidFill>
                  <a:srgbClr val="FF0000"/>
                </a:solidFill>
                <a:latin typeface="Times New Roman" pitchFamily="18" charset="0"/>
                <a:cs typeface="Times New Roman" pitchFamily="18" charset="0"/>
              </a:rPr>
              <a:t>Photosystems  </a:t>
            </a:r>
            <a:r>
              <a:rPr lang="en-US" sz="2800" b="1" dirty="0" smtClean="0">
                <a:solidFill>
                  <a:srgbClr val="FF0000"/>
                </a:solidFill>
                <a:latin typeface="Times New Roman" pitchFamily="18" charset="0"/>
                <a:cs typeface="Times New Roman" pitchFamily="18" charset="0"/>
              </a:rPr>
              <a:t>II </a:t>
            </a:r>
            <a:r>
              <a:rPr lang="en-US" sz="2800" b="1" dirty="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PSII): </a:t>
            </a:r>
            <a:r>
              <a:rPr lang="en-US" sz="2800" dirty="0">
                <a:latin typeface="Times New Roman" pitchFamily="18" charset="0"/>
                <a:cs typeface="Times New Roman" pitchFamily="18" charset="0"/>
              </a:rPr>
              <a:t>The chlorophyll molecules of </a:t>
            </a:r>
            <a:r>
              <a:rPr lang="en-US" sz="2800" dirty="0" smtClean="0">
                <a:latin typeface="Times New Roman" pitchFamily="18" charset="0"/>
                <a:cs typeface="Times New Roman" pitchFamily="18" charset="0"/>
              </a:rPr>
              <a:t>PSII </a:t>
            </a:r>
            <a:r>
              <a:rPr lang="en-US" sz="2800" dirty="0">
                <a:latin typeface="Times New Roman" pitchFamily="18" charset="0"/>
                <a:cs typeface="Times New Roman" pitchFamily="18" charset="0"/>
              </a:rPr>
              <a:t>absorb light with a peak wavelength of </a:t>
            </a:r>
            <a:r>
              <a:rPr lang="en-US" sz="2800" dirty="0" smtClean="0">
                <a:latin typeface="Times New Roman" pitchFamily="18" charset="0"/>
                <a:cs typeface="Times New Roman" pitchFamily="18" charset="0"/>
              </a:rPr>
              <a:t>680 nm </a:t>
            </a:r>
            <a:r>
              <a:rPr lang="en-US" sz="2800" dirty="0">
                <a:latin typeface="Times New Roman" pitchFamily="18" charset="0"/>
                <a:cs typeface="Times New Roman" pitchFamily="18" charset="0"/>
              </a:rPr>
              <a:t>and are called </a:t>
            </a:r>
            <a:r>
              <a:rPr lang="en-US" sz="2800" dirty="0" smtClean="0">
                <a:solidFill>
                  <a:srgbClr val="FF0000"/>
                </a:solidFill>
                <a:latin typeface="Times New Roman" pitchFamily="18" charset="0"/>
                <a:cs typeface="Times New Roman" pitchFamily="18" charset="0"/>
              </a:rPr>
              <a:t>P680 </a:t>
            </a:r>
            <a:r>
              <a:rPr lang="en-US" sz="2800" dirty="0">
                <a:solidFill>
                  <a:srgbClr val="FF0000"/>
                </a:solidFill>
                <a:latin typeface="Times New Roman" pitchFamily="18" charset="0"/>
                <a:cs typeface="Times New Roman" pitchFamily="18" charset="0"/>
              </a:rPr>
              <a:t>molecules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tow photosystems </a:t>
            </a:r>
            <a:r>
              <a:rPr lang="en-US" sz="2800" dirty="0" smtClean="0">
                <a:latin typeface="Times New Roman" pitchFamily="18" charset="0"/>
                <a:cs typeface="Times New Roman" pitchFamily="18" charset="0"/>
              </a:rPr>
              <a:t> work to gather   to used light energy  to generate ATP and NADPH</a:t>
            </a:r>
          </a:p>
          <a:p>
            <a:endParaRPr lang="en-US" sz="28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pPr marL="571500" indent="-571500">
              <a:buFont typeface="+mj-lt"/>
              <a:buAutoNum type="romanUcPeriod"/>
            </a:pPr>
            <a:endParaRPr lang="en-US" sz="2800" dirty="0" smtClean="0">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98" y="4406738"/>
            <a:ext cx="4869873"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553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482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56258950"/>
              </p:ext>
            </p:extLst>
          </p:nvPr>
        </p:nvGraphicFramePr>
        <p:xfrm>
          <a:off x="0" y="838200"/>
          <a:ext cx="9144000" cy="6019800"/>
        </p:xfrm>
        <a:graphic>
          <a:graphicData uri="http://schemas.openxmlformats.org/drawingml/2006/table">
            <a:tbl>
              <a:tblPr/>
              <a:tblGrid>
                <a:gridCol w="4953000"/>
                <a:gridCol w="4191000"/>
              </a:tblGrid>
              <a:tr h="701203">
                <a:tc>
                  <a:txBody>
                    <a:bodyPr/>
                    <a:lstStyle/>
                    <a:p>
                      <a:pPr marL="0" marR="0" algn="ctr">
                        <a:lnSpc>
                          <a:spcPct val="115000"/>
                        </a:lnSpc>
                        <a:spcBef>
                          <a:spcPts val="0"/>
                        </a:spcBef>
                        <a:spcAft>
                          <a:spcPts val="1000"/>
                        </a:spcAft>
                      </a:pPr>
                      <a:r>
                        <a:rPr lang="en-US" sz="2400" b="1" dirty="0">
                          <a:latin typeface="Times New Roman" pitchFamily="18" charset="0"/>
                          <a:ea typeface="Calibri"/>
                          <a:cs typeface="Times New Roman" pitchFamily="18" charset="0"/>
                        </a:rPr>
                        <a:t>Light Reaction</a:t>
                      </a:r>
                      <a:endParaRPr lang="en-US" sz="2400" dirty="0">
                        <a:latin typeface="Times New Roman" pitchFamily="18" charset="0"/>
                        <a:ea typeface="Calibri"/>
                        <a:cs typeface="Times New Roman" pitchFamily="18" charset="0"/>
                      </a:endParaRPr>
                    </a:p>
                  </a:txBody>
                  <a:tcPr marL="19050" marR="19050" marT="19050" marB="19050">
                    <a:lnL>
                      <a:noFill/>
                    </a:lnL>
                    <a:lnR>
                      <a:noFill/>
                    </a:lnR>
                    <a:lnT>
                      <a:noFill/>
                    </a:lnT>
                    <a:lnB>
                      <a:noFill/>
                    </a:lnB>
                  </a:tcPr>
                </a:tc>
                <a:tc>
                  <a:txBody>
                    <a:bodyPr/>
                    <a:lstStyle/>
                    <a:p>
                      <a:pPr marL="0" marR="0" algn="ctr">
                        <a:lnSpc>
                          <a:spcPct val="115000"/>
                        </a:lnSpc>
                        <a:spcBef>
                          <a:spcPts val="0"/>
                        </a:spcBef>
                        <a:spcAft>
                          <a:spcPts val="1000"/>
                        </a:spcAft>
                      </a:pPr>
                      <a:r>
                        <a:rPr lang="en-US" sz="2400" b="1" dirty="0">
                          <a:latin typeface="Times New Roman" pitchFamily="18" charset="0"/>
                          <a:ea typeface="Calibri"/>
                          <a:cs typeface="Times New Roman" pitchFamily="18" charset="0"/>
                        </a:rPr>
                        <a:t>Dark Reaction</a:t>
                      </a:r>
                      <a:endParaRPr lang="en-US" sz="2400" dirty="0">
                        <a:latin typeface="Times New Roman" pitchFamily="18" charset="0"/>
                        <a:ea typeface="Calibri"/>
                        <a:cs typeface="Times New Roman" pitchFamily="18" charset="0"/>
                      </a:endParaRPr>
                    </a:p>
                  </a:txBody>
                  <a:tcPr marL="19050" marR="19050" marT="19050" marB="19050">
                    <a:lnL>
                      <a:noFill/>
                    </a:lnL>
                    <a:lnR>
                      <a:noFill/>
                    </a:lnR>
                    <a:lnT>
                      <a:noFill/>
                    </a:lnT>
                    <a:lnB>
                      <a:noFill/>
                    </a:lnB>
                  </a:tcPr>
                </a:tc>
              </a:tr>
              <a:tr h="701203">
                <a:tc>
                  <a:txBody>
                    <a:bodyPr/>
                    <a:lstStyle/>
                    <a:p>
                      <a:pPr marL="0" marR="0">
                        <a:lnSpc>
                          <a:spcPct val="115000"/>
                        </a:lnSpc>
                        <a:spcBef>
                          <a:spcPts val="0"/>
                        </a:spcBef>
                        <a:spcAft>
                          <a:spcPts val="1000"/>
                        </a:spcAft>
                      </a:pPr>
                      <a:r>
                        <a:rPr lang="en-US" sz="2400">
                          <a:latin typeface="Times New Roman" pitchFamily="18" charset="0"/>
                          <a:ea typeface="Calibri"/>
                          <a:cs typeface="Times New Roman" pitchFamily="18" charset="0"/>
                        </a:rPr>
                        <a:t>Occurs : Grana of the chloroplasts.</a:t>
                      </a:r>
                    </a:p>
                  </a:txBody>
                  <a:tcPr marL="19050" marR="19050" marT="19050" marB="19050">
                    <a:lnL>
                      <a:noFill/>
                    </a:lnL>
                    <a:lnR>
                      <a:noFill/>
                    </a:lnR>
                    <a:lnT>
                      <a:noFill/>
                    </a:lnT>
                    <a:lnB>
                      <a:noFill/>
                    </a:lnB>
                  </a:tcPr>
                </a:tc>
                <a:tc>
                  <a:txBody>
                    <a:bodyPr/>
                    <a:lstStyle/>
                    <a:p>
                      <a:pPr marL="0" marR="0">
                        <a:lnSpc>
                          <a:spcPct val="115000"/>
                        </a:lnSpc>
                        <a:spcBef>
                          <a:spcPts val="0"/>
                        </a:spcBef>
                        <a:spcAft>
                          <a:spcPts val="1000"/>
                        </a:spcAft>
                      </a:pPr>
                      <a:r>
                        <a:rPr lang="en-US" sz="2400" dirty="0">
                          <a:latin typeface="Times New Roman" pitchFamily="18" charset="0"/>
                          <a:ea typeface="Calibri"/>
                          <a:cs typeface="Times New Roman" pitchFamily="18" charset="0"/>
                        </a:rPr>
                        <a:t>Occurs: </a:t>
                      </a:r>
                      <a:r>
                        <a:rPr lang="en-US" sz="2400" dirty="0" err="1">
                          <a:latin typeface="Times New Roman" pitchFamily="18" charset="0"/>
                          <a:ea typeface="Calibri"/>
                          <a:cs typeface="Times New Roman" pitchFamily="18" charset="0"/>
                        </a:rPr>
                        <a:t>Stroma</a:t>
                      </a:r>
                      <a:r>
                        <a:rPr lang="en-US" sz="2400" dirty="0">
                          <a:latin typeface="Times New Roman" pitchFamily="18" charset="0"/>
                          <a:ea typeface="Calibri"/>
                          <a:cs typeface="Times New Roman" pitchFamily="18" charset="0"/>
                        </a:rPr>
                        <a:t> of the chloroplast</a:t>
                      </a:r>
                    </a:p>
                  </a:txBody>
                  <a:tcPr marL="19050" marR="19050" marT="19050" marB="19050">
                    <a:lnL>
                      <a:noFill/>
                    </a:lnL>
                    <a:lnR>
                      <a:noFill/>
                    </a:lnR>
                    <a:lnT>
                      <a:noFill/>
                    </a:lnT>
                    <a:lnB>
                      <a:noFill/>
                    </a:lnB>
                  </a:tcPr>
                </a:tc>
              </a:tr>
              <a:tr h="1909100">
                <a:tc>
                  <a:txBody>
                    <a:bodyPr/>
                    <a:lstStyle/>
                    <a:p>
                      <a:pPr marL="0" marR="0">
                        <a:lnSpc>
                          <a:spcPct val="115000"/>
                        </a:lnSpc>
                        <a:spcBef>
                          <a:spcPts val="0"/>
                        </a:spcBef>
                        <a:spcAft>
                          <a:spcPts val="1000"/>
                        </a:spcAft>
                      </a:pPr>
                      <a:r>
                        <a:rPr lang="en-US" sz="2400" dirty="0">
                          <a:latin typeface="Times New Roman" pitchFamily="18" charset="0"/>
                          <a:ea typeface="Calibri"/>
                          <a:cs typeface="Times New Roman" pitchFamily="18" charset="0"/>
                        </a:rPr>
                        <a:t>It is a light dependent process Involves two </a:t>
                      </a:r>
                      <a:r>
                        <a:rPr lang="en-US" sz="2400" dirty="0" err="1">
                          <a:latin typeface="Times New Roman" pitchFamily="18" charset="0"/>
                          <a:ea typeface="Calibri"/>
                          <a:cs typeface="Times New Roman" pitchFamily="18" charset="0"/>
                        </a:rPr>
                        <a:t>photosystems</a:t>
                      </a:r>
                      <a:r>
                        <a:rPr lang="en-US" sz="2400" dirty="0">
                          <a:latin typeface="Times New Roman" pitchFamily="18" charset="0"/>
                          <a:ea typeface="Calibri"/>
                          <a:cs typeface="Times New Roman" pitchFamily="18" charset="0"/>
                        </a:rPr>
                        <a:t>: PS I and PS II</a:t>
                      </a:r>
                    </a:p>
                  </a:txBody>
                  <a:tcPr marL="19050" marR="19050" marT="19050" marB="19050">
                    <a:lnL>
                      <a:noFill/>
                    </a:lnL>
                    <a:lnR>
                      <a:noFill/>
                    </a:lnR>
                    <a:lnT>
                      <a:noFill/>
                    </a:lnT>
                    <a:lnB>
                      <a:noFill/>
                    </a:lnB>
                  </a:tcPr>
                </a:tc>
                <a:tc>
                  <a:txBody>
                    <a:bodyPr/>
                    <a:lstStyle/>
                    <a:p>
                      <a:pPr marL="0" marR="0">
                        <a:lnSpc>
                          <a:spcPct val="115000"/>
                        </a:lnSpc>
                        <a:spcBef>
                          <a:spcPts val="0"/>
                        </a:spcBef>
                        <a:spcAft>
                          <a:spcPts val="1000"/>
                        </a:spcAft>
                      </a:pPr>
                      <a:r>
                        <a:rPr lang="en-US" sz="2400" dirty="0">
                          <a:latin typeface="Times New Roman" pitchFamily="18" charset="0"/>
                          <a:ea typeface="Calibri"/>
                          <a:cs typeface="Times New Roman" pitchFamily="18" charset="0"/>
                        </a:rPr>
                        <a:t>This process does not require light. No </a:t>
                      </a:r>
                      <a:r>
                        <a:rPr lang="en-US" sz="2400" dirty="0" err="1">
                          <a:latin typeface="Times New Roman" pitchFamily="18" charset="0"/>
                          <a:ea typeface="Calibri"/>
                          <a:cs typeface="Times New Roman" pitchFamily="18" charset="0"/>
                        </a:rPr>
                        <a:t>photosystem</a:t>
                      </a:r>
                      <a:r>
                        <a:rPr lang="en-US" sz="2400" dirty="0">
                          <a:latin typeface="Times New Roman" pitchFamily="18" charset="0"/>
                          <a:ea typeface="Calibri"/>
                          <a:cs typeface="Times New Roman" pitchFamily="18" charset="0"/>
                        </a:rPr>
                        <a:t> is required.</a:t>
                      </a:r>
                    </a:p>
                  </a:txBody>
                  <a:tcPr marL="19050" marR="19050" marT="19050" marB="19050">
                    <a:lnL>
                      <a:noFill/>
                    </a:lnL>
                    <a:lnR>
                      <a:noFill/>
                    </a:lnR>
                    <a:lnT>
                      <a:noFill/>
                    </a:lnT>
                    <a:lnB>
                      <a:noFill/>
                    </a:lnB>
                  </a:tcPr>
                </a:tc>
              </a:tr>
              <a:tr h="1305153">
                <a:tc>
                  <a:txBody>
                    <a:bodyPr/>
                    <a:lstStyle/>
                    <a:p>
                      <a:pPr marL="0" marR="0">
                        <a:lnSpc>
                          <a:spcPct val="115000"/>
                        </a:lnSpc>
                        <a:spcBef>
                          <a:spcPts val="0"/>
                        </a:spcBef>
                        <a:spcAft>
                          <a:spcPts val="1000"/>
                        </a:spcAft>
                      </a:pPr>
                      <a:r>
                        <a:rPr lang="en-US" sz="2400" dirty="0">
                          <a:latin typeface="Times New Roman" pitchFamily="18" charset="0"/>
                          <a:ea typeface="Calibri"/>
                          <a:cs typeface="Times New Roman" pitchFamily="18" charset="0"/>
                        </a:rPr>
                        <a:t>Photolysis of water takes place </a:t>
                      </a:r>
                      <a:r>
                        <a:rPr lang="en-US" sz="2400" dirty="0" smtClean="0">
                          <a:latin typeface="Times New Roman" pitchFamily="18" charset="0"/>
                          <a:ea typeface="Calibri"/>
                          <a:cs typeface="Times New Roman" pitchFamily="18" charset="0"/>
                        </a:rPr>
                        <a:t>and  </a:t>
                      </a:r>
                      <a:r>
                        <a:rPr lang="en-US" sz="2400" dirty="0">
                          <a:latin typeface="Times New Roman" pitchFamily="18" charset="0"/>
                          <a:ea typeface="Calibri"/>
                          <a:cs typeface="Times New Roman" pitchFamily="18" charset="0"/>
                        </a:rPr>
                        <a:t>oxygen is liberated.</a:t>
                      </a:r>
                    </a:p>
                  </a:txBody>
                  <a:tcPr marL="19050" marR="19050" marT="19050" marB="19050">
                    <a:lnL>
                      <a:noFill/>
                    </a:lnL>
                    <a:lnR>
                      <a:noFill/>
                    </a:lnR>
                    <a:lnT>
                      <a:noFill/>
                    </a:lnT>
                    <a:lnB>
                      <a:noFill/>
                    </a:lnB>
                  </a:tcPr>
                </a:tc>
                <a:tc>
                  <a:txBody>
                    <a:bodyPr/>
                    <a:lstStyle/>
                    <a:p>
                      <a:pPr marL="0" marR="0">
                        <a:lnSpc>
                          <a:spcPct val="115000"/>
                        </a:lnSpc>
                        <a:spcBef>
                          <a:spcPts val="0"/>
                        </a:spcBef>
                        <a:spcAft>
                          <a:spcPts val="1000"/>
                        </a:spcAft>
                      </a:pPr>
                      <a:r>
                        <a:rPr lang="en-US" sz="2400" dirty="0">
                          <a:latin typeface="Times New Roman" pitchFamily="18" charset="0"/>
                          <a:ea typeface="Calibri"/>
                          <a:cs typeface="Times New Roman" pitchFamily="18" charset="0"/>
                        </a:rPr>
                        <a:t>Photolysis of water does not take place. Carbon dioxide is absorbed.</a:t>
                      </a:r>
                    </a:p>
                  </a:txBody>
                  <a:tcPr marL="19050" marR="19050" marT="19050" marB="19050">
                    <a:lnL>
                      <a:noFill/>
                    </a:lnL>
                    <a:lnR>
                      <a:noFill/>
                    </a:lnR>
                    <a:lnT>
                      <a:noFill/>
                    </a:lnT>
                    <a:lnB>
                      <a:noFill/>
                    </a:lnB>
                  </a:tcPr>
                </a:tc>
              </a:tr>
              <a:tr h="1403141">
                <a:tc>
                  <a:txBody>
                    <a:bodyPr/>
                    <a:lstStyle/>
                    <a:p>
                      <a:pPr marL="0" marR="0">
                        <a:lnSpc>
                          <a:spcPct val="115000"/>
                        </a:lnSpc>
                        <a:spcBef>
                          <a:spcPts val="0"/>
                        </a:spcBef>
                        <a:spcAft>
                          <a:spcPts val="1000"/>
                        </a:spcAft>
                      </a:pPr>
                      <a:r>
                        <a:rPr lang="en-US" sz="2400">
                          <a:latin typeface="Times New Roman" pitchFamily="18" charset="0"/>
                          <a:ea typeface="Calibri"/>
                          <a:cs typeface="Times New Roman" pitchFamily="18" charset="0"/>
                        </a:rPr>
                        <a:t>ATP and NADPH is produced and they are used to drive the dark reaction.</a:t>
                      </a:r>
                    </a:p>
                  </a:txBody>
                  <a:tcPr marL="19050" marR="19050" marT="19050" marB="19050">
                    <a:lnL>
                      <a:noFill/>
                    </a:lnL>
                    <a:lnR>
                      <a:noFill/>
                    </a:lnR>
                    <a:lnT>
                      <a:noFill/>
                    </a:lnT>
                    <a:lnB>
                      <a:noFill/>
                    </a:lnB>
                  </a:tcPr>
                </a:tc>
                <a:tc>
                  <a:txBody>
                    <a:bodyPr/>
                    <a:lstStyle/>
                    <a:p>
                      <a:pPr marL="0" marR="0">
                        <a:lnSpc>
                          <a:spcPct val="115000"/>
                        </a:lnSpc>
                        <a:spcBef>
                          <a:spcPts val="0"/>
                        </a:spcBef>
                        <a:spcAft>
                          <a:spcPts val="1000"/>
                        </a:spcAft>
                      </a:pPr>
                      <a:r>
                        <a:rPr lang="en-US" sz="2400" dirty="0">
                          <a:latin typeface="Times New Roman" pitchFamily="18" charset="0"/>
                          <a:ea typeface="Calibri"/>
                          <a:cs typeface="Times New Roman" pitchFamily="18" charset="0"/>
                        </a:rPr>
                        <a:t>Glucose is produced. Reduced NADP is </a:t>
                      </a:r>
                      <a:r>
                        <a:rPr lang="en-US" sz="2400" dirty="0" err="1">
                          <a:latin typeface="Times New Roman" pitchFamily="18" charset="0"/>
                          <a:ea typeface="Calibri"/>
                          <a:cs typeface="Times New Roman" pitchFamily="18" charset="0"/>
                        </a:rPr>
                        <a:t>oxidised</a:t>
                      </a:r>
                      <a:r>
                        <a:rPr lang="en-US" sz="2400" dirty="0">
                          <a:latin typeface="Times New Roman" pitchFamily="18" charset="0"/>
                          <a:ea typeface="Calibri"/>
                          <a:cs typeface="Times New Roman" pitchFamily="18" charset="0"/>
                        </a:rPr>
                        <a:t>.</a:t>
                      </a:r>
                    </a:p>
                  </a:txBody>
                  <a:tcPr marL="19050" marR="19050" marT="19050" marB="19050">
                    <a:lnL>
                      <a:noFill/>
                    </a:lnL>
                    <a:lnR>
                      <a:noFill/>
                    </a:lnR>
                    <a:lnT>
                      <a:noFill/>
                    </a:lnT>
                    <a:lnB>
                      <a:noFill/>
                    </a:lnB>
                  </a:tcPr>
                </a:tc>
              </a:tr>
            </a:tbl>
          </a:graphicData>
        </a:graphic>
      </p:graphicFrame>
      <p:sp>
        <p:nvSpPr>
          <p:cNvPr id="12289" name="Rectangle 1"/>
          <p:cNvSpPr>
            <a:spLocks noChangeArrowheads="1"/>
          </p:cNvSpPr>
          <p:nvPr/>
        </p:nvSpPr>
        <p:spPr bwMode="auto">
          <a:xfrm>
            <a:off x="496973" y="-2232"/>
            <a:ext cx="815005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Difference between light and dark reaction in photosynthesis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mystudyexpress.com/12%20state%20science/12%20science%20bio%28STATE%29/7.Respiration/unit7img/22.jpg"/>
          <p:cNvPicPr/>
          <p:nvPr/>
        </p:nvPicPr>
        <p:blipFill>
          <a:blip r:embed="rId2" cstate="print"/>
          <a:srcRect/>
          <a:stretch>
            <a:fillRect/>
          </a:stretch>
        </p:blipFill>
        <p:spPr bwMode="auto">
          <a:xfrm>
            <a:off x="0" y="457200"/>
            <a:ext cx="9144000" cy="6400800"/>
          </a:xfrm>
          <a:prstGeom prst="rect">
            <a:avLst/>
          </a:prstGeom>
          <a:noFill/>
          <a:ln w="9525">
            <a:noFill/>
            <a:miter lim="800000"/>
            <a:headEnd/>
            <a:tailEnd/>
          </a:ln>
        </p:spPr>
      </p:pic>
      <p:sp>
        <p:nvSpPr>
          <p:cNvPr id="11265" name="Rectangle 1"/>
          <p:cNvSpPr>
            <a:spLocks noChangeArrowheads="1"/>
          </p:cNvSpPr>
          <p:nvPr/>
        </p:nvSpPr>
        <p:spPr bwMode="auto">
          <a:xfrm>
            <a:off x="0" y="-2232"/>
            <a:ext cx="684277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Compare  between photosynthesis and Respiration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527175"/>
            <a:ext cx="6645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7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048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79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655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824" y="-738664"/>
            <a:ext cx="9144000" cy="4216539"/>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dirty="0" err="1" smtClean="0">
                <a:latin typeface="Times New Roman" pitchFamily="18" charset="0"/>
                <a:ea typeface="Times New Roman" pitchFamily="18" charset="0"/>
                <a:cs typeface="Times New Roman" pitchFamily="18" charset="0"/>
              </a:rPr>
              <a:t>proplastids</a:t>
            </a:r>
            <a:r>
              <a:rPr lang="en-US" sz="2400" b="1" dirty="0" smtClean="0">
                <a:latin typeface="Times New Roman" pitchFamily="18" charset="0"/>
                <a:ea typeface="Times New Roman" pitchFamily="18" charset="0"/>
                <a:cs typeface="Times New Roman" pitchFamily="18" charset="0"/>
              </a:rPr>
              <a:t> </a:t>
            </a:r>
            <a:r>
              <a:rPr lang="en-US" sz="2400" b="1" dirty="0">
                <a:latin typeface="Times New Roman" pitchFamily="18" charset="0"/>
                <a:ea typeface="Times New Roman" pitchFamily="18" charset="0"/>
                <a:cs typeface="Times New Roman" pitchFamily="18" charset="0"/>
              </a:rPr>
              <a:t>may develop into of the following: </a:t>
            </a:r>
          </a:p>
          <a:p>
            <a:pPr marL="342900" lvl="0" indent="-342900" fontAlgn="base">
              <a:spcBef>
                <a:spcPct val="0"/>
              </a:spcBef>
              <a:spcAft>
                <a:spcPct val="0"/>
              </a:spcAft>
              <a:buFont typeface="Wingdings" pitchFamily="2" charset="2"/>
              <a:buChar char="Ø"/>
            </a:pPr>
            <a:r>
              <a:rPr lang="en-US" sz="2400" b="1" dirty="0" smtClean="0">
                <a:solidFill>
                  <a:srgbClr val="002060"/>
                </a:solidFill>
                <a:latin typeface="Times New Roman" pitchFamily="18" charset="0"/>
                <a:ea typeface="Times New Roman" pitchFamily="18" charset="0"/>
                <a:cs typeface="Times New Roman" pitchFamily="18" charset="0"/>
              </a:rPr>
              <a:t>Chloroplasts</a:t>
            </a:r>
            <a:endParaRPr lang="en-US" sz="2400" b="1" dirty="0">
              <a:solidFill>
                <a:srgbClr val="002060"/>
              </a:solidFill>
              <a:latin typeface="Times New Roman" pitchFamily="18" charset="0"/>
              <a:ea typeface="Times New Roman" pitchFamily="18" charset="0"/>
              <a:cs typeface="Times New Roman" pitchFamily="18" charset="0"/>
            </a:endParaRPr>
          </a:p>
          <a:p>
            <a:pPr marL="342900" lvl="0" indent="-342900" fontAlgn="base">
              <a:spcBef>
                <a:spcPct val="0"/>
              </a:spcBef>
              <a:spcAft>
                <a:spcPct val="0"/>
              </a:spcAft>
              <a:buFont typeface="Wingdings" pitchFamily="2" charset="2"/>
              <a:buChar char="Ø"/>
            </a:pPr>
            <a:r>
              <a:rPr lang="en-US" sz="2400" b="1" dirty="0" err="1">
                <a:solidFill>
                  <a:srgbClr val="002060"/>
                </a:solidFill>
                <a:latin typeface="Times New Roman" pitchFamily="18" charset="0"/>
                <a:ea typeface="Times New Roman" pitchFamily="18" charset="0"/>
                <a:cs typeface="Times New Roman" pitchFamily="18" charset="0"/>
              </a:rPr>
              <a:t>Chromoplasts</a:t>
            </a:r>
            <a:endParaRPr lang="en-US" sz="2400" b="1" dirty="0">
              <a:solidFill>
                <a:srgbClr val="002060"/>
              </a:solidFill>
              <a:latin typeface="Times New Roman" pitchFamily="18" charset="0"/>
              <a:ea typeface="Times New Roman" pitchFamily="18" charset="0"/>
              <a:cs typeface="Times New Roman" pitchFamily="18" charset="0"/>
            </a:endParaRPr>
          </a:p>
          <a:p>
            <a:pPr marL="342900" lvl="0" indent="-342900" fontAlgn="base">
              <a:spcBef>
                <a:spcPct val="0"/>
              </a:spcBef>
              <a:spcAft>
                <a:spcPct val="0"/>
              </a:spcAft>
              <a:buFont typeface="Wingdings" pitchFamily="2" charset="2"/>
              <a:buChar char="Ø"/>
            </a:pPr>
            <a:r>
              <a:rPr lang="en-US" sz="2400" b="1" dirty="0">
                <a:solidFill>
                  <a:srgbClr val="002060"/>
                </a:solidFill>
                <a:latin typeface="Times New Roman" pitchFamily="18" charset="0"/>
                <a:ea typeface="Times New Roman" pitchFamily="18" charset="0"/>
                <a:cs typeface="Times New Roman" pitchFamily="18" charset="0"/>
              </a:rPr>
              <a:t>Leucoplasts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Chromoplasts</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Chromoplasts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red , yellow or orange in color and are found in petals of flowers and in fruit. Their color is due to two pigments,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Carotene and Xanthophyll</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8000"/>
                </a:solidFill>
                <a:effectLst/>
                <a:latin typeface="Times New Roman" pitchFamily="18" charset="0"/>
                <a:ea typeface="Times New Roman" pitchFamily="18" charset="0"/>
                <a:cs typeface="Times New Roman" pitchFamily="18" charset="0"/>
              </a:rPr>
              <a:t>Functions of </a:t>
            </a:r>
            <a:r>
              <a:rPr kumimoji="0" lang="en-US" sz="2400" b="1" i="0" u="none" strike="noStrike" cap="none" normalizeH="0" baseline="0" dirty="0" err="1" smtClean="0">
                <a:ln>
                  <a:noFill/>
                </a:ln>
                <a:solidFill>
                  <a:srgbClr val="FF8000"/>
                </a:solidFill>
                <a:effectLst/>
                <a:latin typeface="Times New Roman" pitchFamily="18" charset="0"/>
                <a:ea typeface="Times New Roman" pitchFamily="18" charset="0"/>
                <a:cs typeface="Times New Roman" pitchFamily="18" charset="0"/>
              </a:rPr>
              <a:t>chromoplast</a:t>
            </a:r>
            <a:r>
              <a:rPr kumimoji="0" lang="en-US" sz="2400" b="1" i="0" u="none" strike="noStrike" cap="none" normalizeH="0" baseline="0" dirty="0" smtClean="0">
                <a:ln>
                  <a:noFill/>
                </a:ln>
                <a:solidFill>
                  <a:srgbClr val="FF8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Flowers is to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attract agents of pollination</a:t>
            </a:r>
            <a:r>
              <a:rPr lang="en-US" sz="2400" dirty="0">
                <a:latin typeface="Times New Roman" pitchFamily="18" charset="0"/>
                <a:ea typeface="Times New Roman" pitchFamily="18" charset="0"/>
                <a:cs typeface="Times New Roman" pitchFamily="18" charset="0"/>
              </a:rPr>
              <a:t>.</a:t>
            </a:r>
            <a:r>
              <a:rPr lang="en-US" sz="2400" dirty="0" smtClean="0">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Fruit to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attract agents of dispersal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00987"/>
            <a:ext cx="4724400" cy="325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0986"/>
            <a:ext cx="4419600" cy="32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a:blipFill>
            <a:blip r:embed="rId2"/>
            <a:tile tx="0" ty="0" sx="100000" sy="100000" flip="none" algn="tl"/>
          </a:blipFill>
        </p:spPr>
        <p:txBody>
          <a:bodyPr wrap="square">
            <a:spAutoFit/>
          </a:bodyPr>
          <a:lstStyle/>
          <a:p>
            <a:r>
              <a:rPr lang="en-US" sz="2800" b="1" dirty="0">
                <a:solidFill>
                  <a:srgbClr val="FF0000"/>
                </a:solidFill>
                <a:latin typeface="Times New Roman" pitchFamily="18" charset="0"/>
                <a:cs typeface="Times New Roman" pitchFamily="18" charset="0"/>
              </a:rPr>
              <a:t>Leucoplasts</a:t>
            </a:r>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   Leucoplasts are colorless plastids and occur in plant cells not exposed to light, such as roots and seeds. They are colorless due the absent of pigments. leucoplasts sometimes differentiate into more specialized </a:t>
            </a:r>
            <a:r>
              <a:rPr lang="en-US" sz="2800" dirty="0" smtClean="0">
                <a:latin typeface="Times New Roman" pitchFamily="18" charset="0"/>
                <a:cs typeface="Times New Roman" pitchFamily="18" charset="0"/>
              </a:rPr>
              <a:t>plastids</a:t>
            </a:r>
          </a:p>
          <a:p>
            <a:pPr marL="457200" indent="-457200">
              <a:buFont typeface="Wingdings" pitchFamily="2" charset="2"/>
              <a:buChar char="ü"/>
            </a:pPr>
            <a:r>
              <a:rPr lang="en-US" sz="2800" b="1" dirty="0" err="1" smtClean="0">
                <a:solidFill>
                  <a:srgbClr val="C00000"/>
                </a:solidFill>
                <a:latin typeface="Times New Roman" pitchFamily="18" charset="0"/>
                <a:cs typeface="Times New Roman" pitchFamily="18" charset="0"/>
              </a:rPr>
              <a:t>Amyloplasts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:for starch storage and detecting gravity</a:t>
            </a:r>
          </a:p>
          <a:p>
            <a:pPr marL="457200" indent="-457200">
              <a:buFont typeface="Wingdings" pitchFamily="2" charset="2"/>
              <a:buChar char="ü"/>
            </a:pPr>
            <a:r>
              <a:rPr lang="en-US" sz="2800" b="1" dirty="0" err="1">
                <a:solidFill>
                  <a:srgbClr val="C00000"/>
                </a:solidFill>
                <a:latin typeface="Times New Roman" pitchFamily="18" charset="0"/>
                <a:cs typeface="Times New Roman" pitchFamily="18" charset="0"/>
              </a:rPr>
              <a:t>Elaioplasts</a:t>
            </a:r>
            <a:r>
              <a:rPr lang="en-US" sz="2800" dirty="0">
                <a:latin typeface="Times New Roman" pitchFamily="18" charset="0"/>
                <a:cs typeface="Times New Roman" pitchFamily="18" charset="0"/>
              </a:rPr>
              <a:t> :for lipids storage  </a:t>
            </a:r>
            <a:endParaRPr lang="en-US" sz="2800" dirty="0" smtClean="0">
              <a:latin typeface="Times New Roman" pitchFamily="18" charset="0"/>
              <a:cs typeface="Times New Roman" pitchFamily="18" charset="0"/>
            </a:endParaRPr>
          </a:p>
          <a:p>
            <a:pPr marL="457200" indent="-457200">
              <a:buFont typeface="Wingdings" pitchFamily="2" charset="2"/>
              <a:buChar char="ü"/>
            </a:pPr>
            <a:r>
              <a:rPr lang="en-US" sz="2800" b="1" dirty="0" err="1" smtClean="0">
                <a:solidFill>
                  <a:srgbClr val="C00000"/>
                </a:solidFill>
                <a:latin typeface="Times New Roman" pitchFamily="18" charset="0"/>
                <a:cs typeface="Times New Roman" pitchFamily="18" charset="0"/>
              </a:rPr>
              <a:t>Proteinoplasts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:for storing and modifying protein </a:t>
            </a:r>
            <a:endParaRPr lang="en-US" sz="2800" dirty="0" smtClean="0">
              <a:latin typeface="Times New Roman" pitchFamily="18" charset="0"/>
              <a:cs typeface="Times New Roman" pitchFamily="18" charset="0"/>
            </a:endParaRPr>
          </a:p>
          <a:p>
            <a:pPr marL="457200" indent="-457200">
              <a:buFont typeface="Wingdings" pitchFamily="2" charset="2"/>
              <a:buChar char="ü"/>
            </a:pPr>
            <a:r>
              <a:rPr lang="en-US" sz="2800" b="1" dirty="0" err="1" smtClean="0">
                <a:solidFill>
                  <a:srgbClr val="C00000"/>
                </a:solidFill>
                <a:latin typeface="Times New Roman" pitchFamily="18" charset="0"/>
                <a:cs typeface="Times New Roman" pitchFamily="18" charset="0"/>
              </a:rPr>
              <a:t>Tannosomes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:for synthesizing and producing tannins and polyphenols</a:t>
            </a:r>
          </a:p>
          <a:p>
            <a:r>
              <a:rPr lang="en-US" sz="2800" b="1" dirty="0">
                <a:solidFill>
                  <a:srgbClr val="00B050"/>
                </a:solidFill>
                <a:latin typeface="Times New Roman" pitchFamily="18" charset="0"/>
                <a:cs typeface="Times New Roman" pitchFamily="18" charset="0"/>
              </a:rPr>
              <a:t>Functions of  </a:t>
            </a:r>
            <a:r>
              <a:rPr lang="en-US" sz="2800" b="1" dirty="0" smtClean="0">
                <a:solidFill>
                  <a:srgbClr val="00B050"/>
                </a:solidFill>
                <a:latin typeface="Times New Roman" pitchFamily="18" charset="0"/>
                <a:cs typeface="Times New Roman" pitchFamily="18" charset="0"/>
              </a:rPr>
              <a:t>leucoplasts </a:t>
            </a:r>
            <a:endParaRPr lang="en-US" sz="2800" b="1" dirty="0">
              <a:solidFill>
                <a:srgbClr val="00B050"/>
              </a:solidFill>
              <a:latin typeface="Times New Roman" pitchFamily="18" charset="0"/>
              <a:cs typeface="Times New Roman" pitchFamily="18" charset="0"/>
            </a:endParaRPr>
          </a:p>
          <a:p>
            <a:pPr marL="457200" indent="-457200">
              <a:buFont typeface="Wingdings" pitchFamily="2" charset="2"/>
              <a:buChar char="§"/>
            </a:pPr>
            <a:r>
              <a:rPr lang="en-US" sz="2800" dirty="0" smtClean="0">
                <a:latin typeface="Times New Roman" pitchFamily="18" charset="0"/>
                <a:cs typeface="Times New Roman" pitchFamily="18" charset="0"/>
              </a:rPr>
              <a:t>starch grain , oils ,proteins</a:t>
            </a:r>
          </a:p>
          <a:p>
            <a:r>
              <a:rPr lang="en-US" sz="2800" dirty="0" smtClean="0">
                <a:latin typeface="Times New Roman" pitchFamily="18" charset="0"/>
                <a:cs typeface="Times New Roman" pitchFamily="18" charset="0"/>
              </a:rPr>
              <a:t>and lipids are stored .</a:t>
            </a:r>
          </a:p>
          <a:p>
            <a:pPr marL="457200" indent="-457200">
              <a:buFont typeface="Wingdings" pitchFamily="2" charset="2"/>
              <a:buChar char="§"/>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synthesis of fatty acids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amino </a:t>
            </a:r>
            <a:r>
              <a:rPr lang="en-US" sz="2800" dirty="0" smtClean="0">
                <a:latin typeface="Times New Roman" pitchFamily="18" charset="0"/>
                <a:cs typeface="Times New Roman" pitchFamily="18" charset="0"/>
              </a:rPr>
              <a:t>acids.</a:t>
            </a:r>
          </a:p>
          <a:p>
            <a:endParaRPr lang="en-US" sz="2800" dirty="0" smtClean="0">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67200"/>
            <a:ext cx="4209143" cy="268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629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912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138891"/>
            <a:ext cx="9144000" cy="3570208"/>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Chloroplasts</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dirty="0" smtClean="0">
                <a:solidFill>
                  <a:srgbClr val="222222"/>
                </a:solidFill>
                <a:latin typeface="arial"/>
              </a:rPr>
              <a:t>    </a:t>
            </a:r>
            <a:r>
              <a:rPr lang="en-US" sz="2400" dirty="0" smtClean="0">
                <a:solidFill>
                  <a:srgbClr val="222222"/>
                </a:solidFill>
                <a:latin typeface="Times New Roman" pitchFamily="18" charset="0"/>
                <a:cs typeface="Times New Roman" pitchFamily="18" charset="0"/>
              </a:rPr>
              <a:t>A</a:t>
            </a:r>
            <a:r>
              <a:rPr lang="en-US" sz="2400" dirty="0">
                <a:solidFill>
                  <a:srgbClr val="222222"/>
                </a:solidFill>
                <a:latin typeface="Times New Roman" pitchFamily="18" charset="0"/>
                <a:cs typeface="Times New Roman" pitchFamily="18" charset="0"/>
              </a:rPr>
              <a:t> </a:t>
            </a:r>
            <a:r>
              <a:rPr lang="en-US" sz="2400" b="1" dirty="0">
                <a:solidFill>
                  <a:srgbClr val="222222"/>
                </a:solidFill>
                <a:latin typeface="Times New Roman" pitchFamily="18" charset="0"/>
                <a:cs typeface="Times New Roman" pitchFamily="18" charset="0"/>
              </a:rPr>
              <a:t>chloroplast</a:t>
            </a:r>
            <a:r>
              <a:rPr lang="en-US" sz="2400" dirty="0">
                <a:solidFill>
                  <a:srgbClr val="222222"/>
                </a:solidFill>
                <a:latin typeface="Times New Roman" pitchFamily="18" charset="0"/>
                <a:cs typeface="Times New Roman" pitchFamily="18" charset="0"/>
              </a:rPr>
              <a:t> is an organelle unique to plant cells that contains </a:t>
            </a:r>
            <a:r>
              <a:rPr lang="en-US" sz="2400" dirty="0" smtClean="0">
                <a:solidFill>
                  <a:srgbClr val="222222"/>
                </a:solidFill>
                <a:latin typeface="Times New Roman" pitchFamily="18" charset="0"/>
                <a:cs typeface="Times New Roman" pitchFamily="18" charset="0"/>
              </a:rPr>
              <a:t>chlorophyll are </a:t>
            </a:r>
            <a:r>
              <a:rPr lang="en-US" sz="2400" dirty="0">
                <a:solidFill>
                  <a:srgbClr val="222222"/>
                </a:solidFill>
                <a:latin typeface="Times New Roman" pitchFamily="18" charset="0"/>
                <a:cs typeface="Times New Roman" pitchFamily="18" charset="0"/>
              </a:rPr>
              <a:t>responsible for </a:t>
            </a:r>
            <a:r>
              <a:rPr lang="en-US" sz="2400" dirty="0" smtClean="0">
                <a:solidFill>
                  <a:srgbClr val="222222"/>
                </a:solidFill>
                <a:latin typeface="Times New Roman" pitchFamily="18" charset="0"/>
                <a:cs typeface="Times New Roman" pitchFamily="18" charset="0"/>
              </a:rPr>
              <a:t>photosynthesis process so </a:t>
            </a:r>
            <a:r>
              <a:rPr lang="en-US" sz="2400" dirty="0">
                <a:solidFill>
                  <a:srgbClr val="222222"/>
                </a:solidFill>
                <a:latin typeface="Times New Roman" pitchFamily="18" charset="0"/>
                <a:cs typeface="Times New Roman" pitchFamily="18" charset="0"/>
              </a:rPr>
              <a:t>that plants can convert sunlight into chemical energy.</a:t>
            </a:r>
            <a:endParaRPr lang="en-US" sz="2400" dirty="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Functions  of chloroplasts </a:t>
            </a:r>
            <a:endParaRPr kumimoji="0" lang="en-US"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chloroplasts are the sites for </a:t>
            </a:r>
            <a:r>
              <a:rPr kumimoji="0" lang="en-US" sz="2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photosynthesis and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glucose production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924" y="3431317"/>
            <a:ext cx="4600538" cy="342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 y="3431317"/>
            <a:ext cx="4548554" cy="342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2697</TotalTime>
  <Words>941</Words>
  <Application>Microsoft Office PowerPoint</Application>
  <PresentationFormat>On-screen Show (4:3)</PresentationFormat>
  <Paragraphs>100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Ghaedaa</dc:creator>
  <cp:lastModifiedBy>DR.Ahmed Saker</cp:lastModifiedBy>
  <cp:revision>120</cp:revision>
  <dcterms:created xsi:type="dcterms:W3CDTF">2014-12-13T17:33:10Z</dcterms:created>
  <dcterms:modified xsi:type="dcterms:W3CDTF">2019-01-29T14:12:39Z</dcterms:modified>
</cp:coreProperties>
</file>