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wav" ContentType="audio/wav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1" r:id="rId1"/>
  </p:sldMasterIdLst>
  <p:notesMasterIdLst>
    <p:notesMasterId r:id="rId41"/>
  </p:notesMasterIdLst>
  <p:handoutMasterIdLst>
    <p:handoutMasterId r:id="rId42"/>
  </p:handoutMasterIdLst>
  <p:sldIdLst>
    <p:sldId id="256" r:id="rId2"/>
    <p:sldId id="294" r:id="rId3"/>
    <p:sldId id="295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2" r:id="rId29"/>
    <p:sldId id="283" r:id="rId30"/>
    <p:sldId id="284" r:id="rId31"/>
    <p:sldId id="285" r:id="rId32"/>
    <p:sldId id="286" r:id="rId33"/>
    <p:sldId id="287" r:id="rId34"/>
    <p:sldId id="288" r:id="rId35"/>
    <p:sldId id="289" r:id="rId36"/>
    <p:sldId id="290" r:id="rId37"/>
    <p:sldId id="291" r:id="rId38"/>
    <p:sldId id="292" r:id="rId39"/>
    <p:sldId id="293" r:id="rId40"/>
  </p:sldIdLst>
  <p:sldSz cx="9144000" cy="6858000" type="screen4x3"/>
  <p:notesSz cx="6858000" cy="9144000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4800" i="1" u="sng" kern="1200">
        <a:solidFill>
          <a:schemeClr val="bg2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4800" i="1" u="sng" kern="1200">
        <a:solidFill>
          <a:schemeClr val="bg2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4800" i="1" u="sng" kern="1200">
        <a:solidFill>
          <a:schemeClr val="bg2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4800" i="1" u="sng" kern="1200">
        <a:solidFill>
          <a:schemeClr val="bg2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4800" i="1" u="sng" kern="1200">
        <a:solidFill>
          <a:schemeClr val="bg2"/>
        </a:solidFill>
        <a:latin typeface="Arial" pitchFamily="34" charset="0"/>
        <a:ea typeface="+mn-ea"/>
        <a:cs typeface="+mn-cs"/>
      </a:defRPr>
    </a:lvl5pPr>
    <a:lvl6pPr marL="2286000" algn="r" defTabSz="914400" rtl="1" eaLnBrk="1" latinLnBrk="0" hangingPunct="1">
      <a:defRPr sz="4800" i="1" u="sng" kern="1200">
        <a:solidFill>
          <a:schemeClr val="bg2"/>
        </a:solidFill>
        <a:latin typeface="Arial" pitchFamily="34" charset="0"/>
        <a:ea typeface="+mn-ea"/>
        <a:cs typeface="+mn-cs"/>
      </a:defRPr>
    </a:lvl6pPr>
    <a:lvl7pPr marL="2743200" algn="r" defTabSz="914400" rtl="1" eaLnBrk="1" latinLnBrk="0" hangingPunct="1">
      <a:defRPr sz="4800" i="1" u="sng" kern="1200">
        <a:solidFill>
          <a:schemeClr val="bg2"/>
        </a:solidFill>
        <a:latin typeface="Arial" pitchFamily="34" charset="0"/>
        <a:ea typeface="+mn-ea"/>
        <a:cs typeface="+mn-cs"/>
      </a:defRPr>
    </a:lvl7pPr>
    <a:lvl8pPr marL="3200400" algn="r" defTabSz="914400" rtl="1" eaLnBrk="1" latinLnBrk="0" hangingPunct="1">
      <a:defRPr sz="4800" i="1" u="sng" kern="1200">
        <a:solidFill>
          <a:schemeClr val="bg2"/>
        </a:solidFill>
        <a:latin typeface="Arial" pitchFamily="34" charset="0"/>
        <a:ea typeface="+mn-ea"/>
        <a:cs typeface="+mn-cs"/>
      </a:defRPr>
    </a:lvl8pPr>
    <a:lvl9pPr marL="3657600" algn="r" defTabSz="914400" rtl="1" eaLnBrk="1" latinLnBrk="0" hangingPunct="1">
      <a:defRPr sz="4800" i="1" u="sng" kern="1200">
        <a:solidFill>
          <a:schemeClr val="bg2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AFD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377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6391275" y="8750300"/>
            <a:ext cx="396875" cy="3016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 anchor="ctr">
            <a:spAutoFit/>
          </a:bodyPr>
          <a:lstStyle/>
          <a:p>
            <a:pPr algn="r"/>
            <a:fld id="{67BAA245-C90F-4CB7-8809-73BE1031434A}" type="slidenum">
              <a:rPr lang="en-US" sz="1400" u="none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pPr algn="r"/>
              <a:t>‹#›</a:t>
            </a:fld>
            <a:endParaRPr lang="en-US" sz="1400" u="none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385311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notes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051" name="Rectangle 3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9350" y="692150"/>
            <a:ext cx="4559300" cy="34163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6391275" y="8750300"/>
            <a:ext cx="396875" cy="3016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 anchor="ctr">
            <a:spAutoFit/>
          </a:bodyPr>
          <a:lstStyle/>
          <a:p>
            <a:pPr algn="r"/>
            <a:fld id="{3747B751-36AA-4229-91D4-164CEE5916B6}" type="slidenum">
              <a:rPr lang="en-US" sz="1400" u="none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pPr algn="r"/>
              <a:t>‹#›</a:t>
            </a:fld>
            <a:endParaRPr lang="en-US" sz="1400" u="none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90141159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44213AF-26F6-41FA-8D85-E2C5388D6E58}" type="datetimeFigureOut">
              <a:rPr lang="en-US" smtClean="0"/>
              <a:pPr/>
              <a:t>9/30/2019</a:t>
            </a:fld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kumimoji="0" lang="en-US">
              <a:solidFill>
                <a:schemeClr val="accent1">
                  <a:tint val="20000"/>
                </a:schemeClr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4213AF-26F6-41FA-8D85-E2C5388D6E58}" type="datetimeFigureOut">
              <a:rPr lang="en-US" smtClean="0"/>
              <a:pPr/>
              <a:t>9/30/2019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4213AF-26F6-41FA-8D85-E2C5388D6E58}" type="datetimeFigureOut">
              <a:rPr lang="en-US" smtClean="0"/>
              <a:pPr/>
              <a:t>9/30/2019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228600"/>
            <a:ext cx="7772400" cy="11620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143000" y="18288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5105400" y="1828800"/>
            <a:ext cx="3810000" cy="4114800"/>
          </a:xfrm>
        </p:spPr>
        <p:txBody>
          <a:bodyPr/>
          <a:lstStyle/>
          <a:p>
            <a:endParaRPr lang="ar-IQ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4213AF-26F6-41FA-8D85-E2C5388D6E58}" type="datetimeFigureOut">
              <a:rPr lang="en-US" smtClean="0"/>
              <a:pPr/>
              <a:t>9/30/2019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4213AF-26F6-41FA-8D85-E2C5388D6E58}" type="datetimeFigureOut">
              <a:rPr lang="en-US" smtClean="0"/>
              <a:pPr/>
              <a:t>9/30/2019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4213AF-26F6-41FA-8D85-E2C5388D6E58}" type="datetimeFigureOut">
              <a:rPr lang="en-US" smtClean="0"/>
              <a:pPr/>
              <a:t>9/30/2019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4213AF-26F6-41FA-8D85-E2C5388D6E58}" type="datetimeFigureOut">
              <a:rPr lang="en-US" smtClean="0"/>
              <a:pPr/>
              <a:t>9/30/2019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4213AF-26F6-41FA-8D85-E2C5388D6E58}" type="datetimeFigureOut">
              <a:rPr lang="en-US" smtClean="0"/>
              <a:pPr/>
              <a:t>9/30/2019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4213AF-26F6-41FA-8D85-E2C5388D6E58}" type="datetimeFigureOut">
              <a:rPr lang="en-US" smtClean="0"/>
              <a:pPr/>
              <a:t>9/30/2019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544213AF-26F6-41FA-8D85-E2C5388D6E58}" type="datetimeFigureOut">
              <a:rPr lang="en-US" smtClean="0"/>
              <a:pPr/>
              <a:t>9/30/2019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44213AF-26F6-41FA-8D85-E2C5388D6E58}" type="datetimeFigureOut">
              <a:rPr lang="en-US" smtClean="0"/>
              <a:pPr/>
              <a:t>9/30/2019</a:t>
            </a:fld>
            <a:endParaRPr lang="en-US">
              <a:solidFill>
                <a:schemeClr val="tx1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kumimoji="0" lang="en-US">
              <a:solidFill>
                <a:schemeClr val="tx1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4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544213AF-26F6-41FA-8D85-E2C5388D6E58}" type="datetimeFigureOut">
              <a:rPr lang="en-US" smtClean="0"/>
              <a:pPr/>
              <a:t>9/30/2019</a:t>
            </a:fld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 algn="r" eaLnBrk="1" latinLnBrk="0" hangingPunct="1"/>
            <a:endParaRPr kumimoji="0" lang="en-US" sz="1000" dirty="0">
              <a:solidFill>
                <a:schemeClr val="tx1"/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 sz="1000" b="0">
              <a:solidFill>
                <a:schemeClr val="tx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rtl="1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r" rtl="1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r" rtl="1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r" rtl="1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r" rtl="1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r" rtl="1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3.wmf"/><Relationship Id="rId4" Type="http://schemas.openxmlformats.org/officeDocument/2006/relationships/oleObject" Target="../embeddings/oleObject2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4.wmf"/><Relationship Id="rId4" Type="http://schemas.openxmlformats.org/officeDocument/2006/relationships/oleObject" Target="../embeddings/oleObject3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  <a:noFill/>
          <a:ln/>
        </p:spPr>
        <p:txBody>
          <a:bodyPr anchor="ctr">
            <a:normAutofit fontScale="90000"/>
          </a:bodyPr>
          <a:lstStyle/>
          <a:p>
            <a:pPr algn="ctr"/>
            <a:r>
              <a:rPr lang="en-US" sz="8800" dirty="0">
                <a:solidFill>
                  <a:schemeClr val="tx1"/>
                </a:solidFill>
                <a:effectLst/>
              </a:rPr>
              <a:t>Parts of Speech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noFill/>
          <a:ln/>
        </p:spPr>
        <p:txBody>
          <a:bodyPr>
            <a:normAutofit fontScale="25000" lnSpcReduction="20000"/>
          </a:bodyPr>
          <a:lstStyle/>
          <a:p>
            <a:pPr marL="342900" indent="-342900" algn="ctr"/>
            <a:endParaRPr lang="ar-IQ" sz="4000" dirty="0" smtClean="0">
              <a:solidFill>
                <a:schemeClr val="tx1"/>
              </a:solidFill>
            </a:endParaRPr>
          </a:p>
          <a:p>
            <a:pPr marL="342900" indent="-342900" algn="ctr"/>
            <a:endParaRPr lang="ar-IQ" sz="4000" dirty="0" smtClean="0">
              <a:solidFill>
                <a:schemeClr val="tx1"/>
              </a:solidFill>
            </a:endParaRPr>
          </a:p>
          <a:p>
            <a:pPr marL="342900" indent="-342900" algn="ctr"/>
            <a:r>
              <a:rPr lang="en-US" sz="6400" dirty="0" smtClean="0">
                <a:solidFill>
                  <a:schemeClr val="tx1"/>
                </a:solidFill>
              </a:rPr>
              <a:t>PhD level English course</a:t>
            </a:r>
          </a:p>
          <a:p>
            <a:pPr marL="342900" indent="-342900" algn="ctr"/>
            <a:endParaRPr lang="en-US" sz="4000" dirty="0" smtClean="0">
              <a:solidFill>
                <a:schemeClr val="tx1"/>
              </a:solidFill>
            </a:endParaRPr>
          </a:p>
          <a:p>
            <a:pPr marL="342900" indent="-342900" algn="ctr"/>
            <a:r>
              <a:rPr lang="en-US" sz="4000" dirty="0" smtClean="0">
                <a:solidFill>
                  <a:schemeClr val="tx1"/>
                </a:solidFill>
              </a:rPr>
              <a:t>Dr. </a:t>
            </a:r>
            <a:r>
              <a:rPr lang="en-US" sz="4000" dirty="0" err="1" smtClean="0">
                <a:solidFill>
                  <a:schemeClr val="tx1"/>
                </a:solidFill>
              </a:rPr>
              <a:t>Amna</a:t>
            </a:r>
            <a:r>
              <a:rPr lang="en-US" sz="4000" dirty="0" smtClean="0">
                <a:solidFill>
                  <a:schemeClr val="tx1"/>
                </a:solidFill>
              </a:rPr>
              <a:t> Mohammed </a:t>
            </a:r>
          </a:p>
          <a:p>
            <a:pPr marL="342900" indent="-342900" algn="ctr"/>
            <a:r>
              <a:rPr lang="en-US" sz="4000" dirty="0" smtClean="0">
                <a:solidFill>
                  <a:schemeClr val="bg2"/>
                </a:solidFill>
              </a:rPr>
              <a:t> </a:t>
            </a:r>
            <a:endParaRPr lang="en-US" sz="4000" dirty="0">
              <a:solidFill>
                <a:schemeClr val="bg2"/>
              </a:solidFill>
              <a:effectLst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9" grpId="0" build="p" autoUpdateAnimBg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3"/>
          <p:cNvSpPr>
            <a:spLocks noGrp="1" noChangeArrowheads="1"/>
          </p:cNvSpPr>
          <p:nvPr>
            <p:ph sz="half" idx="1"/>
          </p:nvPr>
        </p:nvSpPr>
        <p:spPr>
          <a:noFill/>
          <a:ln/>
        </p:spPr>
        <p:txBody>
          <a:bodyPr>
            <a:normAutofit lnSpcReduction="10000"/>
          </a:bodyPr>
          <a:lstStyle/>
          <a:p>
            <a:pPr algn="l"/>
            <a:r>
              <a:rPr lang="en-US" dirty="0">
                <a:effectLst/>
              </a:rPr>
              <a:t>Names </a:t>
            </a:r>
            <a:r>
              <a:rPr lang="en-US" sz="2400" dirty="0">
                <a:effectLst/>
              </a:rPr>
              <a:t>of persons, places, things, feelings, or ideas.</a:t>
            </a:r>
          </a:p>
          <a:p>
            <a:pPr algn="l"/>
            <a:r>
              <a:rPr lang="en-US" dirty="0">
                <a:effectLst/>
              </a:rPr>
              <a:t>“Noun markers” --   </a:t>
            </a:r>
            <a:r>
              <a:rPr lang="en-US" sz="2400" u="sng" dirty="0">
                <a:effectLst/>
              </a:rPr>
              <a:t>a</a:t>
            </a:r>
            <a:r>
              <a:rPr lang="en-US" sz="2400" dirty="0">
                <a:effectLst/>
              </a:rPr>
              <a:t>, </a:t>
            </a:r>
            <a:r>
              <a:rPr lang="en-US" sz="2400" u="sng" dirty="0">
                <a:effectLst/>
              </a:rPr>
              <a:t>an</a:t>
            </a:r>
            <a:r>
              <a:rPr lang="en-US" sz="2400" dirty="0">
                <a:effectLst/>
              </a:rPr>
              <a:t>, and </a:t>
            </a:r>
            <a:r>
              <a:rPr lang="en-US" sz="2400" u="sng" dirty="0">
                <a:effectLst/>
              </a:rPr>
              <a:t>the</a:t>
            </a:r>
            <a:r>
              <a:rPr lang="en-US" sz="2400" dirty="0">
                <a:effectLst/>
              </a:rPr>
              <a:t>.</a:t>
            </a:r>
            <a:endParaRPr lang="en-US" dirty="0">
              <a:effectLst/>
            </a:endParaRPr>
          </a:p>
          <a:p>
            <a:pPr algn="l"/>
            <a:r>
              <a:rPr lang="en-US" dirty="0">
                <a:effectLst/>
              </a:rPr>
              <a:t>Noun endings:               </a:t>
            </a:r>
            <a:r>
              <a:rPr lang="en-US" sz="2400" dirty="0">
                <a:effectLst/>
              </a:rPr>
              <a:t>-</a:t>
            </a:r>
            <a:r>
              <a:rPr lang="en-US" sz="2400" dirty="0" err="1">
                <a:effectLst/>
              </a:rPr>
              <a:t>ness</a:t>
            </a:r>
            <a:r>
              <a:rPr lang="en-US" sz="2400" dirty="0">
                <a:effectLst/>
              </a:rPr>
              <a:t>, -</a:t>
            </a:r>
            <a:r>
              <a:rPr lang="en-US" sz="2400" dirty="0" err="1">
                <a:effectLst/>
              </a:rPr>
              <a:t>ment</a:t>
            </a:r>
            <a:r>
              <a:rPr lang="en-US" sz="2400" dirty="0">
                <a:effectLst/>
              </a:rPr>
              <a:t>, -</a:t>
            </a:r>
            <a:r>
              <a:rPr lang="en-US" sz="2400" dirty="0" err="1">
                <a:effectLst/>
              </a:rPr>
              <a:t>ance</a:t>
            </a:r>
            <a:r>
              <a:rPr lang="en-US" sz="2400" dirty="0">
                <a:effectLst/>
              </a:rPr>
              <a:t>,      -</a:t>
            </a:r>
            <a:r>
              <a:rPr lang="en-US" sz="2400" dirty="0" err="1">
                <a:effectLst/>
              </a:rPr>
              <a:t>ence</a:t>
            </a:r>
            <a:r>
              <a:rPr lang="en-US" sz="2400" dirty="0">
                <a:effectLst/>
              </a:rPr>
              <a:t>, -</a:t>
            </a:r>
            <a:r>
              <a:rPr lang="en-US" sz="2400" dirty="0" err="1">
                <a:effectLst/>
              </a:rPr>
              <a:t>ancy</a:t>
            </a:r>
            <a:r>
              <a:rPr lang="en-US" sz="2400" dirty="0">
                <a:effectLst/>
              </a:rPr>
              <a:t>, -</a:t>
            </a:r>
            <a:r>
              <a:rPr lang="en-US" sz="2400" dirty="0" err="1">
                <a:effectLst/>
              </a:rPr>
              <a:t>ency</a:t>
            </a:r>
            <a:r>
              <a:rPr lang="en-US" sz="2400" dirty="0">
                <a:effectLst/>
              </a:rPr>
              <a:t>, -</a:t>
            </a:r>
            <a:r>
              <a:rPr lang="en-US" sz="2400" dirty="0" err="1">
                <a:effectLst/>
              </a:rPr>
              <a:t>ity</a:t>
            </a:r>
            <a:r>
              <a:rPr lang="en-US" sz="2400" dirty="0">
                <a:effectLst/>
              </a:rPr>
              <a:t>, -ion, -</a:t>
            </a:r>
            <a:r>
              <a:rPr lang="en-US" sz="2400" dirty="0" err="1">
                <a:effectLst/>
              </a:rPr>
              <a:t>ure</a:t>
            </a:r>
            <a:r>
              <a:rPr lang="en-US" sz="2400" dirty="0">
                <a:effectLst/>
              </a:rPr>
              <a:t>.</a:t>
            </a:r>
          </a:p>
          <a:p>
            <a:pPr algn="l"/>
            <a:r>
              <a:rPr lang="en-US" dirty="0">
                <a:effectLst/>
              </a:rPr>
              <a:t>Can be made plural with s or </a:t>
            </a:r>
            <a:r>
              <a:rPr lang="en-US" dirty="0" err="1">
                <a:effectLst/>
              </a:rPr>
              <a:t>es</a:t>
            </a:r>
            <a:r>
              <a:rPr lang="en-US" dirty="0">
                <a:solidFill>
                  <a:schemeClr val="bg2"/>
                </a:solidFill>
                <a:effectLst/>
              </a:rPr>
              <a:t>.</a:t>
            </a:r>
          </a:p>
        </p:txBody>
      </p:sp>
      <p:sp>
        <p:nvSpPr>
          <p:cNvPr id="11268" name="Rectangle 4"/>
          <p:cNvSpPr>
            <a:spLocks noGrp="1" noChangeArrowheads="1"/>
          </p:cNvSpPr>
          <p:nvPr>
            <p:ph sz="half" idx="2"/>
          </p:nvPr>
        </p:nvSpPr>
        <p:spPr>
          <a:noFill/>
          <a:ln/>
        </p:spPr>
        <p:txBody>
          <a:bodyPr>
            <a:normAutofit lnSpcReduction="10000"/>
          </a:bodyPr>
          <a:lstStyle/>
          <a:p>
            <a:pPr algn="l" rtl="0"/>
            <a:r>
              <a:rPr lang="en-US" dirty="0">
                <a:effectLst/>
              </a:rPr>
              <a:t>Example:			The </a:t>
            </a:r>
            <a:r>
              <a:rPr lang="en-US" u="sng" dirty="0">
                <a:effectLst/>
              </a:rPr>
              <a:t>needs</a:t>
            </a:r>
            <a:r>
              <a:rPr lang="en-US" dirty="0">
                <a:effectLst/>
              </a:rPr>
              <a:t> of the </a:t>
            </a:r>
            <a:r>
              <a:rPr lang="en-US" u="sng" dirty="0">
                <a:effectLst/>
              </a:rPr>
              <a:t>masses</a:t>
            </a:r>
            <a:r>
              <a:rPr lang="en-US" dirty="0">
                <a:effectLst/>
              </a:rPr>
              <a:t> may conflict with </a:t>
            </a:r>
            <a:r>
              <a:rPr lang="en-US" u="sng" dirty="0">
                <a:effectLst/>
              </a:rPr>
              <a:t>expectations</a:t>
            </a:r>
            <a:r>
              <a:rPr lang="en-US" dirty="0">
                <a:effectLst/>
              </a:rPr>
              <a:t> of the </a:t>
            </a:r>
            <a:r>
              <a:rPr lang="en-US" u="sng" dirty="0">
                <a:effectLst/>
              </a:rPr>
              <a:t>members</a:t>
            </a:r>
            <a:r>
              <a:rPr lang="en-US" dirty="0">
                <a:effectLst/>
              </a:rPr>
              <a:t> of legislative </a:t>
            </a:r>
            <a:r>
              <a:rPr lang="en-US" u="sng" dirty="0">
                <a:effectLst/>
              </a:rPr>
              <a:t>bodies</a:t>
            </a:r>
            <a:r>
              <a:rPr lang="en-US" dirty="0">
                <a:effectLst/>
              </a:rPr>
              <a:t>.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pPr algn="ctr"/>
            <a:r>
              <a:rPr lang="en-US" dirty="0">
                <a:solidFill>
                  <a:schemeClr val="tx1"/>
                </a:solidFill>
                <a:effectLst/>
              </a:rPr>
              <a:t>Nouns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1" dur="500"/>
                                        <p:tgtEl>
                                          <p:spTgt spid="112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7" grpId="0" build="p" autoUpdateAnimBg="0"/>
      <p:bldP spid="11268" grpId="0" build="p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3"/>
          <p:cNvSpPr>
            <a:spLocks noGrp="1" noChangeArrowheads="1"/>
          </p:cNvSpPr>
          <p:nvPr>
            <p:ph sz="half" idx="1"/>
          </p:nvPr>
        </p:nvSpPr>
        <p:spPr>
          <a:noFill/>
          <a:ln/>
        </p:spPr>
        <p:txBody>
          <a:bodyPr/>
          <a:lstStyle/>
          <a:p>
            <a:r>
              <a:rPr lang="en-US" dirty="0">
                <a:effectLst/>
              </a:rPr>
              <a:t>The action or “doing” words in a sentence</a:t>
            </a:r>
            <a:r>
              <a:rPr lang="en-US" dirty="0">
                <a:solidFill>
                  <a:schemeClr val="bg2"/>
                </a:solidFill>
                <a:effectLst/>
              </a:rPr>
              <a:t>.</a:t>
            </a:r>
          </a:p>
        </p:txBody>
      </p:sp>
      <p:sp>
        <p:nvSpPr>
          <p:cNvPr id="14340" name="Rectangle 4"/>
          <p:cNvSpPr>
            <a:spLocks noGrp="1" noChangeArrowheads="1"/>
          </p:cNvSpPr>
          <p:nvPr>
            <p:ph sz="half" idx="2"/>
          </p:nvPr>
        </p:nvSpPr>
        <p:spPr>
          <a:noFill/>
          <a:ln/>
        </p:spPr>
        <p:txBody>
          <a:bodyPr/>
          <a:lstStyle/>
          <a:p>
            <a:r>
              <a:rPr lang="en-US" dirty="0">
                <a:effectLst/>
              </a:rPr>
              <a:t>The horse </a:t>
            </a:r>
            <a:r>
              <a:rPr lang="en-US" u="sng" dirty="0">
                <a:effectLst/>
              </a:rPr>
              <a:t>ran</a:t>
            </a:r>
            <a:r>
              <a:rPr lang="en-US" dirty="0">
                <a:effectLst/>
              </a:rPr>
              <a:t>, </a:t>
            </a:r>
            <a:r>
              <a:rPr lang="en-US" u="sng" dirty="0">
                <a:effectLst/>
              </a:rPr>
              <a:t>jumped</a:t>
            </a:r>
            <a:r>
              <a:rPr lang="en-US" dirty="0">
                <a:effectLst/>
              </a:rPr>
              <a:t> and </a:t>
            </a:r>
            <a:r>
              <a:rPr lang="en-US" u="sng" dirty="0">
                <a:effectLst/>
              </a:rPr>
              <a:t>kicked</a:t>
            </a:r>
            <a:r>
              <a:rPr lang="en-US" dirty="0">
                <a:effectLst/>
              </a:rPr>
              <a:t> until it </a:t>
            </a:r>
            <a:r>
              <a:rPr lang="en-US" u="sng" dirty="0">
                <a:effectLst/>
              </a:rPr>
              <a:t>threw</a:t>
            </a:r>
            <a:r>
              <a:rPr lang="en-US" dirty="0">
                <a:effectLst/>
              </a:rPr>
              <a:t> the rider.</a:t>
            </a:r>
          </a:p>
          <a:p>
            <a:r>
              <a:rPr lang="en-US" dirty="0">
                <a:effectLst/>
              </a:rPr>
              <a:t>Most verbs make sense in the blanks below:</a:t>
            </a:r>
          </a:p>
          <a:p>
            <a:pPr lvl="1"/>
            <a:r>
              <a:rPr lang="en-US" dirty="0">
                <a:effectLst/>
              </a:rPr>
              <a:t>He _________.</a:t>
            </a:r>
          </a:p>
          <a:p>
            <a:pPr lvl="1"/>
            <a:r>
              <a:rPr lang="en-US" dirty="0">
                <a:effectLst/>
              </a:rPr>
              <a:t>They ________</a:t>
            </a:r>
            <a:r>
              <a:rPr lang="en-US" dirty="0">
                <a:solidFill>
                  <a:schemeClr val="bg2"/>
                </a:solidFill>
                <a:effectLst/>
              </a:rPr>
              <a:t>.</a:t>
            </a:r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pPr algn="ctr"/>
            <a:r>
              <a:rPr lang="en-US" dirty="0">
                <a:solidFill>
                  <a:schemeClr val="tx1"/>
                </a:solidFill>
                <a:effectLst/>
              </a:rPr>
              <a:t>Verbs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143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143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3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5" dur="500"/>
                                        <p:tgtEl>
                                          <p:spTgt spid="143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6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8" dur="500"/>
                                        <p:tgtEl>
                                          <p:spTgt spid="1434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40" grpId="0" build="p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3"/>
          <p:cNvSpPr>
            <a:spLocks noGrp="1" noChangeArrowheads="1"/>
          </p:cNvSpPr>
          <p:nvPr>
            <p:ph sz="half" idx="1"/>
          </p:nvPr>
        </p:nvSpPr>
        <p:spPr>
          <a:noFill/>
          <a:ln/>
        </p:spPr>
        <p:txBody>
          <a:bodyPr/>
          <a:lstStyle/>
          <a:p>
            <a:r>
              <a:rPr lang="en-US" dirty="0">
                <a:effectLst/>
              </a:rPr>
              <a:t>The action or “doing” words in a sentence.</a:t>
            </a:r>
          </a:p>
          <a:p>
            <a:r>
              <a:rPr lang="en-US" dirty="0">
                <a:effectLst/>
              </a:rPr>
              <a:t>“Linking verbs” show being</a:t>
            </a:r>
            <a:r>
              <a:rPr lang="en-US" dirty="0">
                <a:solidFill>
                  <a:schemeClr val="bg2"/>
                </a:solidFill>
                <a:effectLst/>
              </a:rPr>
              <a:t>.</a:t>
            </a:r>
          </a:p>
        </p:txBody>
      </p:sp>
      <p:sp>
        <p:nvSpPr>
          <p:cNvPr id="15364" name="Rectangle 4"/>
          <p:cNvSpPr>
            <a:spLocks noGrp="1" noChangeArrowheads="1"/>
          </p:cNvSpPr>
          <p:nvPr>
            <p:ph sz="half" idx="2"/>
          </p:nvPr>
        </p:nvSpPr>
        <p:spPr>
          <a:noFill/>
          <a:ln/>
        </p:spPr>
        <p:txBody>
          <a:bodyPr/>
          <a:lstStyle/>
          <a:p>
            <a:r>
              <a:rPr lang="en-US" dirty="0">
                <a:effectLst/>
              </a:rPr>
              <a:t>Example:</a:t>
            </a:r>
          </a:p>
          <a:p>
            <a:pPr>
              <a:buFont typeface="Monotype Sorts" pitchFamily="2" charset="2"/>
              <a:buNone/>
            </a:pPr>
            <a:r>
              <a:rPr lang="en-US" dirty="0">
                <a:effectLst/>
              </a:rPr>
              <a:t>	She </a:t>
            </a:r>
            <a:r>
              <a:rPr lang="en-US" u="sng" dirty="0">
                <a:effectLst/>
              </a:rPr>
              <a:t>is</a:t>
            </a:r>
            <a:r>
              <a:rPr lang="en-US" dirty="0">
                <a:effectLst/>
              </a:rPr>
              <a:t> a nice person, and we </a:t>
            </a:r>
            <a:r>
              <a:rPr lang="en-US" u="sng" dirty="0">
                <a:effectLst/>
              </a:rPr>
              <a:t>are</a:t>
            </a:r>
            <a:r>
              <a:rPr lang="en-US" dirty="0">
                <a:effectLst/>
              </a:rPr>
              <a:t> her friends.</a:t>
            </a:r>
          </a:p>
          <a:p>
            <a:r>
              <a:rPr lang="en-US" dirty="0">
                <a:effectLst/>
              </a:rPr>
              <a:t>Memorize the linking verbs:</a:t>
            </a:r>
          </a:p>
          <a:p>
            <a:pPr>
              <a:buFont typeface="Monotype Sorts" pitchFamily="2" charset="2"/>
              <a:buNone/>
            </a:pPr>
            <a:r>
              <a:rPr lang="en-US" dirty="0">
                <a:effectLst/>
              </a:rPr>
              <a:t>Be, am, is, are, was, </a:t>
            </a:r>
          </a:p>
          <a:p>
            <a:pPr>
              <a:buFont typeface="Monotype Sorts" pitchFamily="2" charset="2"/>
              <a:buNone/>
            </a:pPr>
            <a:r>
              <a:rPr lang="en-US" dirty="0">
                <a:effectLst/>
              </a:rPr>
              <a:t>were, been, being.</a:t>
            </a:r>
          </a:p>
        </p:txBody>
      </p:sp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pPr algn="ctr"/>
            <a:r>
              <a:rPr lang="en-US" dirty="0">
                <a:solidFill>
                  <a:schemeClr val="tx1"/>
                </a:solidFill>
                <a:effectLst/>
              </a:rPr>
              <a:t>Verbs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9" dur="500"/>
                                        <p:tgtEl>
                                          <p:spTgt spid="153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4" dur="500"/>
                                        <p:tgtEl>
                                          <p:spTgt spid="153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9" dur="500"/>
                                        <p:tgtEl>
                                          <p:spTgt spid="153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4" dur="500"/>
                                        <p:tgtEl>
                                          <p:spTgt spid="153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9" dur="500"/>
                                        <p:tgtEl>
                                          <p:spTgt spid="1536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3" grpId="0" build="p" autoUpdateAnimBg="0"/>
      <p:bldP spid="15364" grpId="0" build="p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3"/>
          <p:cNvSpPr>
            <a:spLocks noGrp="1" noChangeArrowheads="1"/>
          </p:cNvSpPr>
          <p:nvPr>
            <p:ph sz="half" idx="1"/>
          </p:nvPr>
        </p:nvSpPr>
        <p:spPr>
          <a:noFill/>
          <a:ln/>
        </p:spPr>
        <p:txBody>
          <a:bodyPr/>
          <a:lstStyle/>
          <a:p>
            <a:pPr algn="l" rtl="0"/>
            <a:r>
              <a:rPr lang="en-US" dirty="0" smtClean="0">
                <a:effectLst/>
              </a:rPr>
              <a:t>Change </a:t>
            </a:r>
            <a:r>
              <a:rPr lang="en-US" dirty="0">
                <a:effectLst/>
              </a:rPr>
              <a:t>to show time (tense).</a:t>
            </a:r>
          </a:p>
        </p:txBody>
      </p:sp>
      <p:sp>
        <p:nvSpPr>
          <p:cNvPr id="16388" name="Rectangle 4"/>
          <p:cNvSpPr>
            <a:spLocks noGrp="1" noChangeArrowheads="1"/>
          </p:cNvSpPr>
          <p:nvPr>
            <p:ph sz="half" idx="2"/>
          </p:nvPr>
        </p:nvSpPr>
        <p:spPr>
          <a:noFill/>
          <a:ln/>
        </p:spPr>
        <p:txBody>
          <a:bodyPr/>
          <a:lstStyle/>
          <a:p>
            <a:pPr algn="l" rtl="0"/>
            <a:r>
              <a:rPr lang="en-US" dirty="0">
                <a:effectLst/>
              </a:rPr>
              <a:t>Example:</a:t>
            </a:r>
          </a:p>
          <a:p>
            <a:pPr algn="l" rtl="0"/>
            <a:r>
              <a:rPr lang="en-US" dirty="0">
                <a:effectLst/>
              </a:rPr>
              <a:t>Today I </a:t>
            </a:r>
            <a:r>
              <a:rPr lang="en-US" u="sng" dirty="0">
                <a:solidFill>
                  <a:srgbClr val="FF0000"/>
                </a:solidFill>
                <a:effectLst/>
              </a:rPr>
              <a:t>am</a:t>
            </a:r>
            <a:r>
              <a:rPr lang="en-US" dirty="0">
                <a:effectLst/>
              </a:rPr>
              <a:t> on a bus, and it </a:t>
            </a:r>
            <a:r>
              <a:rPr lang="en-US" u="sng" dirty="0">
                <a:solidFill>
                  <a:srgbClr val="FF0000"/>
                </a:solidFill>
                <a:effectLst/>
              </a:rPr>
              <a:t>goes</a:t>
            </a:r>
            <a:r>
              <a:rPr lang="en-US" dirty="0">
                <a:solidFill>
                  <a:srgbClr val="FF0000"/>
                </a:solidFill>
                <a:effectLst/>
              </a:rPr>
              <a:t> </a:t>
            </a:r>
            <a:r>
              <a:rPr lang="en-US" dirty="0">
                <a:effectLst/>
              </a:rPr>
              <a:t>past my house.</a:t>
            </a:r>
          </a:p>
          <a:p>
            <a:pPr algn="l" rtl="0"/>
            <a:r>
              <a:rPr lang="en-US" dirty="0">
                <a:effectLst/>
              </a:rPr>
              <a:t>Yesterday I </a:t>
            </a:r>
            <a:r>
              <a:rPr lang="en-US" u="sng" dirty="0">
                <a:solidFill>
                  <a:srgbClr val="FF0000"/>
                </a:solidFill>
                <a:effectLst/>
              </a:rPr>
              <a:t>was</a:t>
            </a:r>
            <a:r>
              <a:rPr lang="en-US" dirty="0">
                <a:effectLst/>
              </a:rPr>
              <a:t> on a bus, and it </a:t>
            </a:r>
            <a:r>
              <a:rPr lang="en-US" u="sng" dirty="0">
                <a:solidFill>
                  <a:srgbClr val="FF0000"/>
                </a:solidFill>
                <a:effectLst/>
              </a:rPr>
              <a:t>went</a:t>
            </a:r>
            <a:r>
              <a:rPr lang="en-US" dirty="0">
                <a:effectLst/>
              </a:rPr>
              <a:t> past my house.</a:t>
            </a:r>
          </a:p>
          <a:p>
            <a:pPr algn="l" rtl="0">
              <a:buFont typeface="Monotype Sorts" pitchFamily="2" charset="2"/>
              <a:buNone/>
            </a:pPr>
            <a:r>
              <a:rPr lang="en-US" dirty="0">
                <a:effectLst/>
              </a:rPr>
              <a:t>The words that change are verbs.</a:t>
            </a:r>
          </a:p>
          <a:p>
            <a:pPr algn="l" rtl="0" latinLnBrk="1">
              <a:buFont typeface="Monotype Sorts" pitchFamily="2" charset="2"/>
              <a:buNone/>
            </a:pPr>
            <a:endParaRPr lang="en-US" dirty="0">
              <a:effectLst/>
            </a:endParaRPr>
          </a:p>
        </p:txBody>
      </p:sp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pPr algn="ctr"/>
            <a:r>
              <a:rPr lang="en-US" dirty="0">
                <a:solidFill>
                  <a:schemeClr val="tx1"/>
                </a:solidFill>
                <a:effectLst/>
              </a:rPr>
              <a:t>Verbs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3" dur="500"/>
                                        <p:tgtEl>
                                          <p:spTgt spid="163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8" dur="500"/>
                                        <p:tgtEl>
                                          <p:spTgt spid="1638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3" dur="500"/>
                                        <p:tgtEl>
                                          <p:spTgt spid="1638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8" dur="500"/>
                                        <p:tgtEl>
                                          <p:spTgt spid="1638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7" grpId="0" build="p" autoUpdateAnimBg="0"/>
      <p:bldP spid="16388" grpId="0" build="p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Rectangle 3"/>
          <p:cNvSpPr>
            <a:spLocks noGrp="1" noChangeArrowheads="1"/>
          </p:cNvSpPr>
          <p:nvPr>
            <p:ph sz="half" idx="1"/>
          </p:nvPr>
        </p:nvSpPr>
        <p:spPr>
          <a:noFill/>
          <a:ln/>
        </p:spPr>
        <p:txBody>
          <a:bodyPr/>
          <a:lstStyle/>
          <a:p>
            <a:pPr algn="l" rtl="0"/>
            <a:r>
              <a:rPr lang="en-US" dirty="0" smtClean="0">
                <a:effectLst/>
              </a:rPr>
              <a:t>Complete </a:t>
            </a:r>
            <a:r>
              <a:rPr lang="en-US" dirty="0">
                <a:effectLst/>
              </a:rPr>
              <a:t>verbs include “helping verbs.</a:t>
            </a:r>
            <a:r>
              <a:rPr lang="en-US" dirty="0">
                <a:solidFill>
                  <a:schemeClr val="bg2"/>
                </a:solidFill>
                <a:effectLst/>
              </a:rPr>
              <a:t>”</a:t>
            </a:r>
          </a:p>
        </p:txBody>
      </p:sp>
      <p:sp>
        <p:nvSpPr>
          <p:cNvPr id="17412" name="Rectangle 4"/>
          <p:cNvSpPr>
            <a:spLocks noGrp="1" noChangeArrowheads="1"/>
          </p:cNvSpPr>
          <p:nvPr>
            <p:ph sz="half" idx="2"/>
          </p:nvPr>
        </p:nvSpPr>
        <p:spPr>
          <a:noFill/>
          <a:ln/>
        </p:spPr>
        <p:txBody>
          <a:bodyPr/>
          <a:lstStyle/>
          <a:p>
            <a:pPr algn="l" rtl="0"/>
            <a:r>
              <a:rPr lang="en-US" sz="2400" u="sng" dirty="0">
                <a:effectLst/>
              </a:rPr>
              <a:t>Always</a:t>
            </a:r>
            <a:r>
              <a:rPr lang="en-US" sz="2400" dirty="0">
                <a:effectLst/>
              </a:rPr>
              <a:t> helping verbs</a:t>
            </a:r>
            <a:r>
              <a:rPr lang="en-US" dirty="0">
                <a:effectLst/>
              </a:rPr>
              <a:t>:</a:t>
            </a:r>
          </a:p>
          <a:p>
            <a:pPr algn="l" rtl="0">
              <a:buFont typeface="Monotype Sorts" pitchFamily="2" charset="2"/>
              <a:buNone/>
            </a:pPr>
            <a:r>
              <a:rPr lang="en-US" sz="2000" dirty="0">
                <a:effectLst/>
              </a:rPr>
              <a:t>  Can     Will      Shall    May</a:t>
            </a:r>
          </a:p>
          <a:p>
            <a:pPr algn="l" rtl="0">
              <a:buFont typeface="Monotype Sorts" pitchFamily="2" charset="2"/>
              <a:buNone/>
            </a:pPr>
            <a:r>
              <a:rPr lang="en-US" sz="2000" dirty="0">
                <a:effectLst/>
              </a:rPr>
              <a:t>Could  Would  Should  Might</a:t>
            </a:r>
          </a:p>
          <a:p>
            <a:pPr algn="l" rtl="0">
              <a:buFont typeface="Monotype Sorts" pitchFamily="2" charset="2"/>
              <a:buNone/>
            </a:pPr>
            <a:r>
              <a:rPr lang="en-US" sz="2000" dirty="0">
                <a:effectLst/>
              </a:rPr>
              <a:t>			           Must</a:t>
            </a:r>
          </a:p>
          <a:p>
            <a:pPr algn="l" rtl="0"/>
            <a:r>
              <a:rPr lang="en-US" sz="2400" dirty="0">
                <a:effectLst/>
              </a:rPr>
              <a:t>Always verbs, </a:t>
            </a:r>
            <a:r>
              <a:rPr lang="en-US" sz="2400" u="sng" dirty="0">
                <a:effectLst/>
              </a:rPr>
              <a:t>may</a:t>
            </a:r>
            <a:r>
              <a:rPr lang="en-US" sz="2400" dirty="0">
                <a:effectLst/>
              </a:rPr>
              <a:t> be helping:</a:t>
            </a:r>
          </a:p>
          <a:p>
            <a:pPr lvl="1" algn="l" rtl="0"/>
            <a:r>
              <a:rPr lang="en-US" sz="2000" dirty="0">
                <a:effectLst/>
              </a:rPr>
              <a:t>Have, has, had</a:t>
            </a:r>
          </a:p>
          <a:p>
            <a:pPr lvl="1" algn="l" rtl="0"/>
            <a:r>
              <a:rPr lang="en-US" sz="2000" dirty="0">
                <a:effectLst/>
              </a:rPr>
              <a:t>Do, does, did, done</a:t>
            </a:r>
          </a:p>
          <a:p>
            <a:pPr lvl="1" algn="l" rtl="0"/>
            <a:r>
              <a:rPr lang="en-US" sz="2000" dirty="0">
                <a:effectLst/>
              </a:rPr>
              <a:t>Be, am, is, are, was, were, been, being</a:t>
            </a:r>
          </a:p>
        </p:txBody>
      </p:sp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pPr algn="ctr"/>
            <a:r>
              <a:rPr lang="en-US" dirty="0">
                <a:solidFill>
                  <a:schemeClr val="tx1"/>
                </a:solidFill>
                <a:effectLst/>
              </a:rPr>
              <a:t>Verbs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3" dur="500"/>
                                        <p:tgtEl>
                                          <p:spTgt spid="174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8" dur="500"/>
                                        <p:tgtEl>
                                          <p:spTgt spid="174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3" dur="500"/>
                                        <p:tgtEl>
                                          <p:spTgt spid="174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8" dur="500"/>
                                        <p:tgtEl>
                                          <p:spTgt spid="174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3" dur="500"/>
                                        <p:tgtEl>
                                          <p:spTgt spid="174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4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6" dur="500"/>
                                        <p:tgtEl>
                                          <p:spTgt spid="174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7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9" dur="500"/>
                                        <p:tgtEl>
                                          <p:spTgt spid="174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40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42" dur="500"/>
                                        <p:tgtEl>
                                          <p:spTgt spid="1741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1" grpId="0" build="p" autoUpdateAnimBg="0"/>
      <p:bldP spid="17412" grpId="0" build="p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3"/>
          <p:cNvSpPr>
            <a:spLocks noGrp="1" noChangeArrowheads="1"/>
          </p:cNvSpPr>
          <p:nvPr>
            <p:ph sz="half" idx="1"/>
          </p:nvPr>
        </p:nvSpPr>
        <p:spPr>
          <a:noFill/>
          <a:ln/>
        </p:spPr>
        <p:txBody>
          <a:bodyPr/>
          <a:lstStyle/>
          <a:p>
            <a:pPr algn="l" rtl="0"/>
            <a:r>
              <a:rPr lang="en-US" dirty="0">
                <a:effectLst/>
              </a:rPr>
              <a:t>The action or “doing” words in a sentence.</a:t>
            </a:r>
          </a:p>
          <a:p>
            <a:pPr algn="l" rtl="0"/>
            <a:r>
              <a:rPr lang="en-US" dirty="0">
                <a:effectLst/>
              </a:rPr>
              <a:t>“Linking verbs” show being.</a:t>
            </a:r>
          </a:p>
          <a:p>
            <a:pPr algn="l" rtl="0"/>
            <a:r>
              <a:rPr lang="en-US" dirty="0">
                <a:effectLst/>
              </a:rPr>
              <a:t>Change to show time (tense).</a:t>
            </a:r>
          </a:p>
          <a:p>
            <a:pPr algn="l" rtl="0"/>
            <a:r>
              <a:rPr lang="en-US" dirty="0">
                <a:effectLst/>
              </a:rPr>
              <a:t>Complete verbs include “helping verbs.”</a:t>
            </a:r>
          </a:p>
        </p:txBody>
      </p:sp>
      <p:sp>
        <p:nvSpPr>
          <p:cNvPr id="18436" name="Rectangle 4"/>
          <p:cNvSpPr>
            <a:spLocks noGrp="1" noChangeArrowheads="1"/>
          </p:cNvSpPr>
          <p:nvPr>
            <p:ph sz="half" idx="2"/>
          </p:nvPr>
        </p:nvSpPr>
        <p:spPr>
          <a:noFill/>
          <a:ln/>
        </p:spPr>
        <p:txBody>
          <a:bodyPr/>
          <a:lstStyle/>
          <a:p>
            <a:pPr algn="l" rtl="0"/>
            <a:r>
              <a:rPr lang="en-US" dirty="0">
                <a:effectLst/>
              </a:rPr>
              <a:t>Example:</a:t>
            </a:r>
          </a:p>
          <a:p>
            <a:pPr algn="l" rtl="0">
              <a:buFont typeface="Monotype Sorts" pitchFamily="2" charset="2"/>
              <a:buNone/>
            </a:pPr>
            <a:r>
              <a:rPr lang="en-US" dirty="0">
                <a:effectLst/>
              </a:rPr>
              <a:t>	They </a:t>
            </a:r>
            <a:r>
              <a:rPr lang="en-US" u="sng" dirty="0">
                <a:effectLst/>
              </a:rPr>
              <a:t>might</a:t>
            </a:r>
            <a:r>
              <a:rPr lang="en-US" dirty="0">
                <a:effectLst/>
              </a:rPr>
              <a:t> </a:t>
            </a:r>
            <a:r>
              <a:rPr lang="en-US" u="sng" dirty="0">
                <a:effectLst/>
              </a:rPr>
              <a:t>have</a:t>
            </a:r>
            <a:r>
              <a:rPr lang="en-US" dirty="0">
                <a:effectLst/>
              </a:rPr>
              <a:t> </a:t>
            </a:r>
            <a:r>
              <a:rPr lang="en-US" u="sng" dirty="0">
                <a:effectLst/>
              </a:rPr>
              <a:t>been</a:t>
            </a:r>
            <a:r>
              <a:rPr lang="en-US" dirty="0">
                <a:effectLst/>
              </a:rPr>
              <a:t> </a:t>
            </a:r>
            <a:r>
              <a:rPr lang="en-US" u="sng" dirty="0">
                <a:effectLst/>
              </a:rPr>
              <a:t>going</a:t>
            </a:r>
            <a:r>
              <a:rPr lang="en-US" dirty="0">
                <a:effectLst/>
              </a:rPr>
              <a:t> to the store if they </a:t>
            </a:r>
            <a:r>
              <a:rPr lang="en-US" u="sng" dirty="0">
                <a:effectLst/>
              </a:rPr>
              <a:t>could</a:t>
            </a:r>
            <a:r>
              <a:rPr lang="en-US" dirty="0">
                <a:effectLst/>
              </a:rPr>
              <a:t> </a:t>
            </a:r>
            <a:r>
              <a:rPr lang="en-US" u="sng" dirty="0">
                <a:effectLst/>
              </a:rPr>
              <a:t>have</a:t>
            </a:r>
            <a:r>
              <a:rPr lang="en-US" dirty="0">
                <a:effectLst/>
              </a:rPr>
              <a:t> </a:t>
            </a:r>
            <a:r>
              <a:rPr lang="en-US" u="sng" dirty="0">
                <a:effectLst/>
              </a:rPr>
              <a:t>gotten</a:t>
            </a:r>
            <a:r>
              <a:rPr lang="en-US" dirty="0">
                <a:effectLst/>
              </a:rPr>
              <a:t> a ride.</a:t>
            </a:r>
          </a:p>
        </p:txBody>
      </p:sp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pPr algn="ctr"/>
            <a:r>
              <a:rPr lang="en-US" dirty="0">
                <a:solidFill>
                  <a:schemeClr val="tx1"/>
                </a:solidFill>
                <a:effectLst/>
              </a:rPr>
              <a:t>Verbs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184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184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6" grpId="0" build="p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>
          <a:noFill/>
          <a:ln/>
        </p:spPr>
        <p:txBody>
          <a:bodyPr/>
          <a:lstStyle/>
          <a:p>
            <a:pPr algn="l" rtl="0"/>
            <a:r>
              <a:rPr lang="en-US" sz="3600" dirty="0">
                <a:effectLst/>
              </a:rPr>
              <a:t>The action or “doing” words in a sentence.</a:t>
            </a:r>
          </a:p>
          <a:p>
            <a:pPr algn="l" rtl="0"/>
            <a:r>
              <a:rPr lang="en-US" sz="3600" dirty="0">
                <a:effectLst/>
              </a:rPr>
              <a:t>“Linking verbs” show being.</a:t>
            </a:r>
          </a:p>
          <a:p>
            <a:pPr algn="l" rtl="0"/>
            <a:r>
              <a:rPr lang="en-US" sz="3600" dirty="0">
                <a:effectLst/>
              </a:rPr>
              <a:t>Change to show time (tense).</a:t>
            </a:r>
          </a:p>
          <a:p>
            <a:pPr algn="l" rtl="0"/>
            <a:r>
              <a:rPr lang="en-US" sz="3600" dirty="0">
                <a:effectLst/>
              </a:rPr>
              <a:t>Complete verbs include “helping verbs.”</a:t>
            </a:r>
          </a:p>
        </p:txBody>
      </p:sp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pPr algn="ctr"/>
            <a:r>
              <a:rPr lang="en-US" dirty="0">
                <a:solidFill>
                  <a:schemeClr val="tx1"/>
                </a:solidFill>
                <a:effectLst/>
              </a:rPr>
              <a:t>Verbs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75"/>
                                        <p:tgtEl>
                                          <p:spTgt spid="194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75"/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75"/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75"/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75"/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9" grpId="0" build="p" autoUpdateAnimBg="0"/>
      <p:bldP spid="19458" grpId="0" build="p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Rectangle 3"/>
          <p:cNvSpPr>
            <a:spLocks noGrp="1" noChangeArrowheads="1"/>
          </p:cNvSpPr>
          <p:nvPr>
            <p:ph sz="half" idx="1"/>
          </p:nvPr>
        </p:nvSpPr>
        <p:spPr>
          <a:noFill/>
          <a:ln/>
        </p:spPr>
        <p:txBody>
          <a:bodyPr/>
          <a:lstStyle/>
          <a:p>
            <a:pPr algn="l" rtl="0"/>
            <a:r>
              <a:rPr lang="en-US" dirty="0">
                <a:effectLst/>
              </a:rPr>
              <a:t>Describe or modify </a:t>
            </a:r>
            <a:r>
              <a:rPr lang="en-US" u="sng" dirty="0">
                <a:effectLst/>
              </a:rPr>
              <a:t>only</a:t>
            </a:r>
            <a:r>
              <a:rPr lang="en-US" dirty="0">
                <a:effectLst/>
              </a:rPr>
              <a:t> nouns</a:t>
            </a:r>
            <a:r>
              <a:rPr lang="en-US" dirty="0">
                <a:solidFill>
                  <a:schemeClr val="bg2"/>
                </a:solidFill>
                <a:effectLst/>
              </a:rPr>
              <a:t>.</a:t>
            </a:r>
          </a:p>
        </p:txBody>
      </p:sp>
      <p:sp>
        <p:nvSpPr>
          <p:cNvPr id="20484" name="Rectangle 4"/>
          <p:cNvSpPr>
            <a:spLocks noGrp="1" noChangeArrowheads="1"/>
          </p:cNvSpPr>
          <p:nvPr>
            <p:ph sz="half" idx="2"/>
          </p:nvPr>
        </p:nvSpPr>
        <p:spPr>
          <a:noFill/>
          <a:ln/>
        </p:spPr>
        <p:txBody>
          <a:bodyPr/>
          <a:lstStyle/>
          <a:p>
            <a:pPr algn="l" rtl="0"/>
            <a:r>
              <a:rPr lang="en-US" dirty="0">
                <a:effectLst/>
              </a:rPr>
              <a:t>Example: 		A </a:t>
            </a:r>
            <a:r>
              <a:rPr lang="en-US" u="sng" dirty="0">
                <a:solidFill>
                  <a:srgbClr val="FF0000"/>
                </a:solidFill>
                <a:effectLst/>
              </a:rPr>
              <a:t>big</a:t>
            </a:r>
            <a:r>
              <a:rPr lang="en-US" dirty="0">
                <a:solidFill>
                  <a:srgbClr val="FF0000"/>
                </a:solidFill>
                <a:effectLst/>
              </a:rPr>
              <a:t>, </a:t>
            </a:r>
            <a:r>
              <a:rPr lang="en-US" u="sng" dirty="0">
                <a:solidFill>
                  <a:srgbClr val="FF0000"/>
                </a:solidFill>
                <a:effectLst/>
              </a:rPr>
              <a:t>red</a:t>
            </a:r>
            <a:r>
              <a:rPr lang="en-US" dirty="0">
                <a:solidFill>
                  <a:srgbClr val="FF0000"/>
                </a:solidFill>
                <a:effectLst/>
              </a:rPr>
              <a:t> </a:t>
            </a:r>
            <a:r>
              <a:rPr lang="en-US" u="sng" dirty="0">
                <a:solidFill>
                  <a:srgbClr val="FF0000"/>
                </a:solidFill>
                <a:effectLst/>
              </a:rPr>
              <a:t>dump</a:t>
            </a:r>
            <a:r>
              <a:rPr lang="en-US" dirty="0">
                <a:solidFill>
                  <a:srgbClr val="FF0000"/>
                </a:solidFill>
                <a:effectLst/>
              </a:rPr>
              <a:t> </a:t>
            </a:r>
            <a:r>
              <a:rPr lang="en-US" b="1" dirty="0">
                <a:effectLst/>
              </a:rPr>
              <a:t>truck</a:t>
            </a:r>
            <a:r>
              <a:rPr lang="en-US" dirty="0">
                <a:effectLst/>
              </a:rPr>
              <a:t> hit a </a:t>
            </a:r>
            <a:r>
              <a:rPr lang="en-US" u="sng" dirty="0">
                <a:effectLst/>
              </a:rPr>
              <a:t>parked </a:t>
            </a:r>
            <a:r>
              <a:rPr lang="en-US" dirty="0">
                <a:effectLst/>
              </a:rPr>
              <a:t> l</a:t>
            </a:r>
            <a:r>
              <a:rPr lang="en-US" u="sng" dirty="0">
                <a:effectLst/>
              </a:rPr>
              <a:t>ittle</a:t>
            </a:r>
            <a:r>
              <a:rPr lang="en-US" dirty="0">
                <a:effectLst/>
              </a:rPr>
              <a:t> </a:t>
            </a:r>
            <a:r>
              <a:rPr lang="en-US" b="1" dirty="0">
                <a:effectLst/>
              </a:rPr>
              <a:t>car</a:t>
            </a:r>
            <a:r>
              <a:rPr lang="en-US" dirty="0">
                <a:effectLst/>
              </a:rPr>
              <a:t> and the </a:t>
            </a:r>
            <a:r>
              <a:rPr lang="en-US" u="sng" dirty="0">
                <a:solidFill>
                  <a:srgbClr val="FF0000"/>
                </a:solidFill>
                <a:effectLst/>
              </a:rPr>
              <a:t>worried</a:t>
            </a:r>
            <a:r>
              <a:rPr lang="en-US" dirty="0">
                <a:effectLst/>
              </a:rPr>
              <a:t>  </a:t>
            </a:r>
            <a:r>
              <a:rPr lang="en-US" b="1" dirty="0">
                <a:effectLst/>
              </a:rPr>
              <a:t>driver</a:t>
            </a:r>
            <a:r>
              <a:rPr lang="en-US" dirty="0">
                <a:effectLst/>
              </a:rPr>
              <a:t>  ran  to the </a:t>
            </a:r>
            <a:r>
              <a:rPr lang="en-US" u="sng" dirty="0">
                <a:effectLst/>
              </a:rPr>
              <a:t>other</a:t>
            </a:r>
            <a:r>
              <a:rPr lang="en-US" dirty="0">
                <a:effectLst/>
              </a:rPr>
              <a:t> </a:t>
            </a:r>
            <a:r>
              <a:rPr lang="en-US" b="1" dirty="0">
                <a:effectLst/>
              </a:rPr>
              <a:t>side</a:t>
            </a:r>
            <a:r>
              <a:rPr lang="en-US" dirty="0">
                <a:effectLst/>
              </a:rPr>
              <a:t> of the </a:t>
            </a:r>
            <a:r>
              <a:rPr lang="en-US" u="sng" dirty="0">
                <a:solidFill>
                  <a:srgbClr val="FF0000"/>
                </a:solidFill>
                <a:effectLst/>
              </a:rPr>
              <a:t>busy</a:t>
            </a:r>
            <a:r>
              <a:rPr lang="en-US" dirty="0">
                <a:effectLst/>
              </a:rPr>
              <a:t> </a:t>
            </a:r>
            <a:r>
              <a:rPr lang="en-US" b="1" dirty="0">
                <a:effectLst/>
              </a:rPr>
              <a:t>street</a:t>
            </a:r>
            <a:r>
              <a:rPr lang="en-US" dirty="0">
                <a:solidFill>
                  <a:schemeClr val="bg2"/>
                </a:solidFill>
                <a:effectLst/>
              </a:rPr>
              <a:t>.</a:t>
            </a:r>
          </a:p>
        </p:txBody>
      </p:sp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pPr algn="ctr" rtl="0"/>
            <a:r>
              <a:rPr lang="en-US" dirty="0">
                <a:solidFill>
                  <a:schemeClr val="tx1"/>
                </a:solidFill>
                <a:effectLst/>
              </a:rPr>
              <a:t>Adjectives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" fill="hold"/>
                                        <p:tgtEl>
                                          <p:spTgt spid="204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" fill="hold"/>
                                        <p:tgtEl>
                                          <p:spTgt spid="204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9" dur="500"/>
                                        <p:tgtEl>
                                          <p:spTgt spid="204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3" grpId="0" build="p" autoUpdateAnimBg="0"/>
      <p:bldP spid="20484" grpId="0" build="p" autoUpdateAnimBg="0"/>
      <p:bldP spid="20482" grpId="0" build="p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3"/>
          <p:cNvSpPr>
            <a:spLocks noGrp="1" noChangeArrowheads="1"/>
          </p:cNvSpPr>
          <p:nvPr>
            <p:ph sz="half" idx="1"/>
          </p:nvPr>
        </p:nvSpPr>
        <p:spPr>
          <a:noFill/>
          <a:ln/>
        </p:spPr>
        <p:txBody>
          <a:bodyPr>
            <a:normAutofit lnSpcReduction="10000"/>
          </a:bodyPr>
          <a:lstStyle/>
          <a:p>
            <a:pPr algn="l" rtl="0"/>
            <a:r>
              <a:rPr lang="en-US" sz="2400" dirty="0">
                <a:effectLst/>
              </a:rPr>
              <a:t>Describe or modify </a:t>
            </a:r>
            <a:r>
              <a:rPr lang="en-US" sz="2400" u="sng" dirty="0">
                <a:effectLst/>
              </a:rPr>
              <a:t>only</a:t>
            </a:r>
            <a:r>
              <a:rPr lang="en-US" sz="2400" dirty="0">
                <a:effectLst/>
              </a:rPr>
              <a:t> nouns.</a:t>
            </a:r>
          </a:p>
          <a:p>
            <a:pPr algn="l" rtl="0"/>
            <a:r>
              <a:rPr lang="en-US" dirty="0">
                <a:effectLst/>
              </a:rPr>
              <a:t>Answer questions, </a:t>
            </a:r>
            <a:r>
              <a:rPr lang="en-US" b="1" dirty="0">
                <a:effectLst/>
              </a:rPr>
              <a:t>“what kind?” </a:t>
            </a:r>
            <a:r>
              <a:rPr lang="en-US" dirty="0">
                <a:effectLst/>
              </a:rPr>
              <a:t>or </a:t>
            </a:r>
            <a:r>
              <a:rPr lang="en-US" b="1" dirty="0">
                <a:effectLst/>
              </a:rPr>
              <a:t>“how many</a:t>
            </a:r>
            <a:r>
              <a:rPr lang="en-US" b="1" dirty="0">
                <a:solidFill>
                  <a:schemeClr val="bg2"/>
                </a:solidFill>
                <a:effectLst/>
              </a:rPr>
              <a:t>?”</a:t>
            </a:r>
          </a:p>
        </p:txBody>
      </p:sp>
      <p:sp>
        <p:nvSpPr>
          <p:cNvPr id="21508" name="Rectangle 4"/>
          <p:cNvSpPr>
            <a:spLocks noGrp="1" noChangeArrowheads="1"/>
          </p:cNvSpPr>
          <p:nvPr>
            <p:ph sz="half" idx="2"/>
          </p:nvPr>
        </p:nvSpPr>
        <p:spPr>
          <a:noFill/>
          <a:ln/>
        </p:spPr>
        <p:txBody>
          <a:bodyPr>
            <a:normAutofit lnSpcReduction="10000"/>
          </a:bodyPr>
          <a:lstStyle/>
          <a:p>
            <a:pPr algn="l" rtl="0"/>
            <a:r>
              <a:rPr lang="en-US" dirty="0">
                <a:solidFill>
                  <a:schemeClr val="bg2"/>
                </a:solidFill>
                <a:effectLst/>
              </a:rPr>
              <a:t>Example:  </a:t>
            </a:r>
            <a:endParaRPr lang="en-US" dirty="0">
              <a:effectLst/>
            </a:endParaRPr>
          </a:p>
          <a:p>
            <a:pPr algn="l" rtl="0">
              <a:buFont typeface="Monotype Sorts" pitchFamily="2" charset="2"/>
              <a:buNone/>
            </a:pPr>
            <a:r>
              <a:rPr lang="en-US" dirty="0">
                <a:effectLst/>
              </a:rPr>
              <a:t>	The three tired teens tried to eat a large pie at two pizza </a:t>
            </a:r>
            <a:r>
              <a:rPr lang="en-US" dirty="0" smtClean="0">
                <a:effectLst/>
              </a:rPr>
              <a:t>parlors </a:t>
            </a:r>
            <a:r>
              <a:rPr lang="en-US" sz="1900" dirty="0">
                <a:solidFill>
                  <a:srgbClr val="FF0000"/>
                </a:solidFill>
              </a:rPr>
              <a:t>is the Social Talking App you can't put down</a:t>
            </a:r>
            <a:r>
              <a:rPr lang="en-US" sz="1900" dirty="0" smtClean="0">
                <a:solidFill>
                  <a:srgbClr val="FF0000"/>
                </a:solidFill>
                <a:effectLst/>
              </a:rPr>
              <a:t>.</a:t>
            </a:r>
            <a:endParaRPr lang="en-US" sz="1900" dirty="0">
              <a:solidFill>
                <a:srgbClr val="FF0000"/>
              </a:solidFill>
              <a:effectLst/>
            </a:endParaRPr>
          </a:p>
          <a:p>
            <a:pPr algn="l" rtl="0"/>
            <a:r>
              <a:rPr lang="en-US" sz="2000" dirty="0">
                <a:effectLst/>
              </a:rPr>
              <a:t>How many teens? three</a:t>
            </a:r>
          </a:p>
          <a:p>
            <a:pPr algn="l" rtl="0"/>
            <a:r>
              <a:rPr lang="en-US" sz="2000" dirty="0">
                <a:effectLst/>
              </a:rPr>
              <a:t>What kind of teens? tired</a:t>
            </a:r>
          </a:p>
          <a:p>
            <a:pPr algn="l" rtl="0"/>
            <a:r>
              <a:rPr lang="en-US" sz="2000" dirty="0">
                <a:effectLst/>
              </a:rPr>
              <a:t>What kind of pie? large</a:t>
            </a:r>
          </a:p>
          <a:p>
            <a:pPr algn="l" rtl="0"/>
            <a:r>
              <a:rPr lang="en-US" sz="2000" dirty="0">
                <a:effectLst/>
              </a:rPr>
              <a:t>How many parlors? </a:t>
            </a:r>
            <a:r>
              <a:rPr lang="en-US" sz="2000" dirty="0" smtClean="0">
                <a:effectLst/>
              </a:rPr>
              <a:t>Two</a:t>
            </a:r>
            <a:endParaRPr lang="en-US" sz="2000" dirty="0">
              <a:effectLst/>
            </a:endParaRPr>
          </a:p>
          <a:p>
            <a:pPr algn="l" rtl="0"/>
            <a:r>
              <a:rPr lang="en-US" sz="2000" dirty="0">
                <a:effectLst/>
              </a:rPr>
              <a:t>What kind of parlors? pizza</a:t>
            </a:r>
            <a:endParaRPr lang="en-US" dirty="0">
              <a:effectLst/>
            </a:endParaRPr>
          </a:p>
          <a:p>
            <a:pPr lvl="1">
              <a:buFontTx/>
              <a:buNone/>
            </a:pPr>
            <a:r>
              <a:rPr lang="en-US" sz="2000" dirty="0">
                <a:solidFill>
                  <a:schemeClr val="bg2"/>
                </a:solidFill>
                <a:effectLst/>
              </a:rPr>
              <a:t>    </a:t>
            </a:r>
          </a:p>
        </p:txBody>
      </p:sp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pPr algn="ctr"/>
            <a:r>
              <a:rPr lang="en-US" dirty="0">
                <a:solidFill>
                  <a:schemeClr val="tx1"/>
                </a:solidFill>
                <a:effectLst/>
              </a:rPr>
              <a:t>Adjectives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9" dur="500"/>
                                        <p:tgtEl>
                                          <p:spTgt spid="215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4" dur="500"/>
                                        <p:tgtEl>
                                          <p:spTgt spid="2150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9" dur="500"/>
                                        <p:tgtEl>
                                          <p:spTgt spid="2150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4" dur="500"/>
                                        <p:tgtEl>
                                          <p:spTgt spid="2150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9" dur="500"/>
                                        <p:tgtEl>
                                          <p:spTgt spid="2150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44" dur="500"/>
                                        <p:tgtEl>
                                          <p:spTgt spid="2150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49" dur="500"/>
                                        <p:tgtEl>
                                          <p:spTgt spid="2150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50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52" dur="500"/>
                                        <p:tgtEl>
                                          <p:spTgt spid="2150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7" grpId="0" build="p" autoUpdateAnimBg="0"/>
      <p:bldP spid="21508" grpId="0" build="p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Rectangle 3"/>
          <p:cNvSpPr>
            <a:spLocks noGrp="1" noChangeArrowheads="1"/>
          </p:cNvSpPr>
          <p:nvPr>
            <p:ph sz="half" idx="1"/>
          </p:nvPr>
        </p:nvSpPr>
        <p:spPr>
          <a:noFill/>
          <a:ln/>
        </p:spPr>
        <p:txBody>
          <a:bodyPr/>
          <a:lstStyle/>
          <a:p>
            <a:pPr algn="l" rtl="0"/>
            <a:r>
              <a:rPr lang="en-US" dirty="0" smtClean="0">
                <a:effectLst/>
              </a:rPr>
              <a:t>The </a:t>
            </a:r>
            <a:r>
              <a:rPr lang="en-US" dirty="0">
                <a:effectLst/>
              </a:rPr>
              <a:t>“noun markers” </a:t>
            </a:r>
            <a:r>
              <a:rPr lang="en-US" b="1" dirty="0">
                <a:effectLst/>
              </a:rPr>
              <a:t>a, an, the </a:t>
            </a:r>
            <a:r>
              <a:rPr lang="en-US" dirty="0">
                <a:effectLst/>
              </a:rPr>
              <a:t>are </a:t>
            </a:r>
            <a:r>
              <a:rPr lang="en-US" u="sng" dirty="0">
                <a:effectLst/>
              </a:rPr>
              <a:t>always</a:t>
            </a:r>
            <a:r>
              <a:rPr lang="en-US" dirty="0">
                <a:effectLst/>
              </a:rPr>
              <a:t> adjectives</a:t>
            </a:r>
            <a:r>
              <a:rPr lang="en-US" dirty="0">
                <a:solidFill>
                  <a:schemeClr val="bg2"/>
                </a:solidFill>
                <a:effectLst/>
              </a:rPr>
              <a:t>.</a:t>
            </a:r>
          </a:p>
        </p:txBody>
      </p:sp>
      <p:sp>
        <p:nvSpPr>
          <p:cNvPr id="22532" name="Rectangle 4"/>
          <p:cNvSpPr>
            <a:spLocks noGrp="1" noChangeArrowheads="1"/>
          </p:cNvSpPr>
          <p:nvPr>
            <p:ph sz="half" idx="2"/>
          </p:nvPr>
        </p:nvSpPr>
        <p:spPr>
          <a:noFill/>
          <a:ln/>
        </p:spPr>
        <p:txBody>
          <a:bodyPr/>
          <a:lstStyle/>
          <a:p>
            <a:pPr algn="l" rtl="0"/>
            <a:r>
              <a:rPr lang="en-US" dirty="0">
                <a:effectLst/>
              </a:rPr>
              <a:t>Example:</a:t>
            </a:r>
          </a:p>
          <a:p>
            <a:pPr algn="l" rtl="0">
              <a:buFont typeface="Monotype Sorts" pitchFamily="2" charset="2"/>
              <a:buNone/>
            </a:pPr>
            <a:r>
              <a:rPr lang="en-US" dirty="0">
                <a:effectLst/>
              </a:rPr>
              <a:t>	</a:t>
            </a:r>
            <a:r>
              <a:rPr lang="en-US" b="1" dirty="0">
                <a:effectLst/>
              </a:rPr>
              <a:t>The</a:t>
            </a:r>
            <a:r>
              <a:rPr lang="en-US" dirty="0">
                <a:effectLst/>
              </a:rPr>
              <a:t> way to </a:t>
            </a:r>
            <a:r>
              <a:rPr lang="en-US" b="1" dirty="0">
                <a:effectLst/>
              </a:rPr>
              <a:t>a</a:t>
            </a:r>
            <a:r>
              <a:rPr lang="en-US" dirty="0">
                <a:effectLst/>
              </a:rPr>
              <a:t> smile and </a:t>
            </a:r>
            <a:r>
              <a:rPr lang="en-US" b="1" dirty="0">
                <a:effectLst/>
              </a:rPr>
              <a:t>an</a:t>
            </a:r>
            <a:r>
              <a:rPr lang="en-US" dirty="0">
                <a:effectLst/>
              </a:rPr>
              <a:t> appreciative attitude is through </a:t>
            </a:r>
            <a:r>
              <a:rPr lang="en-US" b="1" dirty="0">
                <a:effectLst/>
              </a:rPr>
              <a:t>the</a:t>
            </a:r>
            <a:r>
              <a:rPr lang="en-US" dirty="0">
                <a:effectLst/>
              </a:rPr>
              <a:t> stomach</a:t>
            </a:r>
            <a:r>
              <a:rPr lang="en-US" dirty="0">
                <a:solidFill>
                  <a:schemeClr val="bg2"/>
                </a:solidFill>
                <a:effectLst/>
              </a:rPr>
              <a:t>.</a:t>
            </a:r>
          </a:p>
        </p:txBody>
      </p:sp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pPr algn="ctr"/>
            <a:r>
              <a:rPr lang="en-US" dirty="0">
                <a:solidFill>
                  <a:schemeClr val="bg2"/>
                </a:solidFill>
                <a:effectLst/>
              </a:rPr>
              <a:t>Adjectives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3" dur="500"/>
                                        <p:tgtEl>
                                          <p:spTgt spid="225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8" dur="500"/>
                                        <p:tgtEl>
                                          <p:spTgt spid="225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1" grpId="0" build="p" autoUpdateAnimBg="0"/>
      <p:bldP spid="22532" grpId="0" build="p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US" dirty="0"/>
              <a:t> </a:t>
            </a:r>
            <a:r>
              <a:rPr lang="en-US" dirty="0" smtClean="0"/>
              <a:t>Reference</a:t>
            </a:r>
          </a:p>
          <a:p>
            <a:pPr marL="109728" indent="0" algn="l" rtl="0">
              <a:buNone/>
            </a:pPr>
            <a:r>
              <a:rPr lang="en-US" dirty="0" smtClean="0"/>
              <a:t>  head way ( academic skills)</a:t>
            </a:r>
          </a:p>
          <a:p>
            <a:pPr marL="109728" indent="0" algn="l" rtl="0">
              <a:buNone/>
            </a:pPr>
            <a:r>
              <a:rPr lang="en-US" dirty="0" smtClean="0"/>
              <a:t>Reading, writing and study skills  level 3  students books </a:t>
            </a:r>
          </a:p>
          <a:p>
            <a:pPr algn="l" rtl="0"/>
            <a:r>
              <a:rPr lang="en-US" dirty="0"/>
              <a:t>http://www.dictionay.com/</a:t>
            </a:r>
            <a:endParaRPr lang="ar-IQ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IQ" dirty="0"/>
              <a:t> </a:t>
            </a:r>
            <a:r>
              <a:rPr lang="en-US" dirty="0" smtClean="0"/>
              <a:t> learning </a:t>
            </a:r>
            <a:r>
              <a:rPr lang="en-US" dirty="0" err="1" smtClean="0"/>
              <a:t>intetion</a:t>
            </a:r>
            <a:r>
              <a:rPr lang="en-US" smtClean="0"/>
              <a:t> 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246843730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Rectangle 3"/>
          <p:cNvSpPr>
            <a:spLocks noGrp="1" noChangeArrowheads="1"/>
          </p:cNvSpPr>
          <p:nvPr>
            <p:ph sz="half" idx="1"/>
          </p:nvPr>
        </p:nvSpPr>
        <p:spPr>
          <a:noFill/>
          <a:ln/>
        </p:spPr>
        <p:txBody>
          <a:bodyPr/>
          <a:lstStyle/>
          <a:p>
            <a:pPr algn="l" rtl="0"/>
            <a:r>
              <a:rPr lang="en-US" sz="2400" dirty="0">
                <a:effectLst/>
              </a:rPr>
              <a:t>Describe or modify </a:t>
            </a:r>
            <a:r>
              <a:rPr lang="en-US" sz="2400" u="sng" dirty="0">
                <a:effectLst/>
              </a:rPr>
              <a:t>only</a:t>
            </a:r>
            <a:r>
              <a:rPr lang="en-US" sz="2400" dirty="0">
                <a:effectLst/>
              </a:rPr>
              <a:t> nouns.</a:t>
            </a:r>
          </a:p>
          <a:p>
            <a:pPr algn="l" rtl="0"/>
            <a:r>
              <a:rPr lang="en-US" sz="2400" dirty="0">
                <a:effectLst/>
              </a:rPr>
              <a:t>Answer questions, </a:t>
            </a:r>
            <a:r>
              <a:rPr lang="en-US" sz="2400" b="1" dirty="0">
                <a:effectLst/>
              </a:rPr>
              <a:t>“what kind?” </a:t>
            </a:r>
            <a:r>
              <a:rPr lang="en-US" sz="2400" dirty="0">
                <a:effectLst/>
              </a:rPr>
              <a:t>or </a:t>
            </a:r>
            <a:r>
              <a:rPr lang="en-US" sz="2400" b="1" dirty="0">
                <a:effectLst/>
              </a:rPr>
              <a:t>“how many?”</a:t>
            </a:r>
          </a:p>
          <a:p>
            <a:pPr algn="l" rtl="0"/>
            <a:r>
              <a:rPr lang="en-US" sz="2400" dirty="0">
                <a:effectLst/>
              </a:rPr>
              <a:t>The “noun markers” </a:t>
            </a:r>
            <a:r>
              <a:rPr lang="en-US" sz="2400" b="1" dirty="0">
                <a:effectLst/>
              </a:rPr>
              <a:t>a, an, the </a:t>
            </a:r>
            <a:r>
              <a:rPr lang="en-US" sz="2400" dirty="0">
                <a:effectLst/>
              </a:rPr>
              <a:t>are </a:t>
            </a:r>
            <a:r>
              <a:rPr lang="en-US" sz="2400" u="sng" dirty="0">
                <a:effectLst/>
              </a:rPr>
              <a:t>always</a:t>
            </a:r>
            <a:r>
              <a:rPr lang="en-US" sz="2400" dirty="0">
                <a:effectLst/>
              </a:rPr>
              <a:t> adjectives.</a:t>
            </a:r>
          </a:p>
          <a:p>
            <a:pPr algn="l" rtl="0"/>
            <a:r>
              <a:rPr lang="en-US" sz="2400" dirty="0">
                <a:effectLst/>
              </a:rPr>
              <a:t>Usually “piled up” before nouns</a:t>
            </a:r>
            <a:r>
              <a:rPr lang="en-US" sz="2400" dirty="0">
                <a:solidFill>
                  <a:schemeClr val="bg2"/>
                </a:solidFill>
                <a:effectLst/>
              </a:rPr>
              <a:t>.</a:t>
            </a:r>
          </a:p>
        </p:txBody>
      </p:sp>
      <p:sp>
        <p:nvSpPr>
          <p:cNvPr id="23556" name="Rectangle 4"/>
          <p:cNvSpPr>
            <a:spLocks noGrp="1" noChangeArrowheads="1"/>
          </p:cNvSpPr>
          <p:nvPr>
            <p:ph sz="half" idx="2"/>
          </p:nvPr>
        </p:nvSpPr>
        <p:spPr>
          <a:noFill/>
          <a:ln/>
        </p:spPr>
        <p:txBody>
          <a:bodyPr/>
          <a:lstStyle/>
          <a:p>
            <a:pPr algn="l" rtl="0"/>
            <a:r>
              <a:rPr lang="en-US" dirty="0">
                <a:effectLst/>
              </a:rPr>
              <a:t>Example:</a:t>
            </a:r>
          </a:p>
          <a:p>
            <a:pPr algn="l" rtl="0">
              <a:buFont typeface="Monotype Sorts" pitchFamily="2" charset="2"/>
              <a:buNone/>
            </a:pPr>
            <a:r>
              <a:rPr lang="en-US" dirty="0">
                <a:effectLst/>
              </a:rPr>
              <a:t>	</a:t>
            </a:r>
            <a:r>
              <a:rPr lang="en-US" u="sng" dirty="0">
                <a:effectLst/>
              </a:rPr>
              <a:t>The</a:t>
            </a:r>
            <a:r>
              <a:rPr lang="en-US" dirty="0">
                <a:effectLst/>
              </a:rPr>
              <a:t> </a:t>
            </a:r>
            <a:r>
              <a:rPr lang="en-US" u="sng" dirty="0">
                <a:effectLst/>
              </a:rPr>
              <a:t>long</a:t>
            </a:r>
            <a:r>
              <a:rPr lang="en-US" dirty="0">
                <a:effectLst/>
              </a:rPr>
              <a:t>, </a:t>
            </a:r>
            <a:r>
              <a:rPr lang="en-US" u="sng" dirty="0">
                <a:effectLst/>
              </a:rPr>
              <a:t>shiny</a:t>
            </a:r>
            <a:r>
              <a:rPr lang="en-US" dirty="0">
                <a:effectLst/>
              </a:rPr>
              <a:t> </a:t>
            </a:r>
            <a:r>
              <a:rPr lang="en-US" u="sng" dirty="0">
                <a:effectLst/>
              </a:rPr>
              <a:t>black</a:t>
            </a:r>
            <a:r>
              <a:rPr lang="en-US" dirty="0">
                <a:effectLst/>
              </a:rPr>
              <a:t> limousine pulled in front of </a:t>
            </a:r>
            <a:r>
              <a:rPr lang="en-US" u="sng" dirty="0">
                <a:effectLst/>
              </a:rPr>
              <a:t>the</a:t>
            </a:r>
            <a:r>
              <a:rPr lang="en-US" dirty="0">
                <a:effectLst/>
              </a:rPr>
              <a:t> </a:t>
            </a:r>
            <a:r>
              <a:rPr lang="en-US" u="sng" dirty="0">
                <a:effectLst/>
              </a:rPr>
              <a:t>huge</a:t>
            </a:r>
            <a:r>
              <a:rPr lang="en-US" dirty="0">
                <a:effectLst/>
              </a:rPr>
              <a:t> </a:t>
            </a:r>
            <a:r>
              <a:rPr lang="en-US" u="sng" dirty="0">
                <a:effectLst/>
              </a:rPr>
              <a:t>old</a:t>
            </a:r>
            <a:r>
              <a:rPr lang="en-US" dirty="0">
                <a:effectLst/>
              </a:rPr>
              <a:t> mansion, and </a:t>
            </a:r>
            <a:r>
              <a:rPr lang="en-US" u="sng" dirty="0">
                <a:effectLst/>
              </a:rPr>
              <a:t>a</a:t>
            </a:r>
            <a:r>
              <a:rPr lang="en-US" dirty="0">
                <a:effectLst/>
              </a:rPr>
              <a:t> </a:t>
            </a:r>
            <a:r>
              <a:rPr lang="en-US" u="sng" dirty="0">
                <a:effectLst/>
              </a:rPr>
              <a:t>tall</a:t>
            </a:r>
            <a:r>
              <a:rPr lang="en-US" dirty="0">
                <a:effectLst/>
              </a:rPr>
              <a:t>, </a:t>
            </a:r>
            <a:r>
              <a:rPr lang="en-US" u="sng" dirty="0">
                <a:effectLst/>
              </a:rPr>
              <a:t>well-dressed</a:t>
            </a:r>
            <a:r>
              <a:rPr lang="en-US" dirty="0">
                <a:effectLst/>
              </a:rPr>
              <a:t> </a:t>
            </a:r>
            <a:r>
              <a:rPr lang="en-US" u="sng" dirty="0">
                <a:effectLst/>
              </a:rPr>
              <a:t>older</a:t>
            </a:r>
            <a:r>
              <a:rPr lang="en-US" dirty="0">
                <a:effectLst/>
              </a:rPr>
              <a:t> gentleman got out</a:t>
            </a:r>
            <a:r>
              <a:rPr lang="en-US" dirty="0">
                <a:solidFill>
                  <a:schemeClr val="bg2"/>
                </a:solidFill>
                <a:effectLst/>
              </a:rPr>
              <a:t>.</a:t>
            </a:r>
          </a:p>
        </p:txBody>
      </p:sp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pPr algn="ctr"/>
            <a:r>
              <a:rPr lang="en-US" dirty="0">
                <a:solidFill>
                  <a:schemeClr val="tx1"/>
                </a:solidFill>
                <a:effectLst/>
              </a:rPr>
              <a:t>Adjectives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1" dur="500"/>
                                        <p:tgtEl>
                                          <p:spTgt spid="235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6" dur="500"/>
                                        <p:tgtEl>
                                          <p:spTgt spid="235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5" grpId="0" build="p" autoUpdateAnimBg="0"/>
      <p:bldP spid="23556" grpId="0" build="p" autoUpdateAnimBg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Rectangle 3"/>
          <p:cNvSpPr>
            <a:spLocks noGrp="1" noChangeArrowheads="1"/>
          </p:cNvSpPr>
          <p:nvPr>
            <p:ph sz="half" idx="1"/>
          </p:nvPr>
        </p:nvSpPr>
        <p:spPr>
          <a:noFill/>
          <a:ln/>
        </p:spPr>
        <p:txBody>
          <a:bodyPr>
            <a:normAutofit fontScale="92500"/>
          </a:bodyPr>
          <a:lstStyle/>
          <a:p>
            <a:pPr algn="l" rtl="0"/>
            <a:r>
              <a:rPr lang="en-US" sz="2000" dirty="0">
                <a:effectLst/>
              </a:rPr>
              <a:t>Describe or modify </a:t>
            </a:r>
            <a:r>
              <a:rPr lang="en-US" sz="2000" u="sng" dirty="0">
                <a:effectLst/>
              </a:rPr>
              <a:t>only</a:t>
            </a:r>
            <a:r>
              <a:rPr lang="en-US" sz="2000" dirty="0">
                <a:effectLst/>
              </a:rPr>
              <a:t> nouns.</a:t>
            </a:r>
          </a:p>
          <a:p>
            <a:pPr algn="l" rtl="0"/>
            <a:r>
              <a:rPr lang="en-US" sz="2000" dirty="0">
                <a:effectLst/>
              </a:rPr>
              <a:t>Answer questions, </a:t>
            </a:r>
            <a:r>
              <a:rPr lang="en-US" sz="2000" b="1" dirty="0">
                <a:effectLst/>
              </a:rPr>
              <a:t>“what kind?” </a:t>
            </a:r>
            <a:r>
              <a:rPr lang="en-US" sz="2000" dirty="0">
                <a:effectLst/>
              </a:rPr>
              <a:t>or </a:t>
            </a:r>
            <a:r>
              <a:rPr lang="en-US" sz="2000" b="1" dirty="0">
                <a:effectLst/>
              </a:rPr>
              <a:t>“how many?”</a:t>
            </a:r>
          </a:p>
          <a:p>
            <a:pPr algn="l" rtl="0"/>
            <a:r>
              <a:rPr lang="en-US" sz="2000" dirty="0">
                <a:effectLst/>
              </a:rPr>
              <a:t>The “noun markers” </a:t>
            </a:r>
            <a:r>
              <a:rPr lang="en-US" sz="2000" b="1" dirty="0">
                <a:effectLst/>
              </a:rPr>
              <a:t>a, an, the </a:t>
            </a:r>
            <a:r>
              <a:rPr lang="en-US" sz="2000" dirty="0">
                <a:effectLst/>
              </a:rPr>
              <a:t>are </a:t>
            </a:r>
            <a:r>
              <a:rPr lang="en-US" sz="2000" u="sng" dirty="0">
                <a:effectLst/>
              </a:rPr>
              <a:t>always</a:t>
            </a:r>
            <a:r>
              <a:rPr lang="en-US" sz="2000" dirty="0">
                <a:effectLst/>
              </a:rPr>
              <a:t> adjectives.</a:t>
            </a:r>
          </a:p>
          <a:p>
            <a:pPr algn="l" rtl="0"/>
            <a:r>
              <a:rPr lang="en-US" sz="2000" dirty="0">
                <a:effectLst/>
              </a:rPr>
              <a:t>Usually “piled up” before nouns.</a:t>
            </a:r>
          </a:p>
          <a:p>
            <a:pPr algn="l" rtl="0"/>
            <a:r>
              <a:rPr lang="en-US" sz="2400" dirty="0">
                <a:effectLst/>
              </a:rPr>
              <a:t>May follow linking verbs  and describe the subject</a:t>
            </a:r>
            <a:r>
              <a:rPr lang="en-US" sz="2400" dirty="0">
                <a:solidFill>
                  <a:schemeClr val="bg2"/>
                </a:solidFill>
                <a:effectLst/>
              </a:rPr>
              <a:t>.</a:t>
            </a:r>
          </a:p>
        </p:txBody>
      </p:sp>
      <p:sp>
        <p:nvSpPr>
          <p:cNvPr id="24580" name="Rectangle 4"/>
          <p:cNvSpPr>
            <a:spLocks noGrp="1" noChangeArrowheads="1"/>
          </p:cNvSpPr>
          <p:nvPr>
            <p:ph sz="half" idx="2"/>
          </p:nvPr>
        </p:nvSpPr>
        <p:spPr>
          <a:noFill/>
          <a:ln/>
        </p:spPr>
        <p:txBody>
          <a:bodyPr>
            <a:normAutofit fontScale="92500"/>
          </a:bodyPr>
          <a:lstStyle/>
          <a:p>
            <a:pPr algn="l" rtl="0"/>
            <a:r>
              <a:rPr lang="en-US" dirty="0">
                <a:effectLst/>
              </a:rPr>
              <a:t>Example</a:t>
            </a:r>
            <a:r>
              <a:rPr lang="en-US" dirty="0">
                <a:solidFill>
                  <a:schemeClr val="bg2"/>
                </a:solidFill>
                <a:effectLst/>
              </a:rPr>
              <a:t>:</a:t>
            </a:r>
            <a:endParaRPr lang="en-US" dirty="0">
              <a:effectLst/>
            </a:endParaRPr>
          </a:p>
          <a:p>
            <a:pPr algn="l" rtl="0">
              <a:buFont typeface="Monotype Sorts" pitchFamily="2" charset="2"/>
              <a:buNone/>
            </a:pPr>
            <a:r>
              <a:rPr lang="en-US" dirty="0">
                <a:effectLst/>
              </a:rPr>
              <a:t>	The river is </a:t>
            </a:r>
            <a:r>
              <a:rPr lang="en-US" u="sng" dirty="0">
                <a:effectLst/>
              </a:rPr>
              <a:t>deep</a:t>
            </a:r>
            <a:r>
              <a:rPr lang="en-US" dirty="0">
                <a:effectLst/>
              </a:rPr>
              <a:t>, </a:t>
            </a:r>
            <a:r>
              <a:rPr lang="en-US" u="sng" dirty="0">
                <a:effectLst/>
              </a:rPr>
              <a:t>wide</a:t>
            </a:r>
            <a:r>
              <a:rPr lang="en-US" dirty="0">
                <a:effectLst/>
              </a:rPr>
              <a:t> and </a:t>
            </a:r>
            <a:r>
              <a:rPr lang="en-US" u="sng" dirty="0">
                <a:effectLst/>
              </a:rPr>
              <a:t>cold</a:t>
            </a:r>
            <a:r>
              <a:rPr lang="en-US" dirty="0">
                <a:effectLst/>
              </a:rPr>
              <a:t>, but the divers are </a:t>
            </a:r>
            <a:r>
              <a:rPr lang="en-US" u="sng" dirty="0">
                <a:effectLst/>
              </a:rPr>
              <a:t>brave</a:t>
            </a:r>
            <a:r>
              <a:rPr lang="en-US" dirty="0">
                <a:effectLst/>
              </a:rPr>
              <a:t> and </a:t>
            </a:r>
            <a:r>
              <a:rPr lang="en-US" u="sng" dirty="0">
                <a:effectLst/>
              </a:rPr>
              <a:t>well-trained</a:t>
            </a:r>
            <a:r>
              <a:rPr lang="en-US" dirty="0">
                <a:effectLst/>
              </a:rPr>
              <a:t>.</a:t>
            </a:r>
          </a:p>
          <a:p>
            <a:pPr algn="l" rtl="0">
              <a:buFont typeface="Monotype Sorts" pitchFamily="2" charset="2"/>
              <a:buNone/>
            </a:pPr>
            <a:r>
              <a:rPr lang="en-US" dirty="0">
                <a:effectLst/>
              </a:rPr>
              <a:t>Note:  to test these, try </a:t>
            </a:r>
          </a:p>
          <a:p>
            <a:pPr algn="l" rtl="0">
              <a:buFont typeface="Monotype Sorts" pitchFamily="2" charset="2"/>
              <a:buNone/>
            </a:pPr>
            <a:r>
              <a:rPr lang="en-US" dirty="0">
                <a:effectLst/>
              </a:rPr>
              <a:t>putting them in front of</a:t>
            </a:r>
          </a:p>
          <a:p>
            <a:pPr algn="l" rtl="0">
              <a:buFont typeface="Monotype Sorts" pitchFamily="2" charset="2"/>
              <a:buNone/>
            </a:pPr>
            <a:r>
              <a:rPr lang="en-US" dirty="0">
                <a:effectLst/>
              </a:rPr>
              <a:t>the noun they modify</a:t>
            </a:r>
            <a:r>
              <a:rPr lang="en-US" dirty="0">
                <a:solidFill>
                  <a:schemeClr val="bg2"/>
                </a:solidFill>
                <a:effectLst/>
              </a:rPr>
              <a:t>.</a:t>
            </a:r>
          </a:p>
        </p:txBody>
      </p:sp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pPr algn="ctr"/>
            <a:r>
              <a:rPr lang="en-US" dirty="0">
                <a:solidFill>
                  <a:schemeClr val="tx1"/>
                </a:solidFill>
                <a:effectLst/>
              </a:rPr>
              <a:t>Adjectives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45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45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7" dur="500"/>
                                        <p:tgtEl>
                                          <p:spTgt spid="245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42" dur="500"/>
                                        <p:tgtEl>
                                          <p:spTgt spid="2458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47" dur="500"/>
                                        <p:tgtEl>
                                          <p:spTgt spid="2458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52" dur="500"/>
                                        <p:tgtEl>
                                          <p:spTgt spid="2458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57" dur="500"/>
                                        <p:tgtEl>
                                          <p:spTgt spid="2458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9" grpId="0" build="p" autoUpdateAnimBg="0"/>
      <p:bldP spid="24580" grpId="0" build="p" autoUpdateAnimBg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Rectangle 3"/>
          <p:cNvSpPr>
            <a:spLocks noGrp="1" noChangeArrowheads="1"/>
          </p:cNvSpPr>
          <p:nvPr>
            <p:ph idx="1"/>
          </p:nvPr>
        </p:nvSpPr>
        <p:spPr>
          <a:noFill/>
          <a:ln/>
        </p:spPr>
        <p:txBody>
          <a:bodyPr/>
          <a:lstStyle/>
          <a:p>
            <a:pPr algn="l" rtl="0"/>
            <a:r>
              <a:rPr lang="en-US" dirty="0">
                <a:effectLst/>
              </a:rPr>
              <a:t>Describe or modify </a:t>
            </a:r>
            <a:r>
              <a:rPr lang="en-US" u="sng" dirty="0">
                <a:effectLst/>
              </a:rPr>
              <a:t>only</a:t>
            </a:r>
            <a:r>
              <a:rPr lang="en-US" dirty="0">
                <a:effectLst/>
              </a:rPr>
              <a:t> nouns.</a:t>
            </a:r>
          </a:p>
          <a:p>
            <a:pPr algn="l" rtl="0"/>
            <a:r>
              <a:rPr lang="en-US" dirty="0">
                <a:effectLst/>
              </a:rPr>
              <a:t>Answer questions, </a:t>
            </a:r>
            <a:r>
              <a:rPr lang="en-US" b="1" dirty="0">
                <a:effectLst/>
              </a:rPr>
              <a:t>“what kind?” </a:t>
            </a:r>
            <a:r>
              <a:rPr lang="en-US" dirty="0">
                <a:effectLst/>
              </a:rPr>
              <a:t>or </a:t>
            </a:r>
            <a:r>
              <a:rPr lang="en-US" b="1" dirty="0">
                <a:effectLst/>
              </a:rPr>
              <a:t>“how many?”</a:t>
            </a:r>
          </a:p>
          <a:p>
            <a:pPr algn="l" rtl="0"/>
            <a:r>
              <a:rPr lang="en-US" dirty="0">
                <a:effectLst/>
              </a:rPr>
              <a:t>The “noun markers” </a:t>
            </a:r>
            <a:r>
              <a:rPr lang="en-US" b="1" dirty="0">
                <a:effectLst/>
              </a:rPr>
              <a:t>a, an, the </a:t>
            </a:r>
            <a:r>
              <a:rPr lang="en-US" dirty="0">
                <a:effectLst/>
              </a:rPr>
              <a:t>are </a:t>
            </a:r>
            <a:r>
              <a:rPr lang="en-US" u="sng" dirty="0">
                <a:effectLst/>
              </a:rPr>
              <a:t>always</a:t>
            </a:r>
            <a:r>
              <a:rPr lang="en-US" dirty="0">
                <a:effectLst/>
              </a:rPr>
              <a:t> adjectives.</a:t>
            </a:r>
          </a:p>
          <a:p>
            <a:pPr algn="l" rtl="0"/>
            <a:r>
              <a:rPr lang="en-US" dirty="0">
                <a:effectLst/>
              </a:rPr>
              <a:t>Usually “</a:t>
            </a:r>
            <a:r>
              <a:rPr lang="en-US" dirty="0">
                <a:solidFill>
                  <a:srgbClr val="FF0000"/>
                </a:solidFill>
                <a:effectLst/>
              </a:rPr>
              <a:t>piled up</a:t>
            </a:r>
            <a:r>
              <a:rPr lang="en-US" dirty="0">
                <a:effectLst/>
              </a:rPr>
              <a:t>” before nouns.</a:t>
            </a:r>
          </a:p>
          <a:p>
            <a:pPr algn="l" rtl="0"/>
            <a:r>
              <a:rPr lang="en-US" dirty="0">
                <a:effectLst/>
              </a:rPr>
              <a:t>May follow linking verbs  and describe the subject.</a:t>
            </a:r>
          </a:p>
        </p:txBody>
      </p:sp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pPr algn="ctr"/>
            <a:r>
              <a:rPr lang="en-US" dirty="0">
                <a:solidFill>
                  <a:schemeClr val="tx1"/>
                </a:solidFill>
                <a:effectLst/>
              </a:rPr>
              <a:t>Adjectives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75"/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75"/>
                                        <p:tgtEl>
                                          <p:spTgt spid="25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75"/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75"/>
                                        <p:tgtEl>
                                          <p:spTgt spid="256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75"/>
                                        <p:tgtEl>
                                          <p:spTgt spid="256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3" grpId="0" build="p" autoUpdateAnimBg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Rectangle 3"/>
          <p:cNvSpPr>
            <a:spLocks noGrp="1" noChangeArrowheads="1"/>
          </p:cNvSpPr>
          <p:nvPr>
            <p:ph sz="half" idx="1"/>
          </p:nvPr>
        </p:nvSpPr>
        <p:spPr>
          <a:noFill/>
          <a:ln/>
        </p:spPr>
        <p:txBody>
          <a:bodyPr/>
          <a:lstStyle/>
          <a:p>
            <a:pPr algn="l" rtl="0"/>
            <a:r>
              <a:rPr lang="en-US" dirty="0">
                <a:effectLst/>
              </a:rPr>
              <a:t>Specialized words to take the place of nouns</a:t>
            </a:r>
            <a:r>
              <a:rPr lang="en-US" dirty="0">
                <a:solidFill>
                  <a:schemeClr val="bg2"/>
                </a:solidFill>
                <a:effectLst/>
              </a:rPr>
              <a:t>.</a:t>
            </a:r>
          </a:p>
        </p:txBody>
      </p:sp>
      <p:sp>
        <p:nvSpPr>
          <p:cNvPr id="26628" name="Rectangle 4"/>
          <p:cNvSpPr>
            <a:spLocks noGrp="1" noChangeArrowheads="1"/>
          </p:cNvSpPr>
          <p:nvPr>
            <p:ph sz="half" idx="2"/>
          </p:nvPr>
        </p:nvSpPr>
        <p:spPr>
          <a:noFill/>
          <a:ln/>
        </p:spPr>
        <p:txBody>
          <a:bodyPr/>
          <a:lstStyle/>
          <a:p>
            <a:pPr algn="l" rtl="0"/>
            <a:r>
              <a:rPr lang="en-US" dirty="0">
                <a:effectLst/>
              </a:rPr>
              <a:t>Example:</a:t>
            </a:r>
          </a:p>
          <a:p>
            <a:pPr algn="l" rtl="0">
              <a:buFont typeface="Monotype Sorts" pitchFamily="2" charset="2"/>
              <a:buNone/>
            </a:pPr>
            <a:r>
              <a:rPr lang="en-US" dirty="0">
                <a:effectLst/>
              </a:rPr>
              <a:t>	Paul gave Emily stationery because </a:t>
            </a:r>
            <a:r>
              <a:rPr lang="en-US" u="sng" dirty="0">
                <a:effectLst/>
              </a:rPr>
              <a:t>he</a:t>
            </a:r>
            <a:r>
              <a:rPr lang="en-US" dirty="0">
                <a:effectLst/>
              </a:rPr>
              <a:t> wanted </a:t>
            </a:r>
            <a:r>
              <a:rPr lang="en-US" u="sng" dirty="0">
                <a:effectLst/>
              </a:rPr>
              <a:t>her </a:t>
            </a:r>
            <a:r>
              <a:rPr lang="en-US" dirty="0">
                <a:effectLst/>
              </a:rPr>
              <a:t>to write to </a:t>
            </a:r>
            <a:r>
              <a:rPr lang="en-US" u="sng" dirty="0">
                <a:effectLst/>
              </a:rPr>
              <a:t>him</a:t>
            </a:r>
            <a:r>
              <a:rPr lang="en-US" dirty="0">
                <a:effectLst/>
              </a:rPr>
              <a:t> when </a:t>
            </a:r>
            <a:r>
              <a:rPr lang="en-US" u="sng" dirty="0">
                <a:effectLst/>
              </a:rPr>
              <a:t>she</a:t>
            </a:r>
            <a:r>
              <a:rPr lang="en-US" dirty="0">
                <a:effectLst/>
              </a:rPr>
              <a:t> could.</a:t>
            </a:r>
          </a:p>
        </p:txBody>
      </p:sp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pPr algn="ctr"/>
            <a:r>
              <a:rPr lang="en-US" dirty="0">
                <a:solidFill>
                  <a:schemeClr val="tx1"/>
                </a:solidFill>
                <a:effectLst/>
              </a:rPr>
              <a:t>Pronouns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3" dur="500"/>
                                        <p:tgtEl>
                                          <p:spTgt spid="266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8" dur="500"/>
                                        <p:tgtEl>
                                          <p:spTgt spid="266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7" grpId="0" build="p" autoUpdateAnimBg="0"/>
      <p:bldP spid="26628" grpId="0" build="p" autoUpdateAnimBg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Rectangle 3"/>
          <p:cNvSpPr>
            <a:spLocks noGrp="1" noChangeArrowheads="1"/>
          </p:cNvSpPr>
          <p:nvPr>
            <p:ph sz="half" idx="1"/>
          </p:nvPr>
        </p:nvSpPr>
        <p:spPr>
          <a:noFill/>
          <a:ln/>
        </p:spPr>
        <p:txBody>
          <a:bodyPr>
            <a:normAutofit fontScale="92500"/>
          </a:bodyPr>
          <a:lstStyle/>
          <a:p>
            <a:pPr algn="l" rtl="0"/>
            <a:r>
              <a:rPr lang="en-US" dirty="0">
                <a:effectLst/>
              </a:rPr>
              <a:t>Specialized words to take the place of nouns.</a:t>
            </a:r>
          </a:p>
          <a:p>
            <a:pPr algn="l" rtl="0"/>
            <a:r>
              <a:rPr lang="en-US" dirty="0">
                <a:effectLst/>
              </a:rPr>
              <a:t>Often refer to people and have several forms.</a:t>
            </a:r>
          </a:p>
        </p:txBody>
      </p:sp>
      <p:sp>
        <p:nvSpPr>
          <p:cNvPr id="27652" name="Rectangle 4"/>
          <p:cNvSpPr>
            <a:spLocks noGrp="1" noChangeArrowheads="1"/>
          </p:cNvSpPr>
          <p:nvPr>
            <p:ph sz="half" idx="2"/>
          </p:nvPr>
        </p:nvSpPr>
        <p:spPr>
          <a:noFill/>
          <a:ln/>
        </p:spPr>
        <p:txBody>
          <a:bodyPr>
            <a:normAutofit fontScale="92500"/>
          </a:bodyPr>
          <a:lstStyle/>
          <a:p>
            <a:pPr algn="l" rtl="0"/>
            <a:r>
              <a:rPr lang="en-US" dirty="0">
                <a:effectLst/>
              </a:rPr>
              <a:t>Memorize:</a:t>
            </a:r>
          </a:p>
          <a:p>
            <a:pPr algn="l" rtl="0">
              <a:buFont typeface="Monotype Sorts" pitchFamily="2" charset="2"/>
              <a:buNone/>
            </a:pPr>
            <a:r>
              <a:rPr lang="en-US" dirty="0">
                <a:effectLst/>
              </a:rPr>
              <a:t>  I     he  we  she  they</a:t>
            </a:r>
          </a:p>
          <a:p>
            <a:pPr algn="l" rtl="0">
              <a:buFont typeface="Monotype Sorts" pitchFamily="2" charset="2"/>
              <a:buNone/>
            </a:pPr>
            <a:r>
              <a:rPr lang="en-US" dirty="0">
                <a:effectLst/>
              </a:rPr>
              <a:t>me  him  us  her  them</a:t>
            </a:r>
          </a:p>
          <a:p>
            <a:pPr algn="l" rtl="0"/>
            <a:r>
              <a:rPr lang="en-US" dirty="0">
                <a:effectLst/>
              </a:rPr>
              <a:t>Other common pronouns:</a:t>
            </a:r>
          </a:p>
          <a:p>
            <a:pPr lvl="1" algn="l" rtl="0"/>
            <a:r>
              <a:rPr lang="en-US" dirty="0">
                <a:effectLst/>
              </a:rPr>
              <a:t>you, it, this, that, who, what, someone, everything, anyone, and many other similar words.</a:t>
            </a:r>
          </a:p>
        </p:txBody>
      </p:sp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pPr algn="ctr"/>
            <a:r>
              <a:rPr lang="en-US" dirty="0">
                <a:solidFill>
                  <a:schemeClr val="tx1"/>
                </a:solidFill>
                <a:effectLst/>
              </a:rPr>
              <a:t>Pronouns</a:t>
            </a:r>
          </a:p>
        </p:txBody>
      </p:sp>
    </p:spTree>
  </p:cSld>
  <p:clrMapOvr>
    <a:masterClrMapping/>
  </p:clrMapOvr>
  <p:transition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Rectangle 3"/>
          <p:cNvSpPr>
            <a:spLocks noGrp="1" noChangeArrowheads="1"/>
          </p:cNvSpPr>
          <p:nvPr>
            <p:ph sz="half" idx="1"/>
          </p:nvPr>
        </p:nvSpPr>
        <p:spPr>
          <a:noFill/>
          <a:ln/>
        </p:spPr>
        <p:txBody>
          <a:bodyPr>
            <a:normAutofit fontScale="92500"/>
          </a:bodyPr>
          <a:lstStyle/>
          <a:p>
            <a:pPr algn="l" rtl="0"/>
            <a:r>
              <a:rPr lang="en-US" sz="2400" dirty="0">
                <a:effectLst/>
              </a:rPr>
              <a:t>Specialized words to take the place of nouns. </a:t>
            </a:r>
          </a:p>
          <a:p>
            <a:pPr algn="l" rtl="0"/>
            <a:r>
              <a:rPr lang="en-US" sz="2400" dirty="0">
                <a:effectLst/>
              </a:rPr>
              <a:t>Often refer to people and have several forms</a:t>
            </a:r>
            <a:r>
              <a:rPr lang="en-US" dirty="0">
                <a:effectLst/>
              </a:rPr>
              <a:t>.</a:t>
            </a:r>
          </a:p>
          <a:p>
            <a:pPr algn="l" rtl="0"/>
            <a:r>
              <a:rPr lang="en-US" dirty="0">
                <a:effectLst/>
              </a:rPr>
              <a:t>May be possessive, showing ownership and working like an adjective</a:t>
            </a:r>
            <a:r>
              <a:rPr lang="en-US" dirty="0">
                <a:solidFill>
                  <a:schemeClr val="bg2"/>
                </a:solidFill>
                <a:effectLst/>
              </a:rPr>
              <a:t>.</a:t>
            </a:r>
          </a:p>
        </p:txBody>
      </p:sp>
      <p:sp>
        <p:nvSpPr>
          <p:cNvPr id="28676" name="Rectangle 4"/>
          <p:cNvSpPr>
            <a:spLocks noGrp="1" noChangeArrowheads="1"/>
          </p:cNvSpPr>
          <p:nvPr>
            <p:ph sz="half" idx="2"/>
          </p:nvPr>
        </p:nvSpPr>
        <p:spPr>
          <a:xfrm>
            <a:off x="4572000" y="1340768"/>
            <a:ext cx="4038600" cy="4525963"/>
          </a:xfrm>
          <a:noFill/>
          <a:ln/>
        </p:spPr>
        <p:txBody>
          <a:bodyPr>
            <a:normAutofit fontScale="92500"/>
          </a:bodyPr>
          <a:lstStyle/>
          <a:p>
            <a:pPr algn="l" rtl="0"/>
            <a:r>
              <a:rPr lang="en-US" dirty="0">
                <a:effectLst/>
              </a:rPr>
              <a:t>Example</a:t>
            </a:r>
            <a:r>
              <a:rPr lang="en-US" dirty="0">
                <a:solidFill>
                  <a:schemeClr val="bg2"/>
                </a:solidFill>
                <a:effectLst/>
              </a:rPr>
              <a:t>:</a:t>
            </a:r>
            <a:endParaRPr lang="en-US" dirty="0">
              <a:effectLst/>
            </a:endParaRPr>
          </a:p>
          <a:p>
            <a:pPr algn="l" rtl="0">
              <a:buFont typeface="Monotype Sorts" pitchFamily="2" charset="2"/>
              <a:buNone/>
            </a:pPr>
            <a:r>
              <a:rPr lang="en-US" dirty="0">
                <a:effectLst/>
              </a:rPr>
              <a:t>	</a:t>
            </a:r>
            <a:r>
              <a:rPr lang="en-US" u="sng" dirty="0">
                <a:effectLst/>
              </a:rPr>
              <a:t>Her</a:t>
            </a:r>
            <a:r>
              <a:rPr lang="en-US" dirty="0">
                <a:effectLst/>
              </a:rPr>
              <a:t> red car is faster than </a:t>
            </a:r>
            <a:r>
              <a:rPr lang="en-US" u="sng" dirty="0">
                <a:effectLst/>
              </a:rPr>
              <a:t>my</a:t>
            </a:r>
            <a:r>
              <a:rPr lang="en-US" dirty="0">
                <a:effectLst/>
              </a:rPr>
              <a:t> old Ford, but </a:t>
            </a:r>
            <a:r>
              <a:rPr lang="en-US" u="sng" dirty="0">
                <a:effectLst/>
              </a:rPr>
              <a:t>their</a:t>
            </a:r>
            <a:r>
              <a:rPr lang="en-US" dirty="0">
                <a:effectLst/>
              </a:rPr>
              <a:t> new Honda cost more than </a:t>
            </a:r>
            <a:r>
              <a:rPr lang="en-US" u="sng" dirty="0">
                <a:effectLst/>
              </a:rPr>
              <a:t>ours</a:t>
            </a:r>
            <a:r>
              <a:rPr lang="en-US" dirty="0">
                <a:effectLst/>
              </a:rPr>
              <a:t>.</a:t>
            </a:r>
          </a:p>
          <a:p>
            <a:pPr algn="l" rtl="0"/>
            <a:r>
              <a:rPr lang="en-US" dirty="0">
                <a:effectLst/>
              </a:rPr>
              <a:t>Note the form:</a:t>
            </a:r>
          </a:p>
          <a:p>
            <a:pPr algn="l" rtl="0">
              <a:buFont typeface="Monotype Sorts" pitchFamily="2" charset="2"/>
              <a:buNone/>
            </a:pPr>
            <a:r>
              <a:rPr lang="en-US" sz="2400" dirty="0">
                <a:effectLst/>
              </a:rPr>
              <a:t>  I     he  we  she  they</a:t>
            </a:r>
          </a:p>
          <a:p>
            <a:pPr algn="l" rtl="0">
              <a:buFont typeface="Monotype Sorts" pitchFamily="2" charset="2"/>
              <a:buNone/>
            </a:pPr>
            <a:r>
              <a:rPr lang="en-US" sz="2400" dirty="0">
                <a:effectLst/>
              </a:rPr>
              <a:t>me  him  us  her  them</a:t>
            </a:r>
          </a:p>
          <a:p>
            <a:pPr algn="l" rtl="0">
              <a:buFont typeface="Monotype Sorts" pitchFamily="2" charset="2"/>
              <a:buNone/>
            </a:pPr>
            <a:r>
              <a:rPr lang="en-US" sz="2400" dirty="0">
                <a:effectLst/>
              </a:rPr>
              <a:t>my  his  our hers theirs</a:t>
            </a:r>
          </a:p>
          <a:p>
            <a:pPr algn="l" rtl="0">
              <a:buFont typeface="Monotype Sorts" pitchFamily="2" charset="2"/>
              <a:buNone/>
            </a:pPr>
            <a:r>
              <a:rPr lang="en-US" sz="2400" dirty="0">
                <a:effectLst/>
              </a:rPr>
              <a:t>Others:  yours, its, whose</a:t>
            </a:r>
          </a:p>
        </p:txBody>
      </p:sp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pPr algn="ctr"/>
            <a:r>
              <a:rPr lang="en-US" dirty="0">
                <a:solidFill>
                  <a:schemeClr val="tx1"/>
                </a:solidFill>
                <a:effectLst/>
              </a:rPr>
              <a:t>Pronouns</a:t>
            </a:r>
          </a:p>
        </p:txBody>
      </p:sp>
    </p:spTree>
  </p:cSld>
  <p:clrMapOvr>
    <a:masterClrMapping/>
  </p:clrMapOvr>
  <p:transition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Rectangle 3"/>
          <p:cNvSpPr>
            <a:spLocks noGrp="1" noChangeArrowheads="1"/>
          </p:cNvSpPr>
          <p:nvPr>
            <p:ph idx="1"/>
          </p:nvPr>
        </p:nvSpPr>
        <p:spPr>
          <a:noFill/>
          <a:ln/>
        </p:spPr>
        <p:txBody>
          <a:bodyPr/>
          <a:lstStyle/>
          <a:p>
            <a:pPr algn="l" rtl="0"/>
            <a:r>
              <a:rPr lang="en-US" dirty="0">
                <a:effectLst/>
              </a:rPr>
              <a:t>Specialized words to take the place of nouns. </a:t>
            </a:r>
          </a:p>
          <a:p>
            <a:pPr algn="l" rtl="0"/>
            <a:r>
              <a:rPr lang="en-US" dirty="0">
                <a:effectLst/>
              </a:rPr>
              <a:t>Often refer to people and have several forms</a:t>
            </a:r>
            <a:r>
              <a:rPr lang="en-US" sz="4000" dirty="0">
                <a:effectLst/>
              </a:rPr>
              <a:t>.</a:t>
            </a:r>
          </a:p>
          <a:p>
            <a:pPr algn="l" rtl="0"/>
            <a:r>
              <a:rPr lang="en-US" dirty="0">
                <a:effectLst/>
              </a:rPr>
              <a:t>May be possessive, showing ownership and working </a:t>
            </a:r>
            <a:r>
              <a:rPr lang="en-US" dirty="0">
                <a:solidFill>
                  <a:schemeClr val="bg2"/>
                </a:solidFill>
                <a:effectLst/>
              </a:rPr>
              <a:t>like an adjective.</a:t>
            </a:r>
          </a:p>
        </p:txBody>
      </p:sp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pPr algn="ctr" rtl="0"/>
            <a:r>
              <a:rPr lang="en-US" dirty="0">
                <a:solidFill>
                  <a:schemeClr val="tx1"/>
                </a:solidFill>
                <a:effectLst/>
              </a:rPr>
              <a:t>Pronouns</a:t>
            </a:r>
          </a:p>
        </p:txBody>
      </p:sp>
    </p:spTree>
  </p:cSld>
  <p:clrMapOvr>
    <a:masterClrMapping/>
  </p:clrMapOvr>
  <p:transition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3" name="Rectangle 3"/>
          <p:cNvSpPr>
            <a:spLocks noGrp="1" noChangeArrowheads="1"/>
          </p:cNvSpPr>
          <p:nvPr>
            <p:ph sz="half" idx="1"/>
          </p:nvPr>
        </p:nvSpPr>
        <p:spPr>
          <a:noFill/>
          <a:ln/>
        </p:spPr>
        <p:txBody>
          <a:bodyPr>
            <a:normAutofit fontScale="92500"/>
          </a:bodyPr>
          <a:lstStyle/>
          <a:p>
            <a:pPr algn="l" rtl="0"/>
            <a:r>
              <a:rPr lang="en-US" dirty="0">
                <a:effectLst/>
              </a:rPr>
              <a:t>Specialized words to start prepositional phrases.</a:t>
            </a:r>
          </a:p>
          <a:p>
            <a:pPr algn="l" rtl="0">
              <a:buFont typeface="Monotype Sorts" pitchFamily="2" charset="2"/>
              <a:buNone/>
            </a:pPr>
            <a:r>
              <a:rPr lang="en-US" dirty="0">
                <a:effectLst/>
              </a:rPr>
              <a:t>A prepositional phrase </a:t>
            </a:r>
          </a:p>
          <a:p>
            <a:pPr algn="l" rtl="0">
              <a:buFont typeface="Monotype Sorts" pitchFamily="2" charset="2"/>
              <a:buNone/>
            </a:pPr>
            <a:r>
              <a:rPr lang="en-US" dirty="0">
                <a:effectLst/>
              </a:rPr>
              <a:t>is a group of words </a:t>
            </a:r>
          </a:p>
          <a:p>
            <a:pPr algn="l" rtl="0">
              <a:buFont typeface="Monotype Sorts" pitchFamily="2" charset="2"/>
              <a:buNone/>
            </a:pPr>
            <a:r>
              <a:rPr lang="en-US" dirty="0">
                <a:effectLst/>
              </a:rPr>
              <a:t>describing things </a:t>
            </a:r>
          </a:p>
          <a:p>
            <a:pPr algn="l" rtl="0">
              <a:buFont typeface="Monotype Sorts" pitchFamily="2" charset="2"/>
              <a:buNone/>
            </a:pPr>
            <a:r>
              <a:rPr lang="en-US" dirty="0">
                <a:effectLst/>
              </a:rPr>
              <a:t>which starts with a </a:t>
            </a:r>
          </a:p>
          <a:p>
            <a:pPr algn="l" rtl="0">
              <a:buFont typeface="Monotype Sorts" pitchFamily="2" charset="2"/>
              <a:buNone/>
            </a:pPr>
            <a:r>
              <a:rPr lang="en-US" dirty="0">
                <a:effectLst/>
              </a:rPr>
              <a:t>preposition and ends </a:t>
            </a:r>
          </a:p>
          <a:p>
            <a:pPr algn="l" rtl="0">
              <a:buFont typeface="Monotype Sorts" pitchFamily="2" charset="2"/>
              <a:buNone/>
            </a:pPr>
            <a:r>
              <a:rPr lang="en-US" dirty="0">
                <a:effectLst/>
              </a:rPr>
              <a:t>with a noun or pronoun</a:t>
            </a:r>
            <a:r>
              <a:rPr lang="en-US" dirty="0">
                <a:solidFill>
                  <a:schemeClr val="bg2"/>
                </a:solidFill>
                <a:effectLst/>
              </a:rPr>
              <a:t>.</a:t>
            </a:r>
          </a:p>
        </p:txBody>
      </p:sp>
      <p:sp>
        <p:nvSpPr>
          <p:cNvPr id="30724" name="Rectangle 4"/>
          <p:cNvSpPr>
            <a:spLocks noGrp="1" noChangeArrowheads="1"/>
          </p:cNvSpPr>
          <p:nvPr>
            <p:ph sz="half" idx="2"/>
          </p:nvPr>
        </p:nvSpPr>
        <p:spPr>
          <a:noFill/>
          <a:ln/>
        </p:spPr>
        <p:txBody>
          <a:bodyPr>
            <a:normAutofit fontScale="92500"/>
          </a:bodyPr>
          <a:lstStyle/>
          <a:p>
            <a:pPr algn="l" rtl="0"/>
            <a:r>
              <a:rPr lang="en-US" dirty="0">
                <a:effectLst/>
              </a:rPr>
              <a:t>The man</a:t>
            </a:r>
            <a:r>
              <a:rPr lang="en-US" dirty="0"/>
              <a:t> on the bus with a hat on his head </a:t>
            </a:r>
            <a:r>
              <a:rPr lang="en-US" dirty="0">
                <a:effectLst/>
              </a:rPr>
              <a:t>looked </a:t>
            </a:r>
            <a:r>
              <a:rPr lang="en-US" dirty="0"/>
              <a:t>at me </a:t>
            </a:r>
            <a:r>
              <a:rPr lang="en-US" dirty="0">
                <a:effectLst/>
              </a:rPr>
              <a:t>and turned</a:t>
            </a:r>
            <a:r>
              <a:rPr lang="en-US" dirty="0"/>
              <a:t> toward the window.</a:t>
            </a:r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pPr algn="ctr" rtl="0"/>
            <a:r>
              <a:rPr lang="en-US" dirty="0">
                <a:solidFill>
                  <a:schemeClr val="tx1"/>
                </a:solidFill>
                <a:effectLst/>
              </a:rPr>
              <a:t>Prepositions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7" name="Rectangle 3"/>
          <p:cNvSpPr>
            <a:spLocks noGrp="1" noChangeArrowheads="1"/>
          </p:cNvSpPr>
          <p:nvPr>
            <p:ph sz="half" idx="1"/>
          </p:nvPr>
        </p:nvSpPr>
        <p:spPr>
          <a:noFill/>
          <a:ln/>
        </p:spPr>
        <p:txBody>
          <a:bodyPr/>
          <a:lstStyle/>
          <a:p>
            <a:pPr algn="l" rtl="0"/>
            <a:r>
              <a:rPr lang="en-US" dirty="0">
                <a:effectLst/>
              </a:rPr>
              <a:t>Specialized words to start prepositional phrases.</a:t>
            </a:r>
          </a:p>
          <a:p>
            <a:pPr algn="l" rtl="0"/>
            <a:r>
              <a:rPr lang="en-US" dirty="0">
                <a:effectLst/>
              </a:rPr>
              <a:t>Most prepositions are small, common words indicating time, place or position.</a:t>
            </a:r>
          </a:p>
        </p:txBody>
      </p:sp>
      <p:sp>
        <p:nvSpPr>
          <p:cNvPr id="31748" name="Rectangle 4"/>
          <p:cNvSpPr>
            <a:spLocks noGrp="1" noChangeArrowheads="1"/>
          </p:cNvSpPr>
          <p:nvPr>
            <p:ph sz="half" idx="2"/>
          </p:nvPr>
        </p:nvSpPr>
        <p:spPr>
          <a:noFill/>
          <a:ln/>
        </p:spPr>
        <p:txBody>
          <a:bodyPr/>
          <a:lstStyle/>
          <a:p>
            <a:pPr algn="l" rtl="0"/>
            <a:r>
              <a:rPr lang="en-US" dirty="0">
                <a:effectLst/>
              </a:rPr>
              <a:t>Memory clue:</a:t>
            </a:r>
          </a:p>
          <a:p>
            <a:pPr algn="l" rtl="0">
              <a:buFont typeface="Monotype Sorts" pitchFamily="2" charset="2"/>
              <a:buNone/>
            </a:pPr>
            <a:r>
              <a:rPr lang="en-US" dirty="0">
                <a:effectLst/>
              </a:rPr>
              <a:t>The rabbit went _____</a:t>
            </a:r>
          </a:p>
          <a:p>
            <a:pPr algn="l" rtl="0">
              <a:buFont typeface="Monotype Sorts" pitchFamily="2" charset="2"/>
              <a:buNone/>
            </a:pPr>
            <a:r>
              <a:rPr lang="en-US" dirty="0">
                <a:effectLst/>
              </a:rPr>
              <a:t> the hollow log.</a:t>
            </a:r>
          </a:p>
          <a:p>
            <a:pPr algn="l" rtl="0"/>
            <a:r>
              <a:rPr lang="en-US" dirty="0">
                <a:effectLst/>
              </a:rPr>
              <a:t>Memorize:</a:t>
            </a:r>
          </a:p>
          <a:p>
            <a:pPr algn="l" rtl="0">
              <a:buFont typeface="Monotype Sorts" pitchFamily="2" charset="2"/>
              <a:buNone/>
            </a:pPr>
            <a:r>
              <a:rPr lang="en-US" dirty="0">
                <a:effectLst/>
              </a:rPr>
              <a:t>at, from, to, on, in,</a:t>
            </a:r>
          </a:p>
          <a:p>
            <a:pPr algn="l" rtl="0">
              <a:buFont typeface="Monotype Sorts" pitchFamily="2" charset="2"/>
              <a:buNone/>
            </a:pPr>
            <a:r>
              <a:rPr lang="en-US" dirty="0">
                <a:effectLst/>
              </a:rPr>
              <a:t>into, onto, between,</a:t>
            </a:r>
          </a:p>
          <a:p>
            <a:pPr algn="l" rtl="0">
              <a:buFont typeface="Monotype Sorts" pitchFamily="2" charset="2"/>
              <a:buNone/>
            </a:pPr>
            <a:r>
              <a:rPr lang="en-US" dirty="0">
                <a:effectLst/>
              </a:rPr>
              <a:t>under, over, against, </a:t>
            </a:r>
          </a:p>
          <a:p>
            <a:pPr algn="l" rtl="0">
              <a:buFont typeface="Monotype Sorts" pitchFamily="2" charset="2"/>
              <a:buNone/>
            </a:pPr>
            <a:r>
              <a:rPr lang="en-US" dirty="0">
                <a:effectLst/>
              </a:rPr>
              <a:t>around, through</a:t>
            </a:r>
          </a:p>
        </p:txBody>
      </p:sp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pPr algn="ctr"/>
            <a:r>
              <a:rPr lang="en-US" dirty="0">
                <a:solidFill>
                  <a:schemeClr val="tx1"/>
                </a:solidFill>
                <a:effectLst/>
              </a:rPr>
              <a:t>Prepositions</a:t>
            </a:r>
          </a:p>
        </p:txBody>
      </p:sp>
    </p:spTree>
  </p:cSld>
  <p:clrMapOvr>
    <a:masterClrMapping/>
  </p:clrMapOvr>
  <p:transition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1" name="Rectangle 3"/>
          <p:cNvSpPr>
            <a:spLocks noGrp="1" noChangeArrowheads="1"/>
          </p:cNvSpPr>
          <p:nvPr>
            <p:ph sz="half" idx="1"/>
          </p:nvPr>
        </p:nvSpPr>
        <p:spPr>
          <a:noFill/>
          <a:ln/>
        </p:spPr>
        <p:txBody>
          <a:bodyPr>
            <a:normAutofit lnSpcReduction="10000"/>
          </a:bodyPr>
          <a:lstStyle/>
          <a:p>
            <a:pPr algn="l" rtl="0"/>
            <a:r>
              <a:rPr lang="en-US" sz="2400" dirty="0">
                <a:effectLst/>
              </a:rPr>
              <a:t>Specialized words to start prepositional phrases.</a:t>
            </a:r>
          </a:p>
          <a:p>
            <a:pPr algn="l" rtl="0"/>
            <a:r>
              <a:rPr lang="en-US" sz="2400" dirty="0">
                <a:effectLst/>
              </a:rPr>
              <a:t>Most prepositions are small, common words indicating time, place or position.</a:t>
            </a:r>
          </a:p>
          <a:p>
            <a:pPr algn="l" rtl="0"/>
            <a:r>
              <a:rPr lang="en-US" dirty="0">
                <a:effectLst/>
              </a:rPr>
              <a:t>Some prepositions simply must be memorized</a:t>
            </a:r>
            <a:r>
              <a:rPr lang="en-US" dirty="0">
                <a:solidFill>
                  <a:schemeClr val="bg2"/>
                </a:solidFill>
                <a:effectLst/>
              </a:rPr>
              <a:t>.</a:t>
            </a:r>
          </a:p>
        </p:txBody>
      </p:sp>
      <p:sp>
        <p:nvSpPr>
          <p:cNvPr id="32772" name="Rectangle 4"/>
          <p:cNvSpPr>
            <a:spLocks noGrp="1" noChangeArrowheads="1"/>
          </p:cNvSpPr>
          <p:nvPr>
            <p:ph sz="half" idx="2"/>
          </p:nvPr>
        </p:nvSpPr>
        <p:spPr>
          <a:noFill/>
          <a:ln/>
        </p:spPr>
        <p:txBody>
          <a:bodyPr>
            <a:normAutofit lnSpcReduction="10000"/>
          </a:bodyPr>
          <a:lstStyle/>
          <a:p>
            <a:pPr algn="l" rtl="0"/>
            <a:r>
              <a:rPr lang="en-US" dirty="0">
                <a:effectLst/>
              </a:rPr>
              <a:t>Example</a:t>
            </a:r>
            <a:r>
              <a:rPr lang="en-US" dirty="0">
                <a:solidFill>
                  <a:schemeClr val="bg2"/>
                </a:solidFill>
                <a:effectLst/>
              </a:rPr>
              <a:t>:  </a:t>
            </a:r>
            <a:endParaRPr lang="en-US" dirty="0">
              <a:effectLst/>
            </a:endParaRPr>
          </a:p>
          <a:p>
            <a:pPr algn="l" rtl="0">
              <a:buFont typeface="Monotype Sorts" pitchFamily="2" charset="2"/>
              <a:buNone/>
            </a:pPr>
            <a:r>
              <a:rPr lang="en-US" dirty="0">
                <a:effectLst/>
              </a:rPr>
              <a:t>The problem</a:t>
            </a:r>
            <a:r>
              <a:rPr lang="en-US" dirty="0"/>
              <a:t> with him</a:t>
            </a:r>
          </a:p>
          <a:p>
            <a:pPr algn="l" rtl="0">
              <a:buFont typeface="Monotype Sorts" pitchFamily="2" charset="2"/>
              <a:buNone/>
            </a:pPr>
            <a:r>
              <a:rPr lang="en-US" dirty="0"/>
              <a:t> </a:t>
            </a:r>
            <a:r>
              <a:rPr lang="en-US" dirty="0">
                <a:effectLst/>
              </a:rPr>
              <a:t>is that he sleeps</a:t>
            </a:r>
            <a:r>
              <a:rPr lang="en-US" dirty="0"/>
              <a:t> </a:t>
            </a:r>
          </a:p>
          <a:p>
            <a:pPr algn="l" rtl="0">
              <a:buFont typeface="Monotype Sorts" pitchFamily="2" charset="2"/>
              <a:buNone/>
            </a:pPr>
            <a:r>
              <a:rPr lang="en-US" dirty="0"/>
              <a:t>during the day </a:t>
            </a:r>
            <a:r>
              <a:rPr lang="en-US" dirty="0">
                <a:effectLst/>
              </a:rPr>
              <a:t>and </a:t>
            </a:r>
          </a:p>
          <a:p>
            <a:pPr algn="l" rtl="0">
              <a:buFont typeface="Monotype Sorts" pitchFamily="2" charset="2"/>
              <a:buNone/>
            </a:pPr>
            <a:r>
              <a:rPr lang="en-US" dirty="0">
                <a:effectLst/>
              </a:rPr>
              <a:t>spends most</a:t>
            </a:r>
            <a:r>
              <a:rPr lang="en-US" dirty="0"/>
              <a:t> of the </a:t>
            </a:r>
          </a:p>
          <a:p>
            <a:pPr algn="l" rtl="0">
              <a:buFont typeface="Monotype Sorts" pitchFamily="2" charset="2"/>
              <a:buNone/>
            </a:pPr>
            <a:r>
              <a:rPr lang="en-US" dirty="0"/>
              <a:t>night with his friends.</a:t>
            </a:r>
          </a:p>
          <a:p>
            <a:pPr algn="l" rtl="0"/>
            <a:r>
              <a:rPr lang="en-US" dirty="0">
                <a:effectLst/>
              </a:rPr>
              <a:t>Memorize:</a:t>
            </a:r>
          </a:p>
          <a:p>
            <a:pPr algn="l" rtl="0">
              <a:buFont typeface="Monotype Sorts" pitchFamily="2" charset="2"/>
              <a:buNone/>
            </a:pPr>
            <a:r>
              <a:rPr lang="en-US" dirty="0">
                <a:solidFill>
                  <a:srgbClr val="FF0000"/>
                </a:solidFill>
              </a:rPr>
              <a:t>of, with, for, during</a:t>
            </a:r>
          </a:p>
        </p:txBody>
      </p:sp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pPr algn="ctr"/>
            <a:r>
              <a:rPr lang="en-US" dirty="0">
                <a:solidFill>
                  <a:schemeClr val="tx1"/>
                </a:solidFill>
                <a:effectLst/>
              </a:rPr>
              <a:t>Prepositions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US" dirty="0" smtClean="0"/>
              <a:t> </a:t>
            </a:r>
            <a:r>
              <a:rPr lang="en-US" dirty="0"/>
              <a:t>E</a:t>
            </a:r>
            <a:r>
              <a:rPr lang="en-US" dirty="0" smtClean="0"/>
              <a:t>nglish  is dominate language  all  resources in the internet is in English</a:t>
            </a:r>
          </a:p>
          <a:p>
            <a:pPr algn="l" rtl="0"/>
            <a:r>
              <a:rPr lang="en-US" dirty="0" smtClean="0"/>
              <a:t>  batter career opportunity globally </a:t>
            </a:r>
          </a:p>
          <a:p>
            <a:pPr algn="l" rtl="0"/>
            <a:r>
              <a:rPr lang="en-US" dirty="0"/>
              <a:t> </a:t>
            </a:r>
            <a:r>
              <a:rPr lang="en-US" dirty="0" smtClean="0"/>
              <a:t> if you are talented you do not want to u worst skill if you not confident in  English</a:t>
            </a:r>
            <a:endParaRPr lang="ar-IQ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57687970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5" name="Rectangle 3"/>
          <p:cNvSpPr>
            <a:spLocks noGrp="1" noChangeArrowheads="1"/>
          </p:cNvSpPr>
          <p:nvPr>
            <p:ph idx="1"/>
          </p:nvPr>
        </p:nvSpPr>
        <p:spPr>
          <a:noFill/>
          <a:ln/>
        </p:spPr>
        <p:txBody>
          <a:bodyPr/>
          <a:lstStyle/>
          <a:p>
            <a:pPr algn="l" rtl="0"/>
            <a:r>
              <a:rPr lang="en-US" dirty="0">
                <a:effectLst/>
              </a:rPr>
              <a:t>Specialized words to start prepositional phrases.</a:t>
            </a:r>
          </a:p>
          <a:p>
            <a:pPr algn="l" rtl="0"/>
            <a:r>
              <a:rPr lang="en-US" dirty="0">
                <a:effectLst/>
              </a:rPr>
              <a:t>Most prepositions are small, common words indicating time, place or position.</a:t>
            </a:r>
          </a:p>
          <a:p>
            <a:pPr algn="l" rtl="0"/>
            <a:r>
              <a:rPr lang="en-US" dirty="0">
                <a:effectLst/>
              </a:rPr>
              <a:t>Some prepositions simply must be memorized.</a:t>
            </a:r>
          </a:p>
        </p:txBody>
      </p:sp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pPr algn="ctr"/>
            <a:r>
              <a:rPr lang="en-US" dirty="0">
                <a:solidFill>
                  <a:schemeClr val="tx1"/>
                </a:solidFill>
                <a:effectLst/>
              </a:rPr>
              <a:t>Prepositions</a:t>
            </a:r>
          </a:p>
        </p:txBody>
      </p:sp>
    </p:spTree>
  </p:cSld>
  <p:clrMapOvr>
    <a:masterClrMapping/>
  </p:clrMapOvr>
  <p:transition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9" name="Rectangle 3"/>
          <p:cNvSpPr>
            <a:spLocks noGrp="1" noChangeArrowheads="1"/>
          </p:cNvSpPr>
          <p:nvPr>
            <p:ph sz="half" idx="1"/>
          </p:nvPr>
        </p:nvSpPr>
        <p:spPr>
          <a:noFill/>
          <a:ln/>
        </p:spPr>
        <p:txBody>
          <a:bodyPr/>
          <a:lstStyle/>
          <a:p>
            <a:r>
              <a:rPr lang="en-US" dirty="0">
                <a:effectLst/>
              </a:rPr>
              <a:t>Words which “hook” words, phrases, or sentences.</a:t>
            </a:r>
          </a:p>
          <a:p>
            <a:pPr>
              <a:buFont typeface="Monotype Sorts" pitchFamily="2" charset="2"/>
              <a:buNone/>
            </a:pPr>
            <a:r>
              <a:rPr lang="en-US" sz="2400" dirty="0">
                <a:effectLst/>
              </a:rPr>
              <a:t>Memory clue: FAN BOYS</a:t>
            </a:r>
            <a:r>
              <a:rPr lang="en-US" sz="2400" dirty="0"/>
              <a:t>.</a:t>
            </a:r>
          </a:p>
          <a:p>
            <a:pPr>
              <a:buFont typeface="Monotype Sorts" pitchFamily="2" charset="2"/>
              <a:buNone/>
            </a:pPr>
            <a:r>
              <a:rPr lang="en-US" sz="2400" dirty="0"/>
              <a:t>For        But</a:t>
            </a:r>
          </a:p>
          <a:p>
            <a:pPr>
              <a:buFont typeface="Monotype Sorts" pitchFamily="2" charset="2"/>
              <a:buNone/>
            </a:pPr>
            <a:r>
              <a:rPr lang="en-US" sz="2400" dirty="0"/>
              <a:t>And       Or</a:t>
            </a:r>
          </a:p>
          <a:p>
            <a:pPr>
              <a:buFont typeface="Monotype Sorts" pitchFamily="2" charset="2"/>
              <a:buNone/>
            </a:pPr>
            <a:r>
              <a:rPr lang="en-US" sz="2400" dirty="0"/>
              <a:t>Nor 	  Yet</a:t>
            </a:r>
          </a:p>
          <a:p>
            <a:pPr>
              <a:buFont typeface="Monotype Sorts" pitchFamily="2" charset="2"/>
              <a:buNone/>
            </a:pPr>
            <a:r>
              <a:rPr lang="en-US" sz="2400" dirty="0"/>
              <a:t>		  So</a:t>
            </a:r>
          </a:p>
        </p:txBody>
      </p:sp>
      <p:sp>
        <p:nvSpPr>
          <p:cNvPr id="34820" name="Rectangle 4"/>
          <p:cNvSpPr>
            <a:spLocks noGrp="1" noChangeArrowheads="1"/>
          </p:cNvSpPr>
          <p:nvPr>
            <p:ph sz="half" idx="2"/>
          </p:nvPr>
        </p:nvSpPr>
        <p:spPr>
          <a:noFill/>
          <a:ln/>
        </p:spPr>
        <p:txBody>
          <a:bodyPr/>
          <a:lstStyle/>
          <a:p>
            <a:r>
              <a:rPr lang="en-US" dirty="0">
                <a:effectLst/>
              </a:rPr>
              <a:t>Example:</a:t>
            </a:r>
          </a:p>
          <a:p>
            <a:pPr>
              <a:buFont typeface="Monotype Sorts" pitchFamily="2" charset="2"/>
              <a:buNone/>
            </a:pPr>
            <a:r>
              <a:rPr lang="en-US" dirty="0">
                <a:effectLst/>
              </a:rPr>
              <a:t>She </a:t>
            </a:r>
            <a:r>
              <a:rPr lang="en-US" u="sng" dirty="0">
                <a:effectLst/>
              </a:rPr>
              <a:t>and</a:t>
            </a:r>
            <a:r>
              <a:rPr lang="en-US" dirty="0">
                <a:effectLst/>
              </a:rPr>
              <a:t> I left, </a:t>
            </a:r>
            <a:r>
              <a:rPr lang="en-US" u="sng" dirty="0">
                <a:effectLst/>
              </a:rPr>
              <a:t>but</a:t>
            </a:r>
            <a:r>
              <a:rPr lang="en-US" dirty="0">
                <a:effectLst/>
              </a:rPr>
              <a:t> they </a:t>
            </a:r>
          </a:p>
          <a:p>
            <a:pPr>
              <a:buFont typeface="Monotype Sorts" pitchFamily="2" charset="2"/>
              <a:buNone/>
            </a:pPr>
            <a:r>
              <a:rPr lang="en-US" dirty="0">
                <a:effectLst/>
              </a:rPr>
              <a:t>stayed, </a:t>
            </a:r>
            <a:r>
              <a:rPr lang="en-US" u="sng" dirty="0">
                <a:effectLst/>
              </a:rPr>
              <a:t>for</a:t>
            </a:r>
            <a:r>
              <a:rPr lang="en-US" dirty="0">
                <a:effectLst/>
              </a:rPr>
              <a:t> Joe </a:t>
            </a:r>
            <a:r>
              <a:rPr lang="en-US" u="sng" dirty="0">
                <a:effectLst/>
              </a:rPr>
              <a:t>or</a:t>
            </a:r>
            <a:r>
              <a:rPr lang="en-US" dirty="0">
                <a:effectLst/>
              </a:rPr>
              <a:t> Ted </a:t>
            </a:r>
          </a:p>
          <a:p>
            <a:pPr>
              <a:buFont typeface="Monotype Sorts" pitchFamily="2" charset="2"/>
              <a:buNone/>
            </a:pPr>
            <a:r>
              <a:rPr lang="en-US" dirty="0">
                <a:effectLst/>
              </a:rPr>
              <a:t>was coming on the</a:t>
            </a:r>
          </a:p>
          <a:p>
            <a:pPr>
              <a:buFont typeface="Monotype Sorts" pitchFamily="2" charset="2"/>
              <a:buNone/>
            </a:pPr>
            <a:r>
              <a:rPr lang="en-US" dirty="0">
                <a:effectLst/>
              </a:rPr>
              <a:t>bus, </a:t>
            </a:r>
            <a:r>
              <a:rPr lang="en-US" u="sng" dirty="0">
                <a:effectLst/>
              </a:rPr>
              <a:t>yet</a:t>
            </a:r>
            <a:r>
              <a:rPr lang="en-US" dirty="0">
                <a:effectLst/>
              </a:rPr>
              <a:t> not on time</a:t>
            </a:r>
            <a:r>
              <a:rPr lang="en-US" dirty="0">
                <a:solidFill>
                  <a:schemeClr val="bg2"/>
                </a:solidFill>
                <a:effectLst/>
              </a:rPr>
              <a:t>.</a:t>
            </a:r>
            <a:endParaRPr lang="en-US" dirty="0"/>
          </a:p>
        </p:txBody>
      </p:sp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pPr algn="ctr"/>
            <a:r>
              <a:rPr lang="en-US" dirty="0">
                <a:solidFill>
                  <a:schemeClr val="tx1"/>
                </a:solidFill>
                <a:effectLst/>
              </a:rPr>
              <a:t>Conjunctions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3" name="Rectangle 3"/>
          <p:cNvSpPr>
            <a:spLocks noGrp="1" noChangeArrowheads="1"/>
          </p:cNvSpPr>
          <p:nvPr>
            <p:ph sz="half" idx="1"/>
          </p:nvPr>
        </p:nvSpPr>
        <p:spPr>
          <a:noFill/>
          <a:ln/>
        </p:spPr>
        <p:txBody>
          <a:bodyPr>
            <a:normAutofit lnSpcReduction="10000"/>
          </a:bodyPr>
          <a:lstStyle/>
          <a:p>
            <a:r>
              <a:rPr lang="en-US" dirty="0">
                <a:effectLst/>
              </a:rPr>
              <a:t>Words which “hook together” words, phrases, or sentences.</a:t>
            </a:r>
          </a:p>
          <a:p>
            <a:r>
              <a:rPr lang="en-US" dirty="0">
                <a:effectLst/>
              </a:rPr>
              <a:t>Some conjunctions only hook clauses.</a:t>
            </a:r>
          </a:p>
          <a:p>
            <a:pPr>
              <a:buFont typeface="Monotype Sorts" pitchFamily="2" charset="2"/>
              <a:buNone/>
            </a:pPr>
            <a:r>
              <a:rPr lang="en-US" dirty="0">
                <a:effectLst/>
              </a:rPr>
              <a:t>They include:</a:t>
            </a:r>
          </a:p>
          <a:p>
            <a:pPr>
              <a:buFont typeface="Monotype Sorts" pitchFamily="2" charset="2"/>
              <a:buNone/>
            </a:pPr>
            <a:r>
              <a:rPr lang="en-US" dirty="0">
                <a:effectLst/>
              </a:rPr>
              <a:t>when, as, if, since, </a:t>
            </a:r>
          </a:p>
          <a:p>
            <a:pPr>
              <a:buFont typeface="Monotype Sorts" pitchFamily="2" charset="2"/>
              <a:buNone/>
            </a:pPr>
            <a:r>
              <a:rPr lang="en-US" dirty="0">
                <a:effectLst/>
              </a:rPr>
              <a:t>because, while, after, </a:t>
            </a:r>
          </a:p>
          <a:p>
            <a:pPr>
              <a:buFont typeface="Monotype Sorts" pitchFamily="2" charset="2"/>
              <a:buNone/>
            </a:pPr>
            <a:r>
              <a:rPr lang="en-US" dirty="0">
                <a:effectLst/>
              </a:rPr>
              <a:t>although, before </a:t>
            </a:r>
          </a:p>
        </p:txBody>
      </p:sp>
      <p:sp>
        <p:nvSpPr>
          <p:cNvPr id="35844" name="Rectangle 4"/>
          <p:cNvSpPr>
            <a:spLocks noGrp="1" noChangeArrowheads="1"/>
          </p:cNvSpPr>
          <p:nvPr>
            <p:ph sz="half" idx="2"/>
          </p:nvPr>
        </p:nvSpPr>
        <p:spPr>
          <a:noFill/>
          <a:ln/>
        </p:spPr>
        <p:txBody>
          <a:bodyPr>
            <a:normAutofit lnSpcReduction="10000"/>
          </a:bodyPr>
          <a:lstStyle/>
          <a:p>
            <a:r>
              <a:rPr lang="en-US" dirty="0">
                <a:effectLst/>
              </a:rPr>
              <a:t>Example:</a:t>
            </a:r>
          </a:p>
          <a:p>
            <a:pPr>
              <a:buFont typeface="Monotype Sorts" pitchFamily="2" charset="2"/>
              <a:buNone/>
            </a:pPr>
            <a:r>
              <a:rPr lang="en-US" dirty="0">
                <a:effectLst/>
              </a:rPr>
              <a:t>I ran </a:t>
            </a:r>
            <a:r>
              <a:rPr lang="en-US" u="sng" dirty="0">
                <a:effectLst/>
              </a:rPr>
              <a:t>when</a:t>
            </a:r>
            <a:r>
              <a:rPr lang="en-US" dirty="0">
                <a:effectLst/>
              </a:rPr>
              <a:t> I saw her </a:t>
            </a:r>
          </a:p>
          <a:p>
            <a:pPr>
              <a:buFont typeface="Monotype Sorts" pitchFamily="2" charset="2"/>
              <a:buNone/>
            </a:pPr>
            <a:r>
              <a:rPr lang="en-US" u="sng" dirty="0">
                <a:effectLst/>
              </a:rPr>
              <a:t>because</a:t>
            </a:r>
            <a:r>
              <a:rPr lang="en-US" dirty="0">
                <a:effectLst/>
              </a:rPr>
              <a:t> I was happy </a:t>
            </a:r>
          </a:p>
          <a:p>
            <a:pPr>
              <a:buFont typeface="Monotype Sorts" pitchFamily="2" charset="2"/>
              <a:buNone/>
            </a:pPr>
            <a:r>
              <a:rPr lang="en-US" u="sng" dirty="0">
                <a:effectLst/>
              </a:rPr>
              <a:t>since</a:t>
            </a:r>
            <a:r>
              <a:rPr lang="en-US" dirty="0">
                <a:effectLst/>
              </a:rPr>
              <a:t> she was home.</a:t>
            </a:r>
          </a:p>
          <a:p>
            <a:r>
              <a:rPr lang="en-US" dirty="0">
                <a:effectLst/>
              </a:rPr>
              <a:t>Memory clue:</a:t>
            </a:r>
          </a:p>
          <a:p>
            <a:pPr>
              <a:buFont typeface="Monotype Sorts" pitchFamily="2" charset="2"/>
              <a:buNone/>
            </a:pPr>
            <a:r>
              <a:rPr lang="en-US" dirty="0">
                <a:effectLst/>
              </a:rPr>
              <a:t>She is cute _____ she smiles.</a:t>
            </a:r>
          </a:p>
        </p:txBody>
      </p:sp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pPr algn="ctr"/>
            <a:r>
              <a:rPr lang="en-US" dirty="0">
                <a:solidFill>
                  <a:schemeClr val="tx1"/>
                </a:solidFill>
                <a:effectLst/>
              </a:rPr>
              <a:t>Conjunctions</a:t>
            </a:r>
          </a:p>
        </p:txBody>
      </p:sp>
    </p:spTree>
  </p:cSld>
  <p:clrMapOvr>
    <a:masterClrMapping/>
  </p:clrMapOvr>
  <p:transition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7" name="Rectangle 3"/>
          <p:cNvSpPr>
            <a:spLocks noGrp="1" noChangeArrowheads="1"/>
          </p:cNvSpPr>
          <p:nvPr>
            <p:ph idx="1"/>
          </p:nvPr>
        </p:nvSpPr>
        <p:spPr>
          <a:noFill/>
          <a:ln/>
        </p:spPr>
        <p:txBody>
          <a:bodyPr/>
          <a:lstStyle/>
          <a:p>
            <a:pPr algn="l" rtl="0"/>
            <a:r>
              <a:rPr lang="en-US" dirty="0">
                <a:effectLst/>
              </a:rPr>
              <a:t>Words which “hook together” words, phrases, or sentences.</a:t>
            </a:r>
          </a:p>
          <a:p>
            <a:pPr algn="l" rtl="0"/>
            <a:r>
              <a:rPr lang="en-US" dirty="0">
                <a:effectLst/>
              </a:rPr>
              <a:t>Some conjunctions only hook clauses</a:t>
            </a:r>
            <a:r>
              <a:rPr lang="en-US" dirty="0">
                <a:solidFill>
                  <a:schemeClr val="bg2"/>
                </a:solidFill>
                <a:effectLst/>
              </a:rPr>
              <a:t>.</a:t>
            </a:r>
          </a:p>
        </p:txBody>
      </p:sp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pPr algn="ctr"/>
            <a:r>
              <a:rPr lang="en-US" dirty="0">
                <a:solidFill>
                  <a:schemeClr val="tx1"/>
                </a:solidFill>
                <a:effectLst/>
              </a:rPr>
              <a:t>Conjunctions</a:t>
            </a:r>
          </a:p>
        </p:txBody>
      </p:sp>
    </p:spTree>
  </p:cSld>
  <p:clrMapOvr>
    <a:masterClrMapping/>
  </p:clrMapOvr>
  <p:transition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1" name="Rectangle 3"/>
          <p:cNvSpPr>
            <a:spLocks noGrp="1" noChangeArrowheads="1"/>
          </p:cNvSpPr>
          <p:nvPr>
            <p:ph sz="half" idx="1"/>
          </p:nvPr>
        </p:nvSpPr>
        <p:spPr>
          <a:noFill/>
          <a:ln/>
        </p:spPr>
        <p:txBody>
          <a:bodyPr/>
          <a:lstStyle/>
          <a:p>
            <a:pPr algn="l" rtl="0"/>
            <a:r>
              <a:rPr lang="en-US" dirty="0">
                <a:effectLst/>
              </a:rPr>
              <a:t>Describe verbs, adjectives, or other adverbs</a:t>
            </a:r>
            <a:r>
              <a:rPr lang="en-US" dirty="0">
                <a:solidFill>
                  <a:schemeClr val="bg2"/>
                </a:solidFill>
                <a:effectLst/>
              </a:rPr>
              <a:t>.</a:t>
            </a:r>
          </a:p>
        </p:txBody>
      </p:sp>
      <p:sp>
        <p:nvSpPr>
          <p:cNvPr id="37892" name="Rectangle 4"/>
          <p:cNvSpPr>
            <a:spLocks noGrp="1" noChangeArrowheads="1"/>
          </p:cNvSpPr>
          <p:nvPr>
            <p:ph sz="half" idx="2"/>
          </p:nvPr>
        </p:nvSpPr>
        <p:spPr>
          <a:noFill/>
          <a:ln/>
        </p:spPr>
        <p:txBody>
          <a:bodyPr/>
          <a:lstStyle/>
          <a:p>
            <a:pPr algn="l" rtl="0"/>
            <a:r>
              <a:rPr lang="en-US" dirty="0">
                <a:effectLst/>
              </a:rPr>
              <a:t>She </a:t>
            </a:r>
            <a:r>
              <a:rPr lang="en-US" u="sng" dirty="0">
                <a:effectLst/>
              </a:rPr>
              <a:t>quickly</a:t>
            </a:r>
            <a:r>
              <a:rPr lang="en-US" dirty="0">
                <a:effectLst/>
              </a:rPr>
              <a:t> </a:t>
            </a:r>
            <a:r>
              <a:rPr lang="en-US" dirty="0"/>
              <a:t>ran </a:t>
            </a:r>
            <a:r>
              <a:rPr lang="en-US" dirty="0">
                <a:effectLst/>
              </a:rPr>
              <a:t>to her </a:t>
            </a:r>
            <a:r>
              <a:rPr lang="en-US" u="sng" dirty="0">
                <a:effectLst/>
              </a:rPr>
              <a:t>extremely</a:t>
            </a:r>
            <a:r>
              <a:rPr lang="en-US" dirty="0"/>
              <a:t> tired </a:t>
            </a:r>
            <a:r>
              <a:rPr lang="en-US" dirty="0">
                <a:effectLst/>
              </a:rPr>
              <a:t>friend and gave him a</a:t>
            </a:r>
            <a:r>
              <a:rPr lang="en-US" dirty="0"/>
              <a:t> </a:t>
            </a:r>
            <a:r>
              <a:rPr lang="en-US" u="sng" dirty="0">
                <a:effectLst/>
              </a:rPr>
              <a:t>very</a:t>
            </a:r>
            <a:r>
              <a:rPr lang="en-US" dirty="0">
                <a:effectLst/>
              </a:rPr>
              <a:t> </a:t>
            </a:r>
            <a:r>
              <a:rPr lang="en-US" dirty="0"/>
              <a:t>big </a:t>
            </a:r>
            <a:r>
              <a:rPr lang="en-US" dirty="0">
                <a:effectLst/>
              </a:rPr>
              <a:t>hug.</a:t>
            </a:r>
          </a:p>
        </p:txBody>
      </p:sp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>
            <a:normAutofit fontScale="90000"/>
          </a:bodyPr>
          <a:lstStyle/>
          <a:p>
            <a:pPr algn="ctr" rtl="0"/>
            <a:r>
              <a:rPr lang="en-US" dirty="0"/>
              <a:t/>
            </a:r>
            <a:br>
              <a:rPr lang="en-US" dirty="0"/>
            </a:br>
            <a:r>
              <a:rPr lang="en-US" dirty="0">
                <a:solidFill>
                  <a:schemeClr val="tx1"/>
                </a:solidFill>
                <a:effectLst/>
              </a:rPr>
              <a:t>Adverbs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/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Rectangle 3"/>
          <p:cNvSpPr>
            <a:spLocks noGrp="1" noChangeArrowheads="1"/>
          </p:cNvSpPr>
          <p:nvPr>
            <p:ph sz="half" idx="1"/>
          </p:nvPr>
        </p:nvSpPr>
        <p:spPr>
          <a:noFill/>
          <a:ln/>
        </p:spPr>
        <p:txBody>
          <a:bodyPr/>
          <a:lstStyle/>
          <a:p>
            <a:pPr algn="l" rtl="0"/>
            <a:r>
              <a:rPr lang="en-US" dirty="0">
                <a:effectLst/>
              </a:rPr>
              <a:t>Describe verbs, adjectives, or other adverbs.</a:t>
            </a:r>
          </a:p>
          <a:p>
            <a:pPr algn="l" rtl="0"/>
            <a:r>
              <a:rPr lang="en-US" dirty="0">
                <a:effectLst/>
              </a:rPr>
              <a:t>Answer the adverb questions: How? When? Where? Why? Under what conditions?</a:t>
            </a:r>
          </a:p>
        </p:txBody>
      </p:sp>
      <p:sp>
        <p:nvSpPr>
          <p:cNvPr id="38916" name="Rectangle 4"/>
          <p:cNvSpPr>
            <a:spLocks noGrp="1" noChangeArrowheads="1"/>
          </p:cNvSpPr>
          <p:nvPr>
            <p:ph sz="half" idx="2"/>
          </p:nvPr>
        </p:nvSpPr>
        <p:spPr>
          <a:noFill/>
          <a:ln/>
        </p:spPr>
        <p:txBody>
          <a:bodyPr/>
          <a:lstStyle/>
          <a:p>
            <a:pPr algn="l" rtl="0"/>
            <a:r>
              <a:rPr lang="en-US" u="sng" dirty="0">
                <a:effectLst/>
              </a:rPr>
              <a:t>Soon</a:t>
            </a:r>
            <a:r>
              <a:rPr lang="en-US" dirty="0">
                <a:effectLst/>
              </a:rPr>
              <a:t> the </a:t>
            </a:r>
            <a:r>
              <a:rPr lang="en-US" u="sng" dirty="0">
                <a:effectLst/>
              </a:rPr>
              <a:t>very</a:t>
            </a:r>
            <a:r>
              <a:rPr lang="en-US" dirty="0">
                <a:effectLst/>
              </a:rPr>
              <a:t> able pilot </a:t>
            </a:r>
            <a:r>
              <a:rPr lang="en-US" u="sng" dirty="0">
                <a:effectLst/>
              </a:rPr>
              <a:t>confidently</a:t>
            </a:r>
            <a:r>
              <a:rPr lang="en-US" dirty="0">
                <a:effectLst/>
              </a:rPr>
              <a:t> flew </a:t>
            </a:r>
            <a:r>
              <a:rPr lang="en-US" u="sng" dirty="0">
                <a:effectLst/>
              </a:rPr>
              <a:t>west,</a:t>
            </a:r>
            <a:r>
              <a:rPr lang="en-US" dirty="0">
                <a:effectLst/>
              </a:rPr>
              <a:t> and </a:t>
            </a:r>
            <a:r>
              <a:rPr lang="en-US" u="sng" dirty="0">
                <a:effectLst/>
              </a:rPr>
              <a:t>thus</a:t>
            </a:r>
            <a:r>
              <a:rPr lang="en-US" dirty="0">
                <a:effectLst/>
              </a:rPr>
              <a:t> he </a:t>
            </a:r>
            <a:r>
              <a:rPr lang="en-US" u="sng" dirty="0">
                <a:effectLst/>
              </a:rPr>
              <a:t>almost</a:t>
            </a:r>
            <a:r>
              <a:rPr lang="en-US" dirty="0">
                <a:effectLst/>
              </a:rPr>
              <a:t> crashed</a:t>
            </a:r>
            <a:r>
              <a:rPr lang="en-US" dirty="0"/>
              <a:t>.</a:t>
            </a:r>
          </a:p>
          <a:p>
            <a:pPr algn="l" rtl="0">
              <a:buFont typeface="Monotype Sorts" pitchFamily="2" charset="2"/>
              <a:buNone/>
            </a:pPr>
            <a:r>
              <a:rPr lang="en-US" sz="2400" dirty="0">
                <a:effectLst/>
              </a:rPr>
              <a:t>When?  soon</a:t>
            </a:r>
          </a:p>
          <a:p>
            <a:pPr algn="l" rtl="0">
              <a:buFont typeface="Monotype Sorts" pitchFamily="2" charset="2"/>
              <a:buNone/>
            </a:pPr>
            <a:r>
              <a:rPr lang="en-US" sz="2400" dirty="0">
                <a:effectLst/>
              </a:rPr>
              <a:t>Where?  west</a:t>
            </a:r>
          </a:p>
          <a:p>
            <a:pPr algn="l" rtl="0">
              <a:buFont typeface="Monotype Sorts" pitchFamily="2" charset="2"/>
              <a:buNone/>
            </a:pPr>
            <a:r>
              <a:rPr lang="en-US" sz="2400" dirty="0">
                <a:effectLst/>
              </a:rPr>
              <a:t>How? </a:t>
            </a:r>
            <a:r>
              <a:rPr lang="en-US" sz="2400" dirty="0" err="1">
                <a:effectLst/>
              </a:rPr>
              <a:t>very,confidently</a:t>
            </a:r>
            <a:endParaRPr lang="en-US" sz="2400" dirty="0">
              <a:effectLst/>
            </a:endParaRPr>
          </a:p>
          <a:p>
            <a:pPr algn="l" rtl="0">
              <a:buFont typeface="Monotype Sorts" pitchFamily="2" charset="2"/>
              <a:buNone/>
            </a:pPr>
            <a:r>
              <a:rPr lang="en-US" sz="2400" dirty="0">
                <a:effectLst/>
              </a:rPr>
              <a:t>Why? thus</a:t>
            </a:r>
          </a:p>
          <a:p>
            <a:pPr algn="l" rtl="0">
              <a:buFont typeface="Monotype Sorts" pitchFamily="2" charset="2"/>
              <a:buNone/>
            </a:pPr>
            <a:r>
              <a:rPr lang="en-US" sz="2400" dirty="0">
                <a:effectLst/>
              </a:rPr>
              <a:t>What conditions? almost</a:t>
            </a:r>
            <a:endParaRPr lang="en-US" sz="2400" dirty="0"/>
          </a:p>
        </p:txBody>
      </p:sp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pPr algn="ctr" rtl="0"/>
            <a:r>
              <a:rPr lang="en-US" dirty="0">
                <a:solidFill>
                  <a:schemeClr val="tx1"/>
                </a:solidFill>
                <a:effectLst/>
              </a:rPr>
              <a:t>Adverbs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/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9" name="Rectangle 3"/>
          <p:cNvSpPr>
            <a:spLocks noGrp="1" noChangeArrowheads="1"/>
          </p:cNvSpPr>
          <p:nvPr>
            <p:ph sz="half" idx="1"/>
          </p:nvPr>
        </p:nvSpPr>
        <p:spPr>
          <a:noFill/>
          <a:ln/>
        </p:spPr>
        <p:txBody>
          <a:bodyPr/>
          <a:lstStyle/>
          <a:p>
            <a:pPr algn="l" rtl="0"/>
            <a:r>
              <a:rPr lang="en-US" sz="2400" dirty="0">
                <a:effectLst/>
              </a:rPr>
              <a:t>Describe verbs, adjectives, or other adverbs.</a:t>
            </a:r>
          </a:p>
          <a:p>
            <a:pPr algn="l" rtl="0"/>
            <a:r>
              <a:rPr lang="en-US" sz="2400" dirty="0">
                <a:effectLst/>
              </a:rPr>
              <a:t>Answer the adverb questions: How? When? Where? Why? Under what conditions?</a:t>
            </a:r>
          </a:p>
          <a:p>
            <a:pPr algn="l" rtl="0"/>
            <a:r>
              <a:rPr lang="en-US" dirty="0">
                <a:effectLst/>
              </a:rPr>
              <a:t>Often end in -</a:t>
            </a:r>
            <a:r>
              <a:rPr lang="en-US" dirty="0" err="1">
                <a:effectLst/>
              </a:rPr>
              <a:t>ly</a:t>
            </a:r>
            <a:endParaRPr lang="en-US" dirty="0">
              <a:effectLst/>
            </a:endParaRPr>
          </a:p>
        </p:txBody>
      </p:sp>
      <p:sp>
        <p:nvSpPr>
          <p:cNvPr id="39940" name="Rectangle 4"/>
          <p:cNvSpPr>
            <a:spLocks noGrp="1" noChangeArrowheads="1"/>
          </p:cNvSpPr>
          <p:nvPr>
            <p:ph sz="half" idx="2"/>
          </p:nvPr>
        </p:nvSpPr>
        <p:spPr>
          <a:noFill/>
          <a:ln/>
        </p:spPr>
        <p:txBody>
          <a:bodyPr/>
          <a:lstStyle/>
          <a:p>
            <a:pPr algn="l" rtl="0"/>
            <a:r>
              <a:rPr lang="en-US" dirty="0">
                <a:effectLst/>
              </a:rPr>
              <a:t>Example:</a:t>
            </a:r>
          </a:p>
          <a:p>
            <a:pPr algn="l" rtl="0">
              <a:buFont typeface="Monotype Sorts" pitchFamily="2" charset="2"/>
              <a:buNone/>
            </a:pPr>
            <a:r>
              <a:rPr lang="en-US" dirty="0">
                <a:effectLst/>
              </a:rPr>
              <a:t>The </a:t>
            </a:r>
            <a:r>
              <a:rPr lang="en-US" u="sng" dirty="0">
                <a:effectLst/>
              </a:rPr>
              <a:t>extremely</a:t>
            </a:r>
            <a:r>
              <a:rPr lang="en-US" dirty="0">
                <a:effectLst/>
              </a:rPr>
              <a:t> hungry </a:t>
            </a:r>
          </a:p>
          <a:p>
            <a:pPr algn="l" rtl="0">
              <a:buFont typeface="Monotype Sorts" pitchFamily="2" charset="2"/>
              <a:buNone/>
            </a:pPr>
            <a:r>
              <a:rPr lang="en-US" dirty="0">
                <a:effectLst/>
              </a:rPr>
              <a:t>animal howled </a:t>
            </a:r>
            <a:r>
              <a:rPr lang="en-US" u="sng" dirty="0" smtClean="0">
                <a:effectLst/>
              </a:rPr>
              <a:t>weirdly</a:t>
            </a:r>
            <a:r>
              <a:rPr lang="en-US" dirty="0" smtClean="0">
                <a:effectLst/>
              </a:rPr>
              <a:t> </a:t>
            </a:r>
            <a:r>
              <a:rPr lang="en-US" dirty="0">
                <a:effectLst/>
              </a:rPr>
              <a:t>in </a:t>
            </a:r>
          </a:p>
          <a:p>
            <a:pPr algn="l" rtl="0">
              <a:buFont typeface="Monotype Sorts" pitchFamily="2" charset="2"/>
              <a:buNone/>
            </a:pPr>
            <a:r>
              <a:rPr lang="en-US" dirty="0">
                <a:effectLst/>
              </a:rPr>
              <a:t>the </a:t>
            </a:r>
            <a:r>
              <a:rPr lang="en-US" u="sng" dirty="0">
                <a:effectLst/>
              </a:rPr>
              <a:t>especially</a:t>
            </a:r>
            <a:r>
              <a:rPr lang="en-US" dirty="0">
                <a:effectLst/>
              </a:rPr>
              <a:t> dark </a:t>
            </a:r>
          </a:p>
          <a:p>
            <a:pPr algn="l" rtl="0">
              <a:buFont typeface="Monotype Sorts" pitchFamily="2" charset="2"/>
              <a:buNone/>
            </a:pPr>
            <a:r>
              <a:rPr lang="en-US" dirty="0">
                <a:effectLst/>
              </a:rPr>
              <a:t>night.</a:t>
            </a:r>
          </a:p>
        </p:txBody>
      </p:sp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pPr algn="ctr"/>
            <a:r>
              <a:rPr lang="en-US" dirty="0">
                <a:solidFill>
                  <a:schemeClr val="tx1"/>
                </a:solidFill>
                <a:effectLst/>
              </a:rPr>
              <a:t>Adverbs</a:t>
            </a:r>
          </a:p>
        </p:txBody>
      </p:sp>
    </p:spTree>
  </p:cSld>
  <p:clrMapOvr>
    <a:masterClrMapping/>
  </p:clrMapOvr>
  <p:transition/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3" name="Rectangle 3"/>
          <p:cNvSpPr>
            <a:spLocks noGrp="1" noChangeArrowheads="1"/>
          </p:cNvSpPr>
          <p:nvPr>
            <p:ph sz="half" idx="1"/>
          </p:nvPr>
        </p:nvSpPr>
        <p:spPr>
          <a:noFill/>
          <a:ln/>
        </p:spPr>
        <p:txBody>
          <a:bodyPr>
            <a:normAutofit lnSpcReduction="10000"/>
          </a:bodyPr>
          <a:lstStyle/>
          <a:p>
            <a:pPr algn="l" rtl="0"/>
            <a:r>
              <a:rPr lang="en-US" sz="2400" dirty="0">
                <a:effectLst/>
              </a:rPr>
              <a:t>Describe verbs, adjectives, or other adverbs.</a:t>
            </a:r>
          </a:p>
          <a:p>
            <a:pPr algn="l" rtl="0"/>
            <a:r>
              <a:rPr lang="en-US" sz="2400" dirty="0">
                <a:effectLst/>
              </a:rPr>
              <a:t>Answer the adverb questions: How? When? Where? Why? Under what conditions?</a:t>
            </a:r>
          </a:p>
          <a:p>
            <a:pPr algn="l" rtl="0"/>
            <a:r>
              <a:rPr lang="en-US" sz="2400" dirty="0">
                <a:effectLst/>
              </a:rPr>
              <a:t>Often end in -</a:t>
            </a:r>
            <a:r>
              <a:rPr lang="en-US" sz="2400" dirty="0" err="1">
                <a:effectLst/>
              </a:rPr>
              <a:t>ly</a:t>
            </a:r>
            <a:endParaRPr lang="en-US" sz="2400" dirty="0">
              <a:effectLst/>
            </a:endParaRPr>
          </a:p>
          <a:p>
            <a:pPr algn="l" rtl="0"/>
            <a:r>
              <a:rPr lang="en-US" dirty="0">
                <a:effectLst/>
              </a:rPr>
              <a:t>Always adverbs:  not very, </a:t>
            </a:r>
            <a:r>
              <a:rPr lang="en-US" dirty="0">
                <a:solidFill>
                  <a:srgbClr val="FF0000"/>
                </a:solidFill>
                <a:effectLst/>
              </a:rPr>
              <a:t>often, here, almost, always, never, there</a:t>
            </a:r>
          </a:p>
        </p:txBody>
      </p:sp>
      <p:sp>
        <p:nvSpPr>
          <p:cNvPr id="40964" name="Rectangle 4"/>
          <p:cNvSpPr>
            <a:spLocks noGrp="1" noChangeArrowheads="1"/>
          </p:cNvSpPr>
          <p:nvPr>
            <p:ph sz="half" idx="2"/>
          </p:nvPr>
        </p:nvSpPr>
        <p:spPr>
          <a:noFill/>
          <a:ln/>
        </p:spPr>
        <p:txBody>
          <a:bodyPr>
            <a:normAutofit lnSpcReduction="10000"/>
          </a:bodyPr>
          <a:lstStyle/>
          <a:p>
            <a:pPr algn="l" rtl="0"/>
            <a:r>
              <a:rPr lang="en-US" dirty="0">
                <a:effectLst/>
              </a:rPr>
              <a:t>Example</a:t>
            </a:r>
            <a:r>
              <a:rPr lang="en-US" dirty="0">
                <a:solidFill>
                  <a:schemeClr val="bg2"/>
                </a:solidFill>
                <a:effectLst/>
              </a:rPr>
              <a:t>:</a:t>
            </a:r>
            <a:endParaRPr lang="en-US" dirty="0">
              <a:effectLst/>
            </a:endParaRPr>
          </a:p>
          <a:p>
            <a:pPr algn="l" rtl="0">
              <a:buFont typeface="Monotype Sorts" pitchFamily="2" charset="2"/>
              <a:buNone/>
            </a:pPr>
            <a:r>
              <a:rPr lang="en-US" dirty="0">
                <a:effectLst/>
              </a:rPr>
              <a:t>We do </a:t>
            </a:r>
            <a:r>
              <a:rPr lang="en-US" u="sng" dirty="0">
                <a:effectLst/>
              </a:rPr>
              <a:t>not</a:t>
            </a:r>
            <a:r>
              <a:rPr lang="en-US" dirty="0">
                <a:effectLst/>
              </a:rPr>
              <a:t> </a:t>
            </a:r>
            <a:r>
              <a:rPr lang="en-US" u="sng" dirty="0">
                <a:effectLst/>
              </a:rPr>
              <a:t>very</a:t>
            </a:r>
            <a:r>
              <a:rPr lang="en-US" dirty="0">
                <a:effectLst/>
              </a:rPr>
              <a:t> </a:t>
            </a:r>
            <a:r>
              <a:rPr lang="en-US" u="sng" dirty="0">
                <a:effectLst/>
              </a:rPr>
              <a:t>often</a:t>
            </a:r>
            <a:r>
              <a:rPr lang="en-US" dirty="0">
                <a:effectLst/>
              </a:rPr>
              <a:t> </a:t>
            </a:r>
          </a:p>
          <a:p>
            <a:pPr algn="l" rtl="0">
              <a:buFont typeface="Monotype Sorts" pitchFamily="2" charset="2"/>
              <a:buNone/>
            </a:pPr>
            <a:r>
              <a:rPr lang="en-US" dirty="0">
                <a:effectLst/>
              </a:rPr>
              <a:t>want them </a:t>
            </a:r>
            <a:r>
              <a:rPr lang="en-US" u="sng" dirty="0">
                <a:effectLst/>
              </a:rPr>
              <a:t>here</a:t>
            </a:r>
            <a:r>
              <a:rPr lang="en-US" dirty="0">
                <a:effectLst/>
              </a:rPr>
              <a:t>, for </a:t>
            </a:r>
          </a:p>
          <a:p>
            <a:pPr algn="l" rtl="0">
              <a:buFont typeface="Monotype Sorts" pitchFamily="2" charset="2"/>
              <a:buNone/>
            </a:pPr>
            <a:r>
              <a:rPr lang="en-US" dirty="0">
                <a:effectLst/>
              </a:rPr>
              <a:t>they are </a:t>
            </a:r>
            <a:r>
              <a:rPr lang="en-US" u="sng" dirty="0">
                <a:effectLst/>
              </a:rPr>
              <a:t>always</a:t>
            </a:r>
            <a:r>
              <a:rPr lang="en-US" dirty="0">
                <a:effectLst/>
              </a:rPr>
              <a:t> late </a:t>
            </a:r>
          </a:p>
          <a:p>
            <a:pPr algn="l" rtl="0">
              <a:buFont typeface="Monotype Sorts" pitchFamily="2" charset="2"/>
              <a:buNone/>
            </a:pPr>
            <a:r>
              <a:rPr lang="en-US" dirty="0">
                <a:effectLst/>
              </a:rPr>
              <a:t>and </a:t>
            </a:r>
            <a:r>
              <a:rPr lang="en-US" u="sng" dirty="0">
                <a:effectLst/>
              </a:rPr>
              <a:t>almost</a:t>
            </a:r>
            <a:r>
              <a:rPr lang="en-US" dirty="0">
                <a:effectLst/>
              </a:rPr>
              <a:t> </a:t>
            </a:r>
            <a:r>
              <a:rPr lang="en-US" u="sng" dirty="0">
                <a:effectLst/>
              </a:rPr>
              <a:t>never</a:t>
            </a:r>
            <a:r>
              <a:rPr lang="en-US" dirty="0">
                <a:effectLst/>
              </a:rPr>
              <a:t> want </a:t>
            </a:r>
          </a:p>
          <a:p>
            <a:pPr algn="l" rtl="0">
              <a:buFont typeface="Monotype Sorts" pitchFamily="2" charset="2"/>
              <a:buNone/>
            </a:pPr>
            <a:r>
              <a:rPr lang="en-US" dirty="0">
                <a:effectLst/>
              </a:rPr>
              <a:t>to go </a:t>
            </a:r>
            <a:r>
              <a:rPr lang="en-US" u="sng" dirty="0">
                <a:effectLst/>
              </a:rPr>
              <a:t>there</a:t>
            </a:r>
            <a:r>
              <a:rPr lang="en-US" dirty="0">
                <a:effectLst/>
              </a:rPr>
              <a:t> with us.</a:t>
            </a:r>
          </a:p>
        </p:txBody>
      </p:sp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pPr algn="ctr"/>
            <a:r>
              <a:rPr lang="en-US" dirty="0">
                <a:solidFill>
                  <a:schemeClr val="tx1"/>
                </a:solidFill>
                <a:effectLst/>
              </a:rPr>
              <a:t>Adverbs</a:t>
            </a:r>
          </a:p>
        </p:txBody>
      </p:sp>
    </p:spTree>
  </p:cSld>
  <p:clrMapOvr>
    <a:masterClrMapping/>
  </p:clrMapOvr>
  <p:transition/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7" name="Rectangle 3"/>
          <p:cNvSpPr>
            <a:spLocks noGrp="1" noChangeArrowheads="1"/>
          </p:cNvSpPr>
          <p:nvPr>
            <p:ph idx="1"/>
          </p:nvPr>
        </p:nvSpPr>
        <p:spPr>
          <a:noFill/>
          <a:ln/>
        </p:spPr>
        <p:txBody>
          <a:bodyPr/>
          <a:lstStyle/>
          <a:p>
            <a:pPr algn="l"/>
            <a:r>
              <a:rPr lang="en-US" dirty="0">
                <a:effectLst/>
              </a:rPr>
              <a:t>Describe verbs, adjectives, or other adverbs.</a:t>
            </a:r>
          </a:p>
          <a:p>
            <a:pPr algn="l" rtl="0"/>
            <a:r>
              <a:rPr lang="en-US" dirty="0">
                <a:effectLst/>
              </a:rPr>
              <a:t>Answer the adverb questions: How? When? Where? Why? Under what conditions?</a:t>
            </a:r>
          </a:p>
          <a:p>
            <a:pPr algn="l"/>
            <a:r>
              <a:rPr lang="en-US" dirty="0">
                <a:effectLst/>
              </a:rPr>
              <a:t>Often end in -</a:t>
            </a:r>
            <a:r>
              <a:rPr lang="en-US" dirty="0" err="1">
                <a:effectLst/>
              </a:rPr>
              <a:t>ly</a:t>
            </a:r>
            <a:endParaRPr lang="en-US" dirty="0">
              <a:effectLst/>
            </a:endParaRPr>
          </a:p>
          <a:p>
            <a:pPr algn="l"/>
            <a:r>
              <a:rPr lang="en-US" dirty="0">
                <a:effectLst/>
              </a:rPr>
              <a:t>Always adverbs:  not very, often, here, almost, always, never, there</a:t>
            </a:r>
          </a:p>
        </p:txBody>
      </p:sp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pPr algn="ctr"/>
            <a:r>
              <a:rPr lang="en-US" dirty="0">
                <a:solidFill>
                  <a:schemeClr val="tx1"/>
                </a:solidFill>
                <a:effectLst/>
              </a:rPr>
              <a:t>Adverbs</a:t>
            </a:r>
          </a:p>
        </p:txBody>
      </p:sp>
    </p:spTree>
  </p:cSld>
  <p:clrMapOvr>
    <a:masterClrMapping/>
  </p:clrMapOvr>
  <p:transition/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1" name="Rectangle 3"/>
          <p:cNvSpPr>
            <a:spLocks noGrp="1" noChangeArrowheads="1"/>
          </p:cNvSpPr>
          <p:nvPr>
            <p:ph sz="half" idx="1"/>
          </p:nvPr>
        </p:nvSpPr>
        <p:spPr>
          <a:noFill/>
          <a:ln/>
        </p:spPr>
        <p:txBody>
          <a:bodyPr/>
          <a:lstStyle/>
          <a:p>
            <a:r>
              <a:rPr lang="en-US" dirty="0">
                <a:effectLst/>
              </a:rPr>
              <a:t>Words which show emotion or are “fillers” with no other function</a:t>
            </a:r>
            <a:r>
              <a:rPr lang="en-US" dirty="0">
                <a:solidFill>
                  <a:schemeClr val="bg2"/>
                </a:solidFill>
                <a:effectLst/>
              </a:rPr>
              <a:t>.</a:t>
            </a:r>
          </a:p>
        </p:txBody>
      </p:sp>
      <p:sp>
        <p:nvSpPr>
          <p:cNvPr id="43012" name="Rectangle 4"/>
          <p:cNvSpPr>
            <a:spLocks noGrp="1" noChangeArrowheads="1"/>
          </p:cNvSpPr>
          <p:nvPr>
            <p:ph sz="half" idx="2"/>
          </p:nvPr>
        </p:nvSpPr>
        <p:spPr>
          <a:noFill/>
          <a:ln/>
        </p:spPr>
        <p:txBody>
          <a:bodyPr/>
          <a:lstStyle/>
          <a:p>
            <a:r>
              <a:rPr lang="en-US" dirty="0">
                <a:effectLst/>
              </a:rPr>
              <a:t>Example:</a:t>
            </a:r>
          </a:p>
          <a:p>
            <a:pPr>
              <a:buFont typeface="Monotype Sorts" pitchFamily="2" charset="2"/>
              <a:buNone/>
            </a:pPr>
            <a:r>
              <a:rPr lang="en-US" u="sng" dirty="0">
                <a:effectLst/>
              </a:rPr>
              <a:t>Oh</a:t>
            </a:r>
            <a:r>
              <a:rPr lang="en-US" dirty="0">
                <a:effectLst/>
              </a:rPr>
              <a:t>, I am surprised, but </a:t>
            </a:r>
          </a:p>
          <a:p>
            <a:pPr>
              <a:buFont typeface="Monotype Sorts" pitchFamily="2" charset="2"/>
              <a:buNone/>
            </a:pPr>
            <a:r>
              <a:rPr lang="en-US" u="sng" dirty="0">
                <a:effectLst/>
              </a:rPr>
              <a:t>please</a:t>
            </a:r>
            <a:r>
              <a:rPr lang="en-US" dirty="0">
                <a:effectLst/>
              </a:rPr>
              <a:t> don’t do it </a:t>
            </a:r>
          </a:p>
          <a:p>
            <a:pPr>
              <a:buFont typeface="Monotype Sorts" pitchFamily="2" charset="2"/>
              <a:buNone/>
            </a:pPr>
            <a:r>
              <a:rPr lang="en-US" dirty="0">
                <a:effectLst/>
              </a:rPr>
              <a:t>again.  </a:t>
            </a:r>
            <a:r>
              <a:rPr lang="en-US" u="sng" dirty="0">
                <a:effectLst/>
              </a:rPr>
              <a:t>Ouch</a:t>
            </a:r>
            <a:r>
              <a:rPr lang="en-US" dirty="0">
                <a:effectLst/>
              </a:rPr>
              <a:t>, you hurt </a:t>
            </a:r>
          </a:p>
          <a:p>
            <a:pPr>
              <a:buFont typeface="Monotype Sorts" pitchFamily="2" charset="2"/>
              <a:buNone/>
            </a:pPr>
            <a:r>
              <a:rPr lang="en-US" dirty="0">
                <a:effectLst/>
              </a:rPr>
              <a:t>me.</a:t>
            </a:r>
          </a:p>
        </p:txBody>
      </p:sp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pPr algn="ctr"/>
            <a:r>
              <a:rPr lang="en-US" dirty="0">
                <a:solidFill>
                  <a:schemeClr val="tx1"/>
                </a:solidFill>
                <a:effectLst/>
              </a:rPr>
              <a:t>Interjections</a:t>
            </a: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123" name="Object 3">
            <a:hlinkClick r:id="" action="ppaction://ole?verb=0"/>
          </p:cNvPr>
          <p:cNvGraphicFramePr>
            <a:graphicFrameLocks noGrp="1"/>
          </p:cNvGraphicFramePr>
          <p:nvPr>
            <p:ph idx="1"/>
          </p:nvPr>
        </p:nvGraphicFramePr>
        <p:xfrm>
          <a:off x="2982913" y="1481138"/>
          <a:ext cx="3178175" cy="4525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1" name="Clip" r:id="rId3" imgW="3846240" imgH="5476680" progId="">
                  <p:embed/>
                </p:oleObj>
              </mc:Choice>
              <mc:Fallback>
                <p:oleObj name="Clip" r:id="rId3" imgW="3846240" imgH="5476680" progId="">
                  <p:embed/>
                  <p:pic>
                    <p:nvPicPr>
                      <p:cNvPr id="0" name="Picture 3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82913" y="1481138"/>
                        <a:ext cx="3178175" cy="45259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>
            <a:normAutofit fontScale="90000"/>
          </a:bodyPr>
          <a:lstStyle/>
          <a:p>
            <a:pPr algn="ctr"/>
            <a:r>
              <a:rPr lang="en-US" dirty="0" smtClean="0">
                <a:solidFill>
                  <a:schemeClr val="tx1"/>
                </a:solidFill>
                <a:effectLst/>
              </a:rPr>
              <a:t>Why should  to learn Parts </a:t>
            </a:r>
            <a:r>
              <a:rPr lang="en-US" dirty="0">
                <a:solidFill>
                  <a:schemeClr val="tx1"/>
                </a:solidFill>
                <a:effectLst/>
              </a:rPr>
              <a:t>of Speech?</a:t>
            </a:r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pPr algn="ctr"/>
            <a:r>
              <a:rPr lang="en-US" dirty="0">
                <a:solidFill>
                  <a:schemeClr val="tx1"/>
                </a:solidFill>
                <a:effectLst/>
              </a:rPr>
              <a:t>Why Learn Parts of Speech?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28596" y="1828800"/>
            <a:ext cx="4786346" cy="4114800"/>
          </a:xfrm>
          <a:noFill/>
          <a:ln/>
        </p:spPr>
        <p:txBody>
          <a:bodyPr>
            <a:normAutofit/>
          </a:bodyPr>
          <a:lstStyle/>
          <a:p>
            <a:pPr algn="l" rtl="0"/>
            <a:r>
              <a:rPr lang="en-US" sz="2800" dirty="0">
                <a:effectLst/>
              </a:rPr>
              <a:t>They are the building blocks of English grammar.</a:t>
            </a:r>
          </a:p>
          <a:p>
            <a:pPr algn="l" rtl="0"/>
            <a:r>
              <a:rPr lang="en-US" sz="2800" dirty="0">
                <a:effectLst/>
              </a:rPr>
              <a:t>Understanding and applying a process is learning to learn.</a:t>
            </a:r>
          </a:p>
          <a:p>
            <a:pPr algn="l" rtl="0"/>
            <a:r>
              <a:rPr lang="en-US" sz="2800" dirty="0">
                <a:effectLst/>
              </a:rPr>
              <a:t>It is a foundation to improve your writing.</a:t>
            </a:r>
          </a:p>
        </p:txBody>
      </p:sp>
      <p:graphicFrame>
        <p:nvGraphicFramePr>
          <p:cNvPr id="6148" name="Object 4">
            <a:hlinkClick r:id="" action="ppaction://ole?verb=0"/>
          </p:cNvPr>
          <p:cNvGraphicFramePr>
            <a:graphicFrameLocks noGrp="1"/>
          </p:cNvGraphicFramePr>
          <p:nvPr>
            <p:ph type="clipArt" sz="half" idx="2"/>
          </p:nvPr>
        </p:nvGraphicFramePr>
        <p:xfrm>
          <a:off x="5105400" y="2590800"/>
          <a:ext cx="3810000" cy="2590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5" name="Clip" r:id="rId4" imgW="8099280" imgH="5506920" progId="">
                  <p:embed/>
                </p:oleObj>
              </mc:Choice>
              <mc:Fallback>
                <p:oleObj name="Clip" r:id="rId4" imgW="8099280" imgH="5506920" progId="">
                  <p:embed/>
                  <p:pic>
                    <p:nvPicPr>
                      <p:cNvPr id="0" name="Picture 4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05400" y="2590800"/>
                        <a:ext cx="3810000" cy="2590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7" grpId="0" build="p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pPr algn="ctr"/>
            <a:r>
              <a:rPr lang="en-US" dirty="0">
                <a:solidFill>
                  <a:schemeClr val="tx1"/>
                </a:solidFill>
                <a:effectLst/>
              </a:rPr>
              <a:t>The Eight Parts of Speech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sz="half" idx="1"/>
          </p:nvPr>
        </p:nvSpPr>
        <p:spPr>
          <a:noFill/>
          <a:ln/>
        </p:spPr>
        <p:txBody>
          <a:bodyPr/>
          <a:lstStyle/>
          <a:p>
            <a:pPr algn="l" rtl="0"/>
            <a:r>
              <a:rPr lang="en-US" sz="2800" dirty="0">
                <a:effectLst/>
              </a:rPr>
              <a:t>Nouns</a:t>
            </a:r>
          </a:p>
          <a:p>
            <a:pPr algn="l" rtl="0"/>
            <a:r>
              <a:rPr lang="en-US" sz="2800" dirty="0">
                <a:effectLst/>
              </a:rPr>
              <a:t>Adjectives</a:t>
            </a:r>
          </a:p>
          <a:p>
            <a:pPr algn="l" rtl="0"/>
            <a:r>
              <a:rPr lang="en-US" sz="2800" dirty="0">
                <a:effectLst/>
              </a:rPr>
              <a:t>Pronouns</a:t>
            </a:r>
          </a:p>
          <a:p>
            <a:pPr algn="l" rtl="0"/>
            <a:r>
              <a:rPr lang="en-US" sz="2800" dirty="0">
                <a:effectLst/>
              </a:rPr>
              <a:t>Verbs</a:t>
            </a:r>
          </a:p>
          <a:p>
            <a:pPr algn="l" rtl="0"/>
            <a:r>
              <a:rPr lang="en-US" sz="2800" dirty="0">
                <a:effectLst/>
              </a:rPr>
              <a:t>Conjunctions</a:t>
            </a:r>
          </a:p>
          <a:p>
            <a:pPr algn="l" rtl="0"/>
            <a:r>
              <a:rPr lang="en-US" sz="2800" dirty="0">
                <a:effectLst/>
              </a:rPr>
              <a:t>Prepositions</a:t>
            </a:r>
          </a:p>
          <a:p>
            <a:pPr algn="l" rtl="0"/>
            <a:r>
              <a:rPr lang="en-US" sz="2800" dirty="0">
                <a:effectLst/>
              </a:rPr>
              <a:t>Adverbs</a:t>
            </a:r>
          </a:p>
          <a:p>
            <a:pPr algn="l" rtl="0"/>
            <a:r>
              <a:rPr lang="en-US" sz="2800" dirty="0">
                <a:effectLst/>
              </a:rPr>
              <a:t>Interjections</a:t>
            </a:r>
          </a:p>
        </p:txBody>
      </p:sp>
      <p:graphicFrame>
        <p:nvGraphicFramePr>
          <p:cNvPr id="7172" name="Object 4">
            <a:hlinkClick r:id="" action="ppaction://ole?verb=0"/>
          </p:cNvPr>
          <p:cNvGraphicFramePr>
            <a:graphicFrameLocks/>
          </p:cNvGraphicFramePr>
          <p:nvPr/>
        </p:nvGraphicFramePr>
        <p:xfrm>
          <a:off x="5145088" y="2471738"/>
          <a:ext cx="3265487" cy="3448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9" name="Clip" r:id="rId4" imgW="3274920" imgH="3457440" progId="">
                  <p:embed/>
                </p:oleObj>
              </mc:Choice>
              <mc:Fallback>
                <p:oleObj name="Clip" r:id="rId4" imgW="3274920" imgH="3457440" progId="">
                  <p:embed/>
                  <p:pic>
                    <p:nvPicPr>
                      <p:cNvPr id="0" name="Picture 4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45088" y="2471738"/>
                        <a:ext cx="3265487" cy="3448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75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75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75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75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75"/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75"/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75"/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75"/>
                                        <p:tgtEl>
                                          <p:spTgt spid="71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build="p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Grp="1" noChangeArrowheads="1"/>
          </p:cNvSpPr>
          <p:nvPr>
            <p:ph sz="half" idx="1"/>
          </p:nvPr>
        </p:nvSpPr>
        <p:spPr>
          <a:noFill/>
          <a:ln/>
        </p:spPr>
        <p:txBody>
          <a:bodyPr/>
          <a:lstStyle/>
          <a:p>
            <a:r>
              <a:rPr lang="en-US" dirty="0">
                <a:effectLst/>
              </a:rPr>
              <a:t>Names of persons, places, things, feelings, or ideas.</a:t>
            </a:r>
          </a:p>
        </p:txBody>
      </p:sp>
      <p:sp>
        <p:nvSpPr>
          <p:cNvPr id="8196" name="Rectangle 4"/>
          <p:cNvSpPr>
            <a:spLocks noGrp="1" noChangeArrowheads="1"/>
          </p:cNvSpPr>
          <p:nvPr>
            <p:ph sz="half" idx="2"/>
          </p:nvPr>
        </p:nvSpPr>
        <p:spPr>
          <a:noFill/>
          <a:ln/>
        </p:spPr>
        <p:txBody>
          <a:bodyPr/>
          <a:lstStyle/>
          <a:p>
            <a:r>
              <a:rPr lang="en-US" dirty="0">
                <a:effectLst/>
              </a:rPr>
              <a:t>Example:			</a:t>
            </a:r>
            <a:r>
              <a:rPr lang="en-US" u="sng" dirty="0">
                <a:effectLst/>
              </a:rPr>
              <a:t>John</a:t>
            </a:r>
            <a:r>
              <a:rPr lang="en-US" dirty="0">
                <a:effectLst/>
              </a:rPr>
              <a:t> has a new </a:t>
            </a:r>
            <a:r>
              <a:rPr lang="en-US" u="sng" dirty="0">
                <a:effectLst/>
              </a:rPr>
              <a:t>car</a:t>
            </a:r>
            <a:r>
              <a:rPr lang="en-US" dirty="0">
                <a:effectLst/>
              </a:rPr>
              <a:t>, and he parks on the </a:t>
            </a:r>
            <a:r>
              <a:rPr lang="en-US" u="sng" dirty="0">
                <a:effectLst/>
              </a:rPr>
              <a:t>street</a:t>
            </a:r>
            <a:r>
              <a:rPr lang="en-US" dirty="0">
                <a:effectLst/>
              </a:rPr>
              <a:t> under a big </a:t>
            </a:r>
            <a:r>
              <a:rPr lang="en-US" u="sng" dirty="0">
                <a:effectLst/>
              </a:rPr>
              <a:t>tree</a:t>
            </a:r>
            <a:r>
              <a:rPr lang="en-US" dirty="0">
                <a:effectLst/>
              </a:rPr>
              <a:t> in </a:t>
            </a:r>
            <a:r>
              <a:rPr lang="en-US" u="sng" dirty="0">
                <a:effectLst/>
              </a:rPr>
              <a:t>Filer</a:t>
            </a:r>
            <a:r>
              <a:rPr lang="en-US" dirty="0">
                <a:effectLst/>
              </a:rPr>
              <a:t>.</a:t>
            </a:r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pPr algn="ctr"/>
            <a:r>
              <a:rPr lang="en-US" dirty="0">
                <a:solidFill>
                  <a:schemeClr val="tx1"/>
                </a:solidFill>
                <a:effectLst/>
              </a:rPr>
              <a:t>Nouns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3" dur="500"/>
                                        <p:tgtEl>
                                          <p:spTgt spid="81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build="p" autoUpdateAnimBg="0"/>
      <p:bldP spid="8196" grpId="0" build="p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3"/>
          <p:cNvSpPr>
            <a:spLocks noGrp="1" noChangeArrowheads="1"/>
          </p:cNvSpPr>
          <p:nvPr>
            <p:ph sz="half" idx="1"/>
          </p:nvPr>
        </p:nvSpPr>
        <p:spPr>
          <a:noFill/>
          <a:ln/>
        </p:spPr>
        <p:txBody>
          <a:bodyPr/>
          <a:lstStyle/>
          <a:p>
            <a:r>
              <a:rPr lang="en-US" dirty="0">
                <a:effectLst/>
              </a:rPr>
              <a:t>Names </a:t>
            </a:r>
            <a:r>
              <a:rPr lang="en-US" sz="2400" dirty="0">
                <a:effectLst/>
              </a:rPr>
              <a:t>of persons, places, things, feelings, or ideas.</a:t>
            </a:r>
          </a:p>
          <a:p>
            <a:r>
              <a:rPr lang="en-US" dirty="0">
                <a:effectLst/>
              </a:rPr>
              <a:t>Often indicated by “</a:t>
            </a:r>
            <a:r>
              <a:rPr lang="en-US" dirty="0">
                <a:solidFill>
                  <a:srgbClr val="FF0000"/>
                </a:solidFill>
                <a:effectLst/>
              </a:rPr>
              <a:t>noun markers” --   </a:t>
            </a:r>
            <a:r>
              <a:rPr lang="en-US" b="1" u="sng" dirty="0">
                <a:solidFill>
                  <a:srgbClr val="FF0000"/>
                </a:solidFill>
                <a:effectLst/>
              </a:rPr>
              <a:t>a</a:t>
            </a:r>
            <a:r>
              <a:rPr lang="en-US" dirty="0">
                <a:solidFill>
                  <a:srgbClr val="FF0000"/>
                </a:solidFill>
                <a:effectLst/>
              </a:rPr>
              <a:t>, </a:t>
            </a:r>
            <a:r>
              <a:rPr lang="en-US" b="1" u="sng" dirty="0">
                <a:solidFill>
                  <a:srgbClr val="FF0000"/>
                </a:solidFill>
                <a:effectLst/>
              </a:rPr>
              <a:t>an</a:t>
            </a:r>
            <a:r>
              <a:rPr lang="en-US" dirty="0">
                <a:solidFill>
                  <a:srgbClr val="FF0000"/>
                </a:solidFill>
                <a:effectLst/>
              </a:rPr>
              <a:t>, and </a:t>
            </a:r>
            <a:r>
              <a:rPr lang="en-US" b="1" u="sng" dirty="0">
                <a:solidFill>
                  <a:srgbClr val="FF0000"/>
                </a:solidFill>
                <a:effectLst/>
              </a:rPr>
              <a:t>the</a:t>
            </a:r>
            <a:r>
              <a:rPr lang="en-US" dirty="0">
                <a:solidFill>
                  <a:schemeClr val="bg2"/>
                </a:solidFill>
                <a:effectLst/>
              </a:rPr>
              <a:t>.</a:t>
            </a:r>
          </a:p>
        </p:txBody>
      </p:sp>
      <p:sp>
        <p:nvSpPr>
          <p:cNvPr id="9220" name="Rectangle 4"/>
          <p:cNvSpPr>
            <a:spLocks noGrp="1" noChangeArrowheads="1"/>
          </p:cNvSpPr>
          <p:nvPr>
            <p:ph sz="half" idx="2"/>
          </p:nvPr>
        </p:nvSpPr>
        <p:spPr>
          <a:noFill/>
          <a:ln/>
        </p:spPr>
        <p:txBody>
          <a:bodyPr/>
          <a:lstStyle/>
          <a:p>
            <a:r>
              <a:rPr lang="en-US" dirty="0">
                <a:effectLst/>
              </a:rPr>
              <a:t>Example:			The </a:t>
            </a:r>
            <a:r>
              <a:rPr lang="en-US" u="sng" dirty="0">
                <a:effectLst/>
              </a:rPr>
              <a:t>boy </a:t>
            </a:r>
            <a:r>
              <a:rPr lang="en-US" dirty="0">
                <a:effectLst/>
              </a:rPr>
              <a:t>on </a:t>
            </a:r>
            <a:r>
              <a:rPr lang="en-US" b="1" dirty="0">
                <a:effectLst/>
              </a:rPr>
              <a:t>the</a:t>
            </a:r>
            <a:r>
              <a:rPr lang="en-US" dirty="0">
                <a:effectLst/>
              </a:rPr>
              <a:t> red </a:t>
            </a:r>
            <a:r>
              <a:rPr lang="en-US" u="sng" dirty="0">
                <a:effectLst/>
              </a:rPr>
              <a:t>bike</a:t>
            </a:r>
            <a:r>
              <a:rPr lang="en-US" dirty="0">
                <a:effectLst/>
              </a:rPr>
              <a:t> hit </a:t>
            </a:r>
            <a:r>
              <a:rPr lang="en-US" b="1" dirty="0">
                <a:effectLst/>
              </a:rPr>
              <a:t>a</a:t>
            </a:r>
            <a:r>
              <a:rPr lang="en-US" dirty="0">
                <a:effectLst/>
              </a:rPr>
              <a:t> </a:t>
            </a:r>
            <a:r>
              <a:rPr lang="en-US" u="sng" dirty="0">
                <a:effectLst/>
              </a:rPr>
              <a:t>bird </a:t>
            </a:r>
            <a:r>
              <a:rPr lang="en-US" dirty="0">
                <a:effectLst/>
              </a:rPr>
              <a:t>with </a:t>
            </a:r>
            <a:r>
              <a:rPr lang="en-US" b="1" dirty="0">
                <a:effectLst/>
              </a:rPr>
              <a:t>a</a:t>
            </a:r>
            <a:r>
              <a:rPr lang="en-US" dirty="0">
                <a:effectLst/>
              </a:rPr>
              <a:t> </a:t>
            </a:r>
            <a:r>
              <a:rPr lang="en-US" u="sng" dirty="0">
                <a:effectLst/>
              </a:rPr>
              <a:t>rock</a:t>
            </a:r>
            <a:r>
              <a:rPr lang="en-US" dirty="0">
                <a:effectLst/>
              </a:rPr>
              <a:t> at </a:t>
            </a:r>
            <a:r>
              <a:rPr lang="en-US" b="1" dirty="0">
                <a:effectLst/>
              </a:rPr>
              <a:t>the</a:t>
            </a:r>
            <a:r>
              <a:rPr lang="en-US" dirty="0">
                <a:effectLst/>
              </a:rPr>
              <a:t> </a:t>
            </a:r>
            <a:r>
              <a:rPr lang="en-US" u="sng" dirty="0">
                <a:effectLst/>
              </a:rPr>
              <a:t>end</a:t>
            </a:r>
            <a:r>
              <a:rPr lang="en-US" dirty="0">
                <a:effectLst/>
              </a:rPr>
              <a:t> of </a:t>
            </a:r>
            <a:r>
              <a:rPr lang="en-US" b="1" dirty="0">
                <a:effectLst/>
              </a:rPr>
              <a:t>the</a:t>
            </a:r>
            <a:r>
              <a:rPr lang="en-US" dirty="0">
                <a:effectLst/>
              </a:rPr>
              <a:t> long </a:t>
            </a:r>
            <a:r>
              <a:rPr lang="en-US" u="sng" dirty="0">
                <a:effectLst/>
              </a:rPr>
              <a:t>road</a:t>
            </a:r>
            <a:r>
              <a:rPr lang="en-US" dirty="0">
                <a:effectLst/>
              </a:rPr>
              <a:t>.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pPr algn="ctr"/>
            <a:r>
              <a:rPr lang="en-US" dirty="0">
                <a:solidFill>
                  <a:schemeClr val="tx1"/>
                </a:solidFill>
                <a:effectLst/>
              </a:rPr>
              <a:t>Nouns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9" dur="500"/>
                                        <p:tgtEl>
                                          <p:spTgt spid="92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9" grpId="0" build="p" autoUpdateAnimBg="0"/>
      <p:bldP spid="9220" grpId="0" build="p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3"/>
          <p:cNvSpPr>
            <a:spLocks noGrp="1" noChangeArrowheads="1"/>
          </p:cNvSpPr>
          <p:nvPr>
            <p:ph sz="half" idx="1"/>
          </p:nvPr>
        </p:nvSpPr>
        <p:spPr>
          <a:noFill/>
          <a:ln/>
        </p:spPr>
        <p:txBody>
          <a:bodyPr/>
          <a:lstStyle/>
          <a:p>
            <a:pPr algn="l" rtl="0"/>
            <a:r>
              <a:rPr lang="en-US" dirty="0" smtClean="0">
                <a:effectLst/>
              </a:rPr>
              <a:t>Noun </a:t>
            </a:r>
            <a:r>
              <a:rPr lang="en-US" dirty="0">
                <a:effectLst/>
              </a:rPr>
              <a:t>endings:         -ness, -</a:t>
            </a:r>
            <a:r>
              <a:rPr lang="en-US" dirty="0" err="1">
                <a:effectLst/>
              </a:rPr>
              <a:t>ment</a:t>
            </a:r>
            <a:r>
              <a:rPr lang="en-US" dirty="0">
                <a:effectLst/>
              </a:rPr>
              <a:t>, -</a:t>
            </a:r>
            <a:r>
              <a:rPr lang="en-US" dirty="0" err="1">
                <a:effectLst/>
              </a:rPr>
              <a:t>ance</a:t>
            </a:r>
            <a:r>
              <a:rPr lang="en-US" dirty="0">
                <a:effectLst/>
              </a:rPr>
              <a:t>,   -</a:t>
            </a:r>
            <a:r>
              <a:rPr lang="en-US" dirty="0" err="1">
                <a:effectLst/>
              </a:rPr>
              <a:t>ence</a:t>
            </a:r>
            <a:r>
              <a:rPr lang="en-US" dirty="0">
                <a:effectLst/>
              </a:rPr>
              <a:t>, -</a:t>
            </a:r>
            <a:r>
              <a:rPr lang="en-US" dirty="0" err="1">
                <a:effectLst/>
              </a:rPr>
              <a:t>ancy</a:t>
            </a:r>
            <a:r>
              <a:rPr lang="en-US" dirty="0">
                <a:effectLst/>
              </a:rPr>
              <a:t>, -</a:t>
            </a:r>
            <a:r>
              <a:rPr lang="en-US" dirty="0" err="1">
                <a:effectLst/>
              </a:rPr>
              <a:t>ency</a:t>
            </a:r>
            <a:r>
              <a:rPr lang="en-US" dirty="0">
                <a:effectLst/>
              </a:rPr>
              <a:t>, -</a:t>
            </a:r>
            <a:r>
              <a:rPr lang="en-US" dirty="0" err="1">
                <a:effectLst/>
              </a:rPr>
              <a:t>ity</a:t>
            </a:r>
            <a:r>
              <a:rPr lang="en-US" dirty="0">
                <a:effectLst/>
              </a:rPr>
              <a:t>, </a:t>
            </a:r>
            <a:r>
              <a:rPr lang="en-US" dirty="0" smtClean="0">
                <a:effectLst/>
              </a:rPr>
              <a:t>-</a:t>
            </a:r>
          </a:p>
          <a:p>
            <a:pPr marL="109728" indent="0" algn="l" rtl="0">
              <a:buNone/>
            </a:pPr>
            <a:r>
              <a:rPr lang="en-US" dirty="0" smtClean="0">
                <a:effectLst/>
              </a:rPr>
              <a:t>ion, -</a:t>
            </a:r>
            <a:r>
              <a:rPr lang="en-US" dirty="0" err="1" smtClean="0">
                <a:effectLst/>
              </a:rPr>
              <a:t>ure</a:t>
            </a:r>
            <a:r>
              <a:rPr lang="en-US" dirty="0" smtClean="0">
                <a:solidFill>
                  <a:schemeClr val="bg2"/>
                </a:solidFill>
                <a:effectLst/>
              </a:rPr>
              <a:t>.</a:t>
            </a:r>
            <a:endParaRPr lang="en-US" dirty="0">
              <a:solidFill>
                <a:schemeClr val="bg2"/>
              </a:solidFill>
              <a:effectLst/>
            </a:endParaRPr>
          </a:p>
        </p:txBody>
      </p:sp>
      <p:sp>
        <p:nvSpPr>
          <p:cNvPr id="10244" name="Rectangle 4"/>
          <p:cNvSpPr>
            <a:spLocks noGrp="1" noChangeArrowheads="1"/>
          </p:cNvSpPr>
          <p:nvPr>
            <p:ph sz="half" idx="2"/>
          </p:nvPr>
        </p:nvSpPr>
        <p:spPr>
          <a:noFill/>
          <a:ln/>
        </p:spPr>
        <p:txBody>
          <a:bodyPr/>
          <a:lstStyle/>
          <a:p>
            <a:r>
              <a:rPr lang="en-US" dirty="0">
                <a:effectLst/>
              </a:rPr>
              <a:t>Example:			</a:t>
            </a:r>
            <a:r>
              <a:rPr lang="en-US" u="sng" dirty="0">
                <a:effectLst/>
              </a:rPr>
              <a:t>Happi</a:t>
            </a:r>
            <a:r>
              <a:rPr lang="en-US" b="1" u="sng" dirty="0">
                <a:effectLst/>
              </a:rPr>
              <a:t>ness</a:t>
            </a:r>
            <a:r>
              <a:rPr lang="en-US" dirty="0">
                <a:effectLst/>
              </a:rPr>
              <a:t> is the </a:t>
            </a:r>
            <a:r>
              <a:rPr lang="en-US" u="sng" dirty="0">
                <a:effectLst/>
              </a:rPr>
              <a:t>prefer</a:t>
            </a:r>
            <a:r>
              <a:rPr lang="en-US" b="1" u="sng" dirty="0">
                <a:effectLst/>
              </a:rPr>
              <a:t>ence</a:t>
            </a:r>
            <a:r>
              <a:rPr lang="en-US" dirty="0">
                <a:effectLst/>
              </a:rPr>
              <a:t> of every </a:t>
            </a:r>
            <a:r>
              <a:rPr lang="en-US" u="sng" dirty="0">
                <a:effectLst/>
              </a:rPr>
              <a:t>act</a:t>
            </a:r>
            <a:r>
              <a:rPr lang="en-US" b="1" u="sng" dirty="0">
                <a:effectLst/>
              </a:rPr>
              <a:t>ion</a:t>
            </a:r>
            <a:r>
              <a:rPr lang="en-US" dirty="0">
                <a:effectLst/>
              </a:rPr>
              <a:t> and is the </a:t>
            </a:r>
            <a:r>
              <a:rPr lang="en-US" u="sng" dirty="0">
                <a:effectLst/>
              </a:rPr>
              <a:t>tend</a:t>
            </a:r>
            <a:r>
              <a:rPr lang="en-US" b="1" u="sng" dirty="0">
                <a:effectLst/>
              </a:rPr>
              <a:t>ency</a:t>
            </a:r>
            <a:r>
              <a:rPr lang="en-US" dirty="0">
                <a:effectLst/>
              </a:rPr>
              <a:t> toward </a:t>
            </a:r>
            <a:r>
              <a:rPr lang="en-US" u="sng" dirty="0">
                <a:effectLst/>
              </a:rPr>
              <a:t>kind</a:t>
            </a:r>
            <a:r>
              <a:rPr lang="en-US" b="1" u="sng" dirty="0">
                <a:effectLst/>
              </a:rPr>
              <a:t>ness</a:t>
            </a:r>
            <a:r>
              <a:rPr lang="en-US" dirty="0">
                <a:effectLst/>
              </a:rPr>
              <a:t> and </a:t>
            </a:r>
            <a:r>
              <a:rPr lang="en-US" u="sng" dirty="0">
                <a:effectLst/>
              </a:rPr>
              <a:t>content</a:t>
            </a:r>
            <a:r>
              <a:rPr lang="en-US" b="1" u="sng" dirty="0">
                <a:effectLst/>
              </a:rPr>
              <a:t>ment</a:t>
            </a:r>
            <a:r>
              <a:rPr lang="en-US" dirty="0">
                <a:effectLst/>
              </a:rPr>
              <a:t>.</a:t>
            </a:r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pPr algn="ctr"/>
            <a:r>
              <a:rPr lang="en-US" dirty="0">
                <a:solidFill>
                  <a:schemeClr val="tx1"/>
                </a:solidFill>
                <a:effectLst/>
              </a:rPr>
              <a:t>Nouns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9" dur="500"/>
                                        <p:tgtEl>
                                          <p:spTgt spid="102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3" grpId="0" build="p" autoUpdateAnimBg="0"/>
      <p:bldP spid="10244" grpId="0" build="p" autoUpdateAnimBg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1877139</TotalTime>
  <Pages>38</Pages>
  <Words>1427</Words>
  <Application>Microsoft Office PowerPoint</Application>
  <PresentationFormat>On-screen Show (4:3)</PresentationFormat>
  <Paragraphs>265</Paragraphs>
  <Slides>39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39</vt:i4>
      </vt:variant>
    </vt:vector>
  </HeadingPairs>
  <TitlesOfParts>
    <vt:vector size="41" baseType="lpstr">
      <vt:lpstr>Concourse</vt:lpstr>
      <vt:lpstr>Clip</vt:lpstr>
      <vt:lpstr>Parts of Speech</vt:lpstr>
      <vt:lpstr>  learning intetion </vt:lpstr>
      <vt:lpstr>PowerPoint Presentation</vt:lpstr>
      <vt:lpstr>Why should  to learn Parts of Speech?</vt:lpstr>
      <vt:lpstr>Why Learn Parts of Speech?</vt:lpstr>
      <vt:lpstr>The Eight Parts of Speech</vt:lpstr>
      <vt:lpstr>Nouns</vt:lpstr>
      <vt:lpstr>Nouns</vt:lpstr>
      <vt:lpstr>Nouns</vt:lpstr>
      <vt:lpstr>Nouns</vt:lpstr>
      <vt:lpstr>Verbs</vt:lpstr>
      <vt:lpstr>Verbs</vt:lpstr>
      <vt:lpstr>Verbs</vt:lpstr>
      <vt:lpstr>Verbs</vt:lpstr>
      <vt:lpstr>Verbs</vt:lpstr>
      <vt:lpstr>Verbs</vt:lpstr>
      <vt:lpstr>Adjectives</vt:lpstr>
      <vt:lpstr>Adjectives</vt:lpstr>
      <vt:lpstr>Adjectives</vt:lpstr>
      <vt:lpstr>Adjectives</vt:lpstr>
      <vt:lpstr>Adjectives</vt:lpstr>
      <vt:lpstr>Adjectives</vt:lpstr>
      <vt:lpstr>Pronouns</vt:lpstr>
      <vt:lpstr>Pronouns</vt:lpstr>
      <vt:lpstr>Pronouns</vt:lpstr>
      <vt:lpstr>Pronouns</vt:lpstr>
      <vt:lpstr>Prepositions</vt:lpstr>
      <vt:lpstr>Prepositions</vt:lpstr>
      <vt:lpstr>Prepositions</vt:lpstr>
      <vt:lpstr>Prepositions</vt:lpstr>
      <vt:lpstr>Conjunctions</vt:lpstr>
      <vt:lpstr>Conjunctions</vt:lpstr>
      <vt:lpstr>Conjunctions</vt:lpstr>
      <vt:lpstr> Adverbs</vt:lpstr>
      <vt:lpstr>Adverbs</vt:lpstr>
      <vt:lpstr>Adverbs</vt:lpstr>
      <vt:lpstr>Adverbs</vt:lpstr>
      <vt:lpstr>Adverbs</vt:lpstr>
      <vt:lpstr>Interjections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Parts of Speech</dc:title>
  <dc:creator>College of Southern Idaho</dc:creator>
  <cp:lastModifiedBy>OK CENTER</cp:lastModifiedBy>
  <cp:revision>29</cp:revision>
  <cp:lastPrinted>1601-01-01T00:00:00Z</cp:lastPrinted>
  <dcterms:created xsi:type="dcterms:W3CDTF">1998-02-17T11:01:16Z</dcterms:created>
  <dcterms:modified xsi:type="dcterms:W3CDTF">2019-09-30T20:07:40Z</dcterms:modified>
</cp:coreProperties>
</file>