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2" r:id="rId8"/>
    <p:sldId id="263" r:id="rId9"/>
  </p:sldIdLst>
  <p:sldSz cx="12192000" cy="6858000"/>
  <p:notesSz cx="6735763" cy="9869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2156" autoAdjust="0"/>
  </p:normalViewPr>
  <p:slideViewPr>
    <p:cSldViewPr snapToGrid="0">
      <p:cViewPr varScale="1">
        <p:scale>
          <a:sx n="71" d="100"/>
          <a:sy n="71" d="100"/>
        </p:scale>
        <p:origin x="113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1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373" y="0"/>
            <a:ext cx="2918831" cy="495188"/>
          </a:xfrm>
          <a:prstGeom prst="rect">
            <a:avLst/>
          </a:prstGeom>
        </p:spPr>
        <p:txBody>
          <a:bodyPr vert="horz" lIns="91440" tIns="45720" rIns="91440" bIns="45720" rtlCol="0"/>
          <a:lstStyle>
            <a:lvl1pPr algn="r">
              <a:defRPr sz="1200"/>
            </a:lvl1pPr>
          </a:lstStyle>
          <a:p>
            <a:fld id="{7BF3D3D7-7910-4F81-ACE6-3D427062FB39}" type="datetimeFigureOut">
              <a:rPr lang="en-US" smtClean="0"/>
              <a:t>4/21/2019</a:t>
            </a:fld>
            <a:endParaRPr lang="en-US"/>
          </a:p>
        </p:txBody>
      </p:sp>
      <p:sp>
        <p:nvSpPr>
          <p:cNvPr id="4" name="Footer Placeholder 3"/>
          <p:cNvSpPr>
            <a:spLocks noGrp="1"/>
          </p:cNvSpPr>
          <p:nvPr>
            <p:ph type="ftr" sz="quarter" idx="2"/>
          </p:nvPr>
        </p:nvSpPr>
        <p:spPr>
          <a:xfrm>
            <a:off x="0" y="9374301"/>
            <a:ext cx="2918831" cy="4951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373" y="9374301"/>
            <a:ext cx="2918831" cy="495187"/>
          </a:xfrm>
          <a:prstGeom prst="rect">
            <a:avLst/>
          </a:prstGeom>
        </p:spPr>
        <p:txBody>
          <a:bodyPr vert="horz" lIns="91440" tIns="45720" rIns="91440" bIns="45720" rtlCol="0" anchor="b"/>
          <a:lstStyle>
            <a:lvl1pPr algn="r">
              <a:defRPr sz="1200"/>
            </a:lvl1pPr>
          </a:lstStyle>
          <a:p>
            <a:fld id="{A46C601B-33A1-4E29-810E-647B7B3E6096}" type="slidenum">
              <a:rPr lang="en-US" smtClean="0"/>
              <a:t>‹#›</a:t>
            </a:fld>
            <a:endParaRPr lang="en-US"/>
          </a:p>
        </p:txBody>
      </p:sp>
    </p:spTree>
    <p:extLst>
      <p:ext uri="{BB962C8B-B14F-4D97-AF65-F5344CB8AC3E}">
        <p14:creationId xmlns:p14="http://schemas.microsoft.com/office/powerpoint/2010/main" val="16367075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1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5188"/>
          </a:xfrm>
          <a:prstGeom prst="rect">
            <a:avLst/>
          </a:prstGeom>
        </p:spPr>
        <p:txBody>
          <a:bodyPr vert="horz" lIns="91440" tIns="45720" rIns="91440" bIns="45720" rtlCol="0"/>
          <a:lstStyle>
            <a:lvl1pPr algn="r">
              <a:defRPr sz="1200"/>
            </a:lvl1pPr>
          </a:lstStyle>
          <a:p>
            <a:fld id="{C12141E3-665C-46D7-8DAE-CFD96A53CD34}" type="datetimeFigureOut">
              <a:rPr lang="en-US" smtClean="0"/>
              <a:t>4/21/2019</a:t>
            </a:fld>
            <a:endParaRPr lang="en-US"/>
          </a:p>
        </p:txBody>
      </p:sp>
      <p:sp>
        <p:nvSpPr>
          <p:cNvPr id="4" name="Slide Image Placeholder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749691"/>
            <a:ext cx="5388610" cy="3886111"/>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4301"/>
            <a:ext cx="2918831" cy="4951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4301"/>
            <a:ext cx="2918831" cy="495187"/>
          </a:xfrm>
          <a:prstGeom prst="rect">
            <a:avLst/>
          </a:prstGeom>
        </p:spPr>
        <p:txBody>
          <a:bodyPr vert="horz" lIns="91440" tIns="45720" rIns="91440" bIns="45720" rtlCol="0" anchor="b"/>
          <a:lstStyle>
            <a:lvl1pPr algn="r">
              <a:defRPr sz="1200"/>
            </a:lvl1pPr>
          </a:lstStyle>
          <a:p>
            <a:fld id="{571EF52B-A233-4368-B289-BA967B0D8142}" type="slidenum">
              <a:rPr lang="en-US" smtClean="0"/>
              <a:t>‹#›</a:t>
            </a:fld>
            <a:endParaRPr lang="en-US"/>
          </a:p>
        </p:txBody>
      </p:sp>
    </p:spTree>
    <p:extLst>
      <p:ext uri="{BB962C8B-B14F-4D97-AF65-F5344CB8AC3E}">
        <p14:creationId xmlns:p14="http://schemas.microsoft.com/office/powerpoint/2010/main" val="3868937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1EF52B-A233-4368-B289-BA967B0D8142}" type="slidenum">
              <a:rPr lang="en-US" smtClean="0"/>
              <a:t>5</a:t>
            </a:fld>
            <a:endParaRPr lang="en-US"/>
          </a:p>
        </p:txBody>
      </p:sp>
    </p:spTree>
    <p:extLst>
      <p:ext uri="{BB962C8B-B14F-4D97-AF65-F5344CB8AC3E}">
        <p14:creationId xmlns:p14="http://schemas.microsoft.com/office/powerpoint/2010/main" val="937115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8286710-5B45-43D0-A466-7ED39EE3512A}" type="datetime1">
              <a:rPr lang="en-US" smtClean="0"/>
              <a:t>4/21/2019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D183F3-E210-46C4-B950-CE543631CE3D}" type="slidenum">
              <a:rPr lang="en-US" smtClean="0"/>
              <a:t>‹#›</a:t>
            </a:fld>
            <a:endParaRPr lang="en-US"/>
          </a:p>
        </p:txBody>
      </p:sp>
    </p:spTree>
    <p:extLst>
      <p:ext uri="{BB962C8B-B14F-4D97-AF65-F5344CB8AC3E}">
        <p14:creationId xmlns:p14="http://schemas.microsoft.com/office/powerpoint/2010/main" val="2095017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1E107B-C10B-4EEA-A573-C78C035CE08A}" type="datetime1">
              <a:rPr lang="en-US" smtClean="0"/>
              <a:t>4/21/2019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D183F3-E210-46C4-B950-CE543631CE3D}" type="slidenum">
              <a:rPr lang="en-US" smtClean="0"/>
              <a:t>‹#›</a:t>
            </a:fld>
            <a:endParaRPr lang="en-US"/>
          </a:p>
        </p:txBody>
      </p:sp>
    </p:spTree>
    <p:extLst>
      <p:ext uri="{BB962C8B-B14F-4D97-AF65-F5344CB8AC3E}">
        <p14:creationId xmlns:p14="http://schemas.microsoft.com/office/powerpoint/2010/main" val="4057655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66E8AC-A41D-4641-B860-96FA2597DCBA}" type="datetime1">
              <a:rPr lang="en-US" smtClean="0"/>
              <a:t>4/21/2019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D183F3-E210-46C4-B950-CE543631CE3D}" type="slidenum">
              <a:rPr lang="en-US" smtClean="0"/>
              <a:t>‹#›</a:t>
            </a:fld>
            <a:endParaRPr lang="en-US"/>
          </a:p>
        </p:txBody>
      </p:sp>
    </p:spTree>
    <p:extLst>
      <p:ext uri="{BB962C8B-B14F-4D97-AF65-F5344CB8AC3E}">
        <p14:creationId xmlns:p14="http://schemas.microsoft.com/office/powerpoint/2010/main" val="2063227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15745F-A3DC-42C8-AF61-F9FA20329BA9}" type="datetime1">
              <a:rPr lang="en-US" smtClean="0"/>
              <a:t>4/21/2019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D183F3-E210-46C4-B950-CE543631CE3D}" type="slidenum">
              <a:rPr lang="en-US" smtClean="0"/>
              <a:t>‹#›</a:t>
            </a:fld>
            <a:endParaRPr lang="en-US"/>
          </a:p>
        </p:txBody>
      </p:sp>
    </p:spTree>
    <p:extLst>
      <p:ext uri="{BB962C8B-B14F-4D97-AF65-F5344CB8AC3E}">
        <p14:creationId xmlns:p14="http://schemas.microsoft.com/office/powerpoint/2010/main" val="2342375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867376-7DC3-48FA-8EF8-3F27688B921F}" type="datetime1">
              <a:rPr lang="en-US" smtClean="0"/>
              <a:t>4/21/2019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D183F3-E210-46C4-B950-CE543631CE3D}" type="slidenum">
              <a:rPr lang="en-US" smtClean="0"/>
              <a:t>‹#›</a:t>
            </a:fld>
            <a:endParaRPr lang="en-US"/>
          </a:p>
        </p:txBody>
      </p:sp>
    </p:spTree>
    <p:extLst>
      <p:ext uri="{BB962C8B-B14F-4D97-AF65-F5344CB8AC3E}">
        <p14:creationId xmlns:p14="http://schemas.microsoft.com/office/powerpoint/2010/main" val="1277528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27044AC-D261-4034-A319-DE9955C8EACB}" type="datetime1">
              <a:rPr lang="en-US" smtClean="0"/>
              <a:t>4/21/2019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D183F3-E210-46C4-B950-CE543631CE3D}" type="slidenum">
              <a:rPr lang="en-US" smtClean="0"/>
              <a:t>‹#›</a:t>
            </a:fld>
            <a:endParaRPr lang="en-US"/>
          </a:p>
        </p:txBody>
      </p:sp>
    </p:spTree>
    <p:extLst>
      <p:ext uri="{BB962C8B-B14F-4D97-AF65-F5344CB8AC3E}">
        <p14:creationId xmlns:p14="http://schemas.microsoft.com/office/powerpoint/2010/main" val="416486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58B35B-DF85-4810-A455-5166B3377EDE}" type="datetime1">
              <a:rPr lang="en-US" smtClean="0"/>
              <a:t>4/21/2019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D183F3-E210-46C4-B950-CE543631CE3D}" type="slidenum">
              <a:rPr lang="en-US" smtClean="0"/>
              <a:t>‹#›</a:t>
            </a:fld>
            <a:endParaRPr lang="en-US"/>
          </a:p>
        </p:txBody>
      </p:sp>
    </p:spTree>
    <p:extLst>
      <p:ext uri="{BB962C8B-B14F-4D97-AF65-F5344CB8AC3E}">
        <p14:creationId xmlns:p14="http://schemas.microsoft.com/office/powerpoint/2010/main" val="3066390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96982A7-5E1C-4AEE-B934-281D8B972677}" type="datetime1">
              <a:rPr lang="en-US" smtClean="0"/>
              <a:t>4/21/2019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D183F3-E210-46C4-B950-CE543631CE3D}" type="slidenum">
              <a:rPr lang="en-US" smtClean="0"/>
              <a:t>‹#›</a:t>
            </a:fld>
            <a:endParaRPr lang="en-US"/>
          </a:p>
        </p:txBody>
      </p:sp>
    </p:spTree>
    <p:extLst>
      <p:ext uri="{BB962C8B-B14F-4D97-AF65-F5344CB8AC3E}">
        <p14:creationId xmlns:p14="http://schemas.microsoft.com/office/powerpoint/2010/main" val="1885567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03341B-7764-48B7-A4AC-A6B07E9F20B2}" type="datetime1">
              <a:rPr lang="en-US" smtClean="0"/>
              <a:t>4/21/2019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D183F3-E210-46C4-B950-CE543631CE3D}" type="slidenum">
              <a:rPr lang="en-US" smtClean="0"/>
              <a:t>‹#›</a:t>
            </a:fld>
            <a:endParaRPr lang="en-US"/>
          </a:p>
        </p:txBody>
      </p:sp>
    </p:spTree>
    <p:extLst>
      <p:ext uri="{BB962C8B-B14F-4D97-AF65-F5344CB8AC3E}">
        <p14:creationId xmlns:p14="http://schemas.microsoft.com/office/powerpoint/2010/main" val="1781960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6A627D-4A6B-4538-85AD-09FA155B0419}" type="datetime1">
              <a:rPr lang="en-US" smtClean="0"/>
              <a:t>4/21/2019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D183F3-E210-46C4-B950-CE543631CE3D}" type="slidenum">
              <a:rPr lang="en-US" smtClean="0"/>
              <a:t>‹#›</a:t>
            </a:fld>
            <a:endParaRPr lang="en-US"/>
          </a:p>
        </p:txBody>
      </p:sp>
    </p:spTree>
    <p:extLst>
      <p:ext uri="{BB962C8B-B14F-4D97-AF65-F5344CB8AC3E}">
        <p14:creationId xmlns:p14="http://schemas.microsoft.com/office/powerpoint/2010/main" val="2250550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09C9BC9-CD6A-4A29-9624-53BF478E8D40}" type="datetime1">
              <a:rPr lang="en-US" smtClean="0"/>
              <a:t>4/21/2019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D183F3-E210-46C4-B950-CE543631CE3D}" type="slidenum">
              <a:rPr lang="en-US" smtClean="0"/>
              <a:t>‹#›</a:t>
            </a:fld>
            <a:endParaRPr lang="en-US"/>
          </a:p>
        </p:txBody>
      </p:sp>
    </p:spTree>
    <p:extLst>
      <p:ext uri="{BB962C8B-B14F-4D97-AF65-F5344CB8AC3E}">
        <p14:creationId xmlns:p14="http://schemas.microsoft.com/office/powerpoint/2010/main" val="3639391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ACC164-7020-4D55-9E27-7FB78742A082}" type="datetime1">
              <a:rPr lang="en-US" smtClean="0"/>
              <a:t>4/21/2019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D183F3-E210-46C4-B950-CE543631CE3D}" type="slidenum">
              <a:rPr lang="en-US" smtClean="0"/>
              <a:t>‹#›</a:t>
            </a:fld>
            <a:endParaRPr lang="en-US"/>
          </a:p>
        </p:txBody>
      </p:sp>
    </p:spTree>
    <p:extLst>
      <p:ext uri="{BB962C8B-B14F-4D97-AF65-F5344CB8AC3E}">
        <p14:creationId xmlns:p14="http://schemas.microsoft.com/office/powerpoint/2010/main" val="480380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br>
              <a:rPr lang="en-US" sz="2400" dirty="0"/>
            </a:br>
            <a:endParaRPr lang="en-US" sz="2400" dirty="0"/>
          </a:p>
        </p:txBody>
      </p:sp>
      <p:sp>
        <p:nvSpPr>
          <p:cNvPr id="3" name="Subtitle 2"/>
          <p:cNvSpPr>
            <a:spLocks noGrp="1"/>
          </p:cNvSpPr>
          <p:nvPr>
            <p:ph type="subTitle" idx="1"/>
          </p:nvPr>
        </p:nvSpPr>
        <p:spPr>
          <a:xfrm>
            <a:off x="738554" y="907439"/>
            <a:ext cx="10814538" cy="5739545"/>
          </a:xfrm>
        </p:spPr>
        <p:txBody>
          <a:bodyPr>
            <a:normAutofit lnSpcReduction="10000"/>
          </a:bodyPr>
          <a:lstStyle/>
          <a:p>
            <a:pPr algn="l">
              <a:lnSpc>
                <a:spcPct val="170000"/>
              </a:lnSpc>
            </a:pPr>
            <a:r>
              <a:rPr lang="en-US" sz="1400" b="1" dirty="0"/>
              <a:t>                                                                                                     </a:t>
            </a:r>
            <a:r>
              <a:rPr lang="en-US" b="1" dirty="0"/>
              <a:t>Dermatomycosis</a:t>
            </a:r>
            <a:br>
              <a:rPr lang="en-US" sz="500" dirty="0"/>
            </a:br>
            <a:r>
              <a:rPr lang="en-US" sz="2000" b="1" dirty="0">
                <a:solidFill>
                  <a:srgbClr val="000000"/>
                </a:solidFill>
                <a:latin typeface="Perpetua" panose="02020502060401020303" pitchFamily="18" charset="0"/>
                <a:cs typeface="Arial" panose="020B0604020202020204" pitchFamily="34" charset="0"/>
              </a:rPr>
              <a:t>A dermatomycosis is a highly contagious skin disease caused by fungi. It affects both people and animals. Other names for a dermatomycosis are tinea, ringworm, jock itch, and athlete’s foot. </a:t>
            </a:r>
            <a:br>
              <a:rPr lang="en-US" sz="2000" b="1" dirty="0">
                <a:solidFill>
                  <a:srgbClr val="000000"/>
                </a:solidFill>
                <a:latin typeface="Perpetua" panose="02020502060401020303" pitchFamily="18" charset="0"/>
                <a:cs typeface="Arial" panose="020B0604020202020204" pitchFamily="34" charset="0"/>
              </a:rPr>
            </a:br>
            <a:r>
              <a:rPr lang="en-US" sz="2000" b="1" dirty="0">
                <a:solidFill>
                  <a:srgbClr val="000000"/>
                </a:solidFill>
                <a:latin typeface="Perpetua" panose="02020502060401020303" pitchFamily="18" charset="0"/>
                <a:cs typeface="Arial" panose="020B0604020202020204" pitchFamily="34" charset="0"/>
              </a:rPr>
              <a:t>• Zoophilic fungi: live on animals other than people, but can be transferred to people. </a:t>
            </a:r>
          </a:p>
          <a:p>
            <a:pPr algn="l">
              <a:lnSpc>
                <a:spcPct val="170000"/>
              </a:lnSpc>
            </a:pPr>
            <a:r>
              <a:rPr lang="en-US" sz="2000" b="1" dirty="0">
                <a:solidFill>
                  <a:srgbClr val="000000"/>
                </a:solidFill>
                <a:latin typeface="Perpetua" panose="02020502060401020303" pitchFamily="18" charset="0"/>
                <a:cs typeface="Arial" panose="020B0604020202020204" pitchFamily="34" charset="0"/>
              </a:rPr>
              <a:t>Etiology: </a:t>
            </a:r>
            <a:br>
              <a:rPr lang="en-US" sz="2000" b="1" dirty="0">
                <a:solidFill>
                  <a:srgbClr val="000000"/>
                </a:solidFill>
                <a:latin typeface="Perpetua" panose="02020502060401020303" pitchFamily="18" charset="0"/>
                <a:cs typeface="Arial" panose="020B0604020202020204" pitchFamily="34" charset="0"/>
              </a:rPr>
            </a:br>
            <a:r>
              <a:rPr lang="en-US" sz="2000" b="1" dirty="0">
                <a:solidFill>
                  <a:srgbClr val="000000"/>
                </a:solidFill>
                <a:latin typeface="Perpetua" panose="02020502060401020303" pitchFamily="18" charset="0"/>
                <a:cs typeface="Arial" panose="020B0604020202020204" pitchFamily="34" charset="0"/>
              </a:rPr>
              <a:t>Two genera of zoophilic fungi:</a:t>
            </a:r>
          </a:p>
          <a:p>
            <a:pPr algn="l">
              <a:lnSpc>
                <a:spcPct val="170000"/>
              </a:lnSpc>
            </a:pPr>
            <a:r>
              <a:rPr lang="en-US" sz="2000" b="1" dirty="0" err="1">
                <a:solidFill>
                  <a:srgbClr val="000000"/>
                </a:solidFill>
                <a:latin typeface="Perpetua" panose="02020502060401020303" pitchFamily="18" charset="0"/>
                <a:cs typeface="Arial" panose="020B0604020202020204" pitchFamily="34" charset="0"/>
              </a:rPr>
              <a:t>Microsporum</a:t>
            </a:r>
            <a:r>
              <a:rPr lang="en-US" sz="2000" b="1" dirty="0">
                <a:solidFill>
                  <a:srgbClr val="000000"/>
                </a:solidFill>
                <a:latin typeface="Perpetua" panose="02020502060401020303" pitchFamily="18" charset="0"/>
                <a:cs typeface="Arial" panose="020B0604020202020204" pitchFamily="34" charset="0"/>
              </a:rPr>
              <a:t> and Trichophyton</a:t>
            </a:r>
          </a:p>
          <a:p>
            <a:pPr algn="l">
              <a:lnSpc>
                <a:spcPct val="170000"/>
              </a:lnSpc>
            </a:pPr>
            <a:r>
              <a:rPr lang="en-US" sz="2000" b="1" dirty="0">
                <a:solidFill>
                  <a:srgbClr val="000000"/>
                </a:solidFill>
                <a:latin typeface="Perpetua" panose="02020502060401020303" pitchFamily="18" charset="0"/>
                <a:cs typeface="Arial" panose="020B0604020202020204" pitchFamily="34" charset="0"/>
              </a:rPr>
              <a:t> Are responsible for nearly all cases of dermatomycosis that are zoonotic. The spores of these fungi are able to survive in the environment, in protected areas, for 18 months or more. </a:t>
            </a:r>
            <a:br>
              <a:rPr lang="en-US" sz="2000" b="1" dirty="0">
                <a:solidFill>
                  <a:srgbClr val="000000"/>
                </a:solidFill>
                <a:latin typeface="Perpetua" panose="02020502060401020303" pitchFamily="18" charset="0"/>
                <a:cs typeface="Arial" panose="020B0604020202020204" pitchFamily="34" charset="0"/>
              </a:rPr>
            </a:br>
            <a:r>
              <a:rPr lang="en-US" sz="2000" b="1" dirty="0">
                <a:solidFill>
                  <a:srgbClr val="000000"/>
                </a:solidFill>
                <a:latin typeface="Perpetua" panose="02020502060401020303" pitchFamily="18" charset="0"/>
                <a:cs typeface="Arial" panose="020B0604020202020204" pitchFamily="34" charset="0"/>
              </a:rPr>
              <a:t>They rely on keratin, a protein found in the outer layer of the skin, hair, feathers, nails, and hooves. </a:t>
            </a:r>
          </a:p>
        </p:txBody>
      </p:sp>
      <p:sp>
        <p:nvSpPr>
          <p:cNvPr id="4" name="Slide Number Placeholder 3"/>
          <p:cNvSpPr>
            <a:spLocks noGrp="1"/>
          </p:cNvSpPr>
          <p:nvPr>
            <p:ph type="sldNum" sz="quarter" idx="12"/>
          </p:nvPr>
        </p:nvSpPr>
        <p:spPr/>
        <p:txBody>
          <a:bodyPr/>
          <a:lstStyle/>
          <a:p>
            <a:fld id="{57D183F3-E210-46C4-B950-CE543631CE3D}" type="slidenum">
              <a:rPr lang="en-US" smtClean="0"/>
              <a:t>1</a:t>
            </a:fld>
            <a:endParaRPr lang="en-US"/>
          </a:p>
        </p:txBody>
      </p:sp>
    </p:spTree>
    <p:extLst>
      <p:ext uri="{BB962C8B-B14F-4D97-AF65-F5344CB8AC3E}">
        <p14:creationId xmlns:p14="http://schemas.microsoft.com/office/powerpoint/2010/main" val="3963219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0437" y="879231"/>
            <a:ext cx="10454055" cy="5567678"/>
          </a:xfrm>
          <a:prstGeom prst="rect">
            <a:avLst/>
          </a:prstGeom>
        </p:spPr>
        <p:txBody>
          <a:bodyPr wrap="square">
            <a:spAutoFit/>
          </a:bodyPr>
          <a:lstStyle/>
          <a:p>
            <a:pPr algn="ctr">
              <a:lnSpc>
                <a:spcPct val="115000"/>
              </a:lnSpc>
              <a:spcAft>
                <a:spcPts val="800"/>
              </a:spcAft>
            </a:pPr>
            <a:r>
              <a:rPr lang="en-US" sz="2800" b="1" dirty="0">
                <a:solidFill>
                  <a:srgbClr val="000000"/>
                </a:solidFill>
                <a:latin typeface="Perpetua" panose="02020502060401020303" pitchFamily="18" charset="0"/>
                <a:ea typeface="Calibri" panose="020F0502020204030204" pitchFamily="34" charset="0"/>
                <a:cs typeface="Arial" panose="020B0604020202020204" pitchFamily="34" charset="0"/>
              </a:rPr>
              <a:t>Hosts</a:t>
            </a:r>
            <a:endParaRPr lang="en-US"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Dermatomycosis in animals is called ringworm. Cats, dogs, cows, horses, sheep, and rodents are the most common sources of zoonotic dermatomycoses. </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The following zoophilic fungi:</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US" sz="2400" b="1" i="1" dirty="0" err="1">
                <a:solidFill>
                  <a:srgbClr val="000000"/>
                </a:solidFill>
                <a:latin typeface="Perpetua" panose="02020502060401020303" pitchFamily="18" charset="0"/>
                <a:ea typeface="Calibri" panose="020F0502020204030204" pitchFamily="34" charset="0"/>
                <a:cs typeface="Arial" panose="020B0604020202020204" pitchFamily="34" charset="0"/>
              </a:rPr>
              <a:t>Microsporum</a:t>
            </a:r>
            <a:r>
              <a:rPr lang="en-US" sz="2400" b="1" i="1" dirty="0">
                <a:solidFill>
                  <a:srgbClr val="000000"/>
                </a:solidFill>
                <a:latin typeface="Perpetua" panose="02020502060401020303" pitchFamily="18" charset="0"/>
                <a:ea typeface="Calibri" panose="020F0502020204030204" pitchFamily="34" charset="0"/>
                <a:cs typeface="Arial" panose="020B0604020202020204" pitchFamily="34" charset="0"/>
              </a:rPr>
              <a:t> </a:t>
            </a:r>
            <a:r>
              <a:rPr lang="en-US" sz="2400" b="1" i="1" dirty="0" err="1">
                <a:solidFill>
                  <a:srgbClr val="000000"/>
                </a:solidFill>
                <a:latin typeface="Perpetua" panose="02020502060401020303" pitchFamily="18" charset="0"/>
                <a:ea typeface="Calibri" panose="020F0502020204030204" pitchFamily="34" charset="0"/>
                <a:cs typeface="Arial" panose="020B0604020202020204" pitchFamily="34" charset="0"/>
              </a:rPr>
              <a:t>canis</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 is carried by cats and dogs and causes the most common form of ringworm in these animals. It is transmissible to people </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US" sz="2400" b="1" i="1" dirty="0">
                <a:solidFill>
                  <a:srgbClr val="000000"/>
                </a:solidFill>
                <a:latin typeface="Perpetua" panose="02020502060401020303" pitchFamily="18" charset="0"/>
                <a:ea typeface="Calibri" panose="020F0502020204030204" pitchFamily="34" charset="0"/>
                <a:cs typeface="Arial" panose="020B0604020202020204" pitchFamily="34" charset="0"/>
              </a:rPr>
              <a:t>Trichophyton </a:t>
            </a:r>
            <a:r>
              <a:rPr lang="en-US" sz="2400" b="1" i="1" dirty="0" err="1">
                <a:solidFill>
                  <a:srgbClr val="000000"/>
                </a:solidFill>
                <a:latin typeface="Perpetua" panose="02020502060401020303" pitchFamily="18" charset="0"/>
                <a:ea typeface="Calibri" panose="020F0502020204030204" pitchFamily="34" charset="0"/>
                <a:cs typeface="Arial" panose="020B0604020202020204" pitchFamily="34" charset="0"/>
              </a:rPr>
              <a:t>mentagrophytes</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 causes ringworm in rodents, cats, dogs, horses, cattle, and pigs. It is transmissible to people •</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US" sz="2400" b="1" i="1" dirty="0">
                <a:solidFill>
                  <a:srgbClr val="000000"/>
                </a:solidFill>
                <a:latin typeface="Perpetua" panose="02020502060401020303" pitchFamily="18" charset="0"/>
                <a:ea typeface="Calibri" panose="020F0502020204030204" pitchFamily="34" charset="0"/>
                <a:cs typeface="Arial" panose="020B0604020202020204" pitchFamily="34" charset="0"/>
              </a:rPr>
              <a:t>Trichophyton </a:t>
            </a:r>
            <a:r>
              <a:rPr lang="en-US" sz="2400" b="1" i="1" dirty="0" err="1">
                <a:solidFill>
                  <a:srgbClr val="000000"/>
                </a:solidFill>
                <a:latin typeface="Perpetua" panose="02020502060401020303" pitchFamily="18" charset="0"/>
                <a:ea typeface="Calibri" panose="020F0502020204030204" pitchFamily="34" charset="0"/>
                <a:cs typeface="Arial" panose="020B0604020202020204" pitchFamily="34" charset="0"/>
              </a:rPr>
              <a:t>equinum</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 is found on horses and rarely on people </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US" sz="2400" b="1" i="1" dirty="0">
                <a:solidFill>
                  <a:srgbClr val="000000"/>
                </a:solidFill>
                <a:latin typeface="Perpetua" panose="02020502060401020303" pitchFamily="18" charset="0"/>
                <a:ea typeface="Calibri" panose="020F0502020204030204" pitchFamily="34" charset="0"/>
                <a:cs typeface="Arial" panose="020B0604020202020204" pitchFamily="34" charset="0"/>
              </a:rPr>
              <a:t>Trichophyton </a:t>
            </a:r>
            <a:r>
              <a:rPr lang="en-US" sz="2400" b="1" i="1" dirty="0" err="1">
                <a:solidFill>
                  <a:srgbClr val="000000"/>
                </a:solidFill>
                <a:latin typeface="Perpetua" panose="02020502060401020303" pitchFamily="18" charset="0"/>
                <a:ea typeface="Calibri" panose="020F0502020204030204" pitchFamily="34" charset="0"/>
                <a:cs typeface="Arial" panose="020B0604020202020204" pitchFamily="34" charset="0"/>
              </a:rPr>
              <a:t>verrucosum</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 is carried primarily by cattle, but can be found on people, horses, and sheep </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Symbol" panose="05050102010706020507" pitchFamily="18" charset="2"/>
              <a:buChar char=""/>
            </a:pPr>
            <a:r>
              <a:rPr lang="en-US" sz="2400" b="1" i="1" dirty="0" err="1">
                <a:solidFill>
                  <a:srgbClr val="000000"/>
                </a:solidFill>
                <a:latin typeface="Perpetua" panose="02020502060401020303" pitchFamily="18" charset="0"/>
                <a:ea typeface="Calibri" panose="020F0502020204030204" pitchFamily="34" charset="0"/>
                <a:cs typeface="Arial" panose="020B0604020202020204" pitchFamily="34" charset="0"/>
              </a:rPr>
              <a:t>Microsporum</a:t>
            </a:r>
            <a:r>
              <a:rPr lang="en-US" sz="2400" b="1" i="1" dirty="0">
                <a:solidFill>
                  <a:srgbClr val="000000"/>
                </a:solidFill>
                <a:latin typeface="Perpetua" panose="02020502060401020303" pitchFamily="18" charset="0"/>
                <a:ea typeface="Calibri" panose="020F0502020204030204" pitchFamily="34" charset="0"/>
                <a:cs typeface="Arial" panose="020B0604020202020204" pitchFamily="34" charset="0"/>
              </a:rPr>
              <a:t> </a:t>
            </a:r>
            <a:r>
              <a:rPr lang="en-US" sz="2400" b="1" i="1" dirty="0" err="1">
                <a:solidFill>
                  <a:srgbClr val="000000"/>
                </a:solidFill>
                <a:latin typeface="Perpetua" panose="02020502060401020303" pitchFamily="18" charset="0"/>
                <a:ea typeface="Calibri" panose="020F0502020204030204" pitchFamily="34" charset="0"/>
                <a:cs typeface="Arial" panose="020B0604020202020204" pitchFamily="34" charset="0"/>
              </a:rPr>
              <a:t>nanum</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 causes ringworm in pigs. It is rarely found on people</a:t>
            </a:r>
            <a:r>
              <a:rPr lang="en-US" sz="2400" b="1" dirty="0">
                <a:solidFill>
                  <a:srgbClr val="000000"/>
                </a:solidFill>
                <a:effectLst/>
                <a:latin typeface="Perpetua" panose="02020502060401020303" pitchFamily="18" charset="0"/>
                <a:ea typeface="Calibri" panose="020F0502020204030204" pitchFamily="34" charset="0"/>
                <a:cs typeface="Arial" panose="020B0604020202020204" pitchFamily="34" charset="0"/>
              </a:rPr>
              <a:t>.</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57D183F3-E210-46C4-B950-CE543631CE3D}" type="slidenum">
              <a:rPr lang="en-US" smtClean="0"/>
              <a:t>2</a:t>
            </a:fld>
            <a:endParaRPr lang="en-US"/>
          </a:p>
        </p:txBody>
      </p:sp>
    </p:spTree>
    <p:extLst>
      <p:ext uri="{BB962C8B-B14F-4D97-AF65-F5344CB8AC3E}">
        <p14:creationId xmlns:p14="http://schemas.microsoft.com/office/powerpoint/2010/main" val="2566866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1355" y="413237"/>
            <a:ext cx="11333284" cy="5644366"/>
          </a:xfrm>
          <a:prstGeom prst="rect">
            <a:avLst/>
          </a:prstGeom>
        </p:spPr>
        <p:txBody>
          <a:bodyPr wrap="square">
            <a:spAutoFit/>
          </a:bodyPr>
          <a:lstStyle/>
          <a:p>
            <a:pPr marL="57150" marR="0" algn="ctr">
              <a:lnSpc>
                <a:spcPct val="115000"/>
              </a:lnSpc>
              <a:spcBef>
                <a:spcPts val="0"/>
              </a:spcBef>
              <a:spcAft>
                <a:spcPts val="800"/>
              </a:spcAft>
            </a:pPr>
            <a:r>
              <a:rPr lang="en-US" sz="2800" b="1" dirty="0">
                <a:solidFill>
                  <a:srgbClr val="000000"/>
                </a:solidFill>
                <a:latin typeface="Perpetua" panose="02020502060401020303" pitchFamily="18" charset="0"/>
                <a:ea typeface="Calibri" panose="020F0502020204030204" pitchFamily="34" charset="0"/>
                <a:cs typeface="Arial" panose="020B0604020202020204" pitchFamily="34" charset="0"/>
              </a:rPr>
              <a:t>Transmission</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mj-lt"/>
              <a:buAutoNum type="arabicPeriod"/>
            </a:pPr>
            <a:r>
              <a:rPr lang="en-US" sz="2000" b="1" dirty="0">
                <a:solidFill>
                  <a:srgbClr val="000000"/>
                </a:solidFill>
                <a:latin typeface="Perpetua" panose="02020502060401020303" pitchFamily="18" charset="0"/>
                <a:ea typeface="Calibri" panose="020F0502020204030204" pitchFamily="34" charset="0"/>
                <a:cs typeface="Arial" panose="020B0604020202020204" pitchFamily="34" charset="0"/>
              </a:rPr>
              <a:t>Not every person or animal that comes in contact with these fungi will develop clinical disease.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mj-lt"/>
              <a:buAutoNum type="arabicPeriod"/>
            </a:pPr>
            <a:r>
              <a:rPr lang="en-US" sz="2000" b="1" dirty="0">
                <a:solidFill>
                  <a:srgbClr val="000000"/>
                </a:solidFill>
                <a:latin typeface="Perpetua" panose="02020502060401020303" pitchFamily="18" charset="0"/>
                <a:ea typeface="Calibri" panose="020F0502020204030204" pitchFamily="34" charset="0"/>
                <a:cs typeface="Arial" panose="020B0604020202020204" pitchFamily="34" charset="0"/>
              </a:rPr>
              <a:t>Some animals and people will be carriers while remaining asymptomatic.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mj-lt"/>
              <a:buAutoNum type="arabicPeriod"/>
            </a:pPr>
            <a:r>
              <a:rPr lang="en-US" sz="2000" b="1" dirty="0">
                <a:solidFill>
                  <a:srgbClr val="000000"/>
                </a:solidFill>
                <a:latin typeface="Perpetua" panose="02020502060401020303" pitchFamily="18" charset="0"/>
                <a:ea typeface="Calibri" panose="020F0502020204030204" pitchFamily="34" charset="0"/>
                <a:cs typeface="Arial" panose="020B0604020202020204" pitchFamily="34" charset="0"/>
              </a:rPr>
              <a:t>Young animals and children are most often affected because their immune systems are not fully developed.</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mj-lt"/>
              <a:buAutoNum type="arabicPeriod"/>
            </a:pPr>
            <a:r>
              <a:rPr lang="en-US" sz="2000" b="1" dirty="0">
                <a:solidFill>
                  <a:srgbClr val="000000"/>
                </a:solidFill>
                <a:latin typeface="Perpetua" panose="02020502060401020303" pitchFamily="18" charset="0"/>
                <a:ea typeface="Calibri" panose="020F0502020204030204" pitchFamily="34" charset="0"/>
                <a:cs typeface="Arial" panose="020B0604020202020204" pitchFamily="34" charset="0"/>
              </a:rPr>
              <a:t>The same is true for people with suppressed immune systems, such as people with HIV/AIDS, those receiving chemotherapy, and organ transplant recipients.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mj-lt"/>
              <a:buAutoNum type="arabicPeriod"/>
            </a:pPr>
            <a:r>
              <a:rPr lang="en-US" sz="2000" b="1" dirty="0">
                <a:solidFill>
                  <a:srgbClr val="000000"/>
                </a:solidFill>
                <a:latin typeface="Perpetua" panose="02020502060401020303" pitchFamily="18" charset="0"/>
                <a:ea typeface="Calibri" panose="020F0502020204030204" pitchFamily="34" charset="0"/>
                <a:cs typeface="Arial" panose="020B0604020202020204" pitchFamily="34" charset="0"/>
              </a:rPr>
              <a:t>Animal dermatomycosis is transmitted by direct contact with an infected animal or with items contaminated with fungal spores.</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mj-lt"/>
              <a:buAutoNum type="arabicPeriod"/>
            </a:pPr>
            <a:r>
              <a:rPr lang="en-US" sz="2000" b="1" dirty="0">
                <a:solidFill>
                  <a:srgbClr val="000000"/>
                </a:solidFill>
                <a:latin typeface="Perpetua" panose="02020502060401020303" pitchFamily="18" charset="0"/>
                <a:ea typeface="Calibri" panose="020F0502020204030204" pitchFamily="34" charset="0"/>
                <a:cs typeface="Arial" panose="020B0604020202020204" pitchFamily="34" charset="0"/>
              </a:rPr>
              <a:t>Grooming equipment, brushes, blankets, bedding, carpeting, furniture, air filters, shed hair, or any other item that comes in contact with an infected animal can become contaminated with spores.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mj-lt"/>
              <a:buAutoNum type="arabicPeriod"/>
            </a:pPr>
            <a:r>
              <a:rPr lang="en-US" sz="2000" b="1" dirty="0">
                <a:solidFill>
                  <a:srgbClr val="000000"/>
                </a:solidFill>
                <a:latin typeface="Perpetua" panose="02020502060401020303" pitchFamily="18" charset="0"/>
                <a:ea typeface="Calibri" panose="020F0502020204030204" pitchFamily="34" charset="0"/>
                <a:cs typeface="Arial" panose="020B0604020202020204" pitchFamily="34" charset="0"/>
              </a:rPr>
              <a:t>Spores can survive in any place.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mj-lt"/>
              <a:buAutoNum type="arabicPeriod"/>
            </a:pPr>
            <a:r>
              <a:rPr lang="en-US" sz="2000" b="1" dirty="0">
                <a:solidFill>
                  <a:srgbClr val="000000"/>
                </a:solidFill>
                <a:latin typeface="Perpetua" panose="02020502060401020303" pitchFamily="18" charset="0"/>
                <a:ea typeface="Calibri" panose="020F0502020204030204" pitchFamily="34" charset="0"/>
                <a:cs typeface="Arial" panose="020B0604020202020204" pitchFamily="34" charset="0"/>
              </a:rPr>
              <a:t>The incubation period varies in animals and people but is usually a few days to a few weeks.</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57D183F3-E210-46C4-B950-CE543631CE3D}" type="slidenum">
              <a:rPr lang="en-US" smtClean="0"/>
              <a:t>3</a:t>
            </a:fld>
            <a:endParaRPr lang="en-US"/>
          </a:p>
        </p:txBody>
      </p:sp>
    </p:spTree>
    <p:extLst>
      <p:ext uri="{BB962C8B-B14F-4D97-AF65-F5344CB8AC3E}">
        <p14:creationId xmlns:p14="http://schemas.microsoft.com/office/powerpoint/2010/main" val="2702238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9797" y="0"/>
            <a:ext cx="10767526" cy="6466386"/>
          </a:xfrm>
          <a:prstGeom prst="rect">
            <a:avLst/>
          </a:prstGeom>
        </p:spPr>
        <p:txBody>
          <a:bodyPr wrap="square">
            <a:spAutoFit/>
          </a:bodyPr>
          <a:lstStyle/>
          <a:p>
            <a:pPr marL="1143000" marR="0" algn="ctr">
              <a:lnSpc>
                <a:spcPct val="115000"/>
              </a:lnSpc>
              <a:spcBef>
                <a:spcPts val="0"/>
              </a:spcBef>
              <a:spcAft>
                <a:spcPts val="800"/>
              </a:spcAft>
            </a:pPr>
            <a:r>
              <a:rPr lang="en-US" sz="2800" b="1" dirty="0">
                <a:solidFill>
                  <a:srgbClr val="000000"/>
                </a:solidFill>
                <a:latin typeface="Perpetua" panose="02020502060401020303" pitchFamily="18" charset="0"/>
                <a:cs typeface="Arial" panose="020B0604020202020204" pitchFamily="34" charset="0"/>
              </a:rPr>
              <a:t>Dermatomycosis in animals </a:t>
            </a:r>
          </a:p>
          <a:p>
            <a:pPr marL="1143000" marR="0" algn="ctr">
              <a:lnSpc>
                <a:spcPct val="115000"/>
              </a:lnSpc>
              <a:spcBef>
                <a:spcPts val="0"/>
              </a:spcBef>
              <a:spcAft>
                <a:spcPts val="800"/>
              </a:spcAft>
            </a:pPr>
            <a:endParaRPr lang="en-US" sz="2800" b="1" dirty="0">
              <a:solidFill>
                <a:srgbClr val="000000"/>
              </a:solidFill>
              <a:latin typeface="Perpetua" panose="02020502060401020303" pitchFamily="18" charset="0"/>
              <a:cs typeface="Arial" panose="020B0604020202020204" pitchFamily="34" charset="0"/>
            </a:endParaRPr>
          </a:p>
          <a:p>
            <a:pPr marL="228600" marR="0" algn="just">
              <a:lnSpc>
                <a:spcPct val="115000"/>
              </a:lnSpc>
              <a:spcBef>
                <a:spcPts val="0"/>
              </a:spcBef>
              <a:spcAft>
                <a:spcPts val="800"/>
              </a:spcAft>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Young animals are most likely to develop ringworm lesions. The lesions typically seen with ringworm usually begin with:</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Courier New" panose="02070309020205020404" pitchFamily="49" charset="0"/>
              <a:buChar char="o"/>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scaly patches containing broken hairs. </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Courier New" panose="02070309020205020404" pitchFamily="49" charset="0"/>
              <a:buChar char="o"/>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The areas may become inflamed and turn red, swollen, and crusty.</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Courier New" panose="02070309020205020404" pitchFamily="49" charset="0"/>
              <a:buChar char="o"/>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In some animals, the lesions are not well-defined and may be more diffuse.</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Courier New" panose="02070309020205020404" pitchFamily="49" charset="0"/>
              <a:buChar char="o"/>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 In these cases, the animal shows areas of alopecia that may become ulcerated if the animal licks or scratches the site.</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Courier New" panose="02070309020205020404" pitchFamily="49" charset="0"/>
              <a:buChar char="o"/>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 Itching is not a common problem with ringworm</a:t>
            </a:r>
            <a:r>
              <a:rPr lang="en-US" sz="1600" b="1" dirty="0">
                <a:solidFill>
                  <a:srgbClr val="000000"/>
                </a:solidFill>
                <a:effectLst/>
                <a:latin typeface="Optima-Bold"/>
                <a:ea typeface="Calibri" panose="020F0502020204030204" pitchFamily="34" charset="0"/>
                <a:cs typeface="Arial" panose="020B0604020202020204" pitchFamily="34" charset="0"/>
              </a:rPr>
              <a:t>.</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n-US" sz="2400" b="1" dirty="0">
                <a:latin typeface="Perpetua" panose="02020502060401020303" pitchFamily="18" charset="0"/>
                <a:ea typeface="Calibri" panose="020F0502020204030204" pitchFamily="34" charset="0"/>
                <a:cs typeface="Arial" panose="020B0604020202020204" pitchFamily="34" charset="0"/>
              </a:rPr>
              <a:t> </a:t>
            </a:r>
            <a:endParaRPr lang="en-US" b="1" dirty="0">
              <a:effectLst/>
              <a:latin typeface="Calibri" panose="020F0502020204030204" pitchFamily="34" charset="0"/>
              <a:ea typeface="Calibri" panose="020F0502020204030204" pitchFamily="34" charset="0"/>
              <a:cs typeface="Arial" panose="020B0604020202020204" pitchFamily="34" charset="0"/>
            </a:endParaRPr>
          </a:p>
          <a:p>
            <a:pPr marL="457200" marR="0" algn="ctr">
              <a:lnSpc>
                <a:spcPct val="115000"/>
              </a:lnSpc>
              <a:spcBef>
                <a:spcPts val="0"/>
              </a:spcBef>
              <a:spcAft>
                <a:spcPts val="0"/>
              </a:spcAft>
            </a:pPr>
            <a:r>
              <a:rPr lang="en-US" b="1" dirty="0">
                <a:solidFill>
                  <a:srgbClr val="000000"/>
                </a:solidFill>
                <a:latin typeface="Perpetua" panose="02020502060401020303" pitchFamily="18" charset="0"/>
                <a:ea typeface="Calibri" panose="020F0502020204030204" pitchFamily="34"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457200" marR="0" algn="ctr">
              <a:lnSpc>
                <a:spcPct val="115000"/>
              </a:lnSpc>
              <a:spcBef>
                <a:spcPts val="0"/>
              </a:spcBef>
              <a:spcAft>
                <a:spcPts val="800"/>
              </a:spcAft>
            </a:pPr>
            <a:r>
              <a:rPr lang="en-US" b="1" dirty="0">
                <a:solidFill>
                  <a:srgbClr val="000000"/>
                </a:solidFill>
                <a:latin typeface="Perpetua" panose="02020502060401020303" pitchFamily="18" charset="0"/>
                <a:ea typeface="Calibri" panose="020F0502020204030204" pitchFamily="34"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57D183F3-E210-46C4-B950-CE543631CE3D}" type="slidenum">
              <a:rPr lang="en-US" smtClean="0"/>
              <a:t>4</a:t>
            </a:fld>
            <a:endParaRPr lang="en-US"/>
          </a:p>
        </p:txBody>
      </p:sp>
    </p:spTree>
    <p:extLst>
      <p:ext uri="{BB962C8B-B14F-4D97-AF65-F5344CB8AC3E}">
        <p14:creationId xmlns:p14="http://schemas.microsoft.com/office/powerpoint/2010/main" val="712671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951" y="167950"/>
            <a:ext cx="11831216" cy="6232475"/>
          </a:xfrm>
          <a:prstGeom prst="rect">
            <a:avLst/>
          </a:prstGeom>
        </p:spPr>
        <p:txBody>
          <a:bodyPr wrap="square">
            <a:spAutoFit/>
          </a:bodyPr>
          <a:lstStyle/>
          <a:p>
            <a:pPr marL="457200" marR="0" algn="ctr">
              <a:lnSpc>
                <a:spcPct val="115000"/>
              </a:lnSpc>
              <a:spcBef>
                <a:spcPts val="0"/>
              </a:spcBef>
              <a:spcAft>
                <a:spcPts val="0"/>
              </a:spcAft>
            </a:pPr>
            <a:r>
              <a:rPr lang="en-US" sz="2800" b="1" dirty="0">
                <a:solidFill>
                  <a:srgbClr val="000000"/>
                </a:solidFill>
                <a:latin typeface="Perpetua" panose="02020502060401020303" pitchFamily="18" charset="0"/>
                <a:ea typeface="Calibri" panose="020F0502020204030204" pitchFamily="34" charset="0"/>
                <a:cs typeface="Arial" panose="020B0604020202020204" pitchFamily="34" charset="0"/>
              </a:rPr>
              <a:t>Dermatomycosis in humans</a:t>
            </a:r>
            <a:endParaRPr lang="en-US" dirty="0">
              <a:latin typeface="Calibri" panose="020F0502020204030204" pitchFamily="34" charset="0"/>
              <a:ea typeface="Calibri" panose="020F0502020204030204" pitchFamily="34" charset="0"/>
              <a:cs typeface="Arial" panose="020B0604020202020204" pitchFamily="34" charset="0"/>
            </a:endParaRPr>
          </a:p>
          <a:p>
            <a:pPr marL="457200" marR="0" algn="just">
              <a:lnSpc>
                <a:spcPct val="115000"/>
              </a:lnSpc>
              <a:spcBef>
                <a:spcPts val="0"/>
              </a:spcBef>
              <a:spcAft>
                <a:spcPts val="0"/>
              </a:spcAft>
            </a:pPr>
            <a:r>
              <a:rPr lang="en-US" sz="3200" b="1" dirty="0">
                <a:solidFill>
                  <a:srgbClr val="000000"/>
                </a:solidFill>
                <a:latin typeface="Perpetua" panose="02020502060401020303" pitchFamily="18" charset="0"/>
                <a:ea typeface="Calibri" panose="020F0502020204030204" pitchFamily="34" charset="0"/>
                <a:cs typeface="Arial" panose="020B0604020202020204" pitchFamily="34" charset="0"/>
              </a:rPr>
              <a:t>It is important to remember that animals are a minor source of dermatomycosis in people. </a:t>
            </a:r>
            <a:endParaRPr lang="en-US" sz="3200" b="1" dirty="0">
              <a:latin typeface="Calibri" panose="020F0502020204030204" pitchFamily="34" charset="0"/>
              <a:ea typeface="Calibri" panose="020F0502020204030204" pitchFamily="34" charset="0"/>
              <a:cs typeface="Arial" panose="020B0604020202020204" pitchFamily="34" charset="0"/>
            </a:endParaRPr>
          </a:p>
          <a:p>
            <a:pPr marL="457200" marR="0" algn="just">
              <a:lnSpc>
                <a:spcPct val="115000"/>
              </a:lnSpc>
              <a:spcBef>
                <a:spcPts val="0"/>
              </a:spcBef>
              <a:spcAft>
                <a:spcPts val="0"/>
              </a:spcAft>
            </a:pPr>
            <a:r>
              <a:rPr lang="en-US" sz="3200" b="1" dirty="0">
                <a:solidFill>
                  <a:srgbClr val="000000"/>
                </a:solidFill>
                <a:latin typeface="Perpetua" panose="02020502060401020303" pitchFamily="18" charset="0"/>
                <a:ea typeface="Calibri" panose="020F0502020204030204" pitchFamily="34" charset="0"/>
                <a:cs typeface="Arial" panose="020B0604020202020204" pitchFamily="34" charset="0"/>
              </a:rPr>
              <a:t>In healthy people, lesions stay on the keratinized layers of skin and hairs, but in people with suppressed immune systems, the infection can go deeper and become systemic. </a:t>
            </a:r>
            <a:endParaRPr lang="en-US" sz="3200" b="1" dirty="0">
              <a:latin typeface="Calibri" panose="020F0502020204030204" pitchFamily="34" charset="0"/>
              <a:ea typeface="Calibri" panose="020F0502020204030204" pitchFamily="34" charset="0"/>
              <a:cs typeface="Arial" panose="020B0604020202020204" pitchFamily="34" charset="0"/>
            </a:endParaRPr>
          </a:p>
          <a:p>
            <a:pPr marL="457200" marR="0" algn="just">
              <a:lnSpc>
                <a:spcPct val="115000"/>
              </a:lnSpc>
              <a:spcBef>
                <a:spcPts val="0"/>
              </a:spcBef>
              <a:spcAft>
                <a:spcPts val="0"/>
              </a:spcAft>
            </a:pPr>
            <a:r>
              <a:rPr lang="en-US" sz="3200" b="1" dirty="0">
                <a:solidFill>
                  <a:srgbClr val="000000"/>
                </a:solidFill>
                <a:latin typeface="Perpetua" panose="02020502060401020303" pitchFamily="18" charset="0"/>
                <a:ea typeface="Calibri" panose="020F0502020204030204" pitchFamily="34" charset="0"/>
                <a:cs typeface="Arial" panose="020B0604020202020204" pitchFamily="34" charset="0"/>
              </a:rPr>
              <a:t>Fungal skin infections in people are named by where they are found on the body:</a:t>
            </a:r>
            <a:endParaRPr lang="en-US" sz="3200" b="1" dirty="0">
              <a:latin typeface="Calibri" panose="020F0502020204030204" pitchFamily="34" charset="0"/>
              <a:ea typeface="Calibri" panose="020F0502020204030204" pitchFamily="34" charset="0"/>
              <a:cs typeface="Arial" panose="020B0604020202020204" pitchFamily="34" charset="0"/>
            </a:endParaRPr>
          </a:p>
          <a:p>
            <a:pPr marL="457200" marR="0" algn="just">
              <a:lnSpc>
                <a:spcPct val="115000"/>
              </a:lnSpc>
              <a:spcBef>
                <a:spcPts val="0"/>
              </a:spcBef>
              <a:spcAft>
                <a:spcPts val="0"/>
              </a:spcAft>
            </a:pPr>
            <a:r>
              <a:rPr lang="en-US" sz="3200" b="1" dirty="0">
                <a:solidFill>
                  <a:srgbClr val="000000"/>
                </a:solidFill>
                <a:latin typeface="Perpetua" panose="02020502060401020303" pitchFamily="18" charset="0"/>
                <a:ea typeface="Calibri" panose="020F0502020204030204" pitchFamily="34" charset="0"/>
                <a:cs typeface="Arial" panose="020B0604020202020204" pitchFamily="34" charset="0"/>
              </a:rPr>
              <a:t> • </a:t>
            </a:r>
            <a:r>
              <a:rPr lang="en-US" sz="3200" b="1" i="1" dirty="0">
                <a:solidFill>
                  <a:srgbClr val="000000"/>
                </a:solidFill>
                <a:latin typeface="Perpetua" panose="02020502060401020303" pitchFamily="18" charset="0"/>
                <a:ea typeface="Calibri" panose="020F0502020204030204" pitchFamily="34" charset="0"/>
                <a:cs typeface="Arial" panose="020B0604020202020204" pitchFamily="34" charset="0"/>
              </a:rPr>
              <a:t>Tinea </a:t>
            </a:r>
            <a:r>
              <a:rPr lang="en-US" sz="3200" b="1" i="1" dirty="0" err="1">
                <a:solidFill>
                  <a:srgbClr val="000000"/>
                </a:solidFill>
                <a:latin typeface="Perpetua" panose="02020502060401020303" pitchFamily="18" charset="0"/>
                <a:ea typeface="Calibri" panose="020F0502020204030204" pitchFamily="34" charset="0"/>
                <a:cs typeface="Arial" panose="020B0604020202020204" pitchFamily="34" charset="0"/>
              </a:rPr>
              <a:t>corporis</a:t>
            </a:r>
            <a:r>
              <a:rPr lang="en-US" sz="3200" b="1" dirty="0">
                <a:solidFill>
                  <a:srgbClr val="000000"/>
                </a:solidFill>
                <a:latin typeface="Perpetua" panose="02020502060401020303" pitchFamily="18" charset="0"/>
                <a:ea typeface="Calibri" panose="020F0502020204030204" pitchFamily="34" charset="0"/>
                <a:cs typeface="Arial" panose="020B0604020202020204" pitchFamily="34" charset="0"/>
              </a:rPr>
              <a:t> is seen on the skin.</a:t>
            </a:r>
            <a:endParaRPr lang="en-US" sz="3200" b="1" dirty="0">
              <a:latin typeface="Calibri" panose="020F0502020204030204" pitchFamily="34" charset="0"/>
              <a:ea typeface="Calibri" panose="020F0502020204030204" pitchFamily="34" charset="0"/>
              <a:cs typeface="Arial" panose="020B0604020202020204" pitchFamily="34" charset="0"/>
            </a:endParaRPr>
          </a:p>
          <a:p>
            <a:pPr marL="457200" marR="0" algn="just">
              <a:lnSpc>
                <a:spcPct val="115000"/>
              </a:lnSpc>
              <a:spcBef>
                <a:spcPts val="0"/>
              </a:spcBef>
              <a:spcAft>
                <a:spcPts val="0"/>
              </a:spcAft>
            </a:pPr>
            <a:r>
              <a:rPr lang="en-US" sz="2800" b="1" dirty="0">
                <a:solidFill>
                  <a:srgbClr val="000000"/>
                </a:solidFill>
                <a:latin typeface="Perpetua" panose="02020502060401020303" pitchFamily="18" charset="0"/>
                <a:ea typeface="Calibri" panose="020F0502020204030204" pitchFamily="34" charset="0"/>
                <a:cs typeface="Arial" panose="020B0604020202020204" pitchFamily="34" charset="0"/>
              </a:rPr>
              <a:t>The lesions appear as small, red spots that grow into large rings on the arms, legs, or chest.</a:t>
            </a:r>
            <a:endParaRPr lang="en-US" sz="2800" b="1" dirty="0">
              <a:latin typeface="Calibri" panose="020F0502020204030204" pitchFamily="34" charset="0"/>
              <a:ea typeface="Calibri" panose="020F050202020403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57D183F3-E210-46C4-B950-CE543631CE3D}" type="slidenum">
              <a:rPr lang="en-US" smtClean="0"/>
              <a:t>5</a:t>
            </a:fld>
            <a:endParaRPr lang="en-US"/>
          </a:p>
        </p:txBody>
      </p:sp>
    </p:spTree>
    <p:extLst>
      <p:ext uri="{BB962C8B-B14F-4D97-AF65-F5344CB8AC3E}">
        <p14:creationId xmlns:p14="http://schemas.microsoft.com/office/powerpoint/2010/main" val="2316427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8641" y="796065"/>
            <a:ext cx="10983558" cy="5472267"/>
          </a:xfrm>
          <a:prstGeom prst="rect">
            <a:avLst/>
          </a:prstGeom>
        </p:spPr>
        <p:txBody>
          <a:bodyPr wrap="square">
            <a:spAutoFit/>
          </a:bodyPr>
          <a:lstStyle/>
          <a:p>
            <a:pPr marL="457200" marR="0" algn="just">
              <a:lnSpc>
                <a:spcPct val="115000"/>
              </a:lnSpc>
              <a:spcBef>
                <a:spcPts val="0"/>
              </a:spcBef>
              <a:spcAft>
                <a:spcPts val="0"/>
              </a:spcAft>
            </a:pPr>
            <a:r>
              <a:rPr lang="en-US" sz="2000" b="1" dirty="0">
                <a:solidFill>
                  <a:srgbClr val="000000"/>
                </a:solidFill>
                <a:latin typeface="Perpetua" panose="02020502060401020303" pitchFamily="18" charset="0"/>
                <a:ea typeface="Calibri" panose="020F0502020204030204" pitchFamily="34" charset="0"/>
                <a:cs typeface="Arial" panose="020B0604020202020204" pitchFamily="34" charset="0"/>
              </a:rPr>
              <a:t> </a:t>
            </a:r>
            <a:r>
              <a:rPr lang="en-US" sz="2800" b="1" dirty="0">
                <a:solidFill>
                  <a:srgbClr val="000000"/>
                </a:solidFill>
                <a:latin typeface="Perpetua" panose="02020502060401020303" pitchFamily="18" charset="0"/>
                <a:ea typeface="Calibri" panose="020F0502020204030204" pitchFamily="34" charset="0"/>
                <a:cs typeface="Arial" panose="020B0604020202020204" pitchFamily="34" charset="0"/>
              </a:rPr>
              <a:t>• </a:t>
            </a:r>
            <a:r>
              <a:rPr lang="en-US" sz="2800" b="1" i="1" dirty="0">
                <a:solidFill>
                  <a:srgbClr val="000000"/>
                </a:solidFill>
                <a:latin typeface="Perpetua" panose="02020502060401020303" pitchFamily="18" charset="0"/>
                <a:ea typeface="Calibri" panose="020F0502020204030204" pitchFamily="34" charset="0"/>
                <a:cs typeface="Arial" panose="020B0604020202020204" pitchFamily="34" charset="0"/>
              </a:rPr>
              <a:t>Tinea </a:t>
            </a:r>
            <a:r>
              <a:rPr lang="en-US" sz="2800" b="1" i="1" dirty="0" err="1">
                <a:solidFill>
                  <a:srgbClr val="000000"/>
                </a:solidFill>
                <a:latin typeface="Perpetua" panose="02020502060401020303" pitchFamily="18" charset="0"/>
                <a:ea typeface="Calibri" panose="020F0502020204030204" pitchFamily="34" charset="0"/>
                <a:cs typeface="Arial" panose="020B0604020202020204" pitchFamily="34" charset="0"/>
              </a:rPr>
              <a:t>pedis</a:t>
            </a:r>
            <a:r>
              <a:rPr lang="en-US" sz="2800" b="1" dirty="0">
                <a:solidFill>
                  <a:srgbClr val="000000"/>
                </a:solidFill>
                <a:latin typeface="Perpetua" panose="02020502060401020303" pitchFamily="18" charset="0"/>
                <a:ea typeface="Calibri" panose="020F0502020204030204" pitchFamily="34" charset="0"/>
                <a:cs typeface="Arial" panose="020B0604020202020204" pitchFamily="34" charset="0"/>
              </a:rPr>
              <a:t> is also known as athlete’s foot.</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457200" marR="0" algn="just">
              <a:lnSpc>
                <a:spcPct val="115000"/>
              </a:lnSpc>
              <a:spcBef>
                <a:spcPts val="0"/>
              </a:spcBef>
              <a:spcAft>
                <a:spcPts val="0"/>
              </a:spcAft>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The lesions usually begin between the toes, where the skin is moist. They become red and itchy and have a wet surface. If the fungus spreads to the toenails, it becomes </a:t>
            </a:r>
            <a:r>
              <a:rPr lang="en-US" sz="2400" b="1" i="1" dirty="0">
                <a:solidFill>
                  <a:srgbClr val="000000"/>
                </a:solidFill>
                <a:latin typeface="Perpetua" panose="02020502060401020303" pitchFamily="18" charset="0"/>
                <a:ea typeface="Calibri" panose="020F0502020204030204" pitchFamily="34" charset="0"/>
                <a:cs typeface="Arial" panose="020B0604020202020204" pitchFamily="34" charset="0"/>
              </a:rPr>
              <a:t>tinea </a:t>
            </a:r>
            <a:r>
              <a:rPr lang="en-US" sz="2400" b="1" i="1" dirty="0" err="1">
                <a:solidFill>
                  <a:srgbClr val="000000"/>
                </a:solidFill>
                <a:latin typeface="Perpetua" panose="02020502060401020303" pitchFamily="18" charset="0"/>
                <a:ea typeface="Calibri" panose="020F0502020204030204" pitchFamily="34" charset="0"/>
                <a:cs typeface="Arial" panose="020B0604020202020204" pitchFamily="34" charset="0"/>
              </a:rPr>
              <a:t>unguium</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 The toenails become thick and crumbly. Scratching the area can spread the infection to hands and fingernails.</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457200" marR="0" algn="just">
              <a:lnSpc>
                <a:spcPct val="115000"/>
              </a:lnSpc>
              <a:spcBef>
                <a:spcPts val="0"/>
              </a:spcBef>
              <a:spcAft>
                <a:spcPts val="0"/>
              </a:spcAft>
            </a:pPr>
            <a:r>
              <a:rPr lang="en-US" sz="2800" b="1" dirty="0">
                <a:solidFill>
                  <a:srgbClr val="000000"/>
                </a:solidFill>
                <a:latin typeface="Perpetua" panose="02020502060401020303" pitchFamily="18" charset="0"/>
                <a:ea typeface="Calibri" panose="020F0502020204030204" pitchFamily="34" charset="0"/>
                <a:cs typeface="Arial" panose="020B0604020202020204" pitchFamily="34" charset="0"/>
              </a:rPr>
              <a:t> • </a:t>
            </a:r>
            <a:r>
              <a:rPr lang="en-US" sz="2800" b="1" i="1" dirty="0">
                <a:solidFill>
                  <a:srgbClr val="000000"/>
                </a:solidFill>
                <a:latin typeface="Perpetua" panose="02020502060401020303" pitchFamily="18" charset="0"/>
                <a:ea typeface="Calibri" panose="020F0502020204030204" pitchFamily="34" charset="0"/>
                <a:cs typeface="Arial" panose="020B0604020202020204" pitchFamily="34" charset="0"/>
              </a:rPr>
              <a:t>Tinea </a:t>
            </a:r>
            <a:r>
              <a:rPr lang="en-US" sz="2800" b="1" i="1" dirty="0" err="1">
                <a:solidFill>
                  <a:srgbClr val="000000"/>
                </a:solidFill>
                <a:latin typeface="Perpetua" panose="02020502060401020303" pitchFamily="18" charset="0"/>
                <a:ea typeface="Calibri" panose="020F0502020204030204" pitchFamily="34" charset="0"/>
                <a:cs typeface="Arial" panose="020B0604020202020204" pitchFamily="34" charset="0"/>
              </a:rPr>
              <a:t>cruris</a:t>
            </a:r>
            <a:r>
              <a:rPr lang="en-US" sz="2800" b="1" dirty="0">
                <a:solidFill>
                  <a:srgbClr val="000000"/>
                </a:solidFill>
                <a:latin typeface="Perpetua" panose="02020502060401020303" pitchFamily="18" charset="0"/>
                <a:ea typeface="Calibri" panose="020F0502020204030204" pitchFamily="34" charset="0"/>
                <a:cs typeface="Arial" panose="020B0604020202020204" pitchFamily="34" charset="0"/>
              </a:rPr>
              <a:t>, also known as jock itch,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is caused by fungus growing in the moist, warm area of the groin. The lesions are found most often in men who frequently wear athletic equipment. </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457200" marR="0" algn="just">
              <a:lnSpc>
                <a:spcPct val="115000"/>
              </a:lnSpc>
              <a:spcBef>
                <a:spcPts val="0"/>
              </a:spcBef>
              <a:spcAft>
                <a:spcPts val="0"/>
              </a:spcAft>
            </a:pPr>
            <a:r>
              <a:rPr lang="en-US" sz="2800" b="1" dirty="0">
                <a:solidFill>
                  <a:srgbClr val="000000"/>
                </a:solidFill>
                <a:latin typeface="Perpetua" panose="02020502060401020303" pitchFamily="18" charset="0"/>
                <a:ea typeface="Calibri" panose="020F0502020204030204" pitchFamily="34" charset="0"/>
                <a:cs typeface="Arial" panose="020B0604020202020204" pitchFamily="34" charset="0"/>
              </a:rPr>
              <a:t>• </a:t>
            </a:r>
            <a:r>
              <a:rPr lang="en-US" sz="2800" b="1" i="1" dirty="0">
                <a:solidFill>
                  <a:srgbClr val="000000"/>
                </a:solidFill>
                <a:latin typeface="Perpetua" panose="02020502060401020303" pitchFamily="18" charset="0"/>
                <a:ea typeface="Calibri" panose="020F0502020204030204" pitchFamily="34" charset="0"/>
                <a:cs typeface="Arial" panose="020B0604020202020204" pitchFamily="34" charset="0"/>
              </a:rPr>
              <a:t>Tinea capitis</a:t>
            </a:r>
            <a:r>
              <a:rPr lang="en-US" sz="2800" b="1" dirty="0">
                <a:solidFill>
                  <a:srgbClr val="000000"/>
                </a:solidFill>
                <a:latin typeface="Perpetua" panose="02020502060401020303" pitchFamily="18" charset="0"/>
                <a:ea typeface="Calibri" panose="020F0502020204030204" pitchFamily="34" charset="0"/>
                <a:cs typeface="Arial" panose="020B0604020202020204" pitchFamily="34" charset="0"/>
              </a:rPr>
              <a:t>, also known as ringworm,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is found on the head. The lesions begin as itchy, red areas where eventually the hair is destroyed, leaving bald patches.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457200" marR="0" algn="just">
              <a:lnSpc>
                <a:spcPct val="115000"/>
              </a:lnSpc>
              <a:spcBef>
                <a:spcPts val="0"/>
              </a:spcBef>
              <a:spcAft>
                <a:spcPts val="800"/>
              </a:spcAft>
            </a:pPr>
            <a:r>
              <a:rPr lang="en-US" sz="2800" b="1" dirty="0">
                <a:solidFill>
                  <a:srgbClr val="000000"/>
                </a:solidFill>
                <a:latin typeface="Perpetua" panose="02020502060401020303" pitchFamily="18" charset="0"/>
                <a:ea typeface="Calibri" panose="020F0502020204030204" pitchFamily="34" charset="0"/>
                <a:cs typeface="Arial" panose="020B0604020202020204" pitchFamily="34" charset="0"/>
              </a:rPr>
              <a:t>Ringworm is the most common dermatomycosis in children</a:t>
            </a:r>
            <a:r>
              <a:rPr lang="en-US" sz="2000" b="1" dirty="0">
                <a:solidFill>
                  <a:srgbClr val="000000"/>
                </a:solidFill>
                <a:latin typeface="Perpetua" panose="02020502060401020303" pitchFamily="18" charset="0"/>
                <a:ea typeface="Calibri" panose="020F0502020204030204" pitchFamily="34" charset="0"/>
                <a:cs typeface="Arial" panose="020B0604020202020204" pitchFamily="34" charset="0"/>
              </a:rPr>
              <a:t>.</a:t>
            </a:r>
            <a:endParaRPr lang="en-US" sz="2000" b="1" dirty="0">
              <a:latin typeface="Calibri" panose="020F0502020204030204" pitchFamily="34" charset="0"/>
              <a:ea typeface="Calibri" panose="020F050202020403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57D183F3-E210-46C4-B950-CE543631CE3D}" type="slidenum">
              <a:rPr lang="en-US" smtClean="0"/>
              <a:t>6</a:t>
            </a:fld>
            <a:endParaRPr lang="en-US"/>
          </a:p>
        </p:txBody>
      </p:sp>
    </p:spTree>
    <p:extLst>
      <p:ext uri="{BB962C8B-B14F-4D97-AF65-F5344CB8AC3E}">
        <p14:creationId xmlns:p14="http://schemas.microsoft.com/office/powerpoint/2010/main" val="146313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2122" y="236667"/>
            <a:ext cx="11435379" cy="6250942"/>
          </a:xfrm>
          <a:prstGeom prst="rect">
            <a:avLst/>
          </a:prstGeom>
        </p:spPr>
        <p:txBody>
          <a:bodyPr wrap="square">
            <a:spAutoFit/>
          </a:bodyPr>
          <a:lstStyle/>
          <a:p>
            <a:pPr marL="457200" marR="0" algn="ctr">
              <a:lnSpc>
                <a:spcPct val="115000"/>
              </a:lnSpc>
              <a:spcBef>
                <a:spcPts val="0"/>
              </a:spcBef>
              <a:spcAft>
                <a:spcPts val="0"/>
              </a:spcAft>
            </a:pPr>
            <a:r>
              <a:rPr lang="en-US" sz="3600" b="1" dirty="0">
                <a:solidFill>
                  <a:srgbClr val="000000"/>
                </a:solidFill>
                <a:latin typeface="Perpetua" panose="02020502060401020303" pitchFamily="18" charset="0"/>
                <a:ea typeface="Calibri" panose="020F0502020204030204" pitchFamily="34" charset="0"/>
                <a:cs typeface="Arial" panose="020B0604020202020204" pitchFamily="34" charset="0"/>
              </a:rPr>
              <a:t>Diagnosis</a:t>
            </a:r>
            <a:endParaRPr lang="en-US" sz="2400" dirty="0">
              <a:latin typeface="Calibri" panose="020F0502020204030204" pitchFamily="34" charset="0"/>
              <a:ea typeface="Calibri" panose="020F0502020204030204" pitchFamily="34" charset="0"/>
              <a:cs typeface="Arial" panose="020B0604020202020204" pitchFamily="34" charset="0"/>
            </a:endParaRPr>
          </a:p>
          <a:p>
            <a:pPr marL="457200" marR="0" algn="just">
              <a:lnSpc>
                <a:spcPct val="115000"/>
              </a:lnSpc>
              <a:spcBef>
                <a:spcPts val="0"/>
              </a:spcBef>
              <a:spcAft>
                <a:spcPts val="0"/>
              </a:spcAft>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Beyond the clinical signs, there are three methods used to diagnose dermatomycosis: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457200" marR="0" algn="just">
              <a:lnSpc>
                <a:spcPct val="115000"/>
              </a:lnSpc>
              <a:spcBef>
                <a:spcPts val="0"/>
              </a:spcBef>
              <a:spcAft>
                <a:spcPts val="0"/>
              </a:spcAft>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 The Woods lamp is a special black light that emits filtered ultraviolet light. When exposed to a Woods lamp, many but not all fungi will fluoresce bright blue-green. A lack of fluorescence does not indicate that no fungus is present.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457200" marR="0" algn="just">
              <a:lnSpc>
                <a:spcPct val="115000"/>
              </a:lnSpc>
              <a:spcBef>
                <a:spcPts val="0"/>
              </a:spcBef>
              <a:spcAft>
                <a:spcPts val="800"/>
              </a:spcAft>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 Hair is pulled from the outer edges of the lesion, where the fungi are still active. The hairs are placed on a microscope slide in a KOH (potassium hydroxide) solution to make the spores more visible. They are then examined under a microscope for the presence of spores on the hair shaft. This method of diagnosis is useful up to 70% of the time. • For identification of the specific fungus causing the dermatomycosis, hair from the edge of the lesion must be cultured on specialized media in a specific environment. Growth can take up to several weeks, and each fungus grows in uniquely appearing colonies on the media.</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57D183F3-E210-46C4-B950-CE543631CE3D}" type="slidenum">
              <a:rPr lang="en-US" smtClean="0"/>
              <a:t>7</a:t>
            </a:fld>
            <a:endParaRPr lang="en-US"/>
          </a:p>
        </p:txBody>
      </p:sp>
    </p:spTree>
    <p:extLst>
      <p:ext uri="{BB962C8B-B14F-4D97-AF65-F5344CB8AC3E}">
        <p14:creationId xmlns:p14="http://schemas.microsoft.com/office/powerpoint/2010/main" val="1564645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3035" y="279699"/>
            <a:ext cx="10424160" cy="4569456"/>
          </a:xfrm>
          <a:prstGeom prst="rect">
            <a:avLst/>
          </a:prstGeom>
        </p:spPr>
        <p:txBody>
          <a:bodyPr wrap="square">
            <a:spAutoFit/>
          </a:bodyPr>
          <a:lstStyle/>
          <a:p>
            <a:pPr marL="457200" marR="0" algn="ctr">
              <a:lnSpc>
                <a:spcPct val="115000"/>
              </a:lnSpc>
              <a:spcBef>
                <a:spcPts val="0"/>
              </a:spcBef>
              <a:spcAft>
                <a:spcPts val="0"/>
              </a:spcAft>
            </a:pPr>
            <a:r>
              <a:rPr lang="en-US" sz="3200" b="1" dirty="0">
                <a:solidFill>
                  <a:srgbClr val="000000"/>
                </a:solidFill>
                <a:latin typeface="Perpetua" panose="02020502060401020303" pitchFamily="18" charset="0"/>
                <a:ea typeface="Calibri" panose="020F0502020204030204" pitchFamily="34" charset="0"/>
                <a:cs typeface="Arial" panose="020B0604020202020204" pitchFamily="34" charset="0"/>
              </a:rPr>
              <a:t>Prevention</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742950" marR="0" lvl="1" indent="-285750" algn="just">
              <a:lnSpc>
                <a:spcPct val="115000"/>
              </a:lnSpc>
              <a:spcBef>
                <a:spcPts val="0"/>
              </a:spcBef>
              <a:spcAft>
                <a:spcPts val="800"/>
              </a:spcAft>
              <a:buFont typeface="Courier New" panose="02070309020205020404" pitchFamily="49" charset="0"/>
              <a:buChar char="o"/>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Begin treatment immediately on any animal that develops lesions.</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742950" marR="0" lvl="1" indent="-285750" algn="just">
              <a:lnSpc>
                <a:spcPct val="115000"/>
              </a:lnSpc>
              <a:spcBef>
                <a:spcPts val="0"/>
              </a:spcBef>
              <a:spcAft>
                <a:spcPts val="800"/>
              </a:spcAft>
              <a:buFont typeface="Courier New" panose="02070309020205020404" pitchFamily="49" charset="0"/>
              <a:buChar char="o"/>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Maintain hygienic living conditions for animals.</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742950" marR="0" lvl="1" indent="-285750" algn="just">
              <a:lnSpc>
                <a:spcPct val="115000"/>
              </a:lnSpc>
              <a:spcBef>
                <a:spcPts val="0"/>
              </a:spcBef>
              <a:spcAft>
                <a:spcPts val="800"/>
              </a:spcAft>
              <a:buFont typeface="Courier New" panose="02070309020205020404" pitchFamily="49" charset="0"/>
              <a:buChar char="o"/>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Reduce crowding as much as possible to avoid direct contact.</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742950" marR="0" lvl="1" indent="-285750" algn="just">
              <a:lnSpc>
                <a:spcPct val="115000"/>
              </a:lnSpc>
              <a:spcBef>
                <a:spcPts val="0"/>
              </a:spcBef>
              <a:spcAft>
                <a:spcPts val="800"/>
              </a:spcAft>
              <a:buFont typeface="Courier New" panose="02070309020205020404" pitchFamily="49" charset="0"/>
              <a:buChar char="o"/>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When infected animals are present, clean all </a:t>
            </a:r>
            <a:r>
              <a:rPr lang="en-US" sz="2400" b="1" dirty="0" err="1">
                <a:solidFill>
                  <a:srgbClr val="000000"/>
                </a:solidFill>
                <a:latin typeface="Perpetua" panose="02020502060401020303" pitchFamily="18" charset="0"/>
                <a:ea typeface="Calibri" panose="020F0502020204030204" pitchFamily="34" charset="0"/>
                <a:cs typeface="Arial" panose="020B0604020202020204" pitchFamily="34" charset="0"/>
              </a:rPr>
              <a:t>bedding,toys</a:t>
            </a:r>
            <a:r>
              <a:rPr lang="en-US" sz="2400" b="1">
                <a:solidFill>
                  <a:srgbClr val="000000"/>
                </a:solidFill>
                <a:latin typeface="Perpetua" panose="02020502060401020303" pitchFamily="18" charset="0"/>
                <a:ea typeface="Calibri" panose="020F0502020204030204" pitchFamily="34" charset="0"/>
                <a:cs typeface="Arial" panose="020B0604020202020204" pitchFamily="34" charset="0"/>
              </a:rPr>
              <a:t>, carpeting</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 furniture, kennels, stalls, barns, or anywhere the animal has been.</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742950" marR="0" lvl="1" indent="-285750" algn="just">
              <a:lnSpc>
                <a:spcPct val="115000"/>
              </a:lnSpc>
              <a:spcBef>
                <a:spcPts val="0"/>
              </a:spcBef>
              <a:spcAft>
                <a:spcPts val="800"/>
              </a:spcAft>
              <a:buFont typeface="Courier New" panose="02070309020205020404" pitchFamily="49" charset="0"/>
              <a:buChar char="o"/>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Wear gloves when handling potentially or obviously infected animals.</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742950" marR="0" lvl="1" indent="-285750" algn="just">
              <a:lnSpc>
                <a:spcPct val="115000"/>
              </a:lnSpc>
              <a:spcBef>
                <a:spcPts val="0"/>
              </a:spcBef>
              <a:spcAft>
                <a:spcPts val="800"/>
              </a:spcAft>
              <a:buFont typeface="Courier New" panose="02070309020205020404" pitchFamily="49" charset="0"/>
              <a:buChar char="o"/>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Since fungi prefer moist areas for growth, keep kennels, barns, and other living quarters as dry as possible.</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57D183F3-E210-46C4-B950-CE543631CE3D}" type="slidenum">
              <a:rPr lang="en-US" smtClean="0"/>
              <a:t>8</a:t>
            </a:fld>
            <a:endParaRPr lang="en-US"/>
          </a:p>
        </p:txBody>
      </p:sp>
    </p:spTree>
    <p:extLst>
      <p:ext uri="{BB962C8B-B14F-4D97-AF65-F5344CB8AC3E}">
        <p14:creationId xmlns:p14="http://schemas.microsoft.com/office/powerpoint/2010/main" val="20280912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907</Words>
  <Application>Microsoft Office PowerPoint</Application>
  <PresentationFormat>Widescreen</PresentationFormat>
  <Paragraphs>64</Paragraphs>
  <Slides>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Calibri Light</vt:lpstr>
      <vt:lpstr>Courier New</vt:lpstr>
      <vt:lpstr>Optima-Bold</vt:lpstr>
      <vt:lpstr>Perpetua</vt:lpstr>
      <vt:lpstr>Symbol</vt:lpstr>
      <vt:lpstr>Office Theme</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Ahmed Khaleel</dc:creator>
  <cp:lastModifiedBy>Ahmed Khaleel</cp:lastModifiedBy>
  <cp:revision>10</cp:revision>
  <cp:lastPrinted>2019-04-21T03:46:53Z</cp:lastPrinted>
  <dcterms:created xsi:type="dcterms:W3CDTF">2019-04-17T07:40:25Z</dcterms:created>
  <dcterms:modified xsi:type="dcterms:W3CDTF">2019-04-21T03:49:00Z</dcterms:modified>
</cp:coreProperties>
</file>