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9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8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1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2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8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6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7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85E0-32C6-4944-90C4-499DB35F2855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03892-0789-4BB9-AC74-76AFCE95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5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Taeniida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q/url?url=http://www.phsource.us/PH/PARA/Chapter_8.htm&amp;rct=j&amp;frm=1&amp;q=&amp;esrc=s&amp;sa=U&amp;ved=0ahUKEwib8fjU4MXKAhUC8ywKHZRbBWsQwW4IGTAC&amp;usg=AFQjCNF_qapt3AXpCmcUyXI5GPyfbP5TaA" TargetMode="External"/><Relationship Id="rId2" Type="http://schemas.openxmlformats.org/officeDocument/2006/relationships/hyperlink" Target="https://www.google.iq/url?url=https://en.wikipedia.org/wiki/Echinococcus_granulosus&amp;rct=j&amp;frm=1&amp;q=&amp;esrc=s&amp;sa=U&amp;ved=0ahUKEwib8fjU4MXKAhUC8ywKHZRbBWsQwW4IFTAA&amp;usg=AFQjCNEqhw-FCKgASFgUPX8He8eavx6GT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6185" y="518746"/>
            <a:ext cx="11702561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ar-IQ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Helminthology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ar-IQ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Helminthes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trophoblastic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metazoa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(multi-cellular organisms).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 are the cause of high morbidity and mortality of people worldwide and cause different diseases in humans.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Helminthes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also cause economic loss as a result of infections of domestic animals.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sources of the parasites are different. Exposure of humans to the parasites may occur in one of the following ways: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Contaminated soil (Geo-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helminthes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water and food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Blood sucking insects or arthropods 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Domestic or wild animals harboring the parasite (as in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echinococcus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dogs).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Person to person.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i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Auto-infection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 enter the body through different routes including: mouth, skin and the respiratory tract by means of inhalation of airborne eggs.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helminthes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classified into: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are: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5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015" y="852856"/>
            <a:ext cx="11430001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A-Phylum Platyhelminthes 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(flat worms)</a:t>
            </a:r>
            <a:r>
              <a:rPr lang="ar-IQ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sz="24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B-Phylum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Nemathelminthes</a:t>
            </a:r>
            <a:r>
              <a:rPr lang="en-US" sz="2400" b="1" dirty="0">
                <a:solidFill>
                  <a:srgbClr val="000000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 Nematodes (Round worms)</a:t>
            </a:r>
            <a:r>
              <a:rPr lang="ar-IQ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 :Trematodes (Flukes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ar-IQ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Class :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Cestodes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 (Tape worms)</a:t>
            </a:r>
            <a:r>
              <a:rPr lang="ar-IQ" sz="2000" b="1" dirty="0">
                <a:solidFill>
                  <a:srgbClr val="000000"/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   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3916" y="2365131"/>
            <a:ext cx="10999176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Class: </a:t>
            </a:r>
            <a:r>
              <a:rPr lang="en-US" sz="24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Cestodes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(Tapeworms)</a:t>
            </a:r>
            <a:endParaRPr lang="ar-IQ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ar-IQ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1-The tape worms are hermaphroditic and require an intermediate host.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The adult tapeworms found in humans have flat body, white or grayish in color.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 They consist of an anterior attachment organ or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scolex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a chain of segments (proglottids) also called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strobilla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4-The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strobilla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the entire body except the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scolex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 The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scolex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suckers or grooves. It has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rosetellum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which has 1 or 2 rows of hooks situated on the center of the </a:t>
            </a:r>
            <a:r>
              <a:rPr lang="en-US" sz="20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scolex</a:t>
            </a: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 tapeworms inhabit the small intestine, where they live attached to the mucosa. 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6-Tapeworms do not have a digestive system. Their food is absorbed from the host’s intestine.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4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731" y="474785"/>
            <a:ext cx="11473961" cy="738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ar-IQ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en-US" sz="2400" b="1" dirty="0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Family:  </a:t>
            </a:r>
            <a:r>
              <a:rPr lang="en-US" sz="2400" b="1" dirty="0" err="1">
                <a:solidFill>
                  <a:srgbClr val="000000"/>
                </a:solidFill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Taeniidae"/>
              </a:rPr>
              <a:t>Taeniidae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800" b="1" i="1" dirty="0" err="1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Echinococcus</a:t>
            </a:r>
            <a:r>
              <a:rPr lang="en-US" sz="2800" b="1" i="1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granulosus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two different species. These are: </a:t>
            </a:r>
            <a:r>
              <a:rPr lang="en-US" sz="24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Echinococcus</a:t>
            </a:r>
            <a:r>
              <a:rPr lang="en-US" sz="2400" b="1" i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granulosus</a:t>
            </a:r>
            <a:r>
              <a:rPr lang="en-US" sz="2400" b="1" i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Echinococcus</a:t>
            </a:r>
            <a:r>
              <a:rPr lang="en-US" sz="2400" b="1" i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multilocularis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Echinococcus</a:t>
            </a:r>
            <a:r>
              <a:rPr lang="en-US" sz="2400" b="1" i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granulosus</a:t>
            </a: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(dog tape worm)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 for most cases of echinococcosis. Echinococcosis is caused by larval tapeworms. </a:t>
            </a:r>
            <a:endParaRPr lang="ar-IQ" sz="2400" b="1" dirty="0">
              <a:latin typeface="Perpetua" panose="02020502060401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endParaRPr lang="ar-IQ" sz="2400" b="1" dirty="0">
              <a:latin typeface="Perpetua" panose="02020502060401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ar-IQ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Morphology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adult worm measures 3-6 mm in length (up to 1 cm). It has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scolex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neck and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strobilla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Adult worms live in small intestine of definitive host (dog). Man is an intermediate host - carrying the hydatid cyst (larva). Man contracts infection by swallowing eggs in excreta of definitive host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r-IQ" sz="2800" b="1" dirty="0">
              <a:latin typeface="Perpetua" panose="02020502060401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ar-SA" sz="2000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21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" y="406582"/>
            <a:ext cx="12077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" algn="l"/>
              </a:tabLst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Description: Description: نتيجة بحث الصور عن ‪Echinococcus granulosus picture‬‏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085" y="1237579"/>
            <a:ext cx="4211515" cy="2525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Description: Description: نتيجة بحث الصور عن ‪Echinococcus granulosus picture‬‏">
            <a:hlinkClick r:id="rId2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577" y="1237579"/>
            <a:ext cx="3596053" cy="2525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Description: mhtml:file://H:\sbbaa\sbb\ssssssssss\Volume%208.mht!http://www.soton.ac.uk/~ceb/Diagnosis/Vol8.h56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085" y="4088423"/>
            <a:ext cx="4334607" cy="2567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993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1" y="360485"/>
            <a:ext cx="1145637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ar-IQ" sz="3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sz="3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 cycle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adult </a:t>
            </a:r>
            <a:r>
              <a:rPr lang="en-US" sz="22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Echinococcus</a:t>
            </a:r>
            <a:r>
              <a:rPr lang="en-US" sz="2200" b="1" i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granulosus</a:t>
            </a: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 to 6 mm long)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Resides in the small bowel of the definitive hosts, dogs or other canids.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Gravid proglottids release eggs that are passed in the feces.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After ingestion by a suitable intermediate host (under natural conditions: sheep, goat, swine, cattle, horses, camel), the egg hatches in the small bowel and releases an </a:t>
            </a:r>
            <a:r>
              <a:rPr lang="en-US" sz="22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oncosphere</a:t>
            </a: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Oncosphere</a:t>
            </a: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penetrates the intestinal wall and migrates through the circulatory system into various organs, especially the liver and lungs.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these organs, the </a:t>
            </a:r>
            <a:r>
              <a:rPr lang="en-US" sz="22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oncosphere</a:t>
            </a: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develops into a cyst that enlarges gradually, producing </a:t>
            </a:r>
            <a:r>
              <a:rPr lang="en-US" sz="22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protoscolices</a:t>
            </a: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daughter cysts that fill the cyst interior.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definitive host becomes infected by ingesting the cyst-containing organs of the infected intermediate host. 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171450" algn="l"/>
              </a:tabLst>
            </a:pP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ingestion, the </a:t>
            </a:r>
            <a:r>
              <a:rPr lang="en-US" sz="22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protoscolices</a:t>
            </a:r>
            <a:r>
              <a:rPr lang="en-US" sz="22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evaginate, attach to the intestinal mucosa, and develop into adult stages in 32 to 80 days.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2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cription: Description: Life cycle of Echinococcu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914" y="1072661"/>
            <a:ext cx="8185639" cy="45807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351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354" y="193431"/>
            <a:ext cx="11658600" cy="341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171450" algn="l"/>
              </a:tabLst>
            </a:pPr>
            <a:r>
              <a:rPr lang="en-US" sz="28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Pathogenecity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Oncosphere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hatch in duodenum or small intestine into embryos (</a:t>
            </a:r>
            <a:r>
              <a:rPr lang="en-US" sz="20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oncosphere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which: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Penetrate wall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 portal veins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Migrate via portal blood supply to organs: </a:t>
            </a:r>
            <a:r>
              <a:rPr lang="en-US" sz="20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lungs, liver, brain etc., thus, causing extra intestinal infections. In these organs, larvae develop into hydatid cysts. The cysts may be large, filled with clear fluid and contain characteristic </a:t>
            </a:r>
            <a:r>
              <a:rPr lang="en-US" sz="20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protoscolices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(immature forms of the head of the parasite). These mature into developed </a:t>
            </a:r>
            <a:r>
              <a:rPr lang="en-US" sz="20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scolices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which are infective for dogs.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4445" y="3886200"/>
            <a:ext cx="1140362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171450" algn="l"/>
              </a:tabLst>
            </a:pPr>
            <a:r>
              <a:rPr lang="en-US" sz="28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 of human infection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Ingestion of eggs by the following ways: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Ingestion of water or vegetables polluted by infected dog feces.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ii) Handling or caressing infected dogs where the hairs are usually contaminated with eggs.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84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6331" y="483577"/>
            <a:ext cx="1132449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Clinical features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Asymptomatic infection is common, but in symptomatic patients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may cause cough - with hemoptysis in lung hydatid disease.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Hepatomegaly - with abdominal pain and discomfort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Pressure -from expanding cyst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0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0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Rupture of cyst - severe allergic reaction - anaphylaxis.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331" y="3191608"/>
            <a:ext cx="8607669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Diagnosis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4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X-ray or other body scans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4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Demonstration of </a:t>
            </a:r>
            <a:r>
              <a:rPr lang="en-US" sz="2400" b="1" dirty="0" err="1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protoscolices</a:t>
            </a: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cyst after operation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sz="2400" b="1" dirty="0">
                <a:latin typeface="Segoe UI Symbol" panose="020B0502040204020203" pitchFamily="34" charset="0"/>
                <a:ea typeface="SymbolMT"/>
                <a:cs typeface="Segoe UI Symbol" panose="020B0502040204020203" pitchFamily="34" charset="0"/>
              </a:rPr>
              <a:t>♦</a:t>
            </a:r>
            <a:r>
              <a:rPr lang="en-US" sz="2400" b="1" dirty="0">
                <a:latin typeface="Perpetua" panose="02020502060401020303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Serology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tabLst>
                <a:tab pos="171450" algn="l"/>
              </a:tabLst>
            </a:pPr>
            <a:r>
              <a:rPr lang="en-US" dirty="0"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2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430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Perpetua</vt:lpstr>
      <vt:lpstr>Segoe UI Symbol</vt:lpstr>
      <vt:lpstr>SymbolMT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Khaleel</dc:creator>
  <cp:lastModifiedBy>Ahmed Khaleel</cp:lastModifiedBy>
  <cp:revision>5</cp:revision>
  <dcterms:created xsi:type="dcterms:W3CDTF">2019-04-27T07:29:52Z</dcterms:created>
  <dcterms:modified xsi:type="dcterms:W3CDTF">2019-04-27T08:23:01Z</dcterms:modified>
</cp:coreProperties>
</file>