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E980C-B409-4EAB-8CD2-01127FF63C4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5BF37-9693-485B-AA25-FD6B431F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23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F3989-0893-4621-B59B-CEF2E4ADEB32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614F9-406D-4567-B326-142A38E6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69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EFEA-7717-492C-A529-2D01C69C3ADE}" type="datetime1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3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0D62-F6B6-4BC8-B15F-36FF504AFDDC}" type="datetime1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3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682E-D5A6-4513-B80F-BEB53FE0FC48}" type="datetime1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66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CAD1-2006-4008-885D-3DB059BA0CD2}" type="datetime1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9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E67A-0100-46A8-97EB-0F9024085345}" type="datetime1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0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B2E4-2C6D-456D-A1DC-82A05EE5B0A5}" type="datetime1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3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A2F7-7BF0-4CD4-9817-6895E61C2D7E}" type="datetime1">
              <a:rPr lang="en-US" smtClean="0"/>
              <a:t>4/21/2019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C06A-9EB2-4A82-8095-7CD1EAEECCA3}" type="datetime1">
              <a:rPr lang="en-US" smtClean="0"/>
              <a:t>4/21/2019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9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FC97-E39A-4DEB-8F0D-6E3B02608087}" type="datetime1">
              <a:rPr lang="en-US" smtClean="0"/>
              <a:t>4/21/2019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8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B6BF-4025-44F9-8DA6-CE5C1CC5A382}" type="datetime1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C5DA-1806-41D1-BF43-9D7BEFF3A94A}" type="datetime1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5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0932A-7340-4664-9437-1870A5159E18}" type="datetime1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39978-8190-419C-8E18-2516699AB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085" y="334108"/>
            <a:ext cx="10078915" cy="1301261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/>
              <a:t>                                                                      Giardiasis (Giardia) </a:t>
            </a:r>
            <a:br>
              <a:rPr lang="en-US" sz="2000" b="1" dirty="0"/>
            </a:br>
            <a:r>
              <a:rPr lang="en-US" sz="2000" b="1" dirty="0"/>
              <a:t>Giardiasis is the second most common cause of parasitic human diarrhea. </a:t>
            </a:r>
            <a:br>
              <a:rPr lang="en-US" sz="2000" b="1" dirty="0"/>
            </a:br>
            <a:r>
              <a:rPr lang="en-US" sz="2000" b="1" dirty="0"/>
              <a:t>Giardia is the most common cause of water-borne disease. </a:t>
            </a:r>
            <a:br>
              <a:rPr lang="en-US" sz="2000" b="1" dirty="0"/>
            </a:br>
            <a:r>
              <a:rPr lang="en-US" sz="2000" b="1" dirty="0"/>
              <a:t>Giardiasis has been called traveler’s diarrhea.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423" y="2171700"/>
            <a:ext cx="10008577" cy="433460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 Etiology</a:t>
            </a:r>
            <a:endParaRPr lang="en-US" dirty="0"/>
          </a:p>
          <a:p>
            <a:pPr lvl="0" algn="l"/>
            <a:r>
              <a:rPr lang="en-US" dirty="0"/>
              <a:t>Giardiasis is caused by a microscopic, single-celled, protozoan pa</a:t>
            </a:r>
            <a:fld id="{48ADBEC1-E42D-4EAE-B1B8-943BEEC1AA22}" type="slidenum">
              <a:rPr lang="en-US" smtClean="0"/>
              <a:t>1</a:t>
            </a:fld>
            <a:r>
              <a:rPr lang="en-US" dirty="0" err="1"/>
              <a:t>rasite</a:t>
            </a:r>
            <a:r>
              <a:rPr lang="en-US" dirty="0"/>
              <a:t>, </a:t>
            </a:r>
            <a:r>
              <a:rPr lang="en-US" i="1" dirty="0"/>
              <a:t>G. intestinalis</a:t>
            </a:r>
            <a:r>
              <a:rPr lang="en-US" dirty="0"/>
              <a:t>, also known as </a:t>
            </a:r>
            <a:r>
              <a:rPr lang="en-US" i="1" dirty="0"/>
              <a:t>G. lamblia</a:t>
            </a:r>
            <a:r>
              <a:rPr lang="en-US" dirty="0"/>
              <a:t>. </a:t>
            </a:r>
          </a:p>
          <a:p>
            <a:pPr lvl="0" algn="l"/>
            <a:r>
              <a:rPr lang="en-US" i="1" dirty="0"/>
              <a:t>G. intestinalis</a:t>
            </a:r>
            <a:r>
              <a:rPr lang="en-US" dirty="0"/>
              <a:t> has a two-stage life cycle, </a:t>
            </a:r>
            <a:r>
              <a:rPr lang="en-US" dirty="0" err="1"/>
              <a:t>trophozoite</a:t>
            </a:r>
            <a:r>
              <a:rPr lang="en-US" dirty="0"/>
              <a:t> stage and cyst </a:t>
            </a:r>
          </a:p>
          <a:p>
            <a:pPr lvl="0" algn="l"/>
            <a:r>
              <a:rPr lang="en-US" dirty="0"/>
              <a:t> The cyst stage can remain viable in a moist environment for several months because of its thick protective capsule. </a:t>
            </a:r>
          </a:p>
          <a:p>
            <a:pPr lvl="0" algn="l"/>
            <a:r>
              <a:rPr lang="en-US" dirty="0"/>
              <a:t>Cysts present in the environment are swallowed when a potential host eats feces-contaminated food, drinks feces-contaminated water, or puts any feces-contaminated object in its mouth. </a:t>
            </a:r>
          </a:p>
          <a:p>
            <a:pPr lvl="0" algn="l"/>
            <a:r>
              <a:rPr lang="en-US" dirty="0"/>
              <a:t>The protective capsule is removed by the acid in the stomach, and two </a:t>
            </a:r>
            <a:r>
              <a:rPr lang="en-US" dirty="0" err="1"/>
              <a:t>trophozoites</a:t>
            </a:r>
            <a:r>
              <a:rPr lang="en-US" dirty="0"/>
              <a:t> are formed. The </a:t>
            </a:r>
            <a:r>
              <a:rPr lang="en-US" dirty="0" err="1"/>
              <a:t>trophozoites</a:t>
            </a:r>
            <a:r>
              <a:rPr lang="en-US" dirty="0"/>
              <a:t> are carried to the first part of the small intestine, where they attach to the intestinal wall and reproduce by binary fission.</a:t>
            </a:r>
          </a:p>
          <a:p>
            <a:pPr lvl="0" algn="l"/>
            <a:r>
              <a:rPr lang="en-US" dirty="0"/>
              <a:t> Some of the </a:t>
            </a:r>
            <a:r>
              <a:rPr lang="en-US" dirty="0" err="1"/>
              <a:t>trophozoites</a:t>
            </a:r>
            <a:r>
              <a:rPr lang="en-US" dirty="0"/>
              <a:t> will encyst and pass in the feces, some </a:t>
            </a:r>
            <a:r>
              <a:rPr lang="en-US" dirty="0" err="1"/>
              <a:t>unencysted</a:t>
            </a:r>
            <a:r>
              <a:rPr lang="en-US" dirty="0"/>
              <a:t> </a:t>
            </a:r>
            <a:r>
              <a:rPr lang="en-US" dirty="0" err="1"/>
              <a:t>trophozoites</a:t>
            </a:r>
            <a:r>
              <a:rPr lang="en-US" dirty="0"/>
              <a:t> will also pass in the feces.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2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lenovo1\AppData\Local\Microsoft\Windows\INetCacheContent.Word\didane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369" y="1825625"/>
            <a:ext cx="6555262" cy="43513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26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lenovo1\AppData\Local\Microsoft\Windows\INetCacheContent.Word\Slide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0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123" y="219808"/>
            <a:ext cx="10808677" cy="5957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                                                         Hosts</a:t>
            </a:r>
            <a:br>
              <a:rPr lang="en-US" b="1" dirty="0"/>
            </a:br>
            <a:r>
              <a:rPr lang="en-US" b="1" dirty="0"/>
              <a:t>Giardiasis is found in humans and a wide variety of domestic and wild animals</a:t>
            </a:r>
            <a:br>
              <a:rPr lang="en-US" b="1" dirty="0"/>
            </a:br>
            <a:r>
              <a:rPr lang="en-US" b="1" dirty="0"/>
              <a:t>including dogs</a:t>
            </a:r>
            <a:r>
              <a:rPr lang="en-US" dirty="0"/>
              <a:t>, </a:t>
            </a:r>
            <a:r>
              <a:rPr lang="en-US" b="1" dirty="0"/>
              <a:t>cats</a:t>
            </a:r>
            <a:r>
              <a:rPr lang="en-US" dirty="0"/>
              <a:t>, </a:t>
            </a:r>
            <a:r>
              <a:rPr lang="en-US" b="1" dirty="0"/>
              <a:t>cattle</a:t>
            </a:r>
            <a:r>
              <a:rPr lang="en-US" dirty="0"/>
              <a:t>, </a:t>
            </a:r>
            <a:r>
              <a:rPr lang="en-US" b="1" dirty="0"/>
              <a:t>sheep</a:t>
            </a:r>
            <a:r>
              <a:rPr lang="en-US" dirty="0"/>
              <a:t>, </a:t>
            </a:r>
            <a:r>
              <a:rPr lang="en-US" b="1" dirty="0"/>
              <a:t>horses</a:t>
            </a:r>
            <a:r>
              <a:rPr lang="en-US" dirty="0"/>
              <a:t>, </a:t>
            </a:r>
            <a:r>
              <a:rPr lang="en-US" b="1" dirty="0"/>
              <a:t>pigs</a:t>
            </a:r>
            <a:r>
              <a:rPr lang="ar-SA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      </a:t>
            </a:r>
            <a:r>
              <a:rPr lang="ar-SA" b="1" dirty="0"/>
              <a:t>                                       </a:t>
            </a:r>
            <a:r>
              <a:rPr lang="en-US" b="1" dirty="0"/>
              <a:t>Transmission</a:t>
            </a:r>
            <a:endParaRPr lang="en-US" dirty="0"/>
          </a:p>
          <a:p>
            <a:pPr lvl="0"/>
            <a:r>
              <a:rPr lang="en-US" b="1" dirty="0"/>
              <a:t>Giardiasis is spread by the fecal-oral route and can be very contagious. </a:t>
            </a:r>
          </a:p>
          <a:p>
            <a:pPr lvl="0"/>
            <a:r>
              <a:rPr lang="en-US" b="1" dirty="0"/>
              <a:t>The host must ingest feces contaminated with </a:t>
            </a:r>
            <a:r>
              <a:rPr lang="en-US" b="1" i="1" dirty="0" err="1"/>
              <a:t>G.intestinalis</a:t>
            </a:r>
            <a:r>
              <a:rPr lang="en-US" b="1" dirty="0"/>
              <a:t> cysts via food, water, hands, or an inanimate object. </a:t>
            </a:r>
          </a:p>
          <a:p>
            <a:pPr lvl="0"/>
            <a:r>
              <a:rPr lang="en-US" b="1" dirty="0"/>
              <a:t>When the cysts are passed in the feces of an infected host they are immediately infective, and it takes very few ingested cysts to cause infection.</a:t>
            </a:r>
            <a:r>
              <a:rPr lang="ar-SA" b="1" dirty="0"/>
              <a:t>                      </a:t>
            </a:r>
            <a:endParaRPr lang="en-US" b="1" dirty="0"/>
          </a:p>
          <a:p>
            <a:pPr lvl="0"/>
            <a:r>
              <a:rPr lang="en-US" b="1" dirty="0"/>
              <a:t>Transmission can be from person to person, animal to animal, person to animal, or animal to person.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16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lenovo1\AppData\Local\Microsoft\Windows\INetCacheContent.Word\Giardia_LifeCycle(French_version)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15562"/>
            <a:ext cx="6066692" cy="47614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6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45" y="395654"/>
            <a:ext cx="11386039" cy="6216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                                    Giardiasis in animals and humans</a:t>
            </a:r>
            <a:endParaRPr lang="en-US" dirty="0"/>
          </a:p>
          <a:p>
            <a:pPr lvl="0">
              <a:lnSpc>
                <a:spcPct val="100000"/>
              </a:lnSpc>
            </a:pPr>
            <a:r>
              <a:rPr lang="en-US" dirty="0"/>
              <a:t>Giardiasis is the same in animals and humans. </a:t>
            </a:r>
          </a:p>
          <a:p>
            <a:pPr lvl="0">
              <a:lnSpc>
                <a:spcPct val="100000"/>
              </a:lnSpc>
            </a:pPr>
            <a:r>
              <a:rPr lang="en-US" dirty="0"/>
              <a:t>The disease is more often seen in young animals and children, probably because they are more apt to put contaminated items in their mouths.</a:t>
            </a:r>
          </a:p>
          <a:p>
            <a:pPr lvl="0">
              <a:lnSpc>
                <a:spcPct val="100000"/>
              </a:lnSpc>
            </a:pPr>
            <a:r>
              <a:rPr lang="en-US" dirty="0"/>
              <a:t>The symptoms of giardiasis appear 7 to 10 days after ingestion of the cysts.</a:t>
            </a:r>
            <a:br>
              <a:rPr lang="en-US" dirty="0"/>
            </a:br>
            <a:r>
              <a:rPr lang="en-US" dirty="0"/>
              <a:t>They include severe, foul-smelling diarrhea; nausea; abdominal cramps; gas; fatigue; and weight loss in the presence of a normal appetite and normal food intake, there is usually no fever and no blood in the diarrhea; feces are usually formed, not watery, and are mixed with mucus. </a:t>
            </a:r>
          </a:p>
          <a:p>
            <a:pPr lvl="0">
              <a:lnSpc>
                <a:spcPct val="100000"/>
              </a:lnSpc>
            </a:pPr>
            <a:r>
              <a:rPr lang="en-US" dirty="0"/>
              <a:t>The symptoms usually last about 2 weeks but may last as long 2 months or even as long as a year. Some cases are fatal. In young animals, growth may be retarded.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7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62" y="307731"/>
            <a:ext cx="10966938" cy="5869232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Some people are exposed to giardiasis more than others. They include: </a:t>
            </a:r>
          </a:p>
          <a:p>
            <a:pPr marL="0" lvl="0" indent="0">
              <a:buNone/>
            </a:pPr>
            <a:r>
              <a:rPr lang="en-US" dirty="0"/>
              <a:t>-People who work with animals.</a:t>
            </a:r>
          </a:p>
          <a:p>
            <a:pPr marL="0" lvl="0" indent="0">
              <a:buNone/>
            </a:pPr>
            <a:r>
              <a:rPr lang="en-US" dirty="0"/>
              <a:t>- People living in crowded living conditions with poor sanitation. </a:t>
            </a:r>
          </a:p>
          <a:p>
            <a:pPr marL="0" lvl="0" indent="0">
              <a:buNone/>
            </a:pPr>
            <a:r>
              <a:rPr lang="en-US" dirty="0"/>
              <a:t>-People who work in child care facilities</a:t>
            </a:r>
          </a:p>
          <a:p>
            <a:pPr marL="0" lvl="0" indent="0">
              <a:buNone/>
            </a:pPr>
            <a:r>
              <a:rPr lang="en-US" dirty="0"/>
              <a:t>-Young children in child care facilities. </a:t>
            </a:r>
          </a:p>
          <a:p>
            <a:pPr marL="0" lvl="0" indent="0">
              <a:buNone/>
            </a:pPr>
            <a:r>
              <a:rPr lang="en-US" dirty="0"/>
              <a:t>-People who travel to developing countries. </a:t>
            </a:r>
          </a:p>
          <a:p>
            <a:pPr marL="0" lvl="0" indent="0">
              <a:buNone/>
            </a:pPr>
            <a:r>
              <a:rPr lang="en-US" dirty="0"/>
              <a:t>-People who spend time in the wilderness and drink untreated water from streams or lakes. </a:t>
            </a:r>
          </a:p>
          <a:p>
            <a:pPr marL="0" lvl="0" indent="0">
              <a:buNone/>
            </a:pPr>
            <a:r>
              <a:rPr lang="en-US" dirty="0"/>
              <a:t>-People and animals who are immunocompromised may develop more severe symptoms when infected with </a:t>
            </a:r>
            <a:r>
              <a:rPr lang="en-US" i="1" dirty="0"/>
              <a:t>G. intestinalis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Not all people or animals who are infected with </a:t>
            </a:r>
            <a:r>
              <a:rPr lang="en-US" i="1" dirty="0" err="1"/>
              <a:t>G.intestinalis</a:t>
            </a:r>
            <a:r>
              <a:rPr lang="en-US" dirty="0"/>
              <a:t> will develop symptoms of disease. They can, however, be a source of infection to others.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61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290146"/>
            <a:ext cx="11213123" cy="63656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Diagnosis</a:t>
            </a:r>
            <a:endParaRPr lang="en-US" sz="3200" dirty="0"/>
          </a:p>
          <a:p>
            <a:pPr lvl="0"/>
            <a:r>
              <a:rPr lang="en-US" sz="3200" dirty="0"/>
              <a:t>Diagnosis of giardiasis is based on finding cysts or, less frequently, </a:t>
            </a:r>
            <a:r>
              <a:rPr lang="en-US" sz="3200" dirty="0" err="1"/>
              <a:t>trophozoites</a:t>
            </a:r>
            <a:r>
              <a:rPr lang="en-US" sz="3200" dirty="0"/>
              <a:t> in fecal samples.</a:t>
            </a:r>
          </a:p>
          <a:p>
            <a:pPr lvl="0"/>
            <a:r>
              <a:rPr lang="en-US" sz="3200" dirty="0"/>
              <a:t>Because the cysts and </a:t>
            </a:r>
            <a:r>
              <a:rPr lang="en-US" sz="3200" dirty="0" err="1"/>
              <a:t>trophozoites</a:t>
            </a:r>
            <a:r>
              <a:rPr lang="en-US" sz="3200" dirty="0"/>
              <a:t> are shed intermittently, it is necessary to examine a series of at least three fecal samples. </a:t>
            </a:r>
          </a:p>
          <a:p>
            <a:pPr lvl="0"/>
            <a:r>
              <a:rPr lang="en-US" sz="3200" dirty="0"/>
              <a:t>A history of recent travel to developing countries, hiking, camping, and drinking untreated water from streams or lakes can be helpful in establishing a diagnosis.</a:t>
            </a:r>
          </a:p>
          <a:p>
            <a:pPr lvl="0"/>
            <a:r>
              <a:rPr lang="en-US" sz="3200" dirty="0"/>
              <a:t>Serologic tests have been developed to detect the presence of Giardia antigens in blood.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84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769" y="509954"/>
            <a:ext cx="11090031" cy="566700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b="1" dirty="0"/>
              <a:t>Prevention</a:t>
            </a:r>
          </a:p>
          <a:p>
            <a:pPr marL="0" indent="0">
              <a:buNone/>
            </a:pPr>
            <a:r>
              <a:rPr lang="en-US" b="1" dirty="0"/>
              <a:t>1</a:t>
            </a:r>
            <a:r>
              <a:rPr lang="en-US" dirty="0"/>
              <a:t>.  Use treated water when brushing teeth, rinsing food that will not be cooked, washing dishes.</a:t>
            </a:r>
            <a:r>
              <a:rPr lang="ar-SA" dirty="0"/>
              <a:t>                                                            </a:t>
            </a:r>
            <a:br>
              <a:rPr lang="en-US" dirty="0"/>
            </a:br>
            <a:r>
              <a:rPr lang="en-US" b="1" dirty="0"/>
              <a:t>2</a:t>
            </a:r>
            <a:r>
              <a:rPr lang="en-US" dirty="0"/>
              <a:t>.  Avoid drinking water that may be contaminated with animal or human feces.</a:t>
            </a:r>
            <a:br>
              <a:rPr lang="en-US" dirty="0"/>
            </a:br>
            <a:r>
              <a:rPr lang="en-US" b="1" dirty="0"/>
              <a:t>3</a:t>
            </a:r>
            <a:r>
              <a:rPr lang="en-US" dirty="0"/>
              <a:t>.  Dispose of waste materials in such a way that they cannot contaminate</a:t>
            </a:r>
            <a:br>
              <a:rPr lang="en-US" dirty="0"/>
            </a:br>
            <a:r>
              <a:rPr lang="en-US" dirty="0"/>
              <a:t>     surface or ground water.</a:t>
            </a:r>
          </a:p>
          <a:p>
            <a:pPr marL="0" lvl="0" indent="0">
              <a:buNone/>
            </a:pPr>
            <a:r>
              <a:rPr lang="en-US" b="1" dirty="0"/>
              <a:t>4</a:t>
            </a:r>
            <a:r>
              <a:rPr lang="en-US" dirty="0"/>
              <a:t>. Wash your hands with soap and safe water after using the toilet, changing</a:t>
            </a:r>
            <a:br>
              <a:rPr lang="en-US" dirty="0"/>
            </a:br>
            <a:r>
              <a:rPr lang="en-US" dirty="0"/>
              <a:t>diapers, gardening, handling animals, or dealing with animal feces.</a:t>
            </a:r>
          </a:p>
          <a:p>
            <a:pPr marL="0" lvl="0" indent="0">
              <a:buNone/>
            </a:pPr>
            <a:r>
              <a:rPr lang="en-US" b="1" dirty="0"/>
              <a:t>5</a:t>
            </a:r>
            <a:r>
              <a:rPr lang="en-US" dirty="0"/>
              <a:t>.Do not drink unpasteurized milk or eat unpasteurized dairy products.</a:t>
            </a:r>
          </a:p>
          <a:p>
            <a:pPr marL="0" lvl="0" indent="0">
              <a:buNone/>
            </a:pPr>
            <a:r>
              <a:rPr lang="en-US" b="1" dirty="0"/>
              <a:t>6</a:t>
            </a:r>
            <a:r>
              <a:rPr lang="en-US" dirty="0"/>
              <a:t>.Do not go into swimming pools, rivers, springs, ponds, lakes, or streams if you have diarrhea. Avoid swallowing any water from any of these sources.</a:t>
            </a:r>
          </a:p>
          <a:p>
            <a:pPr marL="0" lvl="0" indent="0">
              <a:buNone/>
            </a:pPr>
            <a:r>
              <a:rPr lang="en-US" b="1" dirty="0"/>
              <a:t>7</a:t>
            </a:r>
            <a:r>
              <a:rPr lang="en-US" dirty="0"/>
              <a:t>. Teach children how to wash their hands after using the toilet or handling</a:t>
            </a:r>
            <a:br>
              <a:rPr lang="en-US" dirty="0"/>
            </a:br>
            <a:r>
              <a:rPr lang="en-US" dirty="0"/>
              <a:t>animals.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39978-8190-419C-8E18-2516699ABA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16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455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                                                                     Giardiasis (Giardia)  Giardiasis is the second most common cause of parasitic human diarrhea.  Giardia is the most common cause of water-borne disease.  Giardiasis has been called traveler’s diarrhea.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Giardiasis (Giardia)  Giardiasis is the second most common cause of parasitic human diarrhea.  Giardia is the most common cause of water-borne disease.  Giardiasis has been called traveler’s diarrhea.</dc:title>
  <dc:creator>Ahmed Khaleel</dc:creator>
  <cp:lastModifiedBy>Ahmed Khaleel</cp:lastModifiedBy>
  <cp:revision>5</cp:revision>
  <cp:lastPrinted>2019-04-21T03:46:04Z</cp:lastPrinted>
  <dcterms:created xsi:type="dcterms:W3CDTF">2019-04-17T08:27:44Z</dcterms:created>
  <dcterms:modified xsi:type="dcterms:W3CDTF">2019-04-21T03:49:03Z</dcterms:modified>
</cp:coreProperties>
</file>