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 snapToGrid="0">
      <p:cViewPr varScale="1">
        <p:scale>
          <a:sx n="87" d="100"/>
          <a:sy n="87" d="100"/>
        </p:scale>
        <p:origin x="38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7AAF8-1679-47AE-9876-1E8560FCFCB2}" type="datetimeFigureOut">
              <a:rPr lang="en-US" smtClean="0"/>
              <a:t>5/4/2019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DE9E6-B593-465C-9ACA-D767BB5DD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659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7AAF8-1679-47AE-9876-1E8560FCFCB2}" type="datetimeFigureOut">
              <a:rPr lang="en-US" smtClean="0"/>
              <a:t>5/4/2019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DE9E6-B593-465C-9ACA-D767BB5DD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29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7AAF8-1679-47AE-9876-1E8560FCFCB2}" type="datetimeFigureOut">
              <a:rPr lang="en-US" smtClean="0"/>
              <a:t>5/4/2019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DE9E6-B593-465C-9ACA-D767BB5DD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459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7AAF8-1679-47AE-9876-1E8560FCFCB2}" type="datetimeFigureOut">
              <a:rPr lang="en-US" smtClean="0"/>
              <a:t>5/4/2019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DE9E6-B593-465C-9ACA-D767BB5DD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746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7AAF8-1679-47AE-9876-1E8560FCFCB2}" type="datetimeFigureOut">
              <a:rPr lang="en-US" smtClean="0"/>
              <a:t>5/4/2019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DE9E6-B593-465C-9ACA-D767BB5DD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855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7AAF8-1679-47AE-9876-1E8560FCFCB2}" type="datetimeFigureOut">
              <a:rPr lang="en-US" smtClean="0"/>
              <a:t>5/4/2019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DE9E6-B593-465C-9ACA-D767BB5DD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700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7AAF8-1679-47AE-9876-1E8560FCFCB2}" type="datetimeFigureOut">
              <a:rPr lang="en-US" smtClean="0"/>
              <a:t>5/4/2019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DE9E6-B593-465C-9ACA-D767BB5DD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232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7AAF8-1679-47AE-9876-1E8560FCFCB2}" type="datetimeFigureOut">
              <a:rPr lang="en-US" smtClean="0"/>
              <a:t>5/4/2019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DE9E6-B593-465C-9ACA-D767BB5DD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510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7AAF8-1679-47AE-9876-1E8560FCFCB2}" type="datetimeFigureOut">
              <a:rPr lang="en-US" smtClean="0"/>
              <a:t>5/4/2019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DE9E6-B593-465C-9ACA-D767BB5DD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920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7AAF8-1679-47AE-9876-1E8560FCFCB2}" type="datetimeFigureOut">
              <a:rPr lang="en-US" smtClean="0"/>
              <a:t>5/4/2019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DE9E6-B593-465C-9ACA-D767BB5DD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028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7AAF8-1679-47AE-9876-1E8560FCFCB2}" type="datetimeFigureOut">
              <a:rPr lang="en-US" smtClean="0"/>
              <a:t>5/4/2019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DE9E6-B593-465C-9ACA-D767BB5DD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04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7AAF8-1679-47AE-9876-1E8560FCFCB2}" type="datetimeFigureOut">
              <a:rPr lang="en-US" smtClean="0"/>
              <a:t>5/4/2019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DE9E6-B593-465C-9ACA-D767BB5DD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348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797668" y="344139"/>
            <a:ext cx="9591975" cy="372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 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Salmonellosis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It is a bacterial infection of the gastrointestinal tract that is usually associated with eating feces-contaminated food.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Etiology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Salmonellosis is caused by many serotypes of the Salmonella bacteria.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Gram-negative.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facultatively anaerobic, meaning they live in the presence or absence of oxygen. 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Salmonella live in the intestinal tracts of people and animals.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3" descr="C:\Users\lenovo1\AppData\Local\Microsoft\Windows\INetCacheContent.Word\Untitl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392" y="4207651"/>
            <a:ext cx="4400280" cy="2382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0176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0195" y="233465"/>
            <a:ext cx="11439727" cy="4746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Hosts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Animals Salmonella resides in the intestinal tracts of both warm  blooded and coldblooded animals                                                               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In people, anyone who is infected with the Salmonella organism can get sick, but it most commonly affects children under 5, elderly people, and people with compromised or weakened immune systems.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Salmonella carriers often appear healthy.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>
                <a:solidFill>
                  <a:srgbClr val="000000"/>
                </a:solidFill>
                <a:latin typeface="Optima-Bold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508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9379" y="457199"/>
            <a:ext cx="11468910" cy="4936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Transmission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Many people become infected with </a:t>
            </a:r>
            <a:r>
              <a:rPr lang="en-US" sz="2800" b="1" i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Salmonella</a:t>
            </a:r>
            <a:r>
              <a:rPr lang="en-US" sz="2800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organisms by eating contaminated food, such as </a:t>
            </a:r>
            <a:r>
              <a:rPr lang="en-US" sz="28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chicken</a:t>
            </a:r>
            <a:r>
              <a:rPr lang="en-US" sz="2800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raw eggs</a:t>
            </a:r>
            <a:r>
              <a:rPr lang="en-US" sz="2800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beef</a:t>
            </a:r>
            <a:r>
              <a:rPr lang="en-US" sz="2800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milk</a:t>
            </a:r>
            <a:r>
              <a:rPr lang="en-US" sz="2800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milk products</a:t>
            </a:r>
            <a:r>
              <a:rPr lang="en-US" sz="2800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, and </a:t>
            </a:r>
            <a:r>
              <a:rPr lang="en-US" sz="28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vegetables</a:t>
            </a:r>
            <a:r>
              <a:rPr lang="en-US" sz="2800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, any food of animal origin can be a potential source of infection to people.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Livestock can become infected, if they come in contact with infected animals.                                                                    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Pets, especially those with diarrhea, can pass </a:t>
            </a:r>
            <a:r>
              <a:rPr lang="en-US" sz="2800" b="1" i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Salmonella</a:t>
            </a:r>
            <a:r>
              <a:rPr lang="en-US" sz="2800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in their feces, transmission to people occurs when people do not wash their hands after coming in contact with the feces.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2800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Person-to-person transmission can occur if infected people do not wash their hands after using the bathroom and then handle food.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05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2647" y="175099"/>
            <a:ext cx="11721830" cy="7147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Salmonellosis in animals</a:t>
            </a:r>
          </a:p>
          <a:p>
            <a:pPr marL="6858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Salmonellosis in animals may or may not be apparent. Some animals are carriers that shed </a:t>
            </a:r>
            <a:r>
              <a:rPr lang="en-US" sz="2400" i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Salmonella</a:t>
            </a:r>
            <a:r>
              <a:rPr lang="en-US" sz="2400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at various intervals.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24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Ruminants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2400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Salmonellosis affects calves primarily and is stress-related, with a high mortality rate.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2400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Adult cattle also can be affected. The clinical signs start with high fever, followed by severe diarrhea and abdominal pain.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2400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Abortion may occur.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2400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Carrier animals shed Salmonella in feces and milk.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8580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24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Fowl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2400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Chickens</a:t>
            </a:r>
            <a:r>
              <a:rPr lang="en-US" sz="2400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turkeys</a:t>
            </a:r>
            <a:r>
              <a:rPr lang="en-US" sz="2400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, and </a:t>
            </a:r>
            <a:r>
              <a:rPr lang="en-US" sz="24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ducks</a:t>
            </a:r>
            <a:r>
              <a:rPr lang="en-US" sz="2400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are some of the most important sources of </a:t>
            </a:r>
            <a:r>
              <a:rPr lang="en-US" sz="24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human salmonellosis</a:t>
            </a:r>
            <a:r>
              <a:rPr lang="en-US" sz="2400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2400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lang="en-US" sz="24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Raw eggs</a:t>
            </a:r>
            <a:r>
              <a:rPr lang="en-US" sz="2400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can also be a source of </a:t>
            </a:r>
            <a:r>
              <a:rPr lang="en-US" sz="2400" b="1" i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Salmonella</a:t>
            </a:r>
            <a:r>
              <a:rPr lang="en-US" sz="2400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2400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 The </a:t>
            </a:r>
            <a:r>
              <a:rPr lang="en-US" sz="24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outside shell</a:t>
            </a:r>
            <a:r>
              <a:rPr lang="en-US" sz="2400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can become contaminated with infected feces and the interior can become infected before the shell is formed.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886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2919" y="369651"/>
            <a:ext cx="11819107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srgbClr val="000000"/>
                </a:solidFill>
                <a:effectLst/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Salmonellosis in humans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marR="0" lvl="1" indent="-28575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800" dirty="0">
                <a:solidFill>
                  <a:srgbClr val="000000"/>
                </a:solidFill>
                <a:effectLst/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Not everyone exposed to Salmonella will become ill.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marR="0" lvl="1" indent="-28575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800" dirty="0">
                <a:solidFill>
                  <a:srgbClr val="000000"/>
                </a:solidFill>
                <a:effectLst/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When illness does occur, it will manifest itself as diarrhea, possibly bloody, abdominal cramps, and fever between 12 and 72 hours after infection.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marR="0" lvl="1" indent="-28575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800" dirty="0">
                <a:solidFill>
                  <a:srgbClr val="000000"/>
                </a:solidFill>
                <a:effectLst/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Other clinical signs may include headache, vomiting, and muscle aches.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1435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1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d. Without treatment, most people will recover within a week. It may take some people months before their bowel movements are completely back to normal.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1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e. In some cases, the organism may pass into the blood stream and be distributed throughout the body, causing organ damage and possibly death.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579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C:\Users\lenovo1\AppData\Local\Microsoft\Windows\INetCacheContent.Word\salmne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8086" y="1288814"/>
            <a:ext cx="7419029" cy="4703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0410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22569" y="573931"/>
            <a:ext cx="11070077" cy="53127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marR="0" algn="ctr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</a:rPr>
              <a:t> 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85800" marR="0" algn="ctr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Diagnosis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85800" marR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In people: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Salmonellosis</a:t>
            </a:r>
            <a:r>
              <a:rPr lang="en-US" sz="2400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is diagnosed through laboratory tests that include </a:t>
            </a:r>
            <a:r>
              <a:rPr lang="en-US" sz="24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culturing</a:t>
            </a:r>
            <a:r>
              <a:rPr lang="en-US" sz="2400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en-US" sz="24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feces</a:t>
            </a:r>
            <a:r>
              <a:rPr lang="en-US" sz="2400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of sick people.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Serologic </a:t>
            </a:r>
            <a:r>
              <a:rPr lang="en-US" sz="2400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testing is also used.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Once salmonellosis has been diagnosed, further testing to identify which </a:t>
            </a:r>
            <a:r>
              <a:rPr lang="en-US" sz="24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serotype</a:t>
            </a:r>
            <a:r>
              <a:rPr lang="en-US" sz="2400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is involved will help determine which </a:t>
            </a:r>
            <a:r>
              <a:rPr lang="en-US" sz="24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antibiotic </a:t>
            </a:r>
            <a:r>
              <a:rPr lang="en-US" sz="2400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can be used.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2400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</a:t>
            </a:r>
            <a:r>
              <a:rPr lang="en-US" sz="24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In animals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2400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Diagnosis is based on </a:t>
            </a:r>
            <a:r>
              <a:rPr lang="en-US" sz="24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fecal</a:t>
            </a:r>
            <a:r>
              <a:rPr lang="en-US" sz="2400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culture</a:t>
            </a:r>
            <a:r>
              <a:rPr lang="en-US" sz="2400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n-US" sz="24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serologic testing</a:t>
            </a:r>
            <a:r>
              <a:rPr lang="en-US" sz="2400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br>
              <a:rPr lang="en-US" sz="2400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2400" b="1" dirty="0">
                <a:solidFill>
                  <a:srgbClr val="000000"/>
                </a:solidFill>
                <a:latin typeface="Optima-Bold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682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9847" y="826851"/>
            <a:ext cx="11089532" cy="4300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marR="0" algn="ctr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Prevention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2800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Wash hands thoroughly with warm water and soap after using the bathroom and after handling pets or their feces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2800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Consider all meat, poultry, vegetables, and milk or milk products contaminated, and handle them accordingly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2800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Buy only pasteurized milk and milk products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2800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Wash and properly store all vegetables and fruits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"/>
            </a:pPr>
            <a:r>
              <a:rPr lang="en-US" sz="2800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Carrier animals must be identified and eliminated from a herd or flock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997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425</Words>
  <Application>Microsoft Office PowerPoint</Application>
  <PresentationFormat>Widescreen</PresentationFormat>
  <Paragraphs>55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Optima-Bold</vt:lpstr>
      <vt:lpstr>Perpetua</vt:lpstr>
      <vt:lpstr>Symbol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Ahmed Khaleel</dc:creator>
  <cp:lastModifiedBy>Ahmed Khaleel</cp:lastModifiedBy>
  <cp:revision>7</cp:revision>
  <dcterms:created xsi:type="dcterms:W3CDTF">2019-05-04T06:47:59Z</dcterms:created>
  <dcterms:modified xsi:type="dcterms:W3CDTF">2019-05-04T14:12:44Z</dcterms:modified>
</cp:coreProperties>
</file>