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E27090-AAE8-4070-8339-4152926721EE}"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299341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E27090-AAE8-4070-8339-4152926721EE}"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340242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E27090-AAE8-4070-8339-4152926721EE}"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365134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E27090-AAE8-4070-8339-4152926721EE}"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3193809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E27090-AAE8-4070-8339-4152926721EE}" type="datetimeFigureOut">
              <a:rPr lang="en-US" smtClean="0"/>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382369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E27090-AAE8-4070-8339-4152926721EE}" type="datetimeFigureOut">
              <a:rPr lang="en-US" smtClean="0"/>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206885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E27090-AAE8-4070-8339-4152926721EE}" type="datetimeFigureOut">
              <a:rPr lang="en-US" smtClean="0"/>
              <a:t>5/4/2019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1673954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E27090-AAE8-4070-8339-4152926721EE}" type="datetimeFigureOut">
              <a:rPr lang="en-US" smtClean="0"/>
              <a:t>5/4/2019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1969140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27090-AAE8-4070-8339-4152926721EE}" type="datetimeFigureOut">
              <a:rPr lang="en-US" smtClean="0"/>
              <a:t>5/4/2019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298294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E27090-AAE8-4070-8339-4152926721EE}" type="datetimeFigureOut">
              <a:rPr lang="en-US" smtClean="0"/>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411030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E27090-AAE8-4070-8339-4152926721EE}" type="datetimeFigureOut">
              <a:rPr lang="en-US" smtClean="0"/>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AF911-28D1-46B6-9A50-1D964EE387C9}" type="slidenum">
              <a:rPr lang="en-US" smtClean="0"/>
              <a:t>‹#›</a:t>
            </a:fld>
            <a:endParaRPr lang="en-US"/>
          </a:p>
        </p:txBody>
      </p:sp>
    </p:spTree>
    <p:extLst>
      <p:ext uri="{BB962C8B-B14F-4D97-AF65-F5344CB8AC3E}">
        <p14:creationId xmlns:p14="http://schemas.microsoft.com/office/powerpoint/2010/main" val="155460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27090-AAE8-4070-8339-4152926721EE}" type="datetimeFigureOut">
              <a:rPr lang="en-US" smtClean="0"/>
              <a:t>5/4/2019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AF911-28D1-46B6-9A50-1D964EE387C9}" type="slidenum">
              <a:rPr lang="en-US" smtClean="0"/>
              <a:t>‹#›</a:t>
            </a:fld>
            <a:endParaRPr lang="en-US"/>
          </a:p>
        </p:txBody>
      </p:sp>
    </p:spTree>
    <p:extLst>
      <p:ext uri="{BB962C8B-B14F-4D97-AF65-F5344CB8AC3E}">
        <p14:creationId xmlns:p14="http://schemas.microsoft.com/office/powerpoint/2010/main" val="1487471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3769" y="167054"/>
            <a:ext cx="11342077" cy="1200329"/>
          </a:xfrm>
          <a:prstGeom prst="rect">
            <a:avLst/>
          </a:prstGeom>
        </p:spPr>
        <p:txBody>
          <a:bodyPr wrap="square">
            <a:spAutoFit/>
          </a:bodyPr>
          <a:lstStyle/>
          <a:p>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Toxoplasmosis</a:t>
            </a:r>
            <a:b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Cats are the only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definitive host</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for the infective stage of the </a:t>
            </a:r>
            <a:r>
              <a:rPr lang="en-US" sz="2400" i="1" dirty="0">
                <a:solidFill>
                  <a:srgbClr val="000000"/>
                </a:solidFill>
                <a:latin typeface="Perpetua" panose="02020502060401020303" pitchFamily="18" charset="0"/>
                <a:ea typeface="Calibri" panose="020F0502020204030204" pitchFamily="34" charset="0"/>
                <a:cs typeface="Arial" panose="020B0604020202020204" pitchFamily="34" charset="0"/>
              </a:rPr>
              <a:t>Toxoplasma</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organism, they are not the most common source of human infection</a:t>
            </a:r>
            <a:endParaRPr lang="en-US" dirty="0"/>
          </a:p>
        </p:txBody>
      </p:sp>
      <p:sp>
        <p:nvSpPr>
          <p:cNvPr id="6" name="Rectangle 5"/>
          <p:cNvSpPr/>
          <p:nvPr/>
        </p:nvSpPr>
        <p:spPr>
          <a:xfrm>
            <a:off x="457199" y="1978269"/>
            <a:ext cx="11350869" cy="4466864"/>
          </a:xfrm>
          <a:prstGeom prst="rect">
            <a:avLst/>
          </a:prstGeom>
        </p:spPr>
        <p:txBody>
          <a:bodyPr wrap="square">
            <a:spAutoFit/>
          </a:bodyPr>
          <a:lstStyle/>
          <a:p>
            <a:pPr marL="57150" marR="0" algn="just">
              <a:lnSpc>
                <a:spcPct val="115000"/>
              </a:lnSpc>
              <a:spcBef>
                <a:spcPts val="0"/>
              </a:spcBef>
              <a:spcAft>
                <a:spcPts val="800"/>
              </a:spcAft>
            </a:pPr>
            <a:r>
              <a:rPr lang="en-US" sz="3200" b="1" dirty="0">
                <a:solidFill>
                  <a:srgbClr val="000000"/>
                </a:solidFill>
                <a:latin typeface="Perpetua" panose="02020502060401020303" pitchFamily="18" charset="0"/>
                <a:ea typeface="Calibri" panose="020F0502020204030204" pitchFamily="34" charset="0"/>
                <a:cs typeface="Arial" panose="020B0604020202020204" pitchFamily="34" charset="0"/>
              </a:rPr>
              <a:t>Etiology</a:t>
            </a:r>
            <a:br>
              <a:rPr lang="en-US"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t>1</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Toxoplasmosis is caused by </a:t>
            </a:r>
            <a:r>
              <a:rPr lang="en-US" sz="2400" b="1" i="1" dirty="0">
                <a:solidFill>
                  <a:srgbClr val="000000"/>
                </a:solidFill>
                <a:latin typeface="Perpetua" panose="02020502060401020303" pitchFamily="18" charset="0"/>
                <a:ea typeface="Calibri" panose="020F0502020204030204" pitchFamily="34" charset="0"/>
                <a:cs typeface="Arial" panose="020B0604020202020204" pitchFamily="34" charset="0"/>
              </a:rPr>
              <a:t>Toxoplasma </a:t>
            </a:r>
            <a:r>
              <a:rPr lang="en-US" sz="2400" b="1" i="1" dirty="0" err="1">
                <a:solidFill>
                  <a:srgbClr val="000000"/>
                </a:solidFill>
                <a:latin typeface="Perpetua" panose="02020502060401020303" pitchFamily="18" charset="0"/>
                <a:ea typeface="Calibri" panose="020F0502020204030204" pitchFamily="34" charset="0"/>
                <a:cs typeface="Arial" panose="020B0604020202020204" pitchFamily="34" charset="0"/>
              </a:rPr>
              <a:t>gondii</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 microscopic, intracellular protozoan.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2.</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Its life cycle has a sexual phase and an asexual phase.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3.</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The sexual phase takes place only in the walls of the small intestines of wild and domestic cats, resulting in oocysts that are passed in the cats’ feces.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4.</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 cat will shed millions of oocysts per day, for about 2 to 3 weeks.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5.</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The asexual phase occurs when the oocysts become infective, or </a:t>
            </a:r>
            <a:r>
              <a:rPr lang="en-US" sz="2400" dirty="0" err="1">
                <a:solidFill>
                  <a:srgbClr val="000000"/>
                </a:solidFill>
                <a:latin typeface="Perpetua" panose="02020502060401020303" pitchFamily="18" charset="0"/>
                <a:ea typeface="Calibri" panose="020F0502020204030204" pitchFamily="34" charset="0"/>
                <a:cs typeface="Arial" panose="020B0604020202020204" pitchFamily="34" charset="0"/>
              </a:rPr>
              <a:t>sporulate</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1 to 5 days after they are passed in the feces. These oocysts are resistant to environmental conditions and can remain infective for over a year.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47116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0777" y="949570"/>
            <a:ext cx="10489223" cy="5454314"/>
          </a:xfrm>
          <a:prstGeom prst="rect">
            <a:avLst/>
          </a:prstGeom>
        </p:spPr>
        <p:txBody>
          <a:bodyPr wrap="square">
            <a:spAutoFit/>
          </a:bodyPr>
          <a:lstStyle/>
          <a:p>
            <a:pPr marL="57150" marR="0" algn="just">
              <a:lnSpc>
                <a:spcPct val="115000"/>
              </a:lnSpc>
              <a:spcBef>
                <a:spcPts val="0"/>
              </a:spcBef>
              <a:spcAft>
                <a:spcPts val="800"/>
              </a:spcAft>
            </a:pPr>
            <a:r>
              <a:rPr lang="en-US" b="1" dirty="0"/>
              <a:t> </a:t>
            </a:r>
            <a:r>
              <a:rPr lang="en-US" sz="2800" b="1" dirty="0"/>
              <a:t>Prevention</a:t>
            </a:r>
            <a:br>
              <a:rPr lang="en-US" b="1" dirty="0"/>
            </a:br>
            <a:endParaRPr lang="en-US" dirty="0">
              <a:solidFill>
                <a:srgbClr val="000000"/>
              </a:solidFill>
              <a:latin typeface="Perpetua" panose="02020502060401020303" pitchFamily="18"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endParaRPr lang="en-US" dirty="0">
              <a:solidFill>
                <a:srgbClr val="000000"/>
              </a:solidFill>
              <a:latin typeface="Perpetua" panose="02020502060401020303" pitchFamily="18" charset="0"/>
              <a:ea typeface="Calibri" panose="020F0502020204030204" pitchFamily="34" charset="0"/>
              <a:cs typeface="Arial" panose="020B0604020202020204" pitchFamily="34" charset="0"/>
            </a:endParaRPr>
          </a:p>
          <a:p>
            <a:pPr marL="57150" marR="0">
              <a:lnSpc>
                <a:spcPct val="115000"/>
              </a:lnSpc>
              <a:spcBef>
                <a:spcPts val="0"/>
              </a:spcBef>
              <a:spcAft>
                <a:spcPts val="800"/>
              </a:spcAft>
            </a:pP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Exclude raw and undercooked meat from the </a:t>
            </a:r>
            <a:r>
              <a:rPr lang="en-US" sz="2400" dirty="0" err="1">
                <a:solidFill>
                  <a:srgbClr val="000000"/>
                </a:solidFill>
                <a:latin typeface="Perpetua" panose="02020502060401020303" pitchFamily="18" charset="0"/>
                <a:ea typeface="Calibri" panose="020F0502020204030204" pitchFamily="34" charset="0"/>
                <a:cs typeface="Arial" panose="020B0604020202020204" pitchFamily="34" charset="0"/>
              </a:rPr>
              <a:t>diet.Cooking</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meat to an</a:t>
            </a:r>
            <a:b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internal temperature of 158° F (70°C) for at least 15 minutes will kill</a:t>
            </a:r>
            <a:b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the cyst</a:t>
            </a:r>
            <a:endParaRPr lang="en-US" sz="1600" dirty="0">
              <a:latin typeface="Calibri" panose="020F0502020204030204" pitchFamily="34" charset="0"/>
              <a:ea typeface="Calibri" panose="020F0502020204030204" pitchFamily="34" charset="0"/>
              <a:cs typeface="Arial" panose="020B0604020202020204" pitchFamily="34" charset="0"/>
            </a:endParaRPr>
          </a:p>
          <a:p>
            <a:pPr marL="57150" marR="0">
              <a:lnSpc>
                <a:spcPct val="115000"/>
              </a:lnSpc>
              <a:spcBef>
                <a:spcPts val="0"/>
              </a:spcBef>
              <a:spcAft>
                <a:spcPts val="800"/>
              </a:spcAft>
            </a:pP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Do not drink untreated water from streams, lakes, or rivers.</a:t>
            </a:r>
            <a:b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Wash hands, cutting boards, and utensils in warm, soapy water after handling raw meat.</a:t>
            </a:r>
            <a:endParaRPr lang="en-US" sz="1600" dirty="0">
              <a:latin typeface="Calibri" panose="020F0502020204030204" pitchFamily="34" charset="0"/>
              <a:ea typeface="Calibri" panose="020F0502020204030204" pitchFamily="34" charset="0"/>
              <a:cs typeface="Arial" panose="020B0604020202020204" pitchFamily="34" charset="0"/>
            </a:endParaRPr>
          </a:p>
          <a:p>
            <a:pPr marL="57150" marR="0">
              <a:lnSpc>
                <a:spcPct val="115000"/>
              </a:lnSpc>
              <a:spcBef>
                <a:spcPts val="0"/>
              </a:spcBef>
              <a:spcAft>
                <a:spcPts val="800"/>
              </a:spcAft>
            </a:pP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Wear gloves when working in potentially infected soil in gardens and flower</a:t>
            </a:r>
            <a:b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beds.                                         </a:t>
            </a:r>
            <a:br>
              <a:rPr lang="en-US" dirty="0">
                <a:solidFill>
                  <a:srgbClr val="000000"/>
                </a:solidFill>
                <a:latin typeface="Perpetua" panose="02020502060401020303" pitchFamily="18" charset="0"/>
                <a:ea typeface="Calibri" panose="020F0502020204030204" pitchFamily="34" charset="0"/>
                <a:cs typeface="Arial" panose="020B0604020202020204" pitchFamily="34" charset="0"/>
              </a:rPr>
            </a:br>
            <a:endParaRPr lang="en-US" sz="12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br>
              <a:rPr lang="en-US" dirty="0">
                <a:solidFill>
                  <a:srgbClr val="000000"/>
                </a:solidFill>
                <a:latin typeface="Perpetua" panose="02020502060401020303" pitchFamily="18" charset="0"/>
                <a:ea typeface="Calibri" panose="020F0502020204030204" pitchFamily="34" charset="0"/>
                <a:cs typeface="Arial" panose="020B0604020202020204" pitchFamily="34" charset="0"/>
              </a:rPr>
            </a:b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77407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677" y="140678"/>
            <a:ext cx="11772899" cy="6448945"/>
          </a:xfrm>
          <a:prstGeom prst="rect">
            <a:avLst/>
          </a:prstGeom>
        </p:spPr>
        <p:txBody>
          <a:bodyPr wrap="square">
            <a:spAutoFit/>
          </a:bodyPr>
          <a:lstStyle/>
          <a:p>
            <a:pPr marL="57150" marR="0" algn="just">
              <a:lnSpc>
                <a:spcPct val="115000"/>
              </a:lnSpc>
              <a:spcBef>
                <a:spcPts val="0"/>
              </a:spcBef>
              <a:spcAft>
                <a:spcPts val="800"/>
              </a:spcAft>
            </a:pPr>
            <a: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t>6</a:t>
            </a: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a:t>
            </a: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When the </a:t>
            </a:r>
            <a:r>
              <a:rPr lang="en-US" sz="2400" dirty="0" err="1">
                <a:solidFill>
                  <a:srgbClr val="000000"/>
                </a:solidFill>
                <a:latin typeface="Perpetua" panose="02020502060401020303" pitchFamily="18" charset="0"/>
                <a:ea typeface="Calibri" panose="020F0502020204030204" pitchFamily="34" charset="0"/>
                <a:cs typeface="Arial" panose="020B0604020202020204" pitchFamily="34" charset="0"/>
              </a:rPr>
              <a:t>sporulated</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oocysts are ingested by an animal, they go to the animal’s small intestine, enter the tachyzoite stage, penetrate the intestinal wall, and travel to other parts of the body in lymph and blood. During this stage, tachyzoites</a:t>
            </a:r>
            <a:b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rapidly multiply in the cytoplasm of monocytes and macrophages.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7.</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The tachyzoite (asexual) stage, which is called the active or acute phase, lasts until the host’s immune system produces some immunity about 2 weeks.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8.</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Once the immunity develops, the tachyzoites slow their multiplication rate and become bradyzoites, which accumulate in the cytoplasm of tissue cells and form cysts.</a:t>
            </a:r>
            <a:b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9.</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The cysts can be found anywhere in the body, but are most commonly seen</a:t>
            </a:r>
            <a:b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in skeletal muscle, myocardium, and brain tissue.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10.</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The bradyzoite (asexual) stage is the inactive phase.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11.</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Cysts can remain in the host for the rest of its life. If the host’s immunity is        somehow suppressed, the bradyzoites can become rapidly multiplying tachyzoites again, resulting in a latent or chronic infection.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87214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lenovo1\AppData\Local\Microsoft\Windows\INetCacheContent.Word\Toxoplasma_gondii_tachy.jpg"/>
          <p:cNvPicPr/>
          <p:nvPr/>
        </p:nvPicPr>
        <p:blipFill>
          <a:blip r:embed="rId2">
            <a:extLst>
              <a:ext uri="{28A0092B-C50C-407E-A947-70E740481C1C}">
                <a14:useLocalDpi xmlns:a14="http://schemas.microsoft.com/office/drawing/2010/main" val="0"/>
              </a:ext>
            </a:extLst>
          </a:blip>
          <a:srcRect/>
          <a:stretch>
            <a:fillRect/>
          </a:stretch>
        </p:blipFill>
        <p:spPr bwMode="auto">
          <a:xfrm>
            <a:off x="4035669" y="369276"/>
            <a:ext cx="3648808" cy="26552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571500" y="3235569"/>
            <a:ext cx="11218985" cy="2247795"/>
          </a:xfrm>
          <a:prstGeom prst="rect">
            <a:avLst/>
          </a:prstGeom>
        </p:spPr>
        <p:txBody>
          <a:bodyPr wrap="square">
            <a:spAutoFit/>
          </a:bodyPr>
          <a:lstStyle/>
          <a:p>
            <a:pPr algn="just">
              <a:lnSpc>
                <a:spcPct val="115000"/>
              </a:lnSpc>
              <a:spcAft>
                <a:spcPts val="800"/>
              </a:spcAft>
            </a:pP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Hosts</a:t>
            </a:r>
            <a:b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800" b="1" dirty="0">
                <a:solidFill>
                  <a:srgbClr val="000000"/>
                </a:solidFill>
                <a:effectLst/>
                <a:latin typeface="Perpetua" panose="02020502060401020303" pitchFamily="18" charset="0"/>
                <a:ea typeface="Calibri" panose="020F0502020204030204" pitchFamily="34" charset="0"/>
                <a:cs typeface="Arial" panose="020B0604020202020204" pitchFamily="34" charset="0"/>
              </a:rPr>
              <a:t>*</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Cats are the only definitive host for </a:t>
            </a:r>
            <a:r>
              <a:rPr lang="en-US" sz="2400" i="1" dirty="0">
                <a:solidFill>
                  <a:srgbClr val="000000"/>
                </a:solidFill>
                <a:latin typeface="Perpetua" panose="02020502060401020303" pitchFamily="18" charset="0"/>
                <a:ea typeface="Calibri" panose="020F0502020204030204" pitchFamily="34" charset="0"/>
                <a:cs typeface="Arial" panose="020B0604020202020204" pitchFamily="34" charset="0"/>
              </a:rPr>
              <a:t>T. </a:t>
            </a:r>
            <a:r>
              <a:rPr lang="en-US" sz="2400" i="1" dirty="0" err="1">
                <a:solidFill>
                  <a:srgbClr val="000000"/>
                </a:solidFill>
                <a:latin typeface="Perpetua" panose="02020502060401020303" pitchFamily="18" charset="0"/>
                <a:ea typeface="Calibri" panose="020F0502020204030204" pitchFamily="34" charset="0"/>
                <a:cs typeface="Arial" panose="020B0604020202020204" pitchFamily="34" charset="0"/>
              </a:rPr>
              <a:t>gondii</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3600" b="1" dirty="0">
                <a:solidFill>
                  <a:srgbClr val="000000"/>
                </a:solidFill>
                <a:effectLst/>
                <a:latin typeface="Perpetua" panose="02020502060401020303" pitchFamily="18" charset="0"/>
                <a:ea typeface="Calibri" panose="020F0502020204030204" pitchFamily="34" charset="0"/>
                <a:cs typeface="Arial" panose="020B0604020202020204" pitchFamily="34" charset="0"/>
              </a:rPr>
              <a:t>*</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Other animals, including people, that become infected with </a:t>
            </a:r>
            <a:r>
              <a:rPr lang="en-US" sz="2400" i="1" dirty="0">
                <a:solidFill>
                  <a:srgbClr val="000000"/>
                </a:solidFill>
                <a:latin typeface="Perpetua" panose="02020502060401020303" pitchFamily="18" charset="0"/>
                <a:ea typeface="Calibri" panose="020F0502020204030204" pitchFamily="34" charset="0"/>
                <a:cs typeface="Arial" panose="020B0604020202020204" pitchFamily="34" charset="0"/>
              </a:rPr>
              <a:t>T. </a:t>
            </a:r>
            <a:r>
              <a:rPr lang="en-US" sz="2400" i="1" dirty="0" err="1">
                <a:solidFill>
                  <a:srgbClr val="000000"/>
                </a:solidFill>
                <a:latin typeface="Perpetua" panose="02020502060401020303" pitchFamily="18" charset="0"/>
                <a:ea typeface="Calibri" panose="020F0502020204030204" pitchFamily="34" charset="0"/>
                <a:cs typeface="Arial" panose="020B0604020202020204" pitchFamily="34" charset="0"/>
              </a:rPr>
              <a:t>gondii</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are                           considered intermediate hosts.</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70034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 y="342900"/>
            <a:ext cx="11553092" cy="6056017"/>
          </a:xfrm>
          <a:prstGeom prst="rect">
            <a:avLst/>
          </a:prstGeom>
        </p:spPr>
        <p:txBody>
          <a:bodyPr wrap="square">
            <a:spAutoFit/>
          </a:bodyPr>
          <a:lstStyle/>
          <a:p>
            <a:pPr algn="ctr">
              <a:lnSpc>
                <a:spcPct val="115000"/>
              </a:lnSpc>
              <a:spcAft>
                <a:spcPts val="800"/>
              </a:spcAft>
            </a:pPr>
            <a: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Transmission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Transmission from cats to animals occurs when animals come in contact</a:t>
            </a:r>
            <a:b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with </a:t>
            </a:r>
            <a:r>
              <a:rPr lang="en-US" sz="2800" dirty="0" err="1">
                <a:solidFill>
                  <a:srgbClr val="000000"/>
                </a:solidFill>
                <a:latin typeface="Perpetua" panose="02020502060401020303" pitchFamily="18" charset="0"/>
                <a:ea typeface="Calibri" panose="020F0502020204030204" pitchFamily="34" charset="0"/>
                <a:cs typeface="Arial" panose="020B0604020202020204" pitchFamily="34" charset="0"/>
              </a:rPr>
              <a:t>sporulated</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800" i="1" dirty="0">
                <a:solidFill>
                  <a:srgbClr val="000000"/>
                </a:solidFill>
                <a:latin typeface="Perpetua" panose="02020502060401020303" pitchFamily="18" charset="0"/>
                <a:ea typeface="Calibri" panose="020F0502020204030204" pitchFamily="34" charset="0"/>
                <a:cs typeface="Arial" panose="020B0604020202020204" pitchFamily="34" charset="0"/>
              </a:rPr>
              <a:t>Toxoplasma</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 oocysts.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The oocysts can be found where cats defecate, such as moist soil.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Cats also can become infected by coming in direct contact with the feces from</a:t>
            </a:r>
            <a:b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other infected cats.</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Animals on pasture, such as sheep, pigs, goats, and cattle, can ingest the</a:t>
            </a:r>
            <a:b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oocysts while they are grazing.</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Their meat (skeletal muscle) will then become infected with </a:t>
            </a:r>
            <a:r>
              <a:rPr lang="en-US" sz="2800" i="1" dirty="0" err="1">
                <a:solidFill>
                  <a:srgbClr val="000000"/>
                </a:solidFill>
                <a:latin typeface="Perpetua" panose="02020502060401020303" pitchFamily="18" charset="0"/>
                <a:ea typeface="Calibri" panose="020F0502020204030204" pitchFamily="34" charset="0"/>
                <a:cs typeface="Arial" panose="020B0604020202020204" pitchFamily="34" charset="0"/>
              </a:rPr>
              <a:t>T.gondii</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 cysts that can be transmitted to people or other carnivores and scavengers, including cats, that eat the meat raw or undercooked.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3656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655" y="439615"/>
            <a:ext cx="11280530" cy="6056017"/>
          </a:xfrm>
          <a:prstGeom prst="rect">
            <a:avLst/>
          </a:prstGeom>
        </p:spPr>
        <p:txBody>
          <a:bodyPr wrap="square">
            <a:spAutoFit/>
          </a:bodyPr>
          <a:lstStyle/>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Rarely people can become infected directly from cats if they ingest or breathe in the </a:t>
            </a:r>
            <a:r>
              <a:rPr lang="en-US" sz="2800" dirty="0" err="1">
                <a:solidFill>
                  <a:srgbClr val="000000"/>
                </a:solidFill>
                <a:latin typeface="Perpetua" panose="02020502060401020303" pitchFamily="18" charset="0"/>
                <a:ea typeface="Calibri" panose="020F0502020204030204" pitchFamily="34" charset="0"/>
                <a:cs typeface="Arial" panose="020B0604020202020204" pitchFamily="34" charset="0"/>
              </a:rPr>
              <a:t>sporulated</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 oocysts from an infected cat,</a:t>
            </a:r>
            <a:r>
              <a:rPr lang="en-US" sz="28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this can happen when hands become </a:t>
            </a:r>
            <a:r>
              <a:rPr lang="en-US" sz="2800" dirty="0" err="1">
                <a:solidFill>
                  <a:srgbClr val="000000"/>
                </a:solidFill>
                <a:latin typeface="Perpetua" panose="02020502060401020303" pitchFamily="18" charset="0"/>
                <a:ea typeface="Calibri" panose="020F0502020204030204" pitchFamily="34" charset="0"/>
                <a:cs typeface="Arial" panose="020B0604020202020204" pitchFamily="34" charset="0"/>
              </a:rPr>
              <a:t>conta</a:t>
            </a:r>
            <a:endPar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err="1">
                <a:solidFill>
                  <a:srgbClr val="000000"/>
                </a:solidFill>
                <a:latin typeface="Perpetua" panose="02020502060401020303" pitchFamily="18" charset="0"/>
                <a:ea typeface="Calibri" panose="020F0502020204030204" pitchFamily="34" charset="0"/>
                <a:cs typeface="Arial" panose="020B0604020202020204" pitchFamily="34" charset="0"/>
              </a:rPr>
              <a:t>minated</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Working in soil without gloves and playing in a sandbox are other methods of direct infection from cats. </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Infection can also occur after eating unwashed vegetables from gardens or after drinking contaminated water.</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Oocysts can be carried on the wind or in water to distant places. </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Symbol" panose="05050102010706020507" pitchFamily="18"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Transmission can also occur trans placentally in people if a mother is infected near the time she becomes pregnant or soon after. This results in congenital toxoplasmosis.</a:t>
            </a:r>
            <a:endParaRPr lang="en-US" sz="2800" dirty="0"/>
          </a:p>
        </p:txBody>
      </p:sp>
    </p:spTree>
    <p:extLst>
      <p:ext uri="{BB962C8B-B14F-4D97-AF65-F5344CB8AC3E}">
        <p14:creationId xmlns:p14="http://schemas.microsoft.com/office/powerpoint/2010/main" val="2492419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lenovo1\AppData\Local\Microsoft\Windows\INetCacheContent.Word\Toxoplasmosis_life_cycle_en_svg.png"/>
          <p:cNvPicPr/>
          <p:nvPr/>
        </p:nvPicPr>
        <p:blipFill>
          <a:blip r:embed="rId2">
            <a:extLst>
              <a:ext uri="{28A0092B-C50C-407E-A947-70E740481C1C}">
                <a14:useLocalDpi xmlns:a14="http://schemas.microsoft.com/office/drawing/2010/main" val="0"/>
              </a:ext>
            </a:extLst>
          </a:blip>
          <a:srcRect/>
          <a:stretch>
            <a:fillRect/>
          </a:stretch>
        </p:blipFill>
        <p:spPr bwMode="auto">
          <a:xfrm>
            <a:off x="2154115" y="1099038"/>
            <a:ext cx="6928339" cy="4563208"/>
          </a:xfrm>
          <a:prstGeom prst="roundRect">
            <a:avLst>
              <a:gd name="adj" fmla="val 0"/>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3189181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0969" y="527538"/>
            <a:ext cx="10374923" cy="5953425"/>
          </a:xfrm>
          <a:prstGeom prst="rect">
            <a:avLst/>
          </a:prstGeom>
        </p:spPr>
        <p:txBody>
          <a:bodyPr wrap="square">
            <a:spAutoFit/>
          </a:bodyPr>
          <a:lstStyle/>
          <a:p>
            <a:pPr marL="57150" marR="0" algn="ctr">
              <a:lnSpc>
                <a:spcPct val="115000"/>
              </a:lnSpc>
              <a:spcBef>
                <a:spcPts val="0"/>
              </a:spcBef>
              <a:spcAft>
                <a:spcPts val="800"/>
              </a:spcAft>
            </a:pPr>
            <a:r>
              <a:rPr lang="en-US" b="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800" b="1" dirty="0">
                <a:solidFill>
                  <a:srgbClr val="000000"/>
                </a:solidFill>
                <a:latin typeface="Perpetua" panose="02020502060401020303" pitchFamily="18" charset="0"/>
                <a:ea typeface="Calibri" panose="020F0502020204030204" pitchFamily="34" charset="0"/>
                <a:cs typeface="Arial" panose="020B0604020202020204" pitchFamily="34" charset="0"/>
              </a:rPr>
              <a:t>Toxoplasmosis in Animals</a:t>
            </a:r>
            <a:endParaRPr lang="en-US" sz="1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Wingdings" panose="05000000000000000000" pitchFamily="2"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Many species of animals and birds are susceptible to </a:t>
            </a:r>
            <a:r>
              <a:rPr lang="en-US" sz="2800" i="1" dirty="0">
                <a:solidFill>
                  <a:srgbClr val="000000"/>
                </a:solidFill>
                <a:latin typeface="Perpetua" panose="02020502060401020303" pitchFamily="18" charset="0"/>
                <a:ea typeface="Calibri" panose="020F0502020204030204" pitchFamily="34" charset="0"/>
                <a:cs typeface="Arial" panose="020B0604020202020204" pitchFamily="34" charset="0"/>
              </a:rPr>
              <a:t>T. </a:t>
            </a:r>
            <a:r>
              <a:rPr lang="en-US" sz="2800" i="1" dirty="0" err="1">
                <a:solidFill>
                  <a:srgbClr val="000000"/>
                </a:solidFill>
                <a:latin typeface="Perpetua" panose="02020502060401020303" pitchFamily="18" charset="0"/>
                <a:ea typeface="Calibri" panose="020F0502020204030204" pitchFamily="34" charset="0"/>
                <a:cs typeface="Arial" panose="020B0604020202020204" pitchFamily="34" charset="0"/>
              </a:rPr>
              <a:t>gondii</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 infection, but clinical disease is rare. </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Wingdings" panose="05000000000000000000" pitchFamily="2"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In sheep and goats, congenital toxoplasmosis can cause abortion and disease in newborn lambs.</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Wingdings" panose="05000000000000000000" pitchFamily="2"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Dogs are commonly infected but rarely become ill. </a:t>
            </a:r>
            <a:endParaRPr lang="en-US"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Wingdings" panose="05000000000000000000" pitchFamily="2" charset="2"/>
              <a:buChar char=""/>
            </a:pP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Many cats are infected with </a:t>
            </a:r>
            <a:r>
              <a:rPr lang="en-US" sz="2800" i="1" dirty="0">
                <a:solidFill>
                  <a:srgbClr val="000000"/>
                </a:solidFill>
                <a:latin typeface="Perpetua" panose="02020502060401020303" pitchFamily="18" charset="0"/>
                <a:ea typeface="Calibri" panose="020F0502020204030204" pitchFamily="34" charset="0"/>
                <a:cs typeface="Arial" panose="020B0604020202020204" pitchFamily="34" charset="0"/>
              </a:rPr>
              <a:t>T. </a:t>
            </a:r>
            <a:r>
              <a:rPr lang="en-US" sz="2800" i="1" dirty="0" err="1">
                <a:solidFill>
                  <a:srgbClr val="000000"/>
                </a:solidFill>
                <a:latin typeface="Perpetua" panose="02020502060401020303" pitchFamily="18" charset="0"/>
                <a:ea typeface="Calibri" panose="020F0502020204030204" pitchFamily="34" charset="0"/>
                <a:cs typeface="Arial" panose="020B0604020202020204" pitchFamily="34" charset="0"/>
              </a:rPr>
              <a:t>gondii</a:t>
            </a: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 as kittens or young adults. Most</a:t>
            </a:r>
            <a:b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of them will be asymptomatic and immune to repeat infections as adults.</a:t>
            </a:r>
            <a:b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br>
            <a:r>
              <a:rPr lang="en-US" sz="2800" dirty="0">
                <a:solidFill>
                  <a:srgbClr val="000000"/>
                </a:solidFill>
                <a:latin typeface="Perpetua" panose="02020502060401020303" pitchFamily="18" charset="0"/>
                <a:ea typeface="Calibri" panose="020F0502020204030204" pitchFamily="34" charset="0"/>
                <a:cs typeface="Arial" panose="020B0604020202020204" pitchFamily="34" charset="0"/>
              </a:rPr>
              <a:t>Clinical toxoplasmosis is characterized primarily by pneumonia of increasing severity, other signs are nonspecific and include fever, depression, anorexia, and lethargy. </a:t>
            </a:r>
            <a:endParaRPr lang="en-US" sz="2800" dirty="0"/>
          </a:p>
        </p:txBody>
      </p:sp>
    </p:spTree>
    <p:extLst>
      <p:ext uri="{BB962C8B-B14F-4D97-AF65-F5344CB8AC3E}">
        <p14:creationId xmlns:p14="http://schemas.microsoft.com/office/powerpoint/2010/main" val="2275506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8553" y="606669"/>
            <a:ext cx="10955215" cy="6243761"/>
          </a:xfrm>
          <a:prstGeom prst="rect">
            <a:avLst/>
          </a:prstGeom>
        </p:spPr>
        <p:txBody>
          <a:bodyPr wrap="square">
            <a:spAutoFit/>
          </a:bodyPr>
          <a:lstStyle/>
          <a:p>
            <a:pPr marL="57150" marR="0" algn="ctr">
              <a:lnSpc>
                <a:spcPct val="115000"/>
              </a:lnSpc>
              <a:spcBef>
                <a:spcPts val="0"/>
              </a:spcBef>
              <a:spcAft>
                <a:spcPts val="800"/>
              </a:spcAft>
            </a:pP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Toxoplasmosis in Humans</a:t>
            </a:r>
            <a:endParaRPr lang="en-US" sz="16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Every year in the United States, 3000 babies are born with congenital toxoplasmosis. Unlike congenital toxoplasmosis, toxoplasmosis acquired after birth most often goes undetected or is characterized by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mild</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flu like</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or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mononucleosis-like symptoms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including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swollen</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lymph nodes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in the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head </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and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neck</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headache</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sore throat</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and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muscle pain</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that lasts for a few days to a month or more. The incubation period is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1 to 2</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weeks. In most cases the disease is self-limiting. because it is controlled by the immune system.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Severe toxoplasmosis, however, can result in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lesions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in the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eyes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and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central nervous system</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Latent toxoplasmosis, brought on by immunosuppression, is characterized by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central nervous system lesions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that result in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headache</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confusion</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seizures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and other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neurological signs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Clinical congenital toxoplasmosis is characterized by central nervous system and ocular disorders. These disorders include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mental retardation</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hydrocephalus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convulsions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deafness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blindness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or </a:t>
            </a:r>
            <a:r>
              <a:rPr lang="en-US" sz="2400" b="1" dirty="0">
                <a:solidFill>
                  <a:srgbClr val="000000"/>
                </a:solidFill>
                <a:latin typeface="Perpetua" panose="02020502060401020303" pitchFamily="18" charset="0"/>
                <a:ea typeface="Calibri" panose="020F0502020204030204" pitchFamily="34" charset="0"/>
                <a:cs typeface="Arial" panose="020B0604020202020204" pitchFamily="34" charset="0"/>
              </a:rPr>
              <a:t>cerebral palsy</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Ocular toxoplasmosis is another consequence of congenital toxoplasmosis. It develops as </a:t>
            </a:r>
            <a:r>
              <a:rPr lang="en-US" sz="2400" dirty="0" err="1">
                <a:solidFill>
                  <a:srgbClr val="000000"/>
                </a:solidFill>
                <a:latin typeface="Perpetua" panose="02020502060401020303" pitchFamily="18" charset="0"/>
                <a:ea typeface="Calibri" panose="020F0502020204030204" pitchFamily="34" charset="0"/>
                <a:cs typeface="Arial" panose="020B0604020202020204" pitchFamily="34" charset="0"/>
              </a:rPr>
              <a:t>chorioretinitis</a:t>
            </a:r>
            <a:r>
              <a:rPr lang="en-US" sz="2400" dirty="0">
                <a:solidFill>
                  <a:srgbClr val="000000"/>
                </a:solidFill>
                <a:latin typeface="Perpetua" panose="02020502060401020303" pitchFamily="18" charset="0"/>
                <a:ea typeface="Calibri" panose="020F0502020204030204" pitchFamily="34" charset="0"/>
                <a:cs typeface="Arial" panose="020B0604020202020204" pitchFamily="34" charset="0"/>
              </a:rPr>
              <a:t> during a person’s 20s and 30s.</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5220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9569" y="677009"/>
            <a:ext cx="10832123" cy="5687711"/>
          </a:xfrm>
          <a:prstGeom prst="rect">
            <a:avLst/>
          </a:prstGeom>
        </p:spPr>
        <p:txBody>
          <a:bodyPr wrap="square">
            <a:spAutoFit/>
          </a:bodyPr>
          <a:lstStyle/>
          <a:p>
            <a:pPr marL="57150" marR="0" algn="ctr">
              <a:lnSpc>
                <a:spcPct val="115000"/>
              </a:lnSpc>
              <a:spcBef>
                <a:spcPts val="0"/>
              </a:spcBef>
              <a:spcAft>
                <a:spcPts val="800"/>
              </a:spcAft>
            </a:pPr>
            <a:r>
              <a:rPr lang="en-US" sz="3200" b="1" dirty="0"/>
              <a:t>Diagnosis</a:t>
            </a:r>
            <a:endParaRPr lang="en-US" dirty="0">
              <a:solidFill>
                <a:srgbClr val="000000"/>
              </a:solidFill>
              <a:latin typeface="Perpetua" panose="02020502060401020303" pitchFamily="18"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Patient history.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Clinical signs.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Results of diagnostic tests.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(Can lead to a presumptive diagnosis of toxoplasmosis)</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diagnostic tests</a:t>
            </a: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000" b="1" dirty="0">
                <a:solidFill>
                  <a:srgbClr val="000000"/>
                </a:solidFill>
                <a:latin typeface="Perpetua" panose="02020502060401020303" pitchFamily="18" charset="0"/>
                <a:ea typeface="Calibri" panose="020F0502020204030204" pitchFamily="34" charset="0"/>
                <a:cs typeface="Arial" panose="020B0604020202020204" pitchFamily="34" charset="0"/>
              </a:rPr>
              <a:t>include</a:t>
            </a: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Lymph node biopsy.</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 Examination of respiratory fluid.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57150" marR="0" algn="just">
              <a:lnSpc>
                <a:spcPct val="115000"/>
              </a:lnSpc>
              <a:spcBef>
                <a:spcPts val="0"/>
              </a:spcBef>
              <a:spcAft>
                <a:spcPts val="800"/>
              </a:spcAft>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Examination of the retina.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800"/>
              </a:spcAft>
              <a:buFont typeface="Wingdings" panose="05000000000000000000" pitchFamily="2" charset="2"/>
              <a:buChar char=""/>
            </a:pP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Women who are pregnant or trying to conceive and who have had contact with cats may want to have serology testing to determine if has antibodies against </a:t>
            </a:r>
            <a:r>
              <a:rPr lang="en-US" sz="2000" i="1" dirty="0" err="1">
                <a:solidFill>
                  <a:srgbClr val="000000"/>
                </a:solidFill>
                <a:latin typeface="Perpetua" panose="02020502060401020303" pitchFamily="18" charset="0"/>
                <a:ea typeface="Calibri" panose="020F0502020204030204" pitchFamily="34" charset="0"/>
                <a:cs typeface="Arial" panose="020B0604020202020204" pitchFamily="34" charset="0"/>
              </a:rPr>
              <a:t>T.gondii</a:t>
            </a: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a:t>
            </a:r>
            <a:r>
              <a:rPr lang="en-US" sz="2000" i="1" dirty="0">
                <a:solidFill>
                  <a:srgbClr val="000000"/>
                </a:solidFill>
                <a:latin typeface="Perpetua" panose="02020502060401020303" pitchFamily="18" charset="0"/>
                <a:ea typeface="Calibri" panose="020F0502020204030204" pitchFamily="34" charset="0"/>
                <a:cs typeface="Arial" panose="020B0604020202020204" pitchFamily="34" charset="0"/>
              </a:rPr>
              <a:t> </a:t>
            </a:r>
            <a:r>
              <a:rPr lang="en-US" sz="2000" dirty="0">
                <a:solidFill>
                  <a:srgbClr val="000000"/>
                </a:solidFill>
                <a:latin typeface="Perpetua" panose="02020502060401020303" pitchFamily="18" charset="0"/>
                <a:ea typeface="Calibri" panose="020F0502020204030204" pitchFamily="34" charset="0"/>
                <a:cs typeface="Arial" panose="020B0604020202020204" pitchFamily="34" charset="0"/>
              </a:rPr>
              <a:t>If they do have the antibodies, it greatly reduces the chances of congenital toxoplasmosis developing in the fetus.</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11828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527</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Perpetua</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Khaleel</dc:creator>
  <cp:lastModifiedBy>Ahmed Khaleel</cp:lastModifiedBy>
  <cp:revision>7</cp:revision>
  <dcterms:created xsi:type="dcterms:W3CDTF">2019-05-04T14:23:44Z</dcterms:created>
  <dcterms:modified xsi:type="dcterms:W3CDTF">2019-05-04T20:05:07Z</dcterms:modified>
</cp:coreProperties>
</file>