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62" r:id="rId2"/>
    <p:sldId id="271" r:id="rId3"/>
    <p:sldId id="263" r:id="rId4"/>
    <p:sldId id="264" r:id="rId5"/>
    <p:sldId id="265" r:id="rId6"/>
    <p:sldId id="272" r:id="rId7"/>
    <p:sldId id="266" r:id="rId8"/>
    <p:sldId id="267" r:id="rId9"/>
    <p:sldId id="268" r:id="rId10"/>
    <p:sldId id="269" r:id="rId11"/>
    <p:sldId id="27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90" y="15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7B57797-07DB-4DCC-89B2-C4D2085A6E80}" type="datetimeFigureOut">
              <a:rPr lang="en-GB" smtClean="0"/>
              <a:t>20/05/2019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562986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B57797-07DB-4DCC-89B2-C4D2085A6E80}" type="datetimeFigureOut">
              <a:rPr lang="en-GB" smtClean="0"/>
              <a:t>20/05/2019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3939779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B57797-07DB-4DCC-89B2-C4D2085A6E80}" type="datetimeFigureOut">
              <a:rPr lang="en-GB" smtClean="0"/>
              <a:t>20/05/2019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11814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B57797-07DB-4DCC-89B2-C4D2085A6E80}" type="datetimeFigureOut">
              <a:rPr lang="en-GB" smtClean="0"/>
              <a:t>20/05/2019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3038361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B57797-07DB-4DCC-89B2-C4D2085A6E80}" type="datetimeFigureOut">
              <a:rPr lang="en-GB" smtClean="0"/>
              <a:t>20/05/2019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344217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B57797-07DB-4DCC-89B2-C4D2085A6E80}" type="datetimeFigureOut">
              <a:rPr lang="en-GB" smtClean="0"/>
              <a:t>20/05/2019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4681969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B57797-07DB-4DCC-89B2-C4D2085A6E80}" type="datetimeFigureOut">
              <a:rPr lang="en-GB" smtClean="0"/>
              <a:t>20/05/2019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2490216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B57797-07DB-4DCC-89B2-C4D2085A6E80}" type="datetimeFigureOut">
              <a:rPr lang="en-GB" smtClean="0"/>
              <a:t>20/05/2019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2467900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B57797-07DB-4DCC-89B2-C4D2085A6E80}" type="datetimeFigureOut">
              <a:rPr lang="en-GB" smtClean="0"/>
              <a:t>20/05/2019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2313371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B57797-07DB-4DCC-89B2-C4D2085A6E80}" type="datetimeFigureOut">
              <a:rPr lang="en-GB" smtClean="0"/>
              <a:t>20/05/2019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2131170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7B57797-07DB-4DCC-89B2-C4D2085A6E80}" type="datetimeFigureOut">
              <a:rPr lang="en-GB" smtClean="0"/>
              <a:t>20/05/2019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1924269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7B57797-07DB-4DCC-89B2-C4D2085A6E80}" type="datetimeFigureOut">
              <a:rPr lang="en-GB" smtClean="0"/>
              <a:t>20/05/2019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1664407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7B57797-07DB-4DCC-89B2-C4D2085A6E80}" type="datetimeFigureOut">
              <a:rPr lang="en-GB" smtClean="0"/>
              <a:t>20/05/2019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91879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B57797-07DB-4DCC-89B2-C4D2085A6E80}" type="datetimeFigureOut">
              <a:rPr lang="en-GB" smtClean="0"/>
              <a:t>20/05/2019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1691248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B57797-07DB-4DCC-89B2-C4D2085A6E80}" type="datetimeFigureOut">
              <a:rPr lang="en-GB" smtClean="0"/>
              <a:t>20/05/2019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2336508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7B57797-07DB-4DCC-89B2-C4D2085A6E80}" type="datetimeFigureOut">
              <a:rPr lang="en-GB" smtClean="0"/>
              <a:t>20/05/2019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4D0555-A470-47CE-A31A-F711DBFD93D2}" type="slidenum">
              <a:rPr lang="en-GB" smtClean="0"/>
              <a:t>‹#›</a:t>
            </a:fld>
            <a:endParaRPr lang="en-GB"/>
          </a:p>
        </p:txBody>
      </p:sp>
    </p:spTree>
    <p:extLst>
      <p:ext uri="{BB962C8B-B14F-4D97-AF65-F5344CB8AC3E}">
        <p14:creationId xmlns:p14="http://schemas.microsoft.com/office/powerpoint/2010/main" val="3605859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7B57797-07DB-4DCC-89B2-C4D2085A6E80}" type="datetimeFigureOut">
              <a:rPr lang="en-GB" smtClean="0"/>
              <a:t>20/05/2019</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34D0555-A470-47CE-A31A-F711DBFD93D2}" type="slidenum">
              <a:rPr lang="en-GB" smtClean="0"/>
              <a:t>‹#›</a:t>
            </a:fld>
            <a:endParaRPr lang="en-GB"/>
          </a:p>
        </p:txBody>
      </p:sp>
    </p:spTree>
    <p:extLst>
      <p:ext uri="{BB962C8B-B14F-4D97-AF65-F5344CB8AC3E}">
        <p14:creationId xmlns:p14="http://schemas.microsoft.com/office/powerpoint/2010/main" val="273085180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2010.atmos.uiuc.edu/(Gh)/wwhlpr/vorticity_advection.rxml?hret=/guides/maps/fcst/5vrthght.rxml" TargetMode="External"/><Relationship Id="rId2" Type="http://schemas.openxmlformats.org/officeDocument/2006/relationships/image" Target="../media/image1.gif"/><Relationship Id="rId1" Type="http://schemas.openxmlformats.org/officeDocument/2006/relationships/slideLayout" Target="../slideLayouts/slideLayout2.xml"/><Relationship Id="rId4" Type="http://schemas.openxmlformats.org/officeDocument/2006/relationships/hyperlink" Target="http://ww2010.atmos.uiuc.edu/(Gh)/wwhlpr/cyclone.rxml?hret=/guides/maps/fcst/5vrthght.rx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ar.wikipedia.org/wiki/%D8%AF%D9%88%D8%A7%D9%85%D9%8A%D8%A9#cite_note-1" TargetMode="External"/><Relationship Id="rId7" Type="http://schemas.openxmlformats.org/officeDocument/2006/relationships/hyperlink" Target="https://ar.wikipedia.org/w/index.php?title=%D9%85%D8%AA%D9%86%D8%A7%D9%87%D9%89_%D9%81%D9%8A_%D8%A7%D9%84%D8%B5%D8%BA%D8%B1&amp;action=edit&amp;redlink=1" TargetMode="External"/><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hyperlink" Target="https://ar.wikipedia.org/w/index.php?title=%D8%AA%D8%AF%D9%88%D9%8A%D8%B1_(%D8%AC%D8%B1%D9%8A%D8%A7%D9%86_%D8%A7%D9%84%D9%85%D9%88%D8%A7%D8%A6%D8%B9)&amp;action=edit&amp;redlink=1" TargetMode="External"/><Relationship Id="rId5" Type="http://schemas.openxmlformats.org/officeDocument/2006/relationships/hyperlink" Target="https://ar.wikipedia.org/wiki/%D9%85%D8%A7%D8%A6%D8%B9" TargetMode="External"/><Relationship Id="rId4" Type="http://schemas.openxmlformats.org/officeDocument/2006/relationships/hyperlink" Target="https://ar.wikipedia.org/wiki/%D8%AC%D8%B1%D9%8A%D8%A7%D9%86_%D8%A7%D9%84%D9%85%D9%88%D8%A7%D8%A6%D8%B9"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2010.atmos.uiuc.edu/(Gh)/wwhlpr/trough.rxml?hret=/guides/maps/fcst/5vrthght.rxml&amp;prv=1" TargetMode="External"/><Relationship Id="rId7" Type="http://schemas.openxmlformats.org/officeDocument/2006/relationships/image" Target="../media/image7.png"/><Relationship Id="rId2" Type="http://schemas.openxmlformats.org/officeDocument/2006/relationships/hyperlink" Target="http://ww2010.atmos.uiuc.edu/(Gh)/wwhlpr/cyclone_ani.rxml?hret=/guides/maps/fcst/5vrthght.rxml&amp;prv=1" TargetMode="External"/><Relationship Id="rId1" Type="http://schemas.openxmlformats.org/officeDocument/2006/relationships/slideLayout" Target="../slideLayouts/slideLayout2.xml"/><Relationship Id="rId6" Type="http://schemas.openxmlformats.org/officeDocument/2006/relationships/hyperlink" Target="http://ww2010.atmos.uiuc.edu/(Gh)/wwhlpr/advection.rxml?hret=/guides/maps/fcst/5vrthght.rxml&amp;prv=1" TargetMode="External"/><Relationship Id="rId5" Type="http://schemas.openxmlformats.org/officeDocument/2006/relationships/hyperlink" Target="http://ww2010.atmos.uiuc.edu/(Gh)/wwhlpr/ridge.rxml?hret=/guides/maps/fcst/5vrthght.rxml&amp;prv=1" TargetMode="External"/><Relationship Id="rId4" Type="http://schemas.openxmlformats.org/officeDocument/2006/relationships/hyperlink" Target="http://ww2010.atmos.uiuc.edu/(Gh)/wwhlpr/anticyclone.rxml?hret=/guides/maps/fcst/5vrthght.rxml&amp;prv=1"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 Id="rId4" Type="http://schemas.openxmlformats.org/officeDocument/2006/relationships/image" Target="../media/image1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439" y="3004820"/>
            <a:ext cx="10244009" cy="696323"/>
          </a:xfrm>
          <a:solidFill>
            <a:schemeClr val="tx1"/>
          </a:solidFill>
        </p:spPr>
        <p:txBody>
          <a:bodyPr>
            <a:noAutofit/>
          </a:bodyPr>
          <a:lstStyle/>
          <a:p>
            <a:pPr algn="ctr"/>
            <a:r>
              <a:rPr lang="en-GB" b="1"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Vorticity</a:t>
            </a:r>
            <a:endParaRPr lang="en-GB" b="1" spc="0"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endParaRPr>
          </a:p>
        </p:txBody>
      </p:sp>
      <p:sp>
        <p:nvSpPr>
          <p:cNvPr id="5" name="Rectangle 4"/>
          <p:cNvSpPr/>
          <p:nvPr/>
        </p:nvSpPr>
        <p:spPr>
          <a:xfrm>
            <a:off x="2987799" y="319669"/>
            <a:ext cx="5452135" cy="923330"/>
          </a:xfrm>
          <a:prstGeom prst="rect">
            <a:avLst/>
          </a:prstGeom>
          <a:solidFill>
            <a:schemeClr val="accent1"/>
          </a:solidFill>
        </p:spPr>
        <p:txBody>
          <a:bodyPr wrap="none" lIns="91440" tIns="45720" rIns="91440" bIns="45720">
            <a:spAutoFit/>
          </a:bodyPr>
          <a:lstStyle/>
          <a:p>
            <a:pPr algn="ctr"/>
            <a:r>
              <a:rPr lang="ar-SA" sz="5400" b="1" dirty="0" smtClean="0">
                <a:ln w="9525">
                  <a:solidFill>
                    <a:schemeClr val="bg1"/>
                  </a:solidFill>
                  <a:prstDash val="solid"/>
                </a:ln>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بسم الله الرحمن الرحيم </a:t>
            </a:r>
            <a:endParaRPr lang="en-US" sz="5400" b="1" dirty="0">
              <a:ln w="9525">
                <a:solidFill>
                  <a:schemeClr val="bg1"/>
                </a:solidFill>
                <a:prstDash val="solid"/>
              </a:ln>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22780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59657" y="205326"/>
            <a:ext cx="11684000" cy="4250559"/>
          </a:xfrm>
          <a:prstGeom prst="rect">
            <a:avLst/>
          </a:prstGeom>
        </p:spPr>
      </p:pic>
    </p:spTree>
    <p:extLst>
      <p:ext uri="{BB962C8B-B14F-4D97-AF65-F5344CB8AC3E}">
        <p14:creationId xmlns:p14="http://schemas.microsoft.com/office/powerpoint/2010/main" val="1568880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033258" y="2032000"/>
            <a:ext cx="5013600" cy="4702628"/>
          </a:xfrm>
          <a:prstGeom prst="rect">
            <a:avLst/>
          </a:prstGeom>
        </p:spPr>
      </p:pic>
      <p:pic>
        <p:nvPicPr>
          <p:cNvPr id="5" name="Picture 4"/>
          <p:cNvPicPr>
            <a:picLocks noChangeAspect="1"/>
          </p:cNvPicPr>
          <p:nvPr/>
        </p:nvPicPr>
        <p:blipFill>
          <a:blip r:embed="rId3"/>
          <a:stretch>
            <a:fillRect/>
          </a:stretch>
        </p:blipFill>
        <p:spPr>
          <a:xfrm>
            <a:off x="188686" y="333827"/>
            <a:ext cx="6844572" cy="6037945"/>
          </a:xfrm>
          <a:prstGeom prst="rect">
            <a:avLst/>
          </a:prstGeom>
        </p:spPr>
      </p:pic>
    </p:spTree>
    <p:extLst>
      <p:ext uri="{BB962C8B-B14F-4D97-AF65-F5344CB8AC3E}">
        <p14:creationId xmlns:p14="http://schemas.microsoft.com/office/powerpoint/2010/main" val="917772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2010.atmos.uiuc.edu/guides/maps/fcst/gifs/5vrthght.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6174" y="2538528"/>
            <a:ext cx="7010398" cy="418732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59657" y="114090"/>
            <a:ext cx="11451772" cy="2308324"/>
          </a:xfrm>
          <a:prstGeom prst="rect">
            <a:avLst/>
          </a:prstGeom>
        </p:spPr>
        <p:txBody>
          <a:bodyPr wrap="square">
            <a:spAutoFit/>
          </a:bodyPr>
          <a:lstStyle/>
          <a:p>
            <a:pPr algn="justLow"/>
            <a:r>
              <a:rPr lang="en-GB" sz="2400" b="1" dirty="0">
                <a:latin typeface="Times New Roman" panose="02020603050405020304" pitchFamily="18" charset="0"/>
                <a:hlinkClick r:id="rId3"/>
              </a:rPr>
              <a:t>Vorticity</a:t>
            </a:r>
            <a:r>
              <a:rPr lang="en-GB" sz="2400" b="1" dirty="0">
                <a:latin typeface="Times New Roman" panose="02020603050405020304" pitchFamily="18" charset="0"/>
              </a:rPr>
              <a:t> is measurement of the spin of air parcels. In meteorology, we are most concerned with the spin of horizontally flowing air about a vertical axis. Of most interest are localized regions of much higher vorticity values, called positive vorticity maxima (generally above 16 X10e-5 s^-1). East of a vorticity max., upward motion helps to strengthen surface </a:t>
            </a:r>
            <a:r>
              <a:rPr lang="en-GB" sz="2400" b="1" dirty="0">
                <a:latin typeface="Times New Roman" panose="02020603050405020304" pitchFamily="18" charset="0"/>
                <a:hlinkClick r:id="rId4"/>
              </a:rPr>
              <a:t>low pressure </a:t>
            </a:r>
            <a:r>
              <a:rPr lang="en-GB" sz="2400" b="1" dirty="0" err="1">
                <a:latin typeface="Times New Roman" panose="02020603050405020304" pitchFamily="18" charset="0"/>
                <a:hlinkClick r:id="rId4"/>
              </a:rPr>
              <a:t>centers</a:t>
            </a:r>
            <a:r>
              <a:rPr lang="en-GB" sz="2400" b="1" dirty="0">
                <a:latin typeface="Times New Roman" panose="02020603050405020304" pitchFamily="18" charset="0"/>
              </a:rPr>
              <a:t> and induce precipitation. Conversely, west of a vorticity maximum, air is generally sinking, resulting in fair weather.</a:t>
            </a:r>
            <a:endParaRPr lang="en-GB" sz="2400" b="1" dirty="0"/>
          </a:p>
        </p:txBody>
      </p:sp>
    </p:spTree>
    <p:extLst>
      <p:ext uri="{BB962C8B-B14F-4D97-AF65-F5344CB8AC3E}">
        <p14:creationId xmlns:p14="http://schemas.microsoft.com/office/powerpoint/2010/main" val="31169911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Rectangle 3"/>
          <p:cNvSpPr/>
          <p:nvPr/>
        </p:nvSpPr>
        <p:spPr>
          <a:xfrm>
            <a:off x="439002" y="999795"/>
            <a:ext cx="11282149" cy="2308324"/>
          </a:xfrm>
          <a:prstGeom prst="rect">
            <a:avLst/>
          </a:prstGeom>
        </p:spPr>
        <p:txBody>
          <a:bodyPr wrap="square">
            <a:spAutoFit/>
          </a:bodyPr>
          <a:lstStyle/>
          <a:p>
            <a:pPr marL="342900" indent="-342900">
              <a:buFont typeface="Arial" panose="020B0604020202020204" pitchFamily="34" charset="0"/>
              <a:buChar char="•"/>
            </a:pPr>
            <a:r>
              <a:rPr lang="en-GB" sz="3600" b="1" u="sng" dirty="0" smtClean="0">
                <a:solidFill>
                  <a:srgbClr val="FF0000"/>
                </a:solidFill>
                <a:latin typeface="Times New Roman" panose="02020603050405020304" pitchFamily="18" charset="0"/>
                <a:cs typeface="Times New Roman" panose="02020603050405020304" pitchFamily="18" charset="0"/>
              </a:rPr>
              <a:t>Vorticity </a:t>
            </a:r>
            <a:r>
              <a:rPr lang="en-GB" sz="3600" b="1" u="sng" dirty="0">
                <a:solidFill>
                  <a:srgbClr val="FF0000"/>
                </a:solidFill>
                <a:latin typeface="Times New Roman" panose="02020603050405020304" pitchFamily="18" charset="0"/>
                <a:cs typeface="Times New Roman" panose="02020603050405020304" pitchFamily="18" charset="0"/>
              </a:rPr>
              <a:t>Definition </a:t>
            </a:r>
            <a:r>
              <a:rPr lang="en-GB" sz="3600" b="1" u="sng" dirty="0" smtClean="0">
                <a:solidFill>
                  <a:srgbClr val="FF0000"/>
                </a:solidFill>
                <a:latin typeface="Times New Roman" panose="02020603050405020304" pitchFamily="18" charset="0"/>
                <a:cs typeface="Times New Roman" panose="02020603050405020304" pitchFamily="18" charset="0"/>
              </a:rPr>
              <a:t> </a:t>
            </a:r>
          </a:p>
          <a:p>
            <a:pPr marL="342900" indent="-342900">
              <a:buFont typeface="Arial" panose="020B0604020202020204" pitchFamily="34" charset="0"/>
              <a:buChar char="•"/>
            </a:pPr>
            <a:r>
              <a:rPr lang="en-GB" sz="2000" b="1" dirty="0">
                <a:latin typeface="Times New Roman" panose="02020603050405020304" pitchFamily="18" charset="0"/>
                <a:cs typeface="Times New Roman" panose="02020603050405020304" pitchFamily="18" charset="0"/>
              </a:rPr>
              <a:t>  </a:t>
            </a:r>
            <a:r>
              <a:rPr lang="en-GB" sz="2600" dirty="0">
                <a:latin typeface="Times New Roman" panose="02020603050405020304" pitchFamily="18" charset="0"/>
                <a:cs typeface="Times New Roman" panose="02020603050405020304" pitchFamily="18" charset="0"/>
              </a:rPr>
              <a:t>The angular velocity is a measure of rotation of a body. </a:t>
            </a:r>
            <a:endParaRPr lang="en-GB" sz="26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GB" sz="2600" dirty="0">
                <a:latin typeface="Times New Roman" panose="02020603050405020304" pitchFamily="18" charset="0"/>
                <a:cs typeface="Times New Roman" panose="02020603050405020304" pitchFamily="18" charset="0"/>
              </a:rPr>
              <a:t> </a:t>
            </a:r>
            <a:r>
              <a:rPr lang="en-GB" sz="2600" b="1" dirty="0" smtClean="0">
                <a:latin typeface="Times New Roman" panose="02020603050405020304" pitchFamily="18" charset="0"/>
                <a:cs typeface="Times New Roman" panose="02020603050405020304" pitchFamily="18" charset="0"/>
              </a:rPr>
              <a:t> </a:t>
            </a:r>
            <a:r>
              <a:rPr lang="en-GB" sz="2600" dirty="0">
                <a:latin typeface="Times New Roman" panose="02020603050405020304" pitchFamily="18" charset="0"/>
                <a:cs typeface="Times New Roman" panose="02020603050405020304" pitchFamily="18" charset="0"/>
              </a:rPr>
              <a:t>This is a suitable quantity for a body that retains its shape. </a:t>
            </a:r>
            <a:endParaRPr lang="en-GB" sz="26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GB" sz="2600" dirty="0">
                <a:latin typeface="Times New Roman" panose="02020603050405020304" pitchFamily="18" charset="0"/>
                <a:cs typeface="Times New Roman" panose="02020603050405020304" pitchFamily="18" charset="0"/>
              </a:rPr>
              <a:t> </a:t>
            </a:r>
            <a:r>
              <a:rPr lang="en-GB" sz="2600" dirty="0" smtClean="0">
                <a:latin typeface="Times New Roman" panose="02020603050405020304" pitchFamily="18" charset="0"/>
                <a:cs typeface="Times New Roman" panose="02020603050405020304" pitchFamily="18" charset="0"/>
              </a:rPr>
              <a:t>The </a:t>
            </a:r>
            <a:r>
              <a:rPr lang="en-GB" sz="2600" dirty="0">
                <a:latin typeface="Times New Roman" panose="02020603050405020304" pitchFamily="18" charset="0"/>
                <a:cs typeface="Times New Roman" panose="02020603050405020304" pitchFamily="18" charset="0"/>
              </a:rPr>
              <a:t>fluid, on the other hand, can be distorted and we must consider two components of rotation</a:t>
            </a:r>
            <a:r>
              <a:rPr lang="en-GB" sz="3000" b="1" dirty="0">
                <a:solidFill>
                  <a:srgbClr val="FF0000"/>
                </a:solidFill>
                <a:latin typeface="Times New Roman" panose="02020603050405020304" pitchFamily="18" charset="0"/>
                <a:cs typeface="Times New Roman" panose="02020603050405020304" pitchFamily="18" charset="0"/>
              </a:rPr>
              <a:t>: shear and curvature. </a:t>
            </a:r>
            <a:endParaRPr lang="en-GB" sz="3000" b="1" dirty="0">
              <a:solidFill>
                <a:srgbClr val="FF0000"/>
              </a:solidFill>
            </a:endParaRPr>
          </a:p>
        </p:txBody>
      </p:sp>
      <p:pic>
        <p:nvPicPr>
          <p:cNvPr id="5" name="Picture 4"/>
          <p:cNvPicPr>
            <a:picLocks noChangeAspect="1"/>
          </p:cNvPicPr>
          <p:nvPr/>
        </p:nvPicPr>
        <p:blipFill>
          <a:blip r:embed="rId2"/>
          <a:stretch>
            <a:fillRect/>
          </a:stretch>
        </p:blipFill>
        <p:spPr>
          <a:xfrm>
            <a:off x="7424382" y="3450853"/>
            <a:ext cx="4767618" cy="2693888"/>
          </a:xfrm>
          <a:prstGeom prst="rect">
            <a:avLst/>
          </a:prstGeom>
        </p:spPr>
      </p:pic>
      <p:sp>
        <p:nvSpPr>
          <p:cNvPr id="6" name="Rectangle 5"/>
          <p:cNvSpPr/>
          <p:nvPr/>
        </p:nvSpPr>
        <p:spPr>
          <a:xfrm>
            <a:off x="217714" y="3187678"/>
            <a:ext cx="7287904" cy="3662541"/>
          </a:xfrm>
          <a:prstGeom prst="rect">
            <a:avLst/>
          </a:prstGeom>
        </p:spPr>
        <p:txBody>
          <a:bodyPr wrap="square">
            <a:spAutoFit/>
          </a:bodyPr>
          <a:lstStyle/>
          <a:p>
            <a:r>
              <a:rPr lang="en-GB" sz="2400" b="1" dirty="0" smtClean="0"/>
              <a:t>Shear</a:t>
            </a:r>
            <a:endParaRPr lang="en-GB" sz="2400" b="1" dirty="0"/>
          </a:p>
          <a:p>
            <a:pPr algn="justLow"/>
            <a:r>
              <a:rPr lang="en-GB" sz="2600" dirty="0">
                <a:latin typeface="Times New Roman" panose="02020603050405020304" pitchFamily="18" charset="0"/>
                <a:cs typeface="Times New Roman" panose="02020603050405020304" pitchFamily="18" charset="0"/>
              </a:rPr>
              <a:t>Consider a marker in the fluid such as the dashed line crossing the streamlines, of a river for example. Initially, the marker might be normal to the streamlines, as at time t1, but later the marker will be rotated to the position at t2. The marker line has undergone an anticlockwise rotation (cyclonic in the N-hemisphere). We evaluate the contribution to the vorticity as −</a:t>
            </a:r>
            <a:r>
              <a:rPr lang="en-GB" sz="2600" dirty="0">
                <a:latin typeface="Times New Roman" panose="02020603050405020304" pitchFamily="18" charset="0"/>
                <a:cs typeface="Times New Roman" panose="02020603050405020304" pitchFamily="18" charset="0"/>
              </a:rPr>
              <a:t>𝑑𝑣/𝑑𝑛</a:t>
            </a:r>
            <a:endParaRPr lang="en-GB" sz="2600" dirty="0">
              <a:latin typeface="Times New Roman" panose="02020603050405020304" pitchFamily="18" charset="0"/>
              <a:cs typeface="Times New Roman" panose="02020603050405020304" pitchFamily="18" charset="0"/>
            </a:endParaRPr>
          </a:p>
        </p:txBody>
      </p:sp>
      <p:sp>
        <p:nvSpPr>
          <p:cNvPr id="7" name="Rectangle 2"/>
          <p:cNvSpPr>
            <a:spLocks noChangeArrowheads="1"/>
          </p:cNvSpPr>
          <p:nvPr/>
        </p:nvSpPr>
        <p:spPr bwMode="auto">
          <a:xfrm>
            <a:off x="217714" y="138499"/>
            <a:ext cx="11742057" cy="92333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285750" marR="0" lvl="0" indent="-285750" algn="r"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altLang="en-US" b="1"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rPr>
              <a:t>لدوامية</a:t>
            </a:r>
            <a:r>
              <a:rPr kumimoji="0" lang="en-US" altLang="en-US" b="0"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rPr>
              <a:t> </a:t>
            </a:r>
            <a:r>
              <a:rPr kumimoji="0" lang="ar-SA" altLang="en-US" b="0"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rPr>
              <a:t>أو</a:t>
            </a:r>
            <a:r>
              <a:rPr kumimoji="0" lang="en-US" altLang="en-US" b="0"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rPr>
              <a:t> </a:t>
            </a:r>
            <a:r>
              <a:rPr kumimoji="0" lang="ar-SA" altLang="en-US" b="1"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rPr>
              <a:t>الدردورية</a:t>
            </a:r>
            <a:r>
              <a:rPr kumimoji="0" lang="en-US" altLang="en-US" b="0" i="0" u="none" strike="noStrike" cap="none" normalizeH="0" baseline="30000" dirty="0" smtClean="0">
                <a:ln>
                  <a:noFill/>
                </a:ln>
                <a:solidFill>
                  <a:srgbClr val="0B0080"/>
                </a:solidFill>
                <a:effectLst/>
                <a:latin typeface="Times New Roman" panose="02020603050405020304" pitchFamily="18" charset="0"/>
                <a:cs typeface="Times New Roman" panose="02020603050405020304" pitchFamily="18" charset="0"/>
                <a:hlinkClick r:id="rId3"/>
              </a:rPr>
              <a:t>[1</a:t>
            </a:r>
            <a:r>
              <a:rPr kumimoji="0" lang="en-US" altLang="en-US" b="0"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rPr>
              <a:t>Vorticity) </a:t>
            </a:r>
            <a:r>
              <a:rPr kumimoji="0" lang="ar-SA" altLang="en-US" b="0"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rPr>
              <a:t>ورمزهمبدأ في علم</a:t>
            </a:r>
            <a:r>
              <a:rPr kumimoji="0" lang="en-US" altLang="en-US" b="0"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rPr>
              <a:t> </a:t>
            </a:r>
            <a:r>
              <a:rPr kumimoji="0" lang="ar-SA" altLang="en-US" b="0" i="0" u="none" strike="noStrike" cap="none" normalizeH="0" baseline="0" dirty="0" smtClean="0">
                <a:ln>
                  <a:noFill/>
                </a:ln>
                <a:solidFill>
                  <a:srgbClr val="0B0080"/>
                </a:solidFill>
                <a:effectLst/>
                <a:latin typeface="Times New Roman" panose="02020603050405020304" pitchFamily="18" charset="0"/>
                <a:cs typeface="Times New Roman" panose="02020603050405020304" pitchFamily="18" charset="0"/>
                <a:hlinkClick r:id="rId4" tooltip="جريان الموائع"/>
              </a:rPr>
              <a:t>جريان الموائع</a:t>
            </a:r>
            <a:r>
              <a:rPr kumimoji="0" lang="en-US" altLang="en-US" b="0"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rPr>
              <a:t> </a:t>
            </a:r>
            <a:r>
              <a:rPr kumimoji="0" lang="ar-SA" altLang="en-US" b="0"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rPr>
              <a:t>يعرف أنه مقياس لمدى ميل أجزاء</a:t>
            </a:r>
            <a:r>
              <a:rPr kumimoji="0" lang="en-US" altLang="en-US" b="0"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rPr>
              <a:t> </a:t>
            </a:r>
            <a:r>
              <a:rPr kumimoji="0" lang="ar-SA" altLang="en-US" b="0" i="0" u="none" strike="noStrike" cap="none" normalizeH="0" baseline="0" dirty="0" smtClean="0">
                <a:ln>
                  <a:noFill/>
                </a:ln>
                <a:solidFill>
                  <a:srgbClr val="0B0080"/>
                </a:solidFill>
                <a:effectLst/>
                <a:latin typeface="Times New Roman" panose="02020603050405020304" pitchFamily="18" charset="0"/>
                <a:cs typeface="Times New Roman" panose="02020603050405020304" pitchFamily="18" charset="0"/>
                <a:hlinkClick r:id="rId5" tooltip="مائع"/>
              </a:rPr>
              <a:t>المائع</a:t>
            </a:r>
            <a:r>
              <a:rPr kumimoji="0" lang="en-US" altLang="en-US" b="0"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rPr>
              <a:t> </a:t>
            </a:r>
            <a:r>
              <a:rPr kumimoji="0" lang="ar-SA" altLang="en-US" b="0"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rPr>
              <a:t>للف والاستدارة.</a:t>
            </a:r>
            <a:endParaRPr kumimoji="0" lang="en-GB" altLang="en-US" b="0"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endParaRPr>
          </a:p>
          <a:p>
            <a:pPr marL="285750" marR="0" lvl="0" indent="-285750" algn="r"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altLang="en-US" b="0"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rPr>
              <a:t> بناء على ذلك، فإن الدردورية يمكن حسابها برصد مدى تغير</a:t>
            </a:r>
            <a:r>
              <a:rPr kumimoji="0" lang="en-US" altLang="en-US" b="0"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rPr>
              <a:t> </a:t>
            </a:r>
            <a:r>
              <a:rPr kumimoji="0" lang="ar-SA" altLang="en-US" b="0" i="0" u="none" strike="noStrike" cap="none" normalizeH="0" baseline="0" dirty="0" smtClean="0">
                <a:ln>
                  <a:noFill/>
                </a:ln>
                <a:solidFill>
                  <a:srgbClr val="A55858"/>
                </a:solidFill>
                <a:effectLst/>
                <a:latin typeface="Times New Roman" panose="02020603050405020304" pitchFamily="18" charset="0"/>
                <a:cs typeface="Times New Roman" panose="02020603050405020304" pitchFamily="18" charset="0"/>
                <a:hlinkClick r:id="rId6" tooltip="تدوير (جريان الموائع) (الصفحة غير موجودة)"/>
              </a:rPr>
              <a:t>الدوران</a:t>
            </a:r>
            <a:r>
              <a:rPr kumimoji="0" lang="en-US" altLang="en-US" b="0"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rPr>
              <a:t> </a:t>
            </a:r>
            <a:r>
              <a:rPr kumimoji="0" lang="ar-SA" altLang="en-US" b="0"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rPr>
              <a:t>في مساحة صغيرة وكلما استدق الرصد وصغرت المساحة كان القياس أحرى للدقة. من أجل ذلك فإن الدردورية تعرف رياضيا على أنها التغير</a:t>
            </a:r>
            <a:r>
              <a:rPr kumimoji="0" lang="en-US" altLang="en-US" b="0"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rPr>
              <a:t> </a:t>
            </a:r>
            <a:r>
              <a:rPr kumimoji="0" lang="ar-SA" altLang="en-US" b="0" i="0" u="none" strike="noStrike" cap="none" normalizeH="0" baseline="0" dirty="0" smtClean="0">
                <a:ln>
                  <a:noFill/>
                </a:ln>
                <a:solidFill>
                  <a:srgbClr val="A55858"/>
                </a:solidFill>
                <a:effectLst/>
                <a:latin typeface="Times New Roman" panose="02020603050405020304" pitchFamily="18" charset="0"/>
                <a:cs typeface="Times New Roman" panose="02020603050405020304" pitchFamily="18" charset="0"/>
                <a:hlinkClick r:id="rId7" tooltip="متناهى في الصغر (الصفحة غير موجودة)"/>
              </a:rPr>
              <a:t>المتناهى في الصغر</a:t>
            </a:r>
            <a:r>
              <a:rPr kumimoji="0" lang="en-US" altLang="en-US" b="0"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rPr>
              <a:t> </a:t>
            </a:r>
            <a:r>
              <a:rPr kumimoji="0" lang="ar-SA" altLang="en-US" b="0"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rPr>
              <a:t>لدوران المائع ضمن مساحة موحلة كذلك في الصغر</a:t>
            </a:r>
            <a:r>
              <a:rPr kumimoji="0" lang="ar-IQ" altLang="en-US" b="0"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rPr>
              <a:t>. </a:t>
            </a:r>
            <a:endParaRPr kumimoji="0" lang="en-US" altLang="en-US" b="0" i="0" u="none" strike="noStrike" cap="none" normalizeH="0" baseline="0" dirty="0" smtClean="0">
              <a:ln>
                <a:noFill/>
              </a:ln>
              <a:solidFill>
                <a:srgbClr val="222222"/>
              </a:solidFill>
              <a:effectLst/>
              <a:latin typeface="Times New Roman" panose="02020603050405020304" pitchFamily="18" charset="0"/>
              <a:cs typeface="Times New Roman" panose="02020603050405020304" pitchFamily="18" charset="0"/>
            </a:endParaRPr>
          </a:p>
        </p:txBody>
      </p:sp>
      <p:sp>
        <p:nvSpPr>
          <p:cNvPr id="8" name="AutoShape 3" descr="{\displaystyle \omega }"/>
          <p:cNvSpPr>
            <a:spLocks noChangeAspect="1" noChangeArrowheads="1"/>
          </p:cNvSpPr>
          <p:nvPr/>
        </p:nvSpPr>
        <p:spPr bwMode="auto">
          <a:xfrm>
            <a:off x="15622588"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4617154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1970" y="153593"/>
            <a:ext cx="9507940" cy="923330"/>
          </a:xfrm>
          <a:prstGeom prst="rect">
            <a:avLst/>
          </a:prstGeom>
        </p:spPr>
        <p:txBody>
          <a:bodyPr wrap="square">
            <a:spAutoFit/>
          </a:bodyPr>
          <a:lstStyle/>
          <a:p>
            <a:r>
              <a:rPr lang="en-GB" sz="1600" dirty="0" smtClean="0">
                <a:solidFill>
                  <a:srgbClr val="000000"/>
                </a:solidFill>
                <a:latin typeface="Times New Roman" panose="02020603050405020304" pitchFamily="18" charset="0"/>
              </a:rPr>
              <a:t> </a:t>
            </a:r>
            <a:r>
              <a:rPr lang="en-GB" b="1" dirty="0">
                <a:solidFill>
                  <a:srgbClr val="000000"/>
                </a:solidFill>
                <a:latin typeface="Times New Roman" panose="02020603050405020304" pitchFamily="18" charset="0"/>
              </a:rPr>
              <a:t>Curvature </a:t>
            </a:r>
            <a:endParaRPr lang="en-GB" dirty="0">
              <a:solidFill>
                <a:srgbClr val="000000"/>
              </a:solidFill>
              <a:latin typeface="Times New Roman" panose="02020603050405020304" pitchFamily="18" charset="0"/>
            </a:endParaRPr>
          </a:p>
          <a:p>
            <a:r>
              <a:rPr lang="en-GB" dirty="0">
                <a:solidFill>
                  <a:srgbClr val="000000"/>
                </a:solidFill>
                <a:latin typeface="Times New Roman" panose="02020603050405020304" pitchFamily="18" charset="0"/>
              </a:rPr>
              <a:t>If, at radial distance r, the velocity is v, the curvature component of vorticity is evaluated as v/r in the same way we define angular velocity. </a:t>
            </a:r>
            <a:endParaRPr lang="en-GB" dirty="0"/>
          </a:p>
        </p:txBody>
      </p:sp>
      <p:pic>
        <p:nvPicPr>
          <p:cNvPr id="5" name="Picture 4"/>
          <p:cNvPicPr>
            <a:picLocks noChangeAspect="1"/>
          </p:cNvPicPr>
          <p:nvPr/>
        </p:nvPicPr>
        <p:blipFill>
          <a:blip r:embed="rId2"/>
          <a:stretch>
            <a:fillRect/>
          </a:stretch>
        </p:blipFill>
        <p:spPr>
          <a:xfrm>
            <a:off x="4609585" y="954093"/>
            <a:ext cx="2795663" cy="2758098"/>
          </a:xfrm>
          <a:prstGeom prst="rect">
            <a:avLst/>
          </a:prstGeom>
        </p:spPr>
      </p:pic>
      <p:pic>
        <p:nvPicPr>
          <p:cNvPr id="6" name="Picture 5"/>
          <p:cNvPicPr>
            <a:picLocks noChangeAspect="1"/>
          </p:cNvPicPr>
          <p:nvPr/>
        </p:nvPicPr>
        <p:blipFill>
          <a:blip r:embed="rId3"/>
          <a:stretch>
            <a:fillRect/>
          </a:stretch>
        </p:blipFill>
        <p:spPr>
          <a:xfrm>
            <a:off x="195744" y="3862316"/>
            <a:ext cx="11623343" cy="2714063"/>
          </a:xfrm>
          <a:prstGeom prst="rect">
            <a:avLst/>
          </a:prstGeom>
        </p:spPr>
      </p:pic>
    </p:spTree>
    <p:extLst>
      <p:ext uri="{BB962C8B-B14F-4D97-AF65-F5344CB8AC3E}">
        <p14:creationId xmlns:p14="http://schemas.microsoft.com/office/powerpoint/2010/main" val="42901660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98386"/>
            <a:ext cx="11714650" cy="4173363"/>
          </a:xfrm>
          <a:prstGeom prst="rect">
            <a:avLst/>
          </a:prstGeom>
        </p:spPr>
      </p:pic>
      <p:pic>
        <p:nvPicPr>
          <p:cNvPr id="5" name="Picture 4"/>
          <p:cNvPicPr>
            <a:picLocks noChangeAspect="1"/>
          </p:cNvPicPr>
          <p:nvPr/>
        </p:nvPicPr>
        <p:blipFill>
          <a:blip r:embed="rId3"/>
          <a:stretch>
            <a:fillRect/>
          </a:stretch>
        </p:blipFill>
        <p:spPr>
          <a:xfrm>
            <a:off x="0" y="4271749"/>
            <a:ext cx="11714650" cy="2551219"/>
          </a:xfrm>
          <a:prstGeom prst="rect">
            <a:avLst/>
          </a:prstGeom>
        </p:spPr>
      </p:pic>
      <p:sp>
        <p:nvSpPr>
          <p:cNvPr id="6" name="Oval 5"/>
          <p:cNvSpPr/>
          <p:nvPr/>
        </p:nvSpPr>
        <p:spPr>
          <a:xfrm>
            <a:off x="8393373" y="5240740"/>
            <a:ext cx="2347415" cy="504967"/>
          </a:xfrm>
          <a:prstGeom prst="ellipse">
            <a:avLst/>
          </a:prstGeom>
          <a:solidFill>
            <a:schemeClr val="accent5">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64519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715186250"/>
              </p:ext>
            </p:extLst>
          </p:nvPr>
        </p:nvGraphicFramePr>
        <p:xfrm>
          <a:off x="169862" y="43543"/>
          <a:ext cx="10367509" cy="3749040"/>
        </p:xfrm>
        <a:graphic>
          <a:graphicData uri="http://schemas.openxmlformats.org/drawingml/2006/table">
            <a:tbl>
              <a:tblPr/>
              <a:tblGrid>
                <a:gridCol w="10367509">
                  <a:extLst>
                    <a:ext uri="{9D8B030D-6E8A-4147-A177-3AD203B41FA5}">
                      <a16:colId xmlns:a16="http://schemas.microsoft.com/office/drawing/2014/main" val="711977711"/>
                    </a:ext>
                  </a:extLst>
                </a:gridCol>
              </a:tblGrid>
              <a:tr h="0">
                <a:tc>
                  <a:txBody>
                    <a:bodyPr/>
                    <a:lstStyle/>
                    <a:p>
                      <a:pPr marL="363538" indent="-101600" algn="justLow">
                        <a:buFont typeface="Arial" panose="020B0604020202020204" pitchFamily="34" charset="0"/>
                        <a:buChar char="•"/>
                      </a:pPr>
                      <a:r>
                        <a:rPr lang="en-GB" sz="2400" b="0" dirty="0" smtClean="0">
                          <a:solidFill>
                            <a:schemeClr val="tx1"/>
                          </a:solidFill>
                          <a:latin typeface="Times New Roman" panose="02020603050405020304" pitchFamily="18" charset="0"/>
                          <a:cs typeface="Times New Roman" panose="02020603050405020304" pitchFamily="18" charset="0"/>
                        </a:rPr>
                        <a:t>Vorticity Advection leads </a:t>
                      </a:r>
                      <a:r>
                        <a:rPr lang="en-GB" sz="2400" b="0" dirty="0">
                          <a:solidFill>
                            <a:schemeClr val="tx1"/>
                          </a:solidFill>
                          <a:latin typeface="Times New Roman" panose="02020603050405020304" pitchFamily="18" charset="0"/>
                          <a:cs typeface="Times New Roman" panose="02020603050405020304" pitchFamily="18" charset="0"/>
                        </a:rPr>
                        <a:t>to rising/falling pressures at the </a:t>
                      </a:r>
                      <a:r>
                        <a:rPr lang="en-GB" sz="2400" b="0" dirty="0" smtClean="0">
                          <a:solidFill>
                            <a:schemeClr val="tx1"/>
                          </a:solidFill>
                          <a:latin typeface="Times New Roman" panose="02020603050405020304" pitchFamily="18" charset="0"/>
                          <a:cs typeface="Times New Roman" panose="02020603050405020304" pitchFamily="18" charset="0"/>
                        </a:rPr>
                        <a:t>surface.</a:t>
                      </a:r>
                    </a:p>
                    <a:p>
                      <a:pPr marL="342900" indent="-342900" algn="justLow">
                        <a:buFont typeface="Arial" panose="020B0604020202020204" pitchFamily="34" charset="0"/>
                        <a:buChar char="•"/>
                      </a:pPr>
                      <a:r>
                        <a:rPr lang="en-GB" sz="2400" b="0" dirty="0" smtClean="0">
                          <a:solidFill>
                            <a:schemeClr val="tx1"/>
                          </a:solidFill>
                          <a:latin typeface="Times New Roman" panose="02020603050405020304" pitchFamily="18" charset="0"/>
                          <a:cs typeface="Times New Roman" panose="02020603050405020304" pitchFamily="18" charset="0"/>
                        </a:rPr>
                        <a:t>Vorticity </a:t>
                      </a:r>
                      <a:r>
                        <a:rPr lang="en-GB" sz="2400" b="0" dirty="0">
                          <a:solidFill>
                            <a:schemeClr val="tx1"/>
                          </a:solidFill>
                          <a:latin typeface="Times New Roman" panose="02020603050405020304" pitchFamily="18" charset="0"/>
                          <a:cs typeface="Times New Roman" panose="02020603050405020304" pitchFamily="18" charset="0"/>
                        </a:rPr>
                        <a:t>is the localized rotation of the air. Air that rotates </a:t>
                      </a:r>
                      <a:r>
                        <a:rPr lang="en-GB" sz="2400" b="0" dirty="0" smtClean="0">
                          <a:solidFill>
                            <a:schemeClr val="tx1"/>
                          </a:solidFill>
                          <a:latin typeface="Times New Roman" panose="02020603050405020304" pitchFamily="18" charset="0"/>
                          <a:cs typeface="Times New Roman" panose="02020603050405020304" pitchFamily="18" charset="0"/>
                        </a:rPr>
                        <a:t>counter clockwise, </a:t>
                      </a:r>
                      <a:r>
                        <a:rPr lang="en-GB" sz="2400" b="0" dirty="0">
                          <a:solidFill>
                            <a:schemeClr val="tx1"/>
                          </a:solidFill>
                          <a:latin typeface="Times New Roman" panose="02020603050405020304" pitchFamily="18" charset="0"/>
                          <a:cs typeface="Times New Roman" panose="02020603050405020304" pitchFamily="18" charset="0"/>
                        </a:rPr>
                        <a:t>such as in </a:t>
                      </a:r>
                      <a:r>
                        <a:rPr lang="en-GB" sz="2400" b="0" dirty="0">
                          <a:solidFill>
                            <a:schemeClr val="tx1"/>
                          </a:solidFill>
                          <a:latin typeface="Times New Roman" panose="02020603050405020304" pitchFamily="18" charset="0"/>
                          <a:cs typeface="Times New Roman" panose="02020603050405020304" pitchFamily="18" charset="0"/>
                          <a:hlinkClick r:id="rId2"/>
                        </a:rPr>
                        <a:t>cyclones</a:t>
                      </a:r>
                      <a:r>
                        <a:rPr lang="en-GB" sz="2400" b="0" dirty="0">
                          <a:solidFill>
                            <a:schemeClr val="tx1"/>
                          </a:solidFill>
                          <a:latin typeface="Times New Roman" panose="02020603050405020304" pitchFamily="18" charset="0"/>
                          <a:cs typeface="Times New Roman" panose="02020603050405020304" pitchFamily="18" charset="0"/>
                        </a:rPr>
                        <a:t> and </a:t>
                      </a:r>
                      <a:r>
                        <a:rPr lang="en-GB" sz="2400" b="0" dirty="0">
                          <a:solidFill>
                            <a:schemeClr val="tx1"/>
                          </a:solidFill>
                          <a:latin typeface="Times New Roman" panose="02020603050405020304" pitchFamily="18" charset="0"/>
                          <a:cs typeface="Times New Roman" panose="02020603050405020304" pitchFamily="18" charset="0"/>
                          <a:hlinkClick r:id="rId3"/>
                        </a:rPr>
                        <a:t>troughs</a:t>
                      </a:r>
                      <a:r>
                        <a:rPr lang="en-GB" sz="2400" b="0" dirty="0">
                          <a:solidFill>
                            <a:schemeClr val="tx1"/>
                          </a:solidFill>
                          <a:latin typeface="Times New Roman" panose="02020603050405020304" pitchFamily="18" charset="0"/>
                          <a:cs typeface="Times New Roman" panose="02020603050405020304" pitchFamily="18" charset="0"/>
                        </a:rPr>
                        <a:t>, is said to have positive vorticity. Clockwise rotating air, such as in </a:t>
                      </a:r>
                      <a:r>
                        <a:rPr lang="en-GB" sz="2400" b="0" dirty="0">
                          <a:solidFill>
                            <a:schemeClr val="tx1"/>
                          </a:solidFill>
                          <a:latin typeface="Times New Roman" panose="02020603050405020304" pitchFamily="18" charset="0"/>
                          <a:cs typeface="Times New Roman" panose="02020603050405020304" pitchFamily="18" charset="0"/>
                          <a:hlinkClick r:id="rId4"/>
                        </a:rPr>
                        <a:t>high pressure systems</a:t>
                      </a:r>
                      <a:r>
                        <a:rPr lang="en-GB" sz="2400" b="0" dirty="0">
                          <a:solidFill>
                            <a:schemeClr val="tx1"/>
                          </a:solidFill>
                          <a:latin typeface="Times New Roman" panose="02020603050405020304" pitchFamily="18" charset="0"/>
                          <a:cs typeface="Times New Roman" panose="02020603050405020304" pitchFamily="18" charset="0"/>
                        </a:rPr>
                        <a:t> and </a:t>
                      </a:r>
                      <a:r>
                        <a:rPr lang="en-GB" sz="2400" b="0" dirty="0">
                          <a:solidFill>
                            <a:schemeClr val="tx1"/>
                          </a:solidFill>
                          <a:latin typeface="Times New Roman" panose="02020603050405020304" pitchFamily="18" charset="0"/>
                          <a:cs typeface="Times New Roman" panose="02020603050405020304" pitchFamily="18" charset="0"/>
                          <a:hlinkClick r:id="rId5"/>
                        </a:rPr>
                        <a:t>ridges</a:t>
                      </a:r>
                      <a:r>
                        <a:rPr lang="en-GB" sz="2400" b="0" dirty="0">
                          <a:solidFill>
                            <a:schemeClr val="tx1"/>
                          </a:solidFill>
                          <a:latin typeface="Times New Roman" panose="02020603050405020304" pitchFamily="18" charset="0"/>
                          <a:cs typeface="Times New Roman" panose="02020603050405020304" pitchFamily="18" charset="0"/>
                        </a:rPr>
                        <a:t>, has negative vorticity. </a:t>
                      </a:r>
                      <a:endParaRPr lang="en-GB" sz="2400" b="0" dirty="0" smtClean="0">
                        <a:solidFill>
                          <a:schemeClr val="tx1"/>
                        </a:solidFill>
                        <a:latin typeface="Times New Roman" panose="02020603050405020304" pitchFamily="18" charset="0"/>
                        <a:cs typeface="Times New Roman" panose="02020603050405020304" pitchFamily="18" charset="0"/>
                      </a:endParaRPr>
                    </a:p>
                    <a:p>
                      <a:pPr marL="342900" indent="-342900" algn="justLow">
                        <a:buFont typeface="Arial" panose="020B0604020202020204" pitchFamily="34" charset="0"/>
                        <a:buChar char="•"/>
                      </a:pPr>
                      <a:r>
                        <a:rPr lang="en-GB" sz="2400" b="0" dirty="0" smtClean="0">
                          <a:solidFill>
                            <a:schemeClr val="tx1"/>
                          </a:solidFill>
                          <a:latin typeface="Times New Roman" panose="02020603050405020304" pitchFamily="18" charset="0"/>
                          <a:cs typeface="Times New Roman" panose="02020603050405020304" pitchFamily="18" charset="0"/>
                        </a:rPr>
                        <a:t>The</a:t>
                      </a:r>
                      <a:r>
                        <a:rPr lang="en-GB" sz="2400" b="0" dirty="0">
                          <a:solidFill>
                            <a:schemeClr val="tx1"/>
                          </a:solidFill>
                          <a:latin typeface="Times New Roman" panose="02020603050405020304" pitchFamily="18" charset="0"/>
                          <a:cs typeface="Times New Roman" panose="02020603050405020304" pitchFamily="18" charset="0"/>
                        </a:rPr>
                        <a:t> </a:t>
                      </a:r>
                      <a:r>
                        <a:rPr lang="en-GB" sz="2400" b="0" dirty="0">
                          <a:solidFill>
                            <a:schemeClr val="tx1"/>
                          </a:solidFill>
                          <a:latin typeface="Times New Roman" panose="02020603050405020304" pitchFamily="18" charset="0"/>
                          <a:cs typeface="Times New Roman" panose="02020603050405020304" pitchFamily="18" charset="0"/>
                          <a:hlinkClick r:id="rId6"/>
                        </a:rPr>
                        <a:t>advection</a:t>
                      </a:r>
                      <a:r>
                        <a:rPr lang="en-GB" sz="2400" b="0" dirty="0">
                          <a:solidFill>
                            <a:schemeClr val="tx1"/>
                          </a:solidFill>
                          <a:latin typeface="Times New Roman" panose="02020603050405020304" pitchFamily="18" charset="0"/>
                          <a:cs typeface="Times New Roman" panose="02020603050405020304" pitchFamily="18" charset="0"/>
                        </a:rPr>
                        <a:t> of vorticity at high levels will result in a response at the surface which will attempt to offset the effects of the advection</a:t>
                      </a:r>
                      <a:r>
                        <a:rPr lang="en-GB" sz="2400" b="0" dirty="0" smtClean="0">
                          <a:solidFill>
                            <a:schemeClr val="tx1"/>
                          </a:solidFill>
                          <a:latin typeface="Times New Roman" panose="02020603050405020304" pitchFamily="18" charset="0"/>
                          <a:cs typeface="Times New Roman" panose="02020603050405020304" pitchFamily="18" charset="0"/>
                        </a:rPr>
                        <a:t>.</a:t>
                      </a:r>
                    </a:p>
                    <a:p>
                      <a:pPr marL="342900" indent="-342900" algn="justLow">
                        <a:buFont typeface="Arial" panose="020B0604020202020204" pitchFamily="34" charset="0"/>
                        <a:buChar char="•"/>
                      </a:pPr>
                      <a:endParaRPr lang="en-GB" sz="2400" b="0" dirty="0" smtClean="0">
                        <a:solidFill>
                          <a:schemeClr val="tx1"/>
                        </a:solidFill>
                        <a:latin typeface="Times New Roman" panose="02020603050405020304" pitchFamily="18" charset="0"/>
                        <a:cs typeface="Times New Roman" panose="02020603050405020304" pitchFamily="18" charset="0"/>
                      </a:endParaRPr>
                    </a:p>
                    <a:p>
                      <a:pPr marL="342900" indent="-342900" algn="justLow">
                        <a:buFont typeface="Arial" panose="020B0604020202020204" pitchFamily="34" charset="0"/>
                        <a:buChar char="•"/>
                      </a:pPr>
                      <a:r>
                        <a:rPr lang="en-GB" sz="2400" b="0" dirty="0" smtClean="0">
                          <a:solidFill>
                            <a:schemeClr val="tx1"/>
                          </a:solidFill>
                          <a:latin typeface="Times New Roman" panose="02020603050405020304" pitchFamily="18" charset="0"/>
                          <a:cs typeface="Times New Roman" panose="02020603050405020304" pitchFamily="18" charset="0"/>
                        </a:rPr>
                        <a:t> </a:t>
                      </a:r>
                      <a:r>
                        <a:rPr lang="en-GB" sz="2400" b="0" dirty="0">
                          <a:solidFill>
                            <a:schemeClr val="tx1"/>
                          </a:solidFill>
                          <a:latin typeface="Times New Roman" panose="02020603050405020304" pitchFamily="18" charset="0"/>
                          <a:cs typeface="Times New Roman" panose="02020603050405020304" pitchFamily="18" charset="0"/>
                        </a:rPr>
                        <a:t>More specifically, vorticity advection is indicative of rising motion/falling pressures at the surface. For example, look at this 500 </a:t>
                      </a:r>
                      <a:r>
                        <a:rPr lang="en-GB" sz="2400" b="0" dirty="0" err="1">
                          <a:solidFill>
                            <a:schemeClr val="tx1"/>
                          </a:solidFill>
                          <a:latin typeface="Times New Roman" panose="02020603050405020304" pitchFamily="18" charset="0"/>
                          <a:cs typeface="Times New Roman" panose="02020603050405020304" pitchFamily="18" charset="0"/>
                        </a:rPr>
                        <a:t>mb</a:t>
                      </a:r>
                      <a:r>
                        <a:rPr lang="en-GB" sz="2400" b="0" dirty="0">
                          <a:solidFill>
                            <a:schemeClr val="tx1"/>
                          </a:solidFill>
                          <a:latin typeface="Times New Roman" panose="02020603050405020304" pitchFamily="18" charset="0"/>
                          <a:cs typeface="Times New Roman" panose="02020603050405020304" pitchFamily="18" charset="0"/>
                        </a:rPr>
                        <a:t> map for 12Z, October 29, </a:t>
                      </a:r>
                      <a:r>
                        <a:rPr lang="en-GB" sz="2400" b="0" dirty="0">
                          <a:latin typeface="Times New Roman" panose="02020603050405020304" pitchFamily="18" charset="0"/>
                          <a:cs typeface="Times New Roman" panose="02020603050405020304" pitchFamily="18" charset="0"/>
                        </a:rPr>
                        <a:t>1995.</a:t>
                      </a:r>
                    </a:p>
                  </a:txBody>
                  <a:tcPr>
                    <a:lnL>
                      <a:noFill/>
                    </a:lnL>
                    <a:lnR>
                      <a:noFill/>
                    </a:lnR>
                    <a:lnT>
                      <a:noFill/>
                    </a:lnT>
                    <a:lnB>
                      <a:noFill/>
                    </a:lnB>
                  </a:tcPr>
                </a:tc>
                <a:extLst>
                  <a:ext uri="{0D108BD9-81ED-4DB2-BD59-A6C34878D82A}">
                    <a16:rowId xmlns:a16="http://schemas.microsoft.com/office/drawing/2014/main" val="316604753"/>
                  </a:ext>
                </a:extLst>
              </a:tr>
            </a:tbl>
          </a:graphicData>
        </a:graphic>
      </p:graphicFrame>
      <p:sp>
        <p:nvSpPr>
          <p:cNvPr id="5" name="AutoShape 2" descr="http://ww2010.atmos.uiuc.edu/guides/mtr/af/adv/gifs/vadv1.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 name="Picture 5"/>
          <p:cNvPicPr>
            <a:picLocks noChangeAspect="1"/>
          </p:cNvPicPr>
          <p:nvPr/>
        </p:nvPicPr>
        <p:blipFill>
          <a:blip r:embed="rId7"/>
          <a:stretch>
            <a:fillRect/>
          </a:stretch>
        </p:blipFill>
        <p:spPr>
          <a:xfrm>
            <a:off x="1959430" y="3503386"/>
            <a:ext cx="7344228" cy="3238500"/>
          </a:xfrm>
          <a:prstGeom prst="rect">
            <a:avLst/>
          </a:prstGeom>
        </p:spPr>
      </p:pic>
    </p:spTree>
    <p:extLst>
      <p:ext uri="{BB962C8B-B14F-4D97-AF65-F5344CB8AC3E}">
        <p14:creationId xmlns:p14="http://schemas.microsoft.com/office/powerpoint/2010/main" val="22795014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126934"/>
            <a:ext cx="11814629" cy="3962531"/>
          </a:xfrm>
          <a:prstGeom prst="rect">
            <a:avLst/>
          </a:prstGeom>
        </p:spPr>
      </p:pic>
      <p:pic>
        <p:nvPicPr>
          <p:cNvPr id="5" name="Picture 4"/>
          <p:cNvPicPr>
            <a:picLocks noChangeAspect="1"/>
          </p:cNvPicPr>
          <p:nvPr/>
        </p:nvPicPr>
        <p:blipFill>
          <a:blip r:embed="rId3"/>
          <a:stretch>
            <a:fillRect/>
          </a:stretch>
        </p:blipFill>
        <p:spPr>
          <a:xfrm>
            <a:off x="7170058" y="4205580"/>
            <a:ext cx="4325256" cy="2485506"/>
          </a:xfrm>
          <a:prstGeom prst="rect">
            <a:avLst/>
          </a:prstGeom>
        </p:spPr>
      </p:pic>
      <p:pic>
        <p:nvPicPr>
          <p:cNvPr id="6" name="Picture 5"/>
          <p:cNvPicPr>
            <a:picLocks noChangeAspect="1"/>
          </p:cNvPicPr>
          <p:nvPr/>
        </p:nvPicPr>
        <p:blipFill>
          <a:blip r:embed="rId4"/>
          <a:stretch>
            <a:fillRect/>
          </a:stretch>
        </p:blipFill>
        <p:spPr>
          <a:xfrm>
            <a:off x="317648" y="4498411"/>
            <a:ext cx="6418648" cy="1899844"/>
          </a:xfrm>
          <a:prstGeom prst="rect">
            <a:avLst/>
          </a:prstGeom>
        </p:spPr>
      </p:pic>
    </p:spTree>
    <p:extLst>
      <p:ext uri="{BB962C8B-B14F-4D97-AF65-F5344CB8AC3E}">
        <p14:creationId xmlns:p14="http://schemas.microsoft.com/office/powerpoint/2010/main" val="2296452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84553" y="296190"/>
            <a:ext cx="11789731" cy="3682078"/>
          </a:xfrm>
          <a:prstGeom prst="rect">
            <a:avLst/>
          </a:prstGeom>
        </p:spPr>
      </p:pic>
      <p:pic>
        <p:nvPicPr>
          <p:cNvPr id="5" name="Picture 4"/>
          <p:cNvPicPr>
            <a:picLocks noChangeAspect="1"/>
          </p:cNvPicPr>
          <p:nvPr/>
        </p:nvPicPr>
        <p:blipFill>
          <a:blip r:embed="rId3"/>
          <a:stretch>
            <a:fillRect/>
          </a:stretch>
        </p:blipFill>
        <p:spPr>
          <a:xfrm>
            <a:off x="184553" y="3978268"/>
            <a:ext cx="11789731" cy="2849766"/>
          </a:xfrm>
          <a:prstGeom prst="rect">
            <a:avLst/>
          </a:prstGeom>
        </p:spPr>
      </p:pic>
    </p:spTree>
    <p:extLst>
      <p:ext uri="{BB962C8B-B14F-4D97-AF65-F5344CB8AC3E}">
        <p14:creationId xmlns:p14="http://schemas.microsoft.com/office/powerpoint/2010/main" val="34040850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460344" y="186290"/>
            <a:ext cx="4620560" cy="3848681"/>
          </a:xfrm>
          <a:prstGeom prst="rect">
            <a:avLst/>
          </a:prstGeom>
        </p:spPr>
      </p:pic>
      <p:pic>
        <p:nvPicPr>
          <p:cNvPr id="5" name="Picture 4"/>
          <p:cNvPicPr>
            <a:picLocks noChangeAspect="1"/>
          </p:cNvPicPr>
          <p:nvPr/>
        </p:nvPicPr>
        <p:blipFill>
          <a:blip r:embed="rId3"/>
          <a:stretch>
            <a:fillRect/>
          </a:stretch>
        </p:blipFill>
        <p:spPr>
          <a:xfrm>
            <a:off x="231713" y="364318"/>
            <a:ext cx="7722116" cy="3881110"/>
          </a:xfrm>
          <a:prstGeom prst="rect">
            <a:avLst/>
          </a:prstGeom>
        </p:spPr>
      </p:pic>
      <p:pic>
        <p:nvPicPr>
          <p:cNvPr id="6" name="Picture 5"/>
          <p:cNvPicPr>
            <a:picLocks noChangeAspect="1"/>
          </p:cNvPicPr>
          <p:nvPr/>
        </p:nvPicPr>
        <p:blipFill>
          <a:blip r:embed="rId4"/>
          <a:stretch>
            <a:fillRect/>
          </a:stretch>
        </p:blipFill>
        <p:spPr>
          <a:xfrm>
            <a:off x="420310" y="4423456"/>
            <a:ext cx="11660593" cy="1583203"/>
          </a:xfrm>
          <a:prstGeom prst="rect">
            <a:avLst/>
          </a:prstGeom>
        </p:spPr>
      </p:pic>
    </p:spTree>
    <p:extLst>
      <p:ext uri="{BB962C8B-B14F-4D97-AF65-F5344CB8AC3E}">
        <p14:creationId xmlns:p14="http://schemas.microsoft.com/office/powerpoint/2010/main" val="284755427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34095</TotalTime>
  <Words>198</Words>
  <Application>Microsoft Office PowerPoint</Application>
  <PresentationFormat>Widescreen</PresentationFormat>
  <Paragraphs>18</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Times New Roman</vt:lpstr>
      <vt:lpstr>Trebuchet MS</vt:lpstr>
      <vt:lpstr>Wingdings 3</vt:lpstr>
      <vt:lpstr>Facet</vt:lpstr>
      <vt:lpstr>Vorticity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ali77 mohammed</dc:creator>
  <cp:lastModifiedBy>ali77 mohammed</cp:lastModifiedBy>
  <cp:revision>58</cp:revision>
  <dcterms:created xsi:type="dcterms:W3CDTF">2019-03-07T04:49:50Z</dcterms:created>
  <dcterms:modified xsi:type="dcterms:W3CDTF">2019-05-21T21:00:42Z</dcterms:modified>
</cp:coreProperties>
</file>