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2" r:id="rId2"/>
    <p:sldId id="256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98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77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1814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361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4421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96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216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90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37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17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26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40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79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24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508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85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57797-07DB-4DCC-89B2-C4D2085A6E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85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439" y="3004820"/>
            <a:ext cx="10244009" cy="1138223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GB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Barotropic</a:t>
            </a:r>
            <a:r>
              <a:rPr lang="en-GB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Baroclinic</a:t>
            </a:r>
            <a:r>
              <a:rPr lang="en-GB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Atmosphere, and Vertical Motion</a:t>
            </a:r>
            <a:endParaRPr lang="en-GB" b="1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87799" y="319669"/>
            <a:ext cx="5452135" cy="923330"/>
          </a:xfrm>
          <a:prstGeom prst="rect">
            <a:avLst/>
          </a:prstGeom>
          <a:solidFill>
            <a:schemeClr val="accent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بسم الله الرحمن الرحيم 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2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75" y="110918"/>
            <a:ext cx="11294522" cy="659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804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620" y="464352"/>
            <a:ext cx="8970506" cy="479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50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/>
          <p:cNvCxnSpPr/>
          <p:nvPr/>
        </p:nvCxnSpPr>
        <p:spPr>
          <a:xfrm flipH="1">
            <a:off x="2263821" y="1431520"/>
            <a:ext cx="0" cy="7794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742847" y="1412938"/>
            <a:ext cx="0" cy="90718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022010" y="477413"/>
            <a:ext cx="27720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Bar tropic </a:t>
            </a:r>
            <a:r>
              <a:rPr lang="en-GB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Atmosphere </a:t>
            </a:r>
            <a:endParaRPr lang="en-GB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18423" y="472757"/>
            <a:ext cx="31071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Baroclinic</a:t>
            </a:r>
            <a:r>
              <a:rPr lang="en-GB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Atmosphere </a:t>
            </a:r>
            <a:endParaRPr lang="en-GB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1138" y="2265529"/>
            <a:ext cx="3834381" cy="4524315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GB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barotropic</a:t>
            </a:r>
            <a:r>
              <a:rPr lang="en-GB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atmosphere is one in which the density depends only on the pressure, </a:t>
            </a:r>
            <a:r>
              <a:rPr lang="en-GB" dirty="0">
                <a:solidFill>
                  <a:srgbClr val="000000"/>
                </a:solidFill>
                <a:latin typeface="Cambria Math" panose="02040503050406030204" pitchFamily="18" charset="0"/>
              </a:rPr>
              <a:t>𝜌=𝜌 (𝑝), </a:t>
            </a:r>
            <a:endParaRPr lang="en-GB" dirty="0" smtClean="0">
              <a:solidFill>
                <a:srgbClr val="000000"/>
              </a:solidFill>
              <a:latin typeface="Cambria Math" panose="02040503050406030204" pitchFamily="18" charset="0"/>
            </a:endParaRPr>
          </a:p>
          <a:p>
            <a:endParaRPr lang="en-GB" dirty="0" smtClean="0">
              <a:solidFill>
                <a:srgbClr val="000000"/>
              </a:solidFill>
              <a:latin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Cambria Math" panose="02040503050406030204" pitchFamily="18" charset="0"/>
              </a:rPr>
              <a:t> Thus, ∇𝑝𝑇=0 in a </a:t>
            </a:r>
            <a:r>
              <a:rPr lang="en-GB" dirty="0" err="1">
                <a:solidFill>
                  <a:srgbClr val="000000"/>
                </a:solidFill>
                <a:latin typeface="Cambria Math" panose="02040503050406030204" pitchFamily="18" charset="0"/>
              </a:rPr>
              <a:t>barotropic</a:t>
            </a:r>
            <a:r>
              <a:rPr lang="en-GB" dirty="0">
                <a:solidFill>
                  <a:srgbClr val="000000"/>
                </a:solidFill>
                <a:latin typeface="Cambria Math" panose="02040503050406030204" pitchFamily="18" charset="0"/>
              </a:rPr>
              <a:t> atmosphere, and the thermal wind equation becomes equal to zero, which states that the geostrophic wind is independent of height in a </a:t>
            </a:r>
            <a:r>
              <a:rPr lang="en-GB" dirty="0" err="1">
                <a:solidFill>
                  <a:srgbClr val="000000"/>
                </a:solidFill>
                <a:latin typeface="Cambria Math" panose="02040503050406030204" pitchFamily="18" charset="0"/>
              </a:rPr>
              <a:t>barotropic</a:t>
            </a:r>
            <a:r>
              <a:rPr lang="en-GB" dirty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atmosphere.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Cambria Math" panose="02040503050406030204" pitchFamily="18" charset="0"/>
              </a:rPr>
              <a:t> Thus, </a:t>
            </a:r>
            <a:r>
              <a:rPr lang="en-GB" dirty="0" err="1">
                <a:solidFill>
                  <a:srgbClr val="000000"/>
                </a:solidFill>
                <a:latin typeface="Cambria Math" panose="02040503050406030204" pitchFamily="18" charset="0"/>
              </a:rPr>
              <a:t>barotropy</a:t>
            </a:r>
            <a:r>
              <a:rPr lang="en-GB" dirty="0">
                <a:solidFill>
                  <a:srgbClr val="000000"/>
                </a:solidFill>
                <a:latin typeface="Cambria Math" panose="02040503050406030204" pitchFamily="18" charset="0"/>
              </a:rPr>
              <a:t> provides a very strong constraint on the motions in a rotating fluid; the large-scale motion can depend only on horizontal position and time, not on </a:t>
            </a:r>
            <a:r>
              <a:rPr lang="en-GB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height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4978869" y="2361061"/>
            <a:ext cx="4479027" cy="2585323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An 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atmosphere, in which density depends on both the temperature and pressure, </a:t>
            </a:r>
            <a:r>
              <a:rPr lang="en-GB" dirty="0">
                <a:solidFill>
                  <a:srgbClr val="000000"/>
                </a:solidFill>
                <a:latin typeface="Cambria Math" panose="02040503050406030204" pitchFamily="18" charset="0"/>
              </a:rPr>
              <a:t>𝜌=𝜌(𝑝,𝑇), 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is referred to as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baroclinic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atmosphere </a:t>
            </a:r>
            <a:endParaRPr lang="en-GB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GB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baroclinic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 atmosphere, the geostrophic wind has vertical shear, and this shear is related to horizontal temperature gradient by the thermal wind equation.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127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756"/>
            <a:ext cx="11395881" cy="43515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4499303"/>
            <a:ext cx="11395881" cy="214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13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69" y="275406"/>
            <a:ext cx="11571357" cy="23586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69" y="2816832"/>
            <a:ext cx="11571357" cy="387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72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76" y="191069"/>
            <a:ext cx="11496694" cy="4872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94" y="5539143"/>
            <a:ext cx="10800658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878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148" y="296721"/>
            <a:ext cx="11569221" cy="625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56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422" y="311066"/>
            <a:ext cx="11677425" cy="630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149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12" y="350073"/>
            <a:ext cx="11846257" cy="622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41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722" y="243447"/>
            <a:ext cx="11581126" cy="643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74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30330</TotalTime>
  <Words>163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Times New Roman</vt:lpstr>
      <vt:lpstr>Trebuchet MS</vt:lpstr>
      <vt:lpstr>Wingdings 3</vt:lpstr>
      <vt:lpstr>Facet</vt:lpstr>
      <vt:lpstr>Barotropic and Baroclinic Atmosphere, and Vertical Motion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ali77 mohammed</dc:creator>
  <cp:lastModifiedBy>ali77 mohammed</cp:lastModifiedBy>
  <cp:revision>43</cp:revision>
  <dcterms:created xsi:type="dcterms:W3CDTF">2019-03-07T04:49:50Z</dcterms:created>
  <dcterms:modified xsi:type="dcterms:W3CDTF">2019-05-08T08:24:32Z</dcterms:modified>
</cp:coreProperties>
</file>