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2" r:id="rId2"/>
    <p:sldId id="256" r:id="rId3"/>
    <p:sldId id="257" r:id="rId4"/>
    <p:sldId id="258" r:id="rId5"/>
    <p:sldId id="265" r:id="rId6"/>
    <p:sldId id="266" r:id="rId7"/>
    <p:sldId id="268" r:id="rId8"/>
    <p:sldId id="267"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 y="1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562986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93977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1814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038361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4421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46819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490216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46790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31337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13117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B57797-07DB-4DCC-89B2-C4D2085A6E80}"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92426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B57797-07DB-4DCC-89B2-C4D2085A6E80}" type="datetimeFigureOut">
              <a:rPr lang="en-GB" smtClean="0"/>
              <a:t>24/04/2019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66440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B57797-07DB-4DCC-89B2-C4D2085A6E80}" type="datetimeFigureOut">
              <a:rPr lang="en-GB" smtClean="0"/>
              <a:t>24/04/2019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91879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57797-07DB-4DCC-89B2-C4D2085A6E80}" type="datetimeFigureOut">
              <a:rPr lang="en-GB" smtClean="0"/>
              <a:t>24/04/2019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691248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B57797-07DB-4DCC-89B2-C4D2085A6E80}"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336508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7B57797-07DB-4DCC-89B2-C4D2085A6E80}"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605859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B57797-07DB-4DCC-89B2-C4D2085A6E80}" type="datetimeFigureOut">
              <a:rPr lang="en-GB" smtClean="0"/>
              <a:t>24/04/2019</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4D0555-A470-47CE-A31A-F711DBFD93D2}" type="slidenum">
              <a:rPr lang="en-GB" smtClean="0"/>
              <a:t>‹#›</a:t>
            </a:fld>
            <a:endParaRPr lang="en-GB"/>
          </a:p>
        </p:txBody>
      </p:sp>
    </p:spTree>
    <p:extLst>
      <p:ext uri="{BB962C8B-B14F-4D97-AF65-F5344CB8AC3E}">
        <p14:creationId xmlns:p14="http://schemas.microsoft.com/office/powerpoint/2010/main" val="273085180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439" y="3004820"/>
            <a:ext cx="10244009" cy="1138223"/>
          </a:xfrm>
          <a:solidFill>
            <a:schemeClr val="tx1"/>
          </a:solidFill>
        </p:spPr>
        <p:txBody>
          <a:bodyPr>
            <a:noAutofit/>
          </a:bodyPr>
          <a:lstStyle/>
          <a:p>
            <a:pPr algn="ctr"/>
            <a:r>
              <a:rPr lang="en-GB"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Wind Veering and Backing, and Geostrophic Temperature Advection</a:t>
            </a:r>
            <a:endParaRPr lang="en-GB" b="1" spc="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
        <p:nvSpPr>
          <p:cNvPr id="5" name="Rectangle 4"/>
          <p:cNvSpPr/>
          <p:nvPr/>
        </p:nvSpPr>
        <p:spPr>
          <a:xfrm>
            <a:off x="2987799" y="319669"/>
            <a:ext cx="5452135" cy="923330"/>
          </a:xfrm>
          <a:prstGeom prst="rect">
            <a:avLst/>
          </a:prstGeom>
          <a:solidFill>
            <a:schemeClr val="accent1"/>
          </a:solidFill>
        </p:spPr>
        <p:txBody>
          <a:bodyPr wrap="none" lIns="91440" tIns="45720" rIns="91440" bIns="45720">
            <a:spAutoFit/>
          </a:bodyPr>
          <a:lstStyle/>
          <a:p>
            <a:pPr algn="ctr"/>
            <a:r>
              <a:rPr lang="ar-SA" sz="5400" b="1" dirty="0" smtClean="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بسم الله الرحمن الرحيم </a:t>
            </a:r>
            <a:endParaRPr lang="en-US" sz="5400" b="1" dirty="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2278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94520" y="174372"/>
            <a:ext cx="11025022" cy="3439685"/>
          </a:xfrm>
          <a:prstGeom prst="rect">
            <a:avLst/>
          </a:prstGeom>
        </p:spPr>
      </p:pic>
      <p:cxnSp>
        <p:nvCxnSpPr>
          <p:cNvPr id="10" name="Straight Arrow Connector 9"/>
          <p:cNvCxnSpPr>
            <a:endCxn id="17" idx="0"/>
          </p:cNvCxnSpPr>
          <p:nvPr/>
        </p:nvCxnSpPr>
        <p:spPr>
          <a:xfrm>
            <a:off x="4630057" y="3609260"/>
            <a:ext cx="949438" cy="113325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17" idx="0"/>
          </p:cNvCxnSpPr>
          <p:nvPr/>
        </p:nvCxnSpPr>
        <p:spPr>
          <a:xfrm flipH="1">
            <a:off x="5579495" y="3527050"/>
            <a:ext cx="1445421" cy="121546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96691" y="4742511"/>
            <a:ext cx="5965607" cy="646331"/>
          </a:xfrm>
          <a:prstGeom prst="rect">
            <a:avLst/>
          </a:prstGeom>
          <a:solidFill>
            <a:srgbClr val="FF0000"/>
          </a:solidFill>
        </p:spPr>
        <p:txBody>
          <a:bodyPr wrap="none" lIns="91440" tIns="45720" rIns="91440" bIns="45720">
            <a:spAutoFit/>
          </a:bodyPr>
          <a:lstStyle/>
          <a:p>
            <a:r>
              <a:rPr lang="en-GB" sz="3600" b="1" dirty="0" smtClean="0">
                <a:ln w="0"/>
                <a:effectLst>
                  <a:outerShdw blurRad="38100" dist="19050" dir="2700000" algn="tl" rotWithShape="0">
                    <a:schemeClr val="dk1">
                      <a:alpha val="40000"/>
                    </a:schemeClr>
                  </a:outerShdw>
                </a:effectLst>
              </a:rPr>
              <a:t>Tilt</a:t>
            </a:r>
            <a:r>
              <a:rPr lang="en-GB" sz="3600" dirty="0" smtClean="0">
                <a:ln w="0"/>
                <a:effectLst>
                  <a:outerShdw blurRad="38100" dist="19050" dir="2700000" algn="tl" rotWithShape="0">
                    <a:schemeClr val="dk1">
                      <a:alpha val="40000"/>
                    </a:schemeClr>
                  </a:outerShdw>
                </a:effectLst>
              </a:rPr>
              <a:t> </a:t>
            </a:r>
            <a:r>
              <a:rPr lang="en-GB" sz="3600" dirty="0">
                <a:ln w="0"/>
                <a:effectLst>
                  <a:outerShdw blurRad="38100" dist="19050" dir="2700000" algn="tl" rotWithShape="0">
                    <a:schemeClr val="dk1">
                      <a:alpha val="40000"/>
                    </a:schemeClr>
                  </a:outerShdw>
                </a:effectLst>
              </a:rPr>
              <a:t>of the pressure surface </a:t>
            </a:r>
            <a:endParaRPr lang="en-US" sz="3600" dirty="0">
              <a:ln w="0"/>
              <a:effectLst>
                <a:outerShdw blurRad="38100" dist="19050" dir="2700000" algn="tl" rotWithShape="0">
                  <a:schemeClr val="dk1">
                    <a:alpha val="40000"/>
                  </a:schemeClr>
                </a:outerShdw>
              </a:effectLst>
            </a:endParaRPr>
          </a:p>
        </p:txBody>
      </p:sp>
      <p:sp>
        <p:nvSpPr>
          <p:cNvPr id="20" name="Rectangle 19"/>
          <p:cNvSpPr/>
          <p:nvPr/>
        </p:nvSpPr>
        <p:spPr>
          <a:xfrm>
            <a:off x="478348" y="5357339"/>
            <a:ext cx="11713652" cy="1261884"/>
          </a:xfrm>
          <a:prstGeom prst="rect">
            <a:avLst/>
          </a:prstGeom>
        </p:spPr>
        <p:txBody>
          <a:bodyPr wrap="square">
            <a:spAutoFit/>
          </a:bodyPr>
          <a:lstStyle/>
          <a:p>
            <a:endParaRPr lang="en-GB" sz="1600" dirty="0">
              <a:solidFill>
                <a:srgbClr val="000000"/>
              </a:solidFill>
              <a:latin typeface="Times New Roman" panose="02020603050405020304" pitchFamily="18" charset="0"/>
            </a:endParaRPr>
          </a:p>
          <a:p>
            <a:pPr algn="justLow"/>
            <a:r>
              <a:rPr lang="en-GB" sz="1600" dirty="0">
                <a:solidFill>
                  <a:srgbClr val="000000"/>
                </a:solidFill>
                <a:latin typeface="Times New Roman" panose="02020603050405020304" pitchFamily="18" charset="0"/>
              </a:rPr>
              <a:t> </a:t>
            </a:r>
            <a:r>
              <a:rPr lang="en-GB" sz="3000" dirty="0">
                <a:solidFill>
                  <a:srgbClr val="000000"/>
                </a:solidFill>
                <a:latin typeface="Times New Roman" panose="02020603050405020304" pitchFamily="18" charset="0"/>
              </a:rPr>
              <a:t>For a given distance (</a:t>
            </a:r>
            <a:r>
              <a:rPr lang="en-GB" sz="3000" dirty="0">
                <a:solidFill>
                  <a:srgbClr val="000000"/>
                </a:solidFill>
                <a:latin typeface="Cambria Math" panose="02040503050406030204" pitchFamily="18" charset="0"/>
              </a:rPr>
              <a:t>𝜕𝑦 𝑜𝑟 𝜕𝑥</a:t>
            </a:r>
            <a:r>
              <a:rPr lang="en-GB" sz="3000" dirty="0">
                <a:solidFill>
                  <a:srgbClr val="000000"/>
                </a:solidFill>
                <a:latin typeface="Times New Roman" panose="02020603050405020304" pitchFamily="18" charset="0"/>
              </a:rPr>
              <a:t>) of the </a:t>
            </a:r>
            <a:r>
              <a:rPr lang="en-GB" sz="3000" dirty="0" err="1">
                <a:solidFill>
                  <a:srgbClr val="000000"/>
                </a:solidFill>
                <a:latin typeface="Times New Roman" panose="02020603050405020304" pitchFamily="18" charset="0"/>
              </a:rPr>
              <a:t>isohypses</a:t>
            </a:r>
            <a:r>
              <a:rPr lang="en-GB" sz="3000" dirty="0">
                <a:solidFill>
                  <a:srgbClr val="000000"/>
                </a:solidFill>
                <a:latin typeface="Times New Roman" panose="02020603050405020304" pitchFamily="18" charset="0"/>
              </a:rPr>
              <a:t> the magnitude of the geostrophic wind can be determined with the aid of equation (6.2). </a:t>
            </a:r>
            <a:endParaRPr lang="en-GB" sz="3000" dirty="0"/>
          </a:p>
        </p:txBody>
      </p:sp>
    </p:spTree>
    <p:extLst>
      <p:ext uri="{BB962C8B-B14F-4D97-AF65-F5344CB8AC3E}">
        <p14:creationId xmlns:p14="http://schemas.microsoft.com/office/powerpoint/2010/main" val="471271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14317" y="833862"/>
            <a:ext cx="2150932" cy="1124318"/>
          </a:xfrm>
          <a:prstGeom prst="rect">
            <a:avLst/>
          </a:prstGeom>
        </p:spPr>
      </p:pic>
      <p:sp>
        <p:nvSpPr>
          <p:cNvPr id="10" name="Rectangle 9"/>
          <p:cNvSpPr/>
          <p:nvPr/>
        </p:nvSpPr>
        <p:spPr>
          <a:xfrm>
            <a:off x="141166" y="57193"/>
            <a:ext cx="3120571" cy="553998"/>
          </a:xfrm>
          <a:prstGeom prst="rect">
            <a:avLst/>
          </a:prstGeom>
          <a:solidFill>
            <a:schemeClr val="accent5">
              <a:lumMod val="20000"/>
              <a:lumOff val="80000"/>
            </a:schemeClr>
          </a:solidFill>
        </p:spPr>
        <p:txBody>
          <a:bodyPr wrap="square">
            <a:spAutoFit/>
          </a:bodyPr>
          <a:lstStyle/>
          <a:p>
            <a:r>
              <a:rPr lang="en-GB" sz="3000" dirty="0" smtClean="0">
                <a:solidFill>
                  <a:srgbClr val="000000"/>
                </a:solidFill>
                <a:latin typeface="Times New Roman" panose="02020603050405020304" pitchFamily="18" charset="0"/>
              </a:rPr>
              <a:t>In </a:t>
            </a:r>
            <a:r>
              <a:rPr lang="en-GB" sz="3000" dirty="0">
                <a:solidFill>
                  <a:srgbClr val="000000"/>
                </a:solidFill>
                <a:latin typeface="Times New Roman" panose="02020603050405020304" pitchFamily="18" charset="0"/>
              </a:rPr>
              <a:t>Fig. (6.1) </a:t>
            </a:r>
            <a:endParaRPr lang="en-GB" sz="3000" dirty="0"/>
          </a:p>
        </p:txBody>
      </p:sp>
      <p:sp>
        <p:nvSpPr>
          <p:cNvPr id="11" name="Rectangle 10"/>
          <p:cNvSpPr/>
          <p:nvPr/>
        </p:nvSpPr>
        <p:spPr>
          <a:xfrm>
            <a:off x="2263654" y="648797"/>
            <a:ext cx="9971894" cy="461665"/>
          </a:xfrm>
          <a:prstGeom prst="rect">
            <a:avLst/>
          </a:prstGeom>
          <a:solidFill>
            <a:schemeClr val="accent2">
              <a:lumMod val="20000"/>
              <a:lumOff val="80000"/>
            </a:schemeClr>
          </a:solidFill>
        </p:spPr>
        <p:txBody>
          <a:bodyPr wrap="square">
            <a:spAutoFit/>
          </a:bodyPr>
          <a:lstStyle/>
          <a:p>
            <a:pPr marL="342900" indent="-342900">
              <a:buFont typeface="Arial" panose="020B0604020202020204" pitchFamily="34" charset="0"/>
              <a:buChar char="•"/>
            </a:pPr>
            <a:r>
              <a:rPr lang="en-GB" sz="2400" b="1" dirty="0">
                <a:solidFill>
                  <a:srgbClr val="000000"/>
                </a:solidFill>
                <a:latin typeface="Times New Roman" panose="02020603050405020304" pitchFamily="18" charset="0"/>
              </a:rPr>
              <a:t>H</a:t>
            </a:r>
            <a:r>
              <a:rPr lang="en-GB" sz="2400" b="1" dirty="0" smtClean="0">
                <a:solidFill>
                  <a:srgbClr val="000000"/>
                </a:solidFill>
                <a:latin typeface="Times New Roman" panose="02020603050405020304" pitchFamily="18" charset="0"/>
              </a:rPr>
              <a:t>eight </a:t>
            </a:r>
            <a:r>
              <a:rPr lang="en-GB" sz="2400" b="1" dirty="0">
                <a:solidFill>
                  <a:srgbClr val="000000"/>
                </a:solidFill>
                <a:latin typeface="Times New Roman" panose="02020603050405020304" pitchFamily="18" charset="0"/>
              </a:rPr>
              <a:t>z of the pressure surface decreases in the positive x-direction </a:t>
            </a:r>
            <a:endParaRPr lang="en-GB" sz="2400" b="1" dirty="0"/>
          </a:p>
        </p:txBody>
      </p:sp>
      <p:sp>
        <p:nvSpPr>
          <p:cNvPr id="12" name="Rectangle 11"/>
          <p:cNvSpPr/>
          <p:nvPr/>
        </p:nvSpPr>
        <p:spPr>
          <a:xfrm>
            <a:off x="1944915" y="1131199"/>
            <a:ext cx="9971314" cy="1015663"/>
          </a:xfrm>
          <a:prstGeom prst="rect">
            <a:avLst/>
          </a:prstGeom>
        </p:spPr>
        <p:txBody>
          <a:bodyPr wrap="square">
            <a:spAutoFit/>
          </a:bodyPr>
          <a:lstStyle/>
          <a:p>
            <a:pPr algn="r" rtl="1"/>
            <a:r>
              <a:rPr lang="ar-IQ" sz="3000" b="1" dirty="0">
                <a:latin typeface="Times New Roman" panose="02020603050405020304" pitchFamily="18" charset="0"/>
                <a:cs typeface="Times New Roman" panose="02020603050405020304" pitchFamily="18" charset="0"/>
              </a:rPr>
              <a:t>كلما زاد ميل سطح الضغط كلما قلت المسافة </a:t>
            </a:r>
            <a:r>
              <a:rPr lang="ar-IQ" sz="3000" b="1" dirty="0" smtClean="0">
                <a:latin typeface="Times New Roman" panose="02020603050405020304" pitchFamily="18" charset="0"/>
                <a:cs typeface="Times New Roman" panose="02020603050405020304" pitchFamily="18" charset="0"/>
              </a:rPr>
              <a:t>(</a:t>
            </a:r>
            <a:r>
              <a:rPr lang="ar-IQ" sz="3000" b="1" dirty="0">
                <a:latin typeface="Times New Roman" panose="02020603050405020304" pitchFamily="18" charset="0"/>
                <a:cs typeface="Times New Roman" panose="02020603050405020304" pitchFamily="18" charset="0"/>
              </a:rPr>
              <a:t>𝑥</a:t>
            </a:r>
            <a:r>
              <a:rPr lang="ar-IQ" sz="3000" b="1" dirty="0" smtClean="0">
                <a:latin typeface="Times New Roman" panose="02020603050405020304" pitchFamily="18" charset="0"/>
                <a:cs typeface="Times New Roman" panose="02020603050405020304" pitchFamily="18" charset="0"/>
              </a:rPr>
              <a:t>𝜕) </a:t>
            </a:r>
            <a:r>
              <a:rPr lang="ar-IQ" sz="3000" b="1" dirty="0">
                <a:latin typeface="Times New Roman" panose="02020603050405020304" pitchFamily="18" charset="0"/>
                <a:cs typeface="Times New Roman" panose="02020603050405020304" pitchFamily="18" charset="0"/>
              </a:rPr>
              <a:t>بين المتساويين ، وبالتالي زادت سرعة الرياح الجيولوجية الأرضية</a:t>
            </a:r>
            <a:endParaRPr lang="en-GB" sz="3000" b="1" dirty="0">
              <a:latin typeface="Times New Roman" panose="02020603050405020304" pitchFamily="18" charset="0"/>
              <a:cs typeface="Times New Roman" panose="02020603050405020304" pitchFamily="18" charset="0"/>
            </a:endParaRPr>
          </a:p>
        </p:txBody>
      </p:sp>
      <p:pic>
        <p:nvPicPr>
          <p:cNvPr id="13" name="Picture 12"/>
          <p:cNvPicPr>
            <a:picLocks noChangeAspect="1"/>
          </p:cNvPicPr>
          <p:nvPr/>
        </p:nvPicPr>
        <p:blipFill rotWithShape="1">
          <a:blip r:embed="rId3"/>
          <a:srcRect b="16339"/>
          <a:stretch/>
        </p:blipFill>
        <p:spPr>
          <a:xfrm>
            <a:off x="2365249" y="1958180"/>
            <a:ext cx="6502399" cy="2869341"/>
          </a:xfrm>
          <a:prstGeom prst="rect">
            <a:avLst/>
          </a:prstGeom>
        </p:spPr>
      </p:pic>
      <p:sp>
        <p:nvSpPr>
          <p:cNvPr id="14" name="Oval 13"/>
          <p:cNvSpPr/>
          <p:nvPr/>
        </p:nvSpPr>
        <p:spPr>
          <a:xfrm>
            <a:off x="4005364" y="4093030"/>
            <a:ext cx="775160" cy="356696"/>
          </a:xfrm>
          <a:prstGeom prst="ellipse">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6617793" y="3835013"/>
            <a:ext cx="412585" cy="356696"/>
          </a:xfrm>
          <a:prstGeom prst="ellipse">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0" y="4719822"/>
            <a:ext cx="12050834" cy="707886"/>
          </a:xfrm>
          <a:prstGeom prst="rect">
            <a:avLst/>
          </a:prstGeom>
        </p:spPr>
        <p:txBody>
          <a:bodyPr wrap="square">
            <a:spAutoFit/>
          </a:bodyPr>
          <a:lstStyle/>
          <a:p>
            <a:pPr marL="342900" indent="-342900">
              <a:buFont typeface="Arial" panose="020B0604020202020204" pitchFamily="34" charset="0"/>
              <a:buChar char="•"/>
            </a:pPr>
            <a:r>
              <a:rPr lang="en-GB" sz="2000" b="1" dirty="0">
                <a:latin typeface="Times New Roman" panose="02020603050405020304" pitchFamily="18" charset="0"/>
                <a:cs typeface="Times New Roman" panose="02020603050405020304" pitchFamily="18" charset="0"/>
              </a:rPr>
              <a:t>The larger the tilt of the pressure surface the smaller the distance (𝜕𝑥) between the </a:t>
            </a:r>
            <a:r>
              <a:rPr lang="en-GB" sz="2000" b="1" dirty="0" err="1">
                <a:latin typeface="Times New Roman" panose="02020603050405020304" pitchFamily="18" charset="0"/>
                <a:cs typeface="Times New Roman" panose="02020603050405020304" pitchFamily="18" charset="0"/>
              </a:rPr>
              <a:t>isohypses</a:t>
            </a:r>
            <a:r>
              <a:rPr lang="en-GB" sz="2000" b="1" dirty="0">
                <a:latin typeface="Times New Roman" panose="02020603050405020304" pitchFamily="18" charset="0"/>
                <a:cs typeface="Times New Roman" panose="02020603050405020304" pitchFamily="18" charset="0"/>
              </a:rPr>
              <a:t> and hence the larger the geostrophic wind speed.</a:t>
            </a:r>
          </a:p>
        </p:txBody>
      </p:sp>
      <p:sp>
        <p:nvSpPr>
          <p:cNvPr id="17" name="Rectangle 16"/>
          <p:cNvSpPr/>
          <p:nvPr/>
        </p:nvSpPr>
        <p:spPr>
          <a:xfrm>
            <a:off x="-212737" y="5355634"/>
            <a:ext cx="11658369" cy="400110"/>
          </a:xfrm>
          <a:prstGeom prst="rect">
            <a:avLst/>
          </a:prstGeom>
        </p:spPr>
        <p:txBody>
          <a:bodyPr wrap="square">
            <a:spAutoFit/>
          </a:bodyPr>
          <a:lstStyle/>
          <a:p>
            <a:pPr algn="r" rtl="1"/>
            <a:r>
              <a:rPr lang="ar-IQ" sz="2000" dirty="0">
                <a:latin typeface="Times New Roman" panose="02020603050405020304" pitchFamily="18" charset="0"/>
                <a:cs typeface="Times New Roman" panose="02020603050405020304" pitchFamily="18" charset="0"/>
              </a:rPr>
              <a:t>كلما زاد ميل سطح الضغط كلما كانت المسافة </a:t>
            </a:r>
            <a:r>
              <a:rPr lang="ar-IQ" sz="2000" dirty="0" smtClean="0">
                <a:latin typeface="Times New Roman" panose="02020603050405020304" pitchFamily="18" charset="0"/>
                <a:cs typeface="Times New Roman" panose="02020603050405020304" pitchFamily="18" charset="0"/>
              </a:rPr>
              <a:t>(𝑥𝜕) </a:t>
            </a:r>
            <a:r>
              <a:rPr lang="ar-IQ" sz="2000" dirty="0">
                <a:latin typeface="Times New Roman" panose="02020603050405020304" pitchFamily="18" charset="0"/>
                <a:cs typeface="Times New Roman" panose="02020603050405020304" pitchFamily="18" charset="0"/>
              </a:rPr>
              <a:t>أصغر بين المتساويين ، وبالتالي كانت سرعة الرياح الجيولوجية الأرضية أكبر.</a:t>
            </a:r>
            <a:endParaRPr lang="en-GB" sz="2000" dirty="0">
              <a:latin typeface="Times New Roman" panose="02020603050405020304" pitchFamily="18" charset="0"/>
              <a:cs typeface="Times New Roman" panose="02020603050405020304" pitchFamily="18" charset="0"/>
            </a:endParaRPr>
          </a:p>
        </p:txBody>
      </p:sp>
      <p:sp>
        <p:nvSpPr>
          <p:cNvPr id="18" name="Rectangle 17"/>
          <p:cNvSpPr/>
          <p:nvPr/>
        </p:nvSpPr>
        <p:spPr>
          <a:xfrm>
            <a:off x="32011" y="5697804"/>
            <a:ext cx="11986812" cy="646331"/>
          </a:xfrm>
          <a:prstGeom prst="rect">
            <a:avLst/>
          </a:prstGeom>
        </p:spPr>
        <p:txBody>
          <a:bodyPr wrap="square">
            <a:spAutoFit/>
          </a:bodyPr>
          <a:lstStyle/>
          <a:p>
            <a:pPr marL="285750" indent="-285750">
              <a:buFont typeface="Arial" panose="020B0604020202020204" pitchFamily="34" charset="0"/>
              <a:buChar char="•"/>
            </a:pPr>
            <a:r>
              <a:rPr lang="en-GB" dirty="0" smtClean="0">
                <a:solidFill>
                  <a:srgbClr val="000000"/>
                </a:solidFill>
                <a:latin typeface="Times New Roman" panose="02020603050405020304" pitchFamily="18" charset="0"/>
              </a:rPr>
              <a:t> </a:t>
            </a:r>
            <a:r>
              <a:rPr lang="en-GB" dirty="0">
                <a:solidFill>
                  <a:srgbClr val="000000"/>
                </a:solidFill>
                <a:latin typeface="Times New Roman" panose="02020603050405020304" pitchFamily="18" charset="0"/>
              </a:rPr>
              <a:t>It appears that the magnitude (and the direction) of the geostrophic wind may change if pressure surfaces are NOT parallel to one another. </a:t>
            </a:r>
            <a:endParaRPr lang="en-GB" dirty="0"/>
          </a:p>
        </p:txBody>
      </p:sp>
      <p:sp>
        <p:nvSpPr>
          <p:cNvPr id="20" name="Rectangle 19"/>
          <p:cNvSpPr/>
          <p:nvPr/>
        </p:nvSpPr>
        <p:spPr>
          <a:xfrm>
            <a:off x="1113829" y="6365637"/>
            <a:ext cx="10331803" cy="461665"/>
          </a:xfrm>
          <a:prstGeom prst="rect">
            <a:avLst/>
          </a:prstGeom>
          <a:solidFill>
            <a:srgbClr val="FF0000"/>
          </a:solidFill>
        </p:spPr>
        <p:txBody>
          <a:bodyPr wrap="square">
            <a:spAutoFit/>
          </a:bodyPr>
          <a:lstStyle/>
          <a:p>
            <a:pPr algn="r" rtl="1"/>
            <a:r>
              <a:rPr lang="ar-IQ" sz="2400" dirty="0">
                <a:latin typeface="Times New Roman" panose="02020603050405020304" pitchFamily="18" charset="0"/>
                <a:cs typeface="Times New Roman" panose="02020603050405020304" pitchFamily="18" charset="0"/>
              </a:rPr>
              <a:t>يبدو أن حجم (واتجاه) الريح الأرضية قد يتغير إذا لم تكن أسطح الضغط موازية لبعضها البعض.</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756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8343" y="145143"/>
            <a:ext cx="6096000" cy="461665"/>
          </a:xfrm>
          <a:prstGeom prst="rect">
            <a:avLst/>
          </a:prstGeom>
        </p:spPr>
        <p:txBody>
          <a:bodyPr>
            <a:spAutoFit/>
          </a:bodyPr>
          <a:lstStyle/>
          <a:p>
            <a:r>
              <a:rPr lang="en-GB" sz="2400" b="1" dirty="0" smtClean="0">
                <a:solidFill>
                  <a:srgbClr val="000000"/>
                </a:solidFill>
                <a:latin typeface="Times New Roman" panose="02020603050405020304" pitchFamily="18" charset="0"/>
              </a:rPr>
              <a:t>6.2 </a:t>
            </a:r>
            <a:r>
              <a:rPr lang="en-GB" sz="2400" b="1" dirty="0">
                <a:solidFill>
                  <a:srgbClr val="000000"/>
                </a:solidFill>
                <a:latin typeface="Times New Roman" panose="02020603050405020304" pitchFamily="18" charset="0"/>
              </a:rPr>
              <a:t>The Relation with Temperature </a:t>
            </a:r>
            <a:endParaRPr lang="en-GB" sz="2400" dirty="0"/>
          </a:p>
        </p:txBody>
      </p:sp>
      <p:pic>
        <p:nvPicPr>
          <p:cNvPr id="8" name="Picture 7"/>
          <p:cNvPicPr>
            <a:picLocks noChangeAspect="1"/>
          </p:cNvPicPr>
          <p:nvPr/>
        </p:nvPicPr>
        <p:blipFill rotWithShape="1">
          <a:blip r:embed="rId2"/>
          <a:srcRect l="9774" t="10179" r="8293" b="16852"/>
          <a:stretch/>
        </p:blipFill>
        <p:spPr>
          <a:xfrm>
            <a:off x="856343" y="508003"/>
            <a:ext cx="8737600" cy="1088572"/>
          </a:xfrm>
          <a:prstGeom prst="rect">
            <a:avLst/>
          </a:prstGeom>
        </p:spPr>
      </p:pic>
      <p:sp>
        <p:nvSpPr>
          <p:cNvPr id="9" name="Rectangle 8"/>
          <p:cNvSpPr/>
          <p:nvPr/>
        </p:nvSpPr>
        <p:spPr>
          <a:xfrm>
            <a:off x="133350" y="1486732"/>
            <a:ext cx="11942535" cy="1569660"/>
          </a:xfrm>
          <a:prstGeom prst="rect">
            <a:avLst/>
          </a:prstGeom>
        </p:spPr>
        <p:txBody>
          <a:bodyPr wrap="square">
            <a:spAutoFit/>
          </a:bodyPr>
          <a:lstStyle/>
          <a:p>
            <a:r>
              <a:rPr lang="en-GB" dirty="0" smtClean="0">
                <a:solidFill>
                  <a:srgbClr val="000000"/>
                </a:solidFill>
                <a:latin typeface="Times New Roman" panose="02020603050405020304" pitchFamily="18" charset="0"/>
              </a:rPr>
              <a:t>In </a:t>
            </a:r>
            <a:r>
              <a:rPr lang="en-GB" dirty="0">
                <a:solidFill>
                  <a:srgbClr val="000000"/>
                </a:solidFill>
                <a:latin typeface="Times New Roman" panose="02020603050405020304" pitchFamily="18" charset="0"/>
              </a:rPr>
              <a:t>an area with high temperatures, </a:t>
            </a:r>
            <a:r>
              <a:rPr lang="en-GB" sz="2400" b="1" dirty="0">
                <a:solidFill>
                  <a:srgbClr val="000000"/>
                </a:solidFill>
                <a:latin typeface="Times New Roman" panose="02020603050405020304" pitchFamily="18" charset="0"/>
              </a:rPr>
              <a:t>the density at a given pressure is lower than in an area with low temperatures (where the density is higher</a:t>
            </a:r>
            <a:r>
              <a:rPr lang="en-GB" sz="2400" b="1" dirty="0" smtClean="0">
                <a:solidFill>
                  <a:srgbClr val="000000"/>
                </a:solidFill>
                <a:latin typeface="Times New Roman" panose="02020603050405020304" pitchFamily="18" charset="0"/>
              </a:rPr>
              <a:t>).</a:t>
            </a:r>
          </a:p>
          <a:p>
            <a:r>
              <a:rPr lang="en-GB" dirty="0" smtClean="0">
                <a:solidFill>
                  <a:srgbClr val="000000"/>
                </a:solidFill>
                <a:latin typeface="Times New Roman" panose="02020603050405020304" pitchFamily="18" charset="0"/>
              </a:rPr>
              <a:t> </a:t>
            </a:r>
            <a:r>
              <a:rPr lang="en-GB" dirty="0">
                <a:solidFill>
                  <a:srgbClr val="000000"/>
                </a:solidFill>
                <a:latin typeface="Times New Roman" panose="02020603050405020304" pitchFamily="18" charset="0"/>
              </a:rPr>
              <a:t>Because of the high density, </a:t>
            </a:r>
            <a:r>
              <a:rPr lang="en-GB" sz="2400" b="1" dirty="0">
                <a:solidFill>
                  <a:srgbClr val="000000"/>
                </a:solidFill>
                <a:latin typeface="Times New Roman" panose="02020603050405020304" pitchFamily="18" charset="0"/>
              </a:rPr>
              <a:t>the decrease of pressure with height in the cold area is larger than the decrease of pressure in the warm area. </a:t>
            </a:r>
          </a:p>
        </p:txBody>
      </p:sp>
      <p:cxnSp>
        <p:nvCxnSpPr>
          <p:cNvPr id="11" name="Straight Connector 10"/>
          <p:cNvCxnSpPr/>
          <p:nvPr/>
        </p:nvCxnSpPr>
        <p:spPr>
          <a:xfrm flipV="1">
            <a:off x="5820229" y="793241"/>
            <a:ext cx="928914" cy="308827"/>
          </a:xfrm>
          <a:prstGeom prst="line">
            <a:avLst/>
          </a:prstGeom>
          <a:ln w="698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20229" y="1279314"/>
            <a:ext cx="1175657" cy="171738"/>
          </a:xfrm>
          <a:prstGeom prst="line">
            <a:avLst/>
          </a:prstGeom>
          <a:ln w="69850"/>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778172" y="764666"/>
            <a:ext cx="319314" cy="759427"/>
          </a:xfrm>
          <a:prstGeom prst="straightConnector1">
            <a:avLst/>
          </a:prstGeom>
          <a:ln w="69850">
            <a:solidFill>
              <a:srgbClr val="FF0000">
                <a:alpha val="61000"/>
              </a:srgbClr>
            </a:solidFill>
            <a:tailEnd type="triangle"/>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a:stretch>
            <a:fillRect/>
          </a:stretch>
        </p:blipFill>
        <p:spPr>
          <a:xfrm>
            <a:off x="133350" y="3092072"/>
            <a:ext cx="6150532" cy="3468140"/>
          </a:xfrm>
          <a:prstGeom prst="rect">
            <a:avLst/>
          </a:prstGeom>
        </p:spPr>
      </p:pic>
      <p:sp>
        <p:nvSpPr>
          <p:cNvPr id="21" name="Rectangle 20"/>
          <p:cNvSpPr/>
          <p:nvPr/>
        </p:nvSpPr>
        <p:spPr>
          <a:xfrm>
            <a:off x="8157028" y="2797542"/>
            <a:ext cx="3918857" cy="923330"/>
          </a:xfrm>
          <a:prstGeom prst="rect">
            <a:avLst/>
          </a:prstGeom>
          <a:solidFill>
            <a:srgbClr val="FFFF00"/>
          </a:solidFill>
        </p:spPr>
        <p:txBody>
          <a:bodyPr wrap="square">
            <a:spAutoFit/>
          </a:bodyPr>
          <a:lstStyle/>
          <a:p>
            <a:r>
              <a:rPr lang="en-GB" b="1" dirty="0" smtClean="0">
                <a:solidFill>
                  <a:srgbClr val="000000"/>
                </a:solidFill>
                <a:latin typeface="Times New Roman" panose="02020603050405020304" pitchFamily="18" charset="0"/>
              </a:rPr>
              <a:t>In </a:t>
            </a:r>
            <a:r>
              <a:rPr lang="en-GB" b="1" dirty="0">
                <a:solidFill>
                  <a:srgbClr val="000000"/>
                </a:solidFill>
                <a:latin typeface="Times New Roman" panose="02020603050405020304" pitchFamily="18" charset="0"/>
              </a:rPr>
              <a:t>the cold area, less vertical distance </a:t>
            </a:r>
          </a:p>
          <a:p>
            <a:r>
              <a:rPr lang="en-GB" b="1" dirty="0">
                <a:solidFill>
                  <a:srgbClr val="000000"/>
                </a:solidFill>
                <a:latin typeface="Times New Roman" panose="02020603050405020304" pitchFamily="18" charset="0"/>
              </a:rPr>
              <a:t>is needed to have the same decrease in pressure (</a:t>
            </a:r>
            <a:r>
              <a:rPr lang="en-GB" b="1" dirty="0" err="1">
                <a:solidFill>
                  <a:srgbClr val="000000"/>
                </a:solidFill>
                <a:latin typeface="Times New Roman" panose="02020603050405020304" pitchFamily="18" charset="0"/>
              </a:rPr>
              <a:t>dp</a:t>
            </a:r>
            <a:r>
              <a:rPr lang="en-GB" b="1" dirty="0">
                <a:solidFill>
                  <a:srgbClr val="000000"/>
                </a:solidFill>
                <a:latin typeface="Times New Roman" panose="02020603050405020304" pitchFamily="18" charset="0"/>
              </a:rPr>
              <a:t>). </a:t>
            </a:r>
          </a:p>
        </p:txBody>
      </p:sp>
      <p:cxnSp>
        <p:nvCxnSpPr>
          <p:cNvPr id="23" name="Straight Arrow Connector 22"/>
          <p:cNvCxnSpPr/>
          <p:nvPr/>
        </p:nvCxnSpPr>
        <p:spPr>
          <a:xfrm flipV="1">
            <a:off x="1016000" y="3265714"/>
            <a:ext cx="7024914" cy="670603"/>
          </a:xfrm>
          <a:prstGeom prst="straightConnector1">
            <a:avLst/>
          </a:prstGeom>
          <a:ln w="793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8157028" y="4367202"/>
            <a:ext cx="3918857" cy="2308324"/>
          </a:xfrm>
          <a:prstGeom prst="rect">
            <a:avLst/>
          </a:prstGeom>
          <a:solidFill>
            <a:schemeClr val="accent3"/>
          </a:solidFill>
        </p:spPr>
        <p:txBody>
          <a:bodyPr wrap="square">
            <a:spAutoFit/>
          </a:bodyPr>
          <a:lstStyle/>
          <a:p>
            <a:pPr algn="justLow"/>
            <a:r>
              <a:rPr lang="en-GB" b="1" dirty="0" smtClean="0">
                <a:solidFill>
                  <a:srgbClr val="000000"/>
                </a:solidFill>
                <a:latin typeface="Times New Roman" panose="02020603050405020304" pitchFamily="18" charset="0"/>
              </a:rPr>
              <a:t>If </a:t>
            </a:r>
            <a:r>
              <a:rPr lang="en-GB" b="1" dirty="0">
                <a:solidFill>
                  <a:srgbClr val="000000"/>
                </a:solidFill>
                <a:latin typeface="Times New Roman" panose="02020603050405020304" pitchFamily="18" charset="0"/>
              </a:rPr>
              <a:t>temperature changes in the horizontal, then the pressure surface aloft is no longer horizontal but will have a tilt (Fig. 6.2 right</a:t>
            </a:r>
            <a:r>
              <a:rPr lang="en-GB" b="1" dirty="0" smtClean="0">
                <a:solidFill>
                  <a:srgbClr val="000000"/>
                </a:solidFill>
                <a:latin typeface="Times New Roman" panose="02020603050405020304" pitchFamily="18" charset="0"/>
              </a:rPr>
              <a:t>).</a:t>
            </a:r>
          </a:p>
          <a:p>
            <a:pPr algn="justLow"/>
            <a:endParaRPr lang="en-GB" b="1" dirty="0">
              <a:solidFill>
                <a:srgbClr val="000000"/>
              </a:solidFill>
              <a:latin typeface="Times New Roman" panose="02020603050405020304" pitchFamily="18" charset="0"/>
            </a:endParaRPr>
          </a:p>
          <a:p>
            <a:pPr algn="justLow"/>
            <a:r>
              <a:rPr lang="en-GB" b="1" dirty="0" smtClean="0">
                <a:solidFill>
                  <a:srgbClr val="000000"/>
                </a:solidFill>
                <a:latin typeface="Times New Roman" panose="02020603050405020304" pitchFamily="18" charset="0"/>
              </a:rPr>
              <a:t> </a:t>
            </a:r>
            <a:r>
              <a:rPr lang="en-GB" b="1" dirty="0">
                <a:solidFill>
                  <a:srgbClr val="000000"/>
                </a:solidFill>
                <a:latin typeface="Times New Roman" panose="02020603050405020304" pitchFamily="18" charset="0"/>
              </a:rPr>
              <a:t>A horizontal temperature gradient influences the tilt of all pressure surfaces. </a:t>
            </a:r>
          </a:p>
        </p:txBody>
      </p:sp>
      <p:cxnSp>
        <p:nvCxnSpPr>
          <p:cNvPr id="27" name="Straight Arrow Connector 26"/>
          <p:cNvCxnSpPr/>
          <p:nvPr/>
        </p:nvCxnSpPr>
        <p:spPr>
          <a:xfrm>
            <a:off x="5326743" y="5161443"/>
            <a:ext cx="2830285" cy="542671"/>
          </a:xfrm>
          <a:prstGeom prst="straightConnector1">
            <a:avLst/>
          </a:prstGeom>
          <a:ln w="793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3462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player.slideplayer.com/14/4330285/data/images/img5.jpg"/>
          <p:cNvPicPr>
            <a:picLocks noChangeAspect="1" noChangeArrowheads="1"/>
          </p:cNvPicPr>
          <p:nvPr/>
        </p:nvPicPr>
        <p:blipFill rotWithShape="1">
          <a:blip r:embed="rId2">
            <a:extLst>
              <a:ext uri="{28A0092B-C50C-407E-A947-70E740481C1C}">
                <a14:useLocalDpi xmlns:a14="http://schemas.microsoft.com/office/drawing/2010/main" val="0"/>
              </a:ext>
            </a:extLst>
          </a:blip>
          <a:srcRect l="8203" t="4174" r="9084" b="27325"/>
          <a:stretch/>
        </p:blipFill>
        <p:spPr bwMode="auto">
          <a:xfrm>
            <a:off x="5225928" y="257599"/>
            <a:ext cx="5639829" cy="329840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stretch>
            <a:fillRect/>
          </a:stretch>
        </p:blipFill>
        <p:spPr>
          <a:xfrm>
            <a:off x="555171" y="257598"/>
            <a:ext cx="4107543" cy="3415775"/>
          </a:xfrm>
          <a:prstGeom prst="rect">
            <a:avLst/>
          </a:prstGeom>
        </p:spPr>
      </p:pic>
      <p:sp>
        <p:nvSpPr>
          <p:cNvPr id="7" name="Rectangle 6"/>
          <p:cNvSpPr/>
          <p:nvPr/>
        </p:nvSpPr>
        <p:spPr>
          <a:xfrm>
            <a:off x="319314" y="4133541"/>
            <a:ext cx="11408228" cy="2308324"/>
          </a:xfrm>
          <a:prstGeom prst="rect">
            <a:avLst/>
          </a:prstGeom>
        </p:spPr>
        <p:txBody>
          <a:bodyPr wrap="square">
            <a:spAutoFit/>
          </a:bodyPr>
          <a:lstStyle/>
          <a:p>
            <a:pPr algn="justLow"/>
            <a:r>
              <a:rPr lang="en-GB" sz="2400" dirty="0" smtClean="0">
                <a:solidFill>
                  <a:srgbClr val="000000"/>
                </a:solidFill>
                <a:latin typeface="Times New Roman" panose="02020603050405020304" pitchFamily="18" charset="0"/>
              </a:rPr>
              <a:t>From </a:t>
            </a:r>
            <a:r>
              <a:rPr lang="en-GB" sz="2400" dirty="0">
                <a:solidFill>
                  <a:srgbClr val="000000"/>
                </a:solidFill>
                <a:latin typeface="Times New Roman" panose="02020603050405020304" pitchFamily="18" charset="0"/>
              </a:rPr>
              <a:t>Fig. (6.3), it appears that the tilt of the pressure surfaces increases higher up in the atmosphere. This will have consequences on the magnitude of the geostrophic wind: in the case sketched in Fig. (6.3) it will increase with height. From Figures (6.1 and 6.3), the following conclusion can be drawn: </a:t>
            </a:r>
          </a:p>
          <a:p>
            <a:pPr algn="justLow"/>
            <a:r>
              <a:rPr lang="en-GB" sz="2400" b="1" i="1" dirty="0">
                <a:solidFill>
                  <a:srgbClr val="000000"/>
                </a:solidFill>
                <a:latin typeface="Times New Roman" panose="02020603050405020304" pitchFamily="18" charset="0"/>
              </a:rPr>
              <a:t>A horizontal temperature gradient causes a change of the geostrophic wind with height (or with pressure). </a:t>
            </a:r>
            <a:endParaRPr lang="en-GB" sz="2400" dirty="0"/>
          </a:p>
        </p:txBody>
      </p:sp>
    </p:spTree>
    <p:extLst>
      <p:ext uri="{BB962C8B-B14F-4D97-AF65-F5344CB8AC3E}">
        <p14:creationId xmlns:p14="http://schemas.microsoft.com/office/powerpoint/2010/main" val="256520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 y="167530"/>
            <a:ext cx="7590971" cy="2488583"/>
          </a:xfrm>
          <a:prstGeom prst="rect">
            <a:avLst/>
          </a:prstGeom>
        </p:spPr>
      </p:pic>
      <p:pic>
        <p:nvPicPr>
          <p:cNvPr id="6" name="Picture 5"/>
          <p:cNvPicPr>
            <a:picLocks noChangeAspect="1"/>
          </p:cNvPicPr>
          <p:nvPr/>
        </p:nvPicPr>
        <p:blipFill>
          <a:blip r:embed="rId3"/>
          <a:stretch>
            <a:fillRect/>
          </a:stretch>
        </p:blipFill>
        <p:spPr>
          <a:xfrm>
            <a:off x="222931" y="2431822"/>
            <a:ext cx="7034212" cy="4200525"/>
          </a:xfrm>
          <a:prstGeom prst="rect">
            <a:avLst/>
          </a:prstGeom>
        </p:spPr>
      </p:pic>
      <p:sp>
        <p:nvSpPr>
          <p:cNvPr id="7" name="Rectangle 6"/>
          <p:cNvSpPr/>
          <p:nvPr/>
        </p:nvSpPr>
        <p:spPr>
          <a:xfrm>
            <a:off x="7813902" y="2533422"/>
            <a:ext cx="4378098" cy="2677656"/>
          </a:xfrm>
          <a:prstGeom prst="rect">
            <a:avLst/>
          </a:prstGeom>
          <a:solidFill>
            <a:schemeClr val="accent4"/>
          </a:solidFill>
        </p:spPr>
        <p:txBody>
          <a:bodyPr wrap="square">
            <a:spAutoFit/>
          </a:bodyPr>
          <a:lstStyle/>
          <a:p>
            <a:pPr algn="justLow"/>
            <a:r>
              <a:rPr lang="en-GB" sz="2400" dirty="0">
                <a:solidFill>
                  <a:srgbClr val="000000"/>
                </a:solidFill>
                <a:latin typeface="Times New Roman" panose="02020603050405020304" pitchFamily="18" charset="0"/>
              </a:rPr>
              <a:t>The following rule also follows from these equations: </a:t>
            </a:r>
            <a:endParaRPr lang="en-GB" sz="2400" dirty="0" smtClean="0">
              <a:solidFill>
                <a:srgbClr val="000000"/>
              </a:solidFill>
              <a:latin typeface="Times New Roman" panose="02020603050405020304" pitchFamily="18" charset="0"/>
            </a:endParaRPr>
          </a:p>
          <a:p>
            <a:pPr algn="justLow"/>
            <a:r>
              <a:rPr lang="en-GB" sz="2400" b="1" i="1" dirty="0" smtClean="0">
                <a:solidFill>
                  <a:srgbClr val="000000"/>
                </a:solidFill>
                <a:latin typeface="Times New Roman" panose="02020603050405020304" pitchFamily="18" charset="0"/>
              </a:rPr>
              <a:t>The </a:t>
            </a:r>
            <a:r>
              <a:rPr lang="en-GB" sz="2400" b="1" i="1" dirty="0">
                <a:solidFill>
                  <a:srgbClr val="000000"/>
                </a:solidFill>
                <a:latin typeface="Times New Roman" panose="02020603050405020304" pitchFamily="18" charset="0"/>
              </a:rPr>
              <a:t>thermal wind blows parallel to the isotherms with the cold air on the left hand side. The closer the isotherms the stronger the thermal wind. </a:t>
            </a:r>
            <a:endParaRPr lang="en-GB" sz="2400" dirty="0">
              <a:solidFill>
                <a:srgbClr val="000000"/>
              </a:solidFill>
              <a:latin typeface="Times New Roman" panose="02020603050405020304" pitchFamily="18" charset="0"/>
            </a:endParaRPr>
          </a:p>
        </p:txBody>
      </p:sp>
      <p:cxnSp>
        <p:nvCxnSpPr>
          <p:cNvPr id="9" name="Straight Arrow Connector 8"/>
          <p:cNvCxnSpPr/>
          <p:nvPr/>
        </p:nvCxnSpPr>
        <p:spPr>
          <a:xfrm flipV="1">
            <a:off x="5413829" y="4354286"/>
            <a:ext cx="2400073" cy="2075543"/>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294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793" y="857179"/>
            <a:ext cx="6600064" cy="2585323"/>
          </a:xfrm>
          <a:prstGeom prst="rect">
            <a:avLst/>
          </a:prstGeom>
        </p:spPr>
        <p:txBody>
          <a:bodyPr wrap="square">
            <a:spAutoFit/>
          </a:bodyPr>
          <a:lstStyle/>
          <a:p>
            <a:r>
              <a:rPr lang="en-GB" dirty="0">
                <a:solidFill>
                  <a:srgbClr val="000000"/>
                </a:solidFill>
                <a:latin typeface="Times New Roman" panose="02020603050405020304" pitchFamily="18" charset="0"/>
              </a:rPr>
              <a:t>From Equations (6.6) and (6.7) it appears that the direction of the thermal wind is parallel to the isotherms. This leads to the following two possible situations. </a:t>
            </a:r>
          </a:p>
          <a:p>
            <a:r>
              <a:rPr lang="en-GB" b="1" dirty="0">
                <a:solidFill>
                  <a:srgbClr val="000000"/>
                </a:solidFill>
                <a:latin typeface="Times New Roman" panose="02020603050405020304" pitchFamily="18" charset="0"/>
              </a:rPr>
              <a:t>In Fig. (6.4),</a:t>
            </a:r>
            <a:r>
              <a:rPr lang="en-GB" dirty="0">
                <a:solidFill>
                  <a:srgbClr val="000000"/>
                </a:solidFill>
                <a:latin typeface="Times New Roman" panose="02020603050405020304" pitchFamily="18" charset="0"/>
              </a:rPr>
              <a:t> the wind is </a:t>
            </a:r>
            <a:r>
              <a:rPr lang="en-GB" b="1" dirty="0">
                <a:solidFill>
                  <a:srgbClr val="000000"/>
                </a:solidFill>
                <a:latin typeface="Times New Roman" panose="02020603050405020304" pitchFamily="18" charset="0"/>
              </a:rPr>
              <a:t>backing </a:t>
            </a:r>
            <a:r>
              <a:rPr lang="en-GB" dirty="0">
                <a:solidFill>
                  <a:srgbClr val="000000"/>
                </a:solidFill>
                <a:latin typeface="Times New Roman" panose="02020603050405020304" pitchFamily="18" charset="0"/>
              </a:rPr>
              <a:t>going from p</a:t>
            </a:r>
            <a:r>
              <a:rPr lang="en-GB" sz="1050" dirty="0">
                <a:solidFill>
                  <a:srgbClr val="000000"/>
                </a:solidFill>
                <a:latin typeface="Times New Roman" panose="02020603050405020304" pitchFamily="18" charset="0"/>
              </a:rPr>
              <a:t>0 </a:t>
            </a:r>
            <a:r>
              <a:rPr lang="en-GB" dirty="0">
                <a:solidFill>
                  <a:srgbClr val="000000"/>
                </a:solidFill>
                <a:latin typeface="Times New Roman" panose="02020603050405020304" pitchFamily="18" charset="0"/>
              </a:rPr>
              <a:t>(low level) to p1&lt;p0 (higher level), in this case from west to southwest. The thermal wind is the wind vector on the high level minus the wind vector on the low level. The thermal wind blows parallel to the isotherms with the cold air on the left hand side. The geostrophic wind on both levels is blowing from the cold </a:t>
            </a:r>
            <a:r>
              <a:rPr lang="en-GB" dirty="0" smtClean="0">
                <a:solidFill>
                  <a:srgbClr val="000000"/>
                </a:solidFill>
                <a:latin typeface="Times New Roman" panose="02020603050405020304" pitchFamily="18" charset="0"/>
              </a:rPr>
              <a:t>area.</a:t>
            </a:r>
            <a:endParaRPr lang="en-GB" dirty="0"/>
          </a:p>
        </p:txBody>
      </p:sp>
      <p:sp>
        <p:nvSpPr>
          <p:cNvPr id="5" name="Rectangle 4"/>
          <p:cNvSpPr/>
          <p:nvPr/>
        </p:nvSpPr>
        <p:spPr>
          <a:xfrm>
            <a:off x="366793" y="210848"/>
            <a:ext cx="3933769" cy="646331"/>
          </a:xfrm>
          <a:prstGeom prst="rect">
            <a:avLst/>
          </a:prstGeom>
        </p:spPr>
        <p:txBody>
          <a:bodyPr wrap="none">
            <a:spAutoFit/>
          </a:bodyPr>
          <a:lstStyle/>
          <a:p>
            <a:r>
              <a:rPr lang="en-GB" sz="3600" b="1" dirty="0" smtClean="0">
                <a:solidFill>
                  <a:srgbClr val="000000"/>
                </a:solidFill>
                <a:latin typeface="Times New Roman" panose="02020603050405020304" pitchFamily="18" charset="0"/>
              </a:rPr>
              <a:t>Cold </a:t>
            </a:r>
            <a:r>
              <a:rPr lang="en-GB" sz="3600" b="1" dirty="0">
                <a:solidFill>
                  <a:srgbClr val="000000"/>
                </a:solidFill>
                <a:latin typeface="Times New Roman" panose="02020603050405020304" pitchFamily="18" charset="0"/>
              </a:rPr>
              <a:t>air advection </a:t>
            </a:r>
            <a:endParaRPr lang="en-GB" sz="3600" dirty="0"/>
          </a:p>
        </p:txBody>
      </p:sp>
      <p:pic>
        <p:nvPicPr>
          <p:cNvPr id="6" name="Picture 5"/>
          <p:cNvPicPr>
            <a:picLocks noChangeAspect="1"/>
          </p:cNvPicPr>
          <p:nvPr/>
        </p:nvPicPr>
        <p:blipFill>
          <a:blip r:embed="rId2"/>
          <a:stretch>
            <a:fillRect/>
          </a:stretch>
        </p:blipFill>
        <p:spPr>
          <a:xfrm>
            <a:off x="6966857" y="743830"/>
            <a:ext cx="4451950" cy="2698672"/>
          </a:xfrm>
          <a:prstGeom prst="rect">
            <a:avLst/>
          </a:prstGeom>
        </p:spPr>
      </p:pic>
      <p:pic>
        <p:nvPicPr>
          <p:cNvPr id="7" name="Picture 6"/>
          <p:cNvPicPr>
            <a:picLocks noChangeAspect="1"/>
          </p:cNvPicPr>
          <p:nvPr/>
        </p:nvPicPr>
        <p:blipFill>
          <a:blip r:embed="rId3"/>
          <a:stretch>
            <a:fillRect/>
          </a:stretch>
        </p:blipFill>
        <p:spPr>
          <a:xfrm>
            <a:off x="6966857" y="4088833"/>
            <a:ext cx="4451950" cy="2492442"/>
          </a:xfrm>
          <a:prstGeom prst="rect">
            <a:avLst/>
          </a:prstGeom>
        </p:spPr>
      </p:pic>
      <p:sp>
        <p:nvSpPr>
          <p:cNvPr id="8" name="Rectangle 7"/>
          <p:cNvSpPr/>
          <p:nvPr/>
        </p:nvSpPr>
        <p:spPr>
          <a:xfrm>
            <a:off x="265193" y="3767467"/>
            <a:ext cx="6382350" cy="2123658"/>
          </a:xfrm>
          <a:prstGeom prst="rect">
            <a:avLst/>
          </a:prstGeom>
        </p:spPr>
        <p:txBody>
          <a:bodyPr wrap="square">
            <a:spAutoFit/>
          </a:bodyPr>
          <a:lstStyle/>
          <a:p>
            <a:r>
              <a:rPr lang="en-GB" sz="3600" b="1" dirty="0">
                <a:solidFill>
                  <a:srgbClr val="000000"/>
                </a:solidFill>
                <a:latin typeface="Times New Roman" panose="02020603050405020304" pitchFamily="18" charset="0"/>
              </a:rPr>
              <a:t>Warm </a:t>
            </a:r>
            <a:r>
              <a:rPr lang="en-GB" sz="3600" b="1" dirty="0">
                <a:solidFill>
                  <a:srgbClr val="000000"/>
                </a:solidFill>
                <a:latin typeface="Times New Roman" panose="02020603050405020304" pitchFamily="18" charset="0"/>
              </a:rPr>
              <a:t>air </a:t>
            </a:r>
            <a:r>
              <a:rPr lang="en-GB" sz="3600" b="1" dirty="0">
                <a:solidFill>
                  <a:srgbClr val="000000"/>
                </a:solidFill>
                <a:latin typeface="Times New Roman" panose="02020603050405020304" pitchFamily="18" charset="0"/>
              </a:rPr>
              <a:t>advection</a:t>
            </a:r>
          </a:p>
          <a:p>
            <a:r>
              <a:rPr lang="en-GB" sz="2400" dirty="0" smtClean="0">
                <a:solidFill>
                  <a:srgbClr val="000000"/>
                </a:solidFill>
                <a:latin typeface="Times New Roman" panose="02020603050405020304" pitchFamily="18" charset="0"/>
              </a:rPr>
              <a:t>The </a:t>
            </a:r>
            <a:r>
              <a:rPr lang="en-GB" sz="2400" dirty="0">
                <a:solidFill>
                  <a:srgbClr val="000000"/>
                </a:solidFill>
                <a:latin typeface="Times New Roman" panose="02020603050405020304" pitchFamily="18" charset="0"/>
              </a:rPr>
              <a:t>thermal wind again has cold air on its left hand side, and in this case, it appears that the wind on both pressure levels is blowing from the warm area: this is a </a:t>
            </a:r>
            <a:r>
              <a:rPr lang="en-GB" sz="2400" dirty="0" smtClean="0">
                <a:solidFill>
                  <a:srgbClr val="000000"/>
                </a:solidFill>
                <a:latin typeface="Times New Roman" panose="02020603050405020304" pitchFamily="18" charset="0"/>
              </a:rPr>
              <a:t>case</a:t>
            </a:r>
            <a:endParaRPr lang="en-GB" sz="2400" dirty="0"/>
          </a:p>
        </p:txBody>
      </p:sp>
    </p:spTree>
    <p:extLst>
      <p:ext uri="{BB962C8B-B14F-4D97-AF65-F5344CB8AC3E}">
        <p14:creationId xmlns:p14="http://schemas.microsoft.com/office/powerpoint/2010/main" val="334875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h6fig_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857" y="1346169"/>
            <a:ext cx="11266714" cy="3880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8618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541" y="158717"/>
            <a:ext cx="7288441" cy="4001095"/>
          </a:xfrm>
          <a:prstGeom prst="rect">
            <a:avLst/>
          </a:prstGeom>
        </p:spPr>
        <p:txBody>
          <a:bodyPr wrap="square">
            <a:spAutoFit/>
          </a:bodyPr>
          <a:lstStyle/>
          <a:p>
            <a:r>
              <a:rPr lang="en-GB" sz="2000" b="1" dirty="0" smtClean="0">
                <a:solidFill>
                  <a:srgbClr val="000000"/>
                </a:solidFill>
                <a:latin typeface="Times New Roman" panose="02020603050405020304" pitchFamily="18" charset="0"/>
              </a:rPr>
              <a:t>Hodograph </a:t>
            </a:r>
            <a:r>
              <a:rPr lang="en-GB" sz="2000" b="1" dirty="0">
                <a:solidFill>
                  <a:srgbClr val="000000"/>
                </a:solidFill>
                <a:latin typeface="Times New Roman" panose="02020603050405020304" pitchFamily="18" charset="0"/>
              </a:rPr>
              <a:t>and Stability </a:t>
            </a:r>
            <a:endParaRPr lang="en-GB" sz="2000" dirty="0">
              <a:solidFill>
                <a:srgbClr val="000000"/>
              </a:solidFill>
              <a:latin typeface="Times New Roman" panose="02020603050405020304" pitchFamily="18" charset="0"/>
            </a:endParaRPr>
          </a:p>
          <a:p>
            <a:pPr algn="justLow"/>
            <a:r>
              <a:rPr lang="en-GB" dirty="0">
                <a:solidFill>
                  <a:srgbClr val="000000"/>
                </a:solidFill>
                <a:latin typeface="Times New Roman" panose="02020603050405020304" pitchFamily="18" charset="0"/>
              </a:rPr>
              <a:t>Advection of air from a different average temperature, in a number of layers in the vertical, influences the stability of the atmosphere. </a:t>
            </a:r>
            <a:endParaRPr lang="en-GB" dirty="0" smtClean="0">
              <a:solidFill>
                <a:srgbClr val="000000"/>
              </a:solidFill>
              <a:latin typeface="Times New Roman" panose="02020603050405020304" pitchFamily="18" charset="0"/>
            </a:endParaRPr>
          </a:p>
          <a:p>
            <a:pPr algn="justLow"/>
            <a:r>
              <a:rPr lang="en-GB" dirty="0" smtClean="0">
                <a:solidFill>
                  <a:srgbClr val="000000"/>
                </a:solidFill>
                <a:latin typeface="Times New Roman" panose="02020603050405020304" pitchFamily="18" charset="0"/>
              </a:rPr>
              <a:t>It </a:t>
            </a:r>
            <a:r>
              <a:rPr lang="en-GB" dirty="0">
                <a:solidFill>
                  <a:srgbClr val="000000"/>
                </a:solidFill>
                <a:latin typeface="Times New Roman" panose="02020603050405020304" pitchFamily="18" charset="0"/>
              </a:rPr>
              <a:t>is relatively easy to gain an overview of the advection in different layers by performing what is called </a:t>
            </a:r>
            <a:r>
              <a:rPr lang="en-GB" b="1" dirty="0">
                <a:solidFill>
                  <a:srgbClr val="000000"/>
                </a:solidFill>
                <a:latin typeface="Times New Roman" panose="02020603050405020304" pitchFamily="18" charset="0"/>
              </a:rPr>
              <a:t>a hodograph analysis</a:t>
            </a:r>
            <a:r>
              <a:rPr lang="en-GB" dirty="0">
                <a:solidFill>
                  <a:srgbClr val="000000"/>
                </a:solidFill>
                <a:latin typeface="Times New Roman" panose="02020603050405020304" pitchFamily="18" charset="0"/>
              </a:rPr>
              <a:t>. </a:t>
            </a:r>
            <a:endParaRPr lang="en-GB" dirty="0" smtClean="0">
              <a:solidFill>
                <a:srgbClr val="000000"/>
              </a:solidFill>
              <a:latin typeface="Times New Roman" panose="02020603050405020304" pitchFamily="18" charset="0"/>
            </a:endParaRPr>
          </a:p>
          <a:p>
            <a:pPr marL="285750" indent="-285750" algn="justLow">
              <a:buFont typeface="Arial" panose="020B0604020202020204" pitchFamily="34" charset="0"/>
              <a:buChar char="•"/>
            </a:pPr>
            <a:r>
              <a:rPr lang="en-GB" dirty="0" smtClean="0">
                <a:solidFill>
                  <a:srgbClr val="000000"/>
                </a:solidFill>
                <a:latin typeface="Times New Roman" panose="02020603050405020304" pitchFamily="18" charset="0"/>
              </a:rPr>
              <a:t>This </a:t>
            </a:r>
            <a:r>
              <a:rPr lang="en-GB" dirty="0">
                <a:solidFill>
                  <a:srgbClr val="000000"/>
                </a:solidFill>
                <a:latin typeface="Times New Roman" panose="02020603050405020304" pitchFamily="18" charset="0"/>
              </a:rPr>
              <a:t>involves the construction of a radial diagram with the station in the </a:t>
            </a:r>
            <a:r>
              <a:rPr lang="en-GB" dirty="0" err="1">
                <a:solidFill>
                  <a:srgbClr val="000000"/>
                </a:solidFill>
                <a:latin typeface="Times New Roman" panose="02020603050405020304" pitchFamily="18" charset="0"/>
              </a:rPr>
              <a:t>center</a:t>
            </a:r>
            <a:r>
              <a:rPr lang="en-GB" dirty="0">
                <a:solidFill>
                  <a:srgbClr val="000000"/>
                </a:solidFill>
                <a:latin typeface="Times New Roman" panose="02020603050405020304" pitchFamily="18" charset="0"/>
              </a:rPr>
              <a:t>. From this </a:t>
            </a:r>
            <a:r>
              <a:rPr lang="en-GB" dirty="0" err="1">
                <a:solidFill>
                  <a:srgbClr val="000000"/>
                </a:solidFill>
                <a:latin typeface="Times New Roman" panose="02020603050405020304" pitchFamily="18" charset="0"/>
              </a:rPr>
              <a:t>center</a:t>
            </a:r>
            <a:r>
              <a:rPr lang="en-GB" dirty="0">
                <a:solidFill>
                  <a:srgbClr val="000000"/>
                </a:solidFill>
                <a:latin typeface="Times New Roman" panose="02020603050405020304" pitchFamily="18" charset="0"/>
              </a:rPr>
              <a:t>, the wind speed at several or all pressure levels is plotted as a vector (Fig. 6.6). </a:t>
            </a:r>
            <a:endParaRPr lang="en-GB" dirty="0" smtClean="0">
              <a:solidFill>
                <a:srgbClr val="000000"/>
              </a:solidFill>
              <a:latin typeface="Times New Roman" panose="02020603050405020304" pitchFamily="18" charset="0"/>
            </a:endParaRPr>
          </a:p>
          <a:p>
            <a:pPr marL="285750" indent="-285750" algn="justLow">
              <a:buFont typeface="Arial" panose="020B0604020202020204" pitchFamily="34" charset="0"/>
              <a:buChar char="•"/>
            </a:pPr>
            <a:r>
              <a:rPr lang="en-GB" dirty="0" smtClean="0">
                <a:solidFill>
                  <a:srgbClr val="000000"/>
                </a:solidFill>
                <a:latin typeface="Times New Roman" panose="02020603050405020304" pitchFamily="18" charset="0"/>
              </a:rPr>
              <a:t>The </a:t>
            </a:r>
            <a:r>
              <a:rPr lang="en-GB" dirty="0">
                <a:solidFill>
                  <a:srgbClr val="000000"/>
                </a:solidFill>
                <a:latin typeface="Times New Roman" panose="02020603050405020304" pitchFamily="18" charset="0"/>
              </a:rPr>
              <a:t>vector is plotted in the direction of the wind. This means that a westerly wind is plotted as an arrow to the east (Fig. 6.6). </a:t>
            </a:r>
            <a:endParaRPr lang="en-GB" dirty="0" smtClean="0">
              <a:solidFill>
                <a:srgbClr val="000000"/>
              </a:solidFill>
              <a:latin typeface="Times New Roman" panose="02020603050405020304" pitchFamily="18" charset="0"/>
            </a:endParaRPr>
          </a:p>
          <a:p>
            <a:pPr marL="285750" indent="-285750" algn="justLow">
              <a:buFont typeface="Arial" panose="020B0604020202020204" pitchFamily="34" charset="0"/>
              <a:buChar char="•"/>
            </a:pPr>
            <a:r>
              <a:rPr lang="en-GB" dirty="0" smtClean="0">
                <a:solidFill>
                  <a:srgbClr val="000000"/>
                </a:solidFill>
                <a:latin typeface="Times New Roman" panose="02020603050405020304" pitchFamily="18" charset="0"/>
              </a:rPr>
              <a:t>Going </a:t>
            </a:r>
            <a:r>
              <a:rPr lang="en-GB" dirty="0">
                <a:solidFill>
                  <a:srgbClr val="000000"/>
                </a:solidFill>
                <a:latin typeface="Times New Roman" panose="02020603050405020304" pitchFamily="18" charset="0"/>
              </a:rPr>
              <a:t>to the next higher pressure level, the next arrow is plotted etc. </a:t>
            </a:r>
            <a:endParaRPr lang="en-GB" dirty="0" smtClean="0">
              <a:solidFill>
                <a:srgbClr val="000000"/>
              </a:solidFill>
              <a:latin typeface="Times New Roman" panose="02020603050405020304" pitchFamily="18" charset="0"/>
            </a:endParaRPr>
          </a:p>
          <a:p>
            <a:pPr marL="285750" indent="-285750" algn="justLow">
              <a:buFont typeface="Arial" panose="020B0604020202020204" pitchFamily="34" charset="0"/>
              <a:buChar char="•"/>
            </a:pPr>
            <a:r>
              <a:rPr lang="en-GB" dirty="0" smtClean="0">
                <a:solidFill>
                  <a:srgbClr val="000000"/>
                </a:solidFill>
                <a:latin typeface="Times New Roman" panose="02020603050405020304" pitchFamily="18" charset="0"/>
              </a:rPr>
              <a:t>The </a:t>
            </a:r>
            <a:r>
              <a:rPr lang="en-GB" dirty="0">
                <a:solidFill>
                  <a:srgbClr val="000000"/>
                </a:solidFill>
                <a:latin typeface="Times New Roman" panose="02020603050405020304" pitchFamily="18" charset="0"/>
              </a:rPr>
              <a:t>end points of all vectors, are connected by straight lines (or arrows). These straight lines are the vectors of the thermal wind. The end result is called a hodograph. </a:t>
            </a:r>
            <a:endParaRPr lang="en-GB" dirty="0"/>
          </a:p>
        </p:txBody>
      </p:sp>
      <p:pic>
        <p:nvPicPr>
          <p:cNvPr id="5" name="Picture 4"/>
          <p:cNvPicPr>
            <a:picLocks noChangeAspect="1"/>
          </p:cNvPicPr>
          <p:nvPr/>
        </p:nvPicPr>
        <p:blipFill>
          <a:blip r:embed="rId2"/>
          <a:stretch>
            <a:fillRect/>
          </a:stretch>
        </p:blipFill>
        <p:spPr>
          <a:xfrm>
            <a:off x="7639050" y="1325563"/>
            <a:ext cx="4552950" cy="3209167"/>
          </a:xfrm>
          <a:prstGeom prst="rect">
            <a:avLst/>
          </a:prstGeom>
        </p:spPr>
      </p:pic>
      <p:sp>
        <p:nvSpPr>
          <p:cNvPr id="6" name="Rectangle 5"/>
          <p:cNvSpPr/>
          <p:nvPr/>
        </p:nvSpPr>
        <p:spPr>
          <a:xfrm>
            <a:off x="290285" y="4534730"/>
            <a:ext cx="11507561" cy="2246769"/>
          </a:xfrm>
          <a:prstGeom prst="rect">
            <a:avLst/>
          </a:prstGeom>
        </p:spPr>
        <p:txBody>
          <a:bodyPr wrap="square">
            <a:spAutoFit/>
          </a:bodyPr>
          <a:lstStyle/>
          <a:p>
            <a:r>
              <a:rPr lang="en-GB" sz="2000" b="1" dirty="0">
                <a:solidFill>
                  <a:srgbClr val="000000"/>
                </a:solidFill>
                <a:latin typeface="Times New Roman" panose="02020603050405020304" pitchFamily="18" charset="0"/>
              </a:rPr>
              <a:t>The next step is to consider the veering or backing of the wind, starting from the lowest level to ever higher pressure levels. </a:t>
            </a:r>
            <a:endParaRPr lang="en-GB" sz="2000" b="1" dirty="0" smtClean="0">
              <a:solidFill>
                <a:srgbClr val="000000"/>
              </a:solidFill>
              <a:latin typeface="Times New Roman" panose="02020603050405020304" pitchFamily="18" charset="0"/>
            </a:endParaRPr>
          </a:p>
          <a:p>
            <a:pPr marL="342900" indent="-342900">
              <a:buFont typeface="Arial" panose="020B0604020202020204" pitchFamily="34" charset="0"/>
              <a:buChar char="•"/>
            </a:pPr>
            <a:r>
              <a:rPr lang="en-GB" sz="2000" b="1" dirty="0" smtClean="0">
                <a:solidFill>
                  <a:srgbClr val="000000"/>
                </a:solidFill>
                <a:latin typeface="Times New Roman" panose="02020603050405020304" pitchFamily="18" charset="0"/>
              </a:rPr>
              <a:t>In </a:t>
            </a:r>
            <a:r>
              <a:rPr lang="en-GB" sz="2000" b="1" dirty="0">
                <a:solidFill>
                  <a:srgbClr val="000000"/>
                </a:solidFill>
                <a:latin typeface="Times New Roman" panose="02020603050405020304" pitchFamily="18" charset="0"/>
              </a:rPr>
              <a:t>this way, the warm or cold air advection in each layer can be determined. </a:t>
            </a:r>
            <a:endParaRPr lang="en-GB" sz="2000" b="1" dirty="0" smtClean="0">
              <a:solidFill>
                <a:srgbClr val="000000"/>
              </a:solidFill>
              <a:latin typeface="Times New Roman" panose="02020603050405020304" pitchFamily="18" charset="0"/>
            </a:endParaRPr>
          </a:p>
          <a:p>
            <a:pPr marL="342900" indent="-342900">
              <a:buFont typeface="Arial" panose="020B0604020202020204" pitchFamily="34" charset="0"/>
              <a:buChar char="•"/>
            </a:pPr>
            <a:r>
              <a:rPr lang="en-GB" sz="2000" b="1" dirty="0" smtClean="0">
                <a:solidFill>
                  <a:srgbClr val="000000"/>
                </a:solidFill>
                <a:latin typeface="Times New Roman" panose="02020603050405020304" pitchFamily="18" charset="0"/>
              </a:rPr>
              <a:t>By </a:t>
            </a:r>
            <a:r>
              <a:rPr lang="en-GB" sz="2000" b="1" dirty="0">
                <a:solidFill>
                  <a:srgbClr val="000000"/>
                </a:solidFill>
                <a:latin typeface="Times New Roman" panose="02020603050405020304" pitchFamily="18" charset="0"/>
              </a:rPr>
              <a:t>comparing the areas of the triangles in relation to warm or cold air advection, it is possible to determine the changes in atmospheric stability. As an example in Fig. (6.6) between 70 and 50 </a:t>
            </a:r>
            <a:r>
              <a:rPr lang="en-GB" sz="2000" b="1" dirty="0" err="1">
                <a:solidFill>
                  <a:srgbClr val="000000"/>
                </a:solidFill>
                <a:latin typeface="Times New Roman" panose="02020603050405020304" pitchFamily="18" charset="0"/>
              </a:rPr>
              <a:t>kPa</a:t>
            </a:r>
            <a:r>
              <a:rPr lang="en-GB" sz="2000" b="1" dirty="0">
                <a:solidFill>
                  <a:srgbClr val="000000"/>
                </a:solidFill>
                <a:latin typeface="Times New Roman" panose="02020603050405020304" pitchFamily="18" charset="0"/>
              </a:rPr>
              <a:t> there is more cold air advection than between 90 and 70 </a:t>
            </a:r>
            <a:r>
              <a:rPr lang="en-GB" sz="2000" b="1" dirty="0" err="1">
                <a:solidFill>
                  <a:srgbClr val="000000"/>
                </a:solidFill>
                <a:latin typeface="Times New Roman" panose="02020603050405020304" pitchFamily="18" charset="0"/>
              </a:rPr>
              <a:t>kPa</a:t>
            </a:r>
            <a:r>
              <a:rPr lang="en-GB" sz="2000" b="1" dirty="0">
                <a:solidFill>
                  <a:srgbClr val="000000"/>
                </a:solidFill>
                <a:latin typeface="Times New Roman" panose="02020603050405020304" pitchFamily="18" charset="0"/>
              </a:rPr>
              <a:t>. This means that in this case, the vertical temperature gradient must increase and instability is increasing. </a:t>
            </a:r>
            <a:endParaRPr lang="en-GB" sz="2000" b="1" dirty="0"/>
          </a:p>
        </p:txBody>
      </p:sp>
    </p:spTree>
    <p:extLst>
      <p:ext uri="{BB962C8B-B14F-4D97-AF65-F5344CB8AC3E}">
        <p14:creationId xmlns:p14="http://schemas.microsoft.com/office/powerpoint/2010/main" val="94171132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30176</TotalTime>
  <Words>865</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Cambria Math</vt:lpstr>
      <vt:lpstr>Times New Roman</vt:lpstr>
      <vt:lpstr>Trebuchet MS</vt:lpstr>
      <vt:lpstr>Wingdings 3</vt:lpstr>
      <vt:lpstr>Facet</vt:lpstr>
      <vt:lpstr>Wind Veering and Backing, and Geostrophic Temperature Advection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ali77 mohammed</dc:creator>
  <cp:lastModifiedBy>ali77 mohammed</cp:lastModifiedBy>
  <cp:revision>34</cp:revision>
  <dcterms:created xsi:type="dcterms:W3CDTF">2019-03-07T04:49:50Z</dcterms:created>
  <dcterms:modified xsi:type="dcterms:W3CDTF">2019-04-24T07:39:59Z</dcterms:modified>
</cp:coreProperties>
</file>