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62" r:id="rId2"/>
    <p:sldId id="256" r:id="rId3"/>
    <p:sldId id="257" r:id="rId4"/>
    <p:sldId id="258" r:id="rId5"/>
    <p:sldId id="264" r:id="rId6"/>
    <p:sldId id="259"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5" d="100"/>
          <a:sy n="75" d="100"/>
        </p:scale>
        <p:origin x="45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7B57797-07DB-4DCC-89B2-C4D2085A6E80}" type="datetimeFigureOut">
              <a:rPr lang="en-GB" smtClean="0"/>
              <a:t>17/04/2019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562986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B57797-07DB-4DCC-89B2-C4D2085A6E80}" type="datetimeFigureOut">
              <a:rPr lang="en-GB" smtClean="0"/>
              <a:t>17/04/2019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3939779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B57797-07DB-4DCC-89B2-C4D2085A6E80}" type="datetimeFigureOut">
              <a:rPr lang="en-GB" smtClean="0"/>
              <a:t>17/04/2019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D0555-A470-47CE-A31A-F711DBFD93D2}"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4118146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B57797-07DB-4DCC-89B2-C4D2085A6E80}" type="datetimeFigureOut">
              <a:rPr lang="en-GB" smtClean="0"/>
              <a:t>17/04/2019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30383617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B57797-07DB-4DCC-89B2-C4D2085A6E80}" type="datetimeFigureOut">
              <a:rPr lang="en-GB" smtClean="0"/>
              <a:t>17/04/2019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D0555-A470-47CE-A31A-F711DBFD93D2}"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344217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B57797-07DB-4DCC-89B2-C4D2085A6E80}" type="datetimeFigureOut">
              <a:rPr lang="en-GB" smtClean="0"/>
              <a:t>17/04/2019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4681969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B57797-07DB-4DCC-89B2-C4D2085A6E80}" type="datetimeFigureOut">
              <a:rPr lang="en-GB" smtClean="0"/>
              <a:t>17/04/2019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24902161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B57797-07DB-4DCC-89B2-C4D2085A6E80}" type="datetimeFigureOut">
              <a:rPr lang="en-GB" smtClean="0"/>
              <a:t>17/04/2019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2467900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B57797-07DB-4DCC-89B2-C4D2085A6E80}" type="datetimeFigureOut">
              <a:rPr lang="en-GB" smtClean="0"/>
              <a:t>17/04/2019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2313371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B57797-07DB-4DCC-89B2-C4D2085A6E80}" type="datetimeFigureOut">
              <a:rPr lang="en-GB" smtClean="0"/>
              <a:t>17/04/2019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2131170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7B57797-07DB-4DCC-89B2-C4D2085A6E80}" type="datetimeFigureOut">
              <a:rPr lang="en-GB" smtClean="0"/>
              <a:t>17/04/2019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1924269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7B57797-07DB-4DCC-89B2-C4D2085A6E80}" type="datetimeFigureOut">
              <a:rPr lang="en-GB" smtClean="0"/>
              <a:t>17/04/2019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1664407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7B57797-07DB-4DCC-89B2-C4D2085A6E80}" type="datetimeFigureOut">
              <a:rPr lang="en-GB" smtClean="0"/>
              <a:t>17/04/2019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91879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B57797-07DB-4DCC-89B2-C4D2085A6E80}" type="datetimeFigureOut">
              <a:rPr lang="en-GB" smtClean="0"/>
              <a:t>17/04/2019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1691248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B57797-07DB-4DCC-89B2-C4D2085A6E80}" type="datetimeFigureOut">
              <a:rPr lang="en-GB" smtClean="0"/>
              <a:t>17/04/2019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2336508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7B57797-07DB-4DCC-89B2-C4D2085A6E80}" type="datetimeFigureOut">
              <a:rPr lang="en-GB" smtClean="0"/>
              <a:t>17/04/2019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3605859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7B57797-07DB-4DCC-89B2-C4D2085A6E80}" type="datetimeFigureOut">
              <a:rPr lang="en-GB" smtClean="0"/>
              <a:t>17/04/2019</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34D0555-A470-47CE-A31A-F711DBFD93D2}" type="slidenum">
              <a:rPr lang="en-GB" smtClean="0"/>
              <a:t>‹#›</a:t>
            </a:fld>
            <a:endParaRPr lang="en-GB"/>
          </a:p>
        </p:txBody>
      </p:sp>
    </p:spTree>
    <p:extLst>
      <p:ext uri="{BB962C8B-B14F-4D97-AF65-F5344CB8AC3E}">
        <p14:creationId xmlns:p14="http://schemas.microsoft.com/office/powerpoint/2010/main" val="273085180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439" y="3004820"/>
            <a:ext cx="10244009" cy="1138223"/>
          </a:xfrm>
          <a:solidFill>
            <a:schemeClr val="tx1"/>
          </a:solidFill>
        </p:spPr>
        <p:txBody>
          <a:bodyPr>
            <a:noAutofit/>
          </a:bodyPr>
          <a:lstStyle/>
          <a:p>
            <a:pPr algn="ctr"/>
            <a:r>
              <a:rPr lang="en-GB" sz="7200" b="1" dirty="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rPr>
              <a:t>The Thermal Wind</a:t>
            </a:r>
            <a:endParaRPr lang="en-GB" sz="7200" b="1" spc="0" dirty="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endParaRPr>
          </a:p>
        </p:txBody>
      </p:sp>
      <p:sp>
        <p:nvSpPr>
          <p:cNvPr id="5" name="Rectangle 4"/>
          <p:cNvSpPr/>
          <p:nvPr/>
        </p:nvSpPr>
        <p:spPr>
          <a:xfrm>
            <a:off x="2987799" y="319669"/>
            <a:ext cx="5452135" cy="923330"/>
          </a:xfrm>
          <a:prstGeom prst="rect">
            <a:avLst/>
          </a:prstGeom>
          <a:solidFill>
            <a:schemeClr val="accent1"/>
          </a:solidFill>
        </p:spPr>
        <p:txBody>
          <a:bodyPr wrap="none" lIns="91440" tIns="45720" rIns="91440" bIns="45720">
            <a:spAutoFit/>
          </a:bodyPr>
          <a:lstStyle/>
          <a:p>
            <a:pPr algn="ctr"/>
            <a:r>
              <a:rPr lang="ar-SA" sz="5400" b="1" dirty="0" smtClean="0">
                <a:ln w="9525">
                  <a:solidFill>
                    <a:schemeClr val="bg1"/>
                  </a:solidFill>
                  <a:prstDash val="solid"/>
                </a:ln>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بسم الله الرحمن الرحيم </a:t>
            </a:r>
            <a:endParaRPr lang="en-US" sz="5400" b="1" dirty="0">
              <a:ln w="9525">
                <a:solidFill>
                  <a:schemeClr val="bg1"/>
                </a:solidFill>
                <a:prstDash val="solid"/>
              </a:ln>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22780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8448" y="361568"/>
            <a:ext cx="11691582" cy="1569660"/>
          </a:xfrm>
          <a:prstGeom prst="rect">
            <a:avLst/>
          </a:prstGeom>
        </p:spPr>
        <p:txBody>
          <a:bodyPr wrap="square">
            <a:spAutoFit/>
          </a:bodyPr>
          <a:lstStyle/>
          <a:p>
            <a:r>
              <a:rPr lang="en-GB" sz="2400" b="1" dirty="0" smtClean="0">
                <a:solidFill>
                  <a:srgbClr val="000000"/>
                </a:solidFill>
                <a:latin typeface="Times New Roman" panose="02020603050405020304" pitchFamily="18" charset="0"/>
              </a:rPr>
              <a:t>5.1 The Thermal Wind </a:t>
            </a:r>
            <a:endParaRPr lang="en-GB" sz="2400" dirty="0" smtClean="0">
              <a:solidFill>
                <a:srgbClr val="000000"/>
              </a:solidFill>
              <a:latin typeface="Times New Roman" panose="02020603050405020304" pitchFamily="18" charset="0"/>
            </a:endParaRPr>
          </a:p>
          <a:p>
            <a:pPr algn="justLow"/>
            <a:r>
              <a:rPr lang="en-GB" dirty="0" smtClean="0">
                <a:solidFill>
                  <a:srgbClr val="000000"/>
                </a:solidFill>
                <a:latin typeface="Times New Roman" panose="02020603050405020304" pitchFamily="18" charset="0"/>
              </a:rPr>
              <a:t>If the geostrophic wind is increasing with height, then the horizontal pressure gradient must also be increasing with height. If the pressure gradient is increasing in positive x-direction, the temperature gradient must be increasing in the direction, then there must be horizontal thickness gradient, which means that the pressure surface not be parallel and will have different slopes, so that the geostrophic wind will differ on two pressure surface</a:t>
            </a:r>
            <a:r>
              <a:rPr lang="ar-SA" dirty="0" smtClean="0">
                <a:solidFill>
                  <a:srgbClr val="000000"/>
                </a:solidFill>
                <a:latin typeface="Times New Roman" panose="02020603050405020304" pitchFamily="18" charset="0"/>
              </a:rPr>
              <a:t>.</a:t>
            </a:r>
            <a:r>
              <a:rPr lang="en-GB" dirty="0" smtClean="0">
                <a:solidFill>
                  <a:srgbClr val="000000"/>
                </a:solidFill>
                <a:latin typeface="Times New Roman" panose="02020603050405020304" pitchFamily="18" charset="0"/>
              </a:rPr>
              <a:t> </a:t>
            </a:r>
            <a:endParaRPr lang="en-GB" dirty="0"/>
          </a:p>
        </p:txBody>
      </p:sp>
      <p:sp>
        <p:nvSpPr>
          <p:cNvPr id="4" name="Rectangle 3"/>
          <p:cNvSpPr/>
          <p:nvPr/>
        </p:nvSpPr>
        <p:spPr>
          <a:xfrm>
            <a:off x="977142" y="5137506"/>
            <a:ext cx="10374194" cy="369332"/>
          </a:xfrm>
          <a:prstGeom prst="rect">
            <a:avLst/>
          </a:prstGeom>
        </p:spPr>
        <p:txBody>
          <a:bodyPr wrap="square">
            <a:spAutoFit/>
          </a:bodyPr>
          <a:lstStyle/>
          <a:p>
            <a:r>
              <a:rPr lang="en-GB" dirty="0">
                <a:solidFill>
                  <a:srgbClr val="000000"/>
                </a:solidFill>
                <a:latin typeface="Times New Roman" panose="02020603050405020304" pitchFamily="18" charset="0"/>
              </a:rPr>
              <a:t>From Fig. 5.1, the thickness of atmosphere at point x2 is greater than the thickness at the point x1.</a:t>
            </a:r>
          </a:p>
        </p:txBody>
      </p:sp>
      <p:pic>
        <p:nvPicPr>
          <p:cNvPr id="5" name="Picture 4"/>
          <p:cNvPicPr>
            <a:picLocks noChangeAspect="1"/>
          </p:cNvPicPr>
          <p:nvPr/>
        </p:nvPicPr>
        <p:blipFill>
          <a:blip r:embed="rId2"/>
          <a:stretch>
            <a:fillRect/>
          </a:stretch>
        </p:blipFill>
        <p:spPr>
          <a:xfrm>
            <a:off x="3980353" y="2527586"/>
            <a:ext cx="3907320" cy="2091543"/>
          </a:xfrm>
          <a:prstGeom prst="rect">
            <a:avLst/>
          </a:prstGeom>
        </p:spPr>
      </p:pic>
      <p:sp>
        <p:nvSpPr>
          <p:cNvPr id="6" name="Rectangle 5"/>
          <p:cNvSpPr/>
          <p:nvPr/>
        </p:nvSpPr>
        <p:spPr>
          <a:xfrm>
            <a:off x="500418" y="5620351"/>
            <a:ext cx="11691582" cy="1200329"/>
          </a:xfrm>
          <a:prstGeom prst="rect">
            <a:avLst/>
          </a:prstGeom>
          <a:solidFill>
            <a:schemeClr val="bg1">
              <a:lumMod val="95000"/>
            </a:schemeClr>
          </a:solidFill>
        </p:spPr>
        <p:txBody>
          <a:bodyPr wrap="square">
            <a:spAutoFit/>
          </a:bodyPr>
          <a:lstStyle/>
          <a:p>
            <a:r>
              <a:rPr lang="en-GB" sz="1600" dirty="0" smtClean="0">
                <a:solidFill>
                  <a:srgbClr val="000000"/>
                </a:solidFill>
                <a:latin typeface="Times New Roman" panose="02020603050405020304" pitchFamily="18" charset="0"/>
              </a:rPr>
              <a:t> </a:t>
            </a:r>
            <a:r>
              <a:rPr lang="en-GB" sz="2400" dirty="0">
                <a:solidFill>
                  <a:srgbClr val="000000"/>
                </a:solidFill>
                <a:latin typeface="Times New Roman" panose="02020603050405020304" pitchFamily="18" charset="0"/>
              </a:rPr>
              <a:t>The mean temperature between pressure levels p1 and p2 must be greater in the x2 column than the x1 column. </a:t>
            </a:r>
            <a:r>
              <a:rPr lang="en-GB" sz="2400" dirty="0">
                <a:solidFill>
                  <a:srgbClr val="000000"/>
                </a:solidFill>
                <a:latin typeface="Times New Roman" panose="02020603050405020304" pitchFamily="18" charset="0"/>
              </a:rPr>
              <a:t>This causes the horizontal pressure gradient to change rapidly over x2 as height increases, resulting in stronger geostrophic wind (dark arrows). </a:t>
            </a:r>
          </a:p>
        </p:txBody>
      </p:sp>
      <p:pic>
        <p:nvPicPr>
          <p:cNvPr id="7" name="Picture 6"/>
          <p:cNvPicPr>
            <a:picLocks noChangeAspect="1"/>
          </p:cNvPicPr>
          <p:nvPr/>
        </p:nvPicPr>
        <p:blipFill>
          <a:blip r:embed="rId3"/>
          <a:stretch>
            <a:fillRect/>
          </a:stretch>
        </p:blipFill>
        <p:spPr>
          <a:xfrm>
            <a:off x="7887673" y="1817715"/>
            <a:ext cx="4122357" cy="3206278"/>
          </a:xfrm>
          <a:prstGeom prst="rect">
            <a:avLst/>
          </a:prstGeom>
        </p:spPr>
      </p:pic>
      <p:pic>
        <p:nvPicPr>
          <p:cNvPr id="8" name="Picture 7"/>
          <p:cNvPicPr>
            <a:picLocks noChangeAspect="1"/>
          </p:cNvPicPr>
          <p:nvPr/>
        </p:nvPicPr>
        <p:blipFill rotWithShape="1">
          <a:blip r:embed="rId4"/>
          <a:srcRect l="5671" t="12127" r="4529" b="14415"/>
          <a:stretch/>
        </p:blipFill>
        <p:spPr>
          <a:xfrm>
            <a:off x="337593" y="2204593"/>
            <a:ext cx="3378201" cy="2819400"/>
          </a:xfrm>
          <a:prstGeom prst="rect">
            <a:avLst/>
          </a:prstGeom>
        </p:spPr>
      </p:pic>
    </p:spTree>
    <p:extLst>
      <p:ext uri="{BB962C8B-B14F-4D97-AF65-F5344CB8AC3E}">
        <p14:creationId xmlns:p14="http://schemas.microsoft.com/office/powerpoint/2010/main" val="4712713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8363" y="153314"/>
            <a:ext cx="12173803" cy="1200329"/>
          </a:xfrm>
          <a:prstGeom prst="rect">
            <a:avLst/>
          </a:prstGeom>
        </p:spPr>
        <p:txBody>
          <a:bodyPr wrap="square">
            <a:spAutoFit/>
          </a:bodyPr>
          <a:lstStyle/>
          <a:p>
            <a:r>
              <a:rPr lang="en-GB" sz="2400" dirty="0" smtClean="0">
                <a:solidFill>
                  <a:srgbClr val="000000"/>
                </a:solidFill>
                <a:latin typeface="Times New Roman" panose="02020603050405020304" pitchFamily="18" charset="0"/>
              </a:rPr>
              <a:t>The </a:t>
            </a:r>
            <a:r>
              <a:rPr lang="en-GB" sz="2400" dirty="0">
                <a:solidFill>
                  <a:srgbClr val="000000"/>
                </a:solidFill>
                <a:latin typeface="Times New Roman" panose="02020603050405020304" pitchFamily="18" charset="0"/>
              </a:rPr>
              <a:t>thermal wind is defined as the vector difference between the geostrophic winds at two levels</a:t>
            </a:r>
            <a:r>
              <a:rPr lang="en-GB" sz="2400" dirty="0" smtClean="0">
                <a:solidFill>
                  <a:srgbClr val="000000"/>
                </a:solidFill>
                <a:latin typeface="Times New Roman" panose="02020603050405020304" pitchFamily="18" charset="0"/>
              </a:rPr>
              <a:t>.</a:t>
            </a:r>
          </a:p>
          <a:p>
            <a:r>
              <a:rPr lang="en-GB" sz="2400" dirty="0" smtClean="0">
                <a:solidFill>
                  <a:srgbClr val="000000"/>
                </a:solidFill>
                <a:latin typeface="Times New Roman" panose="02020603050405020304" pitchFamily="18" charset="0"/>
              </a:rPr>
              <a:t> </a:t>
            </a:r>
            <a:endParaRPr lang="en-GB" sz="2400" dirty="0">
              <a:solidFill>
                <a:srgbClr val="000000"/>
              </a:solidFill>
              <a:latin typeface="Times New Roman" panose="02020603050405020304" pitchFamily="18" charset="0"/>
            </a:endParaRPr>
          </a:p>
          <a:p>
            <a:pPr marL="285750" indent="-285750">
              <a:buFont typeface="Arial" panose="020B0604020202020204" pitchFamily="34" charset="0"/>
              <a:buChar char="•"/>
            </a:pPr>
            <a:r>
              <a:rPr lang="en-GB" sz="2400" dirty="0" smtClean="0">
                <a:solidFill>
                  <a:srgbClr val="000000"/>
                </a:solidFill>
                <a:latin typeface="Times New Roman" panose="02020603050405020304" pitchFamily="18" charset="0"/>
              </a:rPr>
              <a:t>The </a:t>
            </a:r>
            <a:r>
              <a:rPr lang="en-GB" sz="2400" dirty="0">
                <a:solidFill>
                  <a:srgbClr val="000000"/>
                </a:solidFill>
                <a:latin typeface="Times New Roman" panose="02020603050405020304" pitchFamily="18" charset="0"/>
              </a:rPr>
              <a:t>thermal wind is not really a wind; it is the shear of the geostrophic wind. </a:t>
            </a:r>
          </a:p>
        </p:txBody>
      </p:sp>
      <p:pic>
        <p:nvPicPr>
          <p:cNvPr id="3" name="Picture 2"/>
          <p:cNvPicPr>
            <a:picLocks noChangeAspect="1"/>
          </p:cNvPicPr>
          <p:nvPr/>
        </p:nvPicPr>
        <p:blipFill rotWithShape="1">
          <a:blip r:embed="rId2"/>
          <a:srcRect l="36726" r="17608"/>
          <a:stretch/>
        </p:blipFill>
        <p:spPr>
          <a:xfrm>
            <a:off x="800099" y="1558296"/>
            <a:ext cx="3136901" cy="1990122"/>
          </a:xfrm>
          <a:prstGeom prst="rect">
            <a:avLst/>
          </a:prstGeom>
        </p:spPr>
      </p:pic>
      <p:sp>
        <p:nvSpPr>
          <p:cNvPr id="5" name="Rectangle 4"/>
          <p:cNvSpPr/>
          <p:nvPr/>
        </p:nvSpPr>
        <p:spPr>
          <a:xfrm>
            <a:off x="409243" y="4980905"/>
            <a:ext cx="10667999" cy="307777"/>
          </a:xfrm>
          <a:prstGeom prst="rect">
            <a:avLst/>
          </a:prstGeom>
        </p:spPr>
        <p:txBody>
          <a:bodyPr wrap="square">
            <a:spAutoFit/>
          </a:bodyPr>
          <a:lstStyle/>
          <a:p>
            <a:r>
              <a:rPr lang="en-GB" sz="1400" dirty="0" smtClean="0">
                <a:solidFill>
                  <a:srgbClr val="000000"/>
                </a:solidFill>
                <a:latin typeface="Times New Roman" panose="02020603050405020304" pitchFamily="18" charset="0"/>
              </a:rPr>
              <a:t>The vector         </a:t>
            </a:r>
            <a:r>
              <a:rPr lang="en-GB" sz="1000" dirty="0" smtClean="0">
                <a:solidFill>
                  <a:srgbClr val="000000"/>
                </a:solidFill>
                <a:latin typeface="Cambria Math" panose="02040503050406030204" pitchFamily="18" charset="0"/>
              </a:rPr>
              <a:t> </a:t>
            </a:r>
            <a:r>
              <a:rPr lang="en-GB" sz="1400" dirty="0">
                <a:solidFill>
                  <a:srgbClr val="000000"/>
                </a:solidFill>
                <a:latin typeface="Times New Roman" panose="02020603050405020304" pitchFamily="18" charset="0"/>
              </a:rPr>
              <a:t>is parallel to the isothermal with cold air to the left and warm air to the right (see Fig. 5.2). </a:t>
            </a:r>
          </a:p>
        </p:txBody>
      </p:sp>
      <p:pic>
        <p:nvPicPr>
          <p:cNvPr id="6" name="Picture 5"/>
          <p:cNvPicPr>
            <a:picLocks noChangeAspect="1"/>
          </p:cNvPicPr>
          <p:nvPr/>
        </p:nvPicPr>
        <p:blipFill>
          <a:blip r:embed="rId3"/>
          <a:stretch>
            <a:fillRect/>
          </a:stretch>
        </p:blipFill>
        <p:spPr>
          <a:xfrm>
            <a:off x="1288164" y="4913644"/>
            <a:ext cx="362635" cy="398063"/>
          </a:xfrm>
          <a:prstGeom prst="rect">
            <a:avLst/>
          </a:prstGeom>
        </p:spPr>
      </p:pic>
      <p:pic>
        <p:nvPicPr>
          <p:cNvPr id="7" name="Picture 6"/>
          <p:cNvPicPr>
            <a:picLocks noChangeAspect="1"/>
          </p:cNvPicPr>
          <p:nvPr/>
        </p:nvPicPr>
        <p:blipFill>
          <a:blip r:embed="rId4"/>
          <a:stretch>
            <a:fillRect/>
          </a:stretch>
        </p:blipFill>
        <p:spPr>
          <a:xfrm>
            <a:off x="3937000" y="5288682"/>
            <a:ext cx="4470601" cy="1475023"/>
          </a:xfrm>
          <a:prstGeom prst="rect">
            <a:avLst/>
          </a:prstGeom>
        </p:spPr>
      </p:pic>
      <p:pic>
        <p:nvPicPr>
          <p:cNvPr id="8" name="Picture 7"/>
          <p:cNvPicPr>
            <a:picLocks noChangeAspect="1"/>
          </p:cNvPicPr>
          <p:nvPr/>
        </p:nvPicPr>
        <p:blipFill>
          <a:blip r:embed="rId5"/>
          <a:stretch>
            <a:fillRect/>
          </a:stretch>
        </p:blipFill>
        <p:spPr>
          <a:xfrm>
            <a:off x="3937000" y="1395233"/>
            <a:ext cx="6108700" cy="3585671"/>
          </a:xfrm>
          <a:prstGeom prst="rect">
            <a:avLst/>
          </a:prstGeom>
        </p:spPr>
      </p:pic>
    </p:spTree>
    <p:extLst>
      <p:ext uri="{BB962C8B-B14F-4D97-AF65-F5344CB8AC3E}">
        <p14:creationId xmlns:p14="http://schemas.microsoft.com/office/powerpoint/2010/main" val="10397567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0" y="282714"/>
            <a:ext cx="12065000" cy="830997"/>
          </a:xfrm>
          <a:prstGeom prst="rect">
            <a:avLst/>
          </a:prstGeom>
        </p:spPr>
        <p:txBody>
          <a:bodyPr wrap="square">
            <a:spAutoFit/>
          </a:bodyPr>
          <a:lstStyle/>
          <a:p>
            <a:r>
              <a:rPr lang="en-GB" sz="2400" dirty="0">
                <a:solidFill>
                  <a:srgbClr val="000000"/>
                </a:solidFill>
                <a:latin typeface="Times New Roman" panose="02020603050405020304" pitchFamily="18" charset="0"/>
              </a:rPr>
              <a:t>The </a:t>
            </a:r>
            <a:r>
              <a:rPr lang="en-GB" sz="2400" dirty="0">
                <a:solidFill>
                  <a:srgbClr val="000000"/>
                </a:solidFill>
                <a:latin typeface="Times New Roman" panose="02020603050405020304" pitchFamily="18" charset="0"/>
              </a:rPr>
              <a:t>thermal wind equation is very important because we may calculate the wind increase in the vertical direction from the temperature gradient and vice versa. </a:t>
            </a:r>
          </a:p>
        </p:txBody>
      </p:sp>
      <p:pic>
        <p:nvPicPr>
          <p:cNvPr id="5" name="Picture 4"/>
          <p:cNvPicPr>
            <a:picLocks noChangeAspect="1"/>
          </p:cNvPicPr>
          <p:nvPr/>
        </p:nvPicPr>
        <p:blipFill>
          <a:blip r:embed="rId2"/>
          <a:stretch>
            <a:fillRect/>
          </a:stretch>
        </p:blipFill>
        <p:spPr>
          <a:xfrm>
            <a:off x="421546" y="1297214"/>
            <a:ext cx="10244009" cy="3628571"/>
          </a:xfrm>
          <a:prstGeom prst="rect">
            <a:avLst/>
          </a:prstGeom>
        </p:spPr>
      </p:pic>
    </p:spTree>
    <p:extLst>
      <p:ext uri="{BB962C8B-B14F-4D97-AF65-F5344CB8AC3E}">
        <p14:creationId xmlns:p14="http://schemas.microsoft.com/office/powerpoint/2010/main" val="3583462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54000" y="417311"/>
            <a:ext cx="9512299" cy="5754889"/>
          </a:xfrm>
          <a:prstGeom prst="rect">
            <a:avLst/>
          </a:prstGeom>
        </p:spPr>
      </p:pic>
    </p:spTree>
    <p:extLst>
      <p:ext uri="{BB962C8B-B14F-4D97-AF65-F5344CB8AC3E}">
        <p14:creationId xmlns:p14="http://schemas.microsoft.com/office/powerpoint/2010/main" val="39429518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55600" y="361293"/>
            <a:ext cx="9042400" cy="5925207"/>
          </a:xfrm>
          <a:prstGeom prst="rect">
            <a:avLst/>
          </a:prstGeom>
        </p:spPr>
      </p:pic>
    </p:spTree>
    <p:extLst>
      <p:ext uri="{BB962C8B-B14F-4D97-AF65-F5344CB8AC3E}">
        <p14:creationId xmlns:p14="http://schemas.microsoft.com/office/powerpoint/2010/main" val="16208120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66712" y="273050"/>
            <a:ext cx="8993188" cy="6051550"/>
          </a:xfrm>
          <a:prstGeom prst="rect">
            <a:avLst/>
          </a:prstGeom>
        </p:spPr>
      </p:pic>
    </p:spTree>
    <p:extLst>
      <p:ext uri="{BB962C8B-B14F-4D97-AF65-F5344CB8AC3E}">
        <p14:creationId xmlns:p14="http://schemas.microsoft.com/office/powerpoint/2010/main" val="1183662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30043</TotalTime>
  <Words>242</Words>
  <Application>Microsoft Office PowerPoint</Application>
  <PresentationFormat>Widescreen</PresentationFormat>
  <Paragraphs>11</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Cambria Math</vt:lpstr>
      <vt:lpstr>Tahoma</vt:lpstr>
      <vt:lpstr>Times New Roman</vt:lpstr>
      <vt:lpstr>Trebuchet MS</vt:lpstr>
      <vt:lpstr>Wingdings 3</vt:lpstr>
      <vt:lpstr>Facet</vt:lpstr>
      <vt:lpstr>The Thermal Wind</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ali77 mohammed</dc:creator>
  <cp:lastModifiedBy>ali77 mohammed</cp:lastModifiedBy>
  <cp:revision>21</cp:revision>
  <dcterms:created xsi:type="dcterms:W3CDTF">2019-03-07T04:49:50Z</dcterms:created>
  <dcterms:modified xsi:type="dcterms:W3CDTF">2019-04-18T08:58:20Z</dcterms:modified>
</cp:coreProperties>
</file>