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
  </p:notesMasterIdLst>
  <p:sldIdLst>
    <p:sldId id="274" r:id="rId2"/>
    <p:sldId id="299" r:id="rId3"/>
    <p:sldId id="277" r:id="rId4"/>
    <p:sldId id="278" r:id="rId5"/>
    <p:sldId id="280" r:id="rId6"/>
    <p:sldId id="298" r:id="rId7"/>
    <p:sldId id="279" r:id="rId8"/>
    <p:sldId id="281" r:id="rId9"/>
    <p:sldId id="282" r:id="rId10"/>
    <p:sldId id="292" r:id="rId11"/>
    <p:sldId id="297" r:id="rId12"/>
  </p:sldIdLst>
  <p:sldSz cx="12192000" cy="6858000"/>
  <p:notesSz cx="6858000" cy="9144000"/>
  <p:defaultText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5E1A46-F640-45F8-8085-A92509F6E1D5}" type="datetimeFigureOut">
              <a:rPr lang="en-US" smtClean="0"/>
              <a:pPr/>
              <a:t>3/18/2019</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FF690F-BA2D-4888-96C1-0AD476332FE4}" type="slidenum">
              <a:rPr lang="en-US" smtClean="0"/>
              <a:pPr/>
              <a:t>‹#›</a:t>
            </a:fld>
            <a:endParaRPr lang="en-US"/>
          </a:p>
        </p:txBody>
      </p:sp>
    </p:spTree>
    <p:extLst>
      <p:ext uri="{BB962C8B-B14F-4D97-AF65-F5344CB8AC3E}">
        <p14:creationId xmlns="" xmlns:p14="http://schemas.microsoft.com/office/powerpoint/2010/main" val="2021156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6E36A1F2-4C0D-471D-9F1E-EF8DE5BDC755}" type="datetime1">
              <a:rPr lang="ar-SA" smtClean="0"/>
              <a:pPr/>
              <a:t>12/07/1440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5418B9A7-4140-4532-9C3B-E8B3E546D55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2FE3FFC-4CF8-491C-8CC5-5A809319B387}" type="datetime1">
              <a:rPr lang="ar-SA" smtClean="0"/>
              <a:pPr/>
              <a:t>12/07/1440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BDF8722-5F9E-4709-917A-CA382508BF94}" type="datetime1">
              <a:rPr lang="ar-SA" smtClean="0"/>
              <a:pPr/>
              <a:t>12/07/1440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7577599-7D41-42B2-A59B-4BD70047A54F}" type="datetime1">
              <a:rPr lang="ar-SA" smtClean="0"/>
              <a:pPr/>
              <a:t>12/07/1440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8FFAD7F9-F519-4ABC-92A5-AF496A59DAE4}" type="datetime1">
              <a:rPr lang="ar-SA" smtClean="0"/>
              <a:pPr/>
              <a:t>12/07/1440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418B9A7-4140-4532-9C3B-E8B3E546D55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468CD77-3CA1-41D6-B641-03F21ABA4611}" type="datetime1">
              <a:rPr lang="ar-SA" smtClean="0"/>
              <a:pPr/>
              <a:t>12/07/1440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83BC5C6F-9DD2-4CC9-A80E-C99BD3BA446C}" type="datetime1">
              <a:rPr lang="ar-SA" smtClean="0"/>
              <a:pPr/>
              <a:t>12/07/1440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E8A92C32-2217-4B0A-8EBD-CE896ADB9AAF}" type="datetime1">
              <a:rPr lang="ar-SA" smtClean="0"/>
              <a:pPr/>
              <a:t>12/07/1440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0358C-5A20-4C08-B30A-0E7E6E2F600C}" type="datetime1">
              <a:rPr lang="ar-SA" smtClean="0"/>
              <a:pPr/>
              <a:t>12/07/1440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5532235-3740-4A1B-BBC0-6C57988D3A2E}" type="datetime1">
              <a:rPr lang="ar-SA" smtClean="0"/>
              <a:pPr/>
              <a:t>12/07/1440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418B9A7-4140-4532-9C3B-E8B3E546D55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9676848-14F3-4E55-8A48-97E5E897F77E}" type="datetime1">
              <a:rPr lang="ar-SA" smtClean="0"/>
              <a:pPr/>
              <a:t>12/07/1440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10769600" y="6356351"/>
            <a:ext cx="812800" cy="365125"/>
          </a:xfrm>
        </p:spPr>
        <p:txBody>
          <a:bodyPr/>
          <a:lstStyle/>
          <a:p>
            <a:fld id="{5418B9A7-4140-4532-9C3B-E8B3E546D554}" type="slidenum">
              <a:rPr lang="ar-SA" smtClean="0"/>
              <a:pPr/>
              <a:t>‹#›</a:t>
            </a:fld>
            <a:endParaRPr lang="ar-SA"/>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21381F-166A-4D95-B246-CD7BE0F05DBB}" type="datetime1">
              <a:rPr lang="ar-SA" smtClean="0"/>
              <a:pPr/>
              <a:t>12/07/1440</a:t>
            </a:fld>
            <a:endParaRPr lang="ar-SA"/>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18B9A7-4140-4532-9C3B-E8B3E546D554}" type="slidenum">
              <a:rPr lang="ar-SA" smtClean="0"/>
              <a:pPr/>
              <a:t>‹#›</a:t>
            </a:fld>
            <a:endParaRPr lang="ar-SA"/>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7090">
              <a:schemeClr val="accent6">
                <a:lumMod val="40000"/>
                <a:lumOff val="60000"/>
              </a:schemeClr>
            </a:gs>
            <a:gs pos="47075">
              <a:schemeClr val="accent6">
                <a:lumMod val="20000"/>
                <a:lumOff val="80000"/>
              </a:schemeClr>
            </a:gs>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 y="0"/>
            <a:ext cx="1542197" cy="1080338"/>
          </a:xfrm>
          <a:prstGeom prst="rect">
            <a:avLst/>
          </a:prstGeom>
          <a:noFill/>
          <a:ln>
            <a:noFill/>
          </a:ln>
        </p:spPr>
      </p:pic>
      <p:sp>
        <p:nvSpPr>
          <p:cNvPr id="10" name="Text Box 1"/>
          <p:cNvSpPr txBox="1">
            <a:spLocks noChangeArrowheads="1"/>
          </p:cNvSpPr>
          <p:nvPr/>
        </p:nvSpPr>
        <p:spPr bwMode="auto">
          <a:xfrm>
            <a:off x="5851525" y="457200"/>
            <a:ext cx="942975" cy="1238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588155" cy="769441"/>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400" b="1" dirty="0" smtClean="0">
                <a:solidFill>
                  <a:srgbClr val="002060"/>
                </a:solidFill>
                <a:latin typeface="Times New Roman" pitchFamily="18" charset="0"/>
                <a:cs typeface="Times New Roman" pitchFamily="18" charset="0"/>
              </a:rPr>
              <a:t>الجامعة المستنصرية – كلية العلوم</a:t>
            </a:r>
            <a:endParaRPr lang="en-US" sz="4400" b="1" dirty="0">
              <a:solidFill>
                <a:srgbClr val="002060"/>
              </a:solidFill>
              <a:latin typeface="Times New Roman" pitchFamily="18" charset="0"/>
              <a:cs typeface="Times New Roman" pitchFamily="18" charset="0"/>
            </a:endParaRPr>
          </a:p>
        </p:txBody>
      </p:sp>
      <p:sp>
        <p:nvSpPr>
          <p:cNvPr id="2" name="مستطيل 1"/>
          <p:cNvSpPr/>
          <p:nvPr/>
        </p:nvSpPr>
        <p:spPr>
          <a:xfrm>
            <a:off x="436728" y="1080337"/>
            <a:ext cx="11095631" cy="4972643"/>
          </a:xfrm>
          <a:prstGeom prst="rect">
            <a:avLst/>
          </a:prstGeom>
        </p:spPr>
        <p:txBody>
          <a:bodyPr wrap="square">
            <a:spAutoFit/>
          </a:bodyPr>
          <a:lstStyle/>
          <a:p>
            <a:pPr algn="ctr" rtl="1"/>
            <a:endParaRPr lang="ar-IQ" sz="5400" b="1" dirty="0" smtClean="0">
              <a:solidFill>
                <a:srgbClr val="C00000"/>
              </a:solidFill>
              <a:latin typeface="Andalus" pitchFamily="18" charset="-78"/>
              <a:cs typeface="Andalus" pitchFamily="18" charset="-78"/>
            </a:endParaRPr>
          </a:p>
          <a:p>
            <a:pPr algn="ctr" rtl="1"/>
            <a:r>
              <a:rPr lang="ar-SA" sz="5400" b="1" dirty="0" smtClean="0">
                <a:solidFill>
                  <a:srgbClr val="C00000"/>
                </a:solidFill>
                <a:latin typeface="Andalus" pitchFamily="18" charset="-78"/>
                <a:cs typeface="Andalus" pitchFamily="18" charset="-78"/>
              </a:rPr>
              <a:t>كيفية </a:t>
            </a:r>
            <a:r>
              <a:rPr lang="ar-SA" sz="5400" b="1" dirty="0">
                <a:solidFill>
                  <a:srgbClr val="C00000"/>
                </a:solidFill>
                <a:latin typeface="Andalus" pitchFamily="18" charset="-78"/>
                <a:cs typeface="Andalus" pitchFamily="18" charset="-78"/>
              </a:rPr>
              <a:t>الارتقاء </a:t>
            </a:r>
            <a:r>
              <a:rPr lang="ar-SA" sz="5400" b="1" dirty="0" smtClean="0">
                <a:solidFill>
                  <a:srgbClr val="C00000"/>
                </a:solidFill>
                <a:latin typeface="Andalus" pitchFamily="18" charset="-78"/>
                <a:cs typeface="Andalus" pitchFamily="18" charset="-78"/>
              </a:rPr>
              <a:t>ب</a:t>
            </a:r>
            <a:r>
              <a:rPr lang="ar-IQ" sz="5400" b="1" dirty="0" smtClean="0">
                <a:solidFill>
                  <a:srgbClr val="C00000"/>
                </a:solidFill>
                <a:latin typeface="Andalus" pitchFamily="18" charset="-78"/>
                <a:cs typeface="Andalus" pitchFamily="18" charset="-78"/>
              </a:rPr>
              <a:t>مستوى </a:t>
            </a:r>
            <a:r>
              <a:rPr lang="ar-SA" sz="5400" b="1" dirty="0" smtClean="0">
                <a:solidFill>
                  <a:srgbClr val="C00000"/>
                </a:solidFill>
                <a:latin typeface="Andalus" pitchFamily="18" charset="-78"/>
                <a:cs typeface="Andalus" pitchFamily="18" charset="-78"/>
              </a:rPr>
              <a:t>تقييم </a:t>
            </a:r>
            <a:r>
              <a:rPr lang="ar-SA" sz="5400" b="1" dirty="0">
                <a:solidFill>
                  <a:srgbClr val="C00000"/>
                </a:solidFill>
                <a:latin typeface="Andalus" pitchFamily="18" charset="-78"/>
                <a:cs typeface="Andalus" pitchFamily="18" charset="-78"/>
              </a:rPr>
              <a:t>الاداء </a:t>
            </a:r>
            <a:r>
              <a:rPr lang="ar-SA" sz="5400" b="1" dirty="0" smtClean="0">
                <a:solidFill>
                  <a:srgbClr val="C00000"/>
                </a:solidFill>
                <a:latin typeface="Andalus" pitchFamily="18" charset="-78"/>
                <a:cs typeface="Andalus" pitchFamily="18" charset="-78"/>
              </a:rPr>
              <a:t>ل</a:t>
            </a:r>
            <a:r>
              <a:rPr lang="ar-IQ" sz="5400" b="1" dirty="0" smtClean="0">
                <a:solidFill>
                  <a:srgbClr val="C00000"/>
                </a:solidFill>
                <a:latin typeface="Andalus" pitchFamily="18" charset="-78"/>
                <a:cs typeface="Andalus" pitchFamily="18" charset="-78"/>
              </a:rPr>
              <a:t>لاستاذ الجامعي</a:t>
            </a:r>
            <a:endParaRPr lang="en-US" sz="5400" dirty="0">
              <a:solidFill>
                <a:srgbClr val="C00000"/>
              </a:solidFill>
              <a:latin typeface="Andalus" pitchFamily="18" charset="-78"/>
              <a:cs typeface="Andalus" pitchFamily="18" charset="-78"/>
            </a:endParaRPr>
          </a:p>
          <a:p>
            <a:pPr algn="ctr" rtl="1">
              <a:lnSpc>
                <a:spcPct val="115000"/>
              </a:lnSpc>
              <a:spcAft>
                <a:spcPts val="1000"/>
              </a:spcAft>
            </a:pPr>
            <a:endParaRPr lang="en-US" sz="3600" dirty="0" smtClean="0">
              <a:latin typeface="Andalus" pitchFamily="18" charset="-78"/>
              <a:cs typeface="+mj-cs"/>
            </a:endParaRPr>
          </a:p>
          <a:p>
            <a:pPr algn="ctr" rtl="1">
              <a:lnSpc>
                <a:spcPct val="115000"/>
              </a:lnSpc>
              <a:spcAft>
                <a:spcPts val="1000"/>
              </a:spcAft>
            </a:pPr>
            <a:endParaRPr lang="ar-IQ" sz="3600" dirty="0">
              <a:latin typeface="Andalus" pitchFamily="18" charset="-78"/>
              <a:cs typeface="+mj-cs"/>
            </a:endParaRPr>
          </a:p>
          <a:p>
            <a:pPr algn="ctr" rtl="1">
              <a:lnSpc>
                <a:spcPct val="115000"/>
              </a:lnSpc>
              <a:spcAft>
                <a:spcPts val="1000"/>
              </a:spcAft>
            </a:pPr>
            <a:r>
              <a:rPr lang="en-US" sz="3200" b="1" dirty="0" smtClean="0">
                <a:latin typeface="Times New Roman" pitchFamily="18" charset="0"/>
                <a:ea typeface="Times New Roman"/>
                <a:cs typeface="Times New Roman" pitchFamily="18" charset="0"/>
              </a:rPr>
              <a:t> </a:t>
            </a:r>
            <a:r>
              <a:rPr lang="ar-IQ" sz="3200" b="1" dirty="0" err="1">
                <a:latin typeface="Times New Roman" pitchFamily="18" charset="0"/>
                <a:ea typeface="Times New Roman"/>
                <a:cs typeface="Times New Roman" pitchFamily="18" charset="0"/>
              </a:rPr>
              <a:t>أ.م.د</a:t>
            </a:r>
            <a:r>
              <a:rPr lang="ar-IQ" sz="3200" b="1" dirty="0">
                <a:latin typeface="Times New Roman" pitchFamily="18" charset="0"/>
                <a:ea typeface="Times New Roman"/>
                <a:cs typeface="Times New Roman" pitchFamily="18" charset="0"/>
              </a:rPr>
              <a:t>. شــذى سامــي سجــاد      </a:t>
            </a:r>
            <a:r>
              <a:rPr lang="ar-IQ" sz="3200" b="1" dirty="0" smtClean="0">
                <a:latin typeface="Times New Roman" pitchFamily="18" charset="0"/>
                <a:ea typeface="Times New Roman"/>
                <a:cs typeface="Times New Roman" pitchFamily="18" charset="0"/>
              </a:rPr>
              <a:t>         </a:t>
            </a:r>
            <a:r>
              <a:rPr lang="en-US" sz="3200" b="1" dirty="0" smtClean="0">
                <a:latin typeface="Times New Roman" pitchFamily="18" charset="0"/>
                <a:ea typeface="Times New Roman"/>
                <a:cs typeface="Times New Roman" pitchFamily="18" charset="0"/>
              </a:rPr>
              <a:t>     </a:t>
            </a:r>
            <a:r>
              <a:rPr lang="ar-IQ" sz="3200" b="1" dirty="0" smtClean="0">
                <a:latin typeface="Times New Roman" pitchFamily="18" charset="0"/>
                <a:ea typeface="Times New Roman"/>
                <a:cs typeface="Times New Roman" pitchFamily="18" charset="0"/>
              </a:rPr>
              <a:t>  </a:t>
            </a:r>
            <a:r>
              <a:rPr lang="ar-IQ" sz="3200" b="1" dirty="0" err="1">
                <a:latin typeface="Times New Roman" pitchFamily="18" charset="0"/>
                <a:ea typeface="Times New Roman"/>
                <a:cs typeface="Times New Roman" pitchFamily="18" charset="0"/>
              </a:rPr>
              <a:t>أ.م.د</a:t>
            </a:r>
            <a:r>
              <a:rPr lang="ar-IQ" sz="3200" b="1" dirty="0">
                <a:latin typeface="Times New Roman" pitchFamily="18" charset="0"/>
                <a:ea typeface="Times New Roman"/>
                <a:cs typeface="Times New Roman" pitchFamily="18" charset="0"/>
              </a:rPr>
              <a:t>. تغريـــد محـــي الدين </a:t>
            </a:r>
            <a:endParaRPr lang="en-US" sz="3200" b="1" dirty="0">
              <a:latin typeface="Times New Roman" pitchFamily="18" charset="0"/>
              <a:ea typeface="Times New Roman"/>
              <a:cs typeface="Times New Roman" pitchFamily="18" charset="0"/>
            </a:endParaRPr>
          </a:p>
          <a:p>
            <a:pPr algn="ctr" rtl="1">
              <a:lnSpc>
                <a:spcPct val="115000"/>
              </a:lnSpc>
              <a:spcAft>
                <a:spcPts val="1000"/>
              </a:spcAft>
            </a:pPr>
            <a:r>
              <a:rPr lang="ar-IQ" sz="2800" b="1" dirty="0">
                <a:solidFill>
                  <a:schemeClr val="accent6">
                    <a:lumMod val="50000"/>
                  </a:schemeClr>
                </a:solidFill>
                <a:latin typeface="Times New Roman" pitchFamily="18" charset="0"/>
                <a:ea typeface="Times New Roman"/>
                <a:cs typeface="Times New Roman" pitchFamily="18" charset="0"/>
              </a:rPr>
              <a:t>مديرة شعبة ضمان الجودة وتقويم </a:t>
            </a:r>
            <a:r>
              <a:rPr lang="ar-IQ" sz="2800" b="1" dirty="0" smtClean="0">
                <a:solidFill>
                  <a:schemeClr val="accent6">
                    <a:lumMod val="50000"/>
                  </a:schemeClr>
                </a:solidFill>
                <a:latin typeface="Times New Roman" pitchFamily="18" charset="0"/>
                <a:ea typeface="Times New Roman"/>
                <a:cs typeface="Times New Roman" pitchFamily="18" charset="0"/>
              </a:rPr>
              <a:t>الاداء              </a:t>
            </a:r>
            <a:r>
              <a:rPr lang="ar-IQ" sz="2800" b="1" dirty="0">
                <a:solidFill>
                  <a:schemeClr val="accent6">
                    <a:lumMod val="50000"/>
                  </a:schemeClr>
                </a:solidFill>
                <a:latin typeface="Times New Roman" pitchFamily="18" charset="0"/>
                <a:ea typeface="Times New Roman"/>
                <a:cs typeface="Times New Roman" pitchFamily="18" charset="0"/>
              </a:rPr>
              <a:t>رئيس لجنة ضمان الجودة في قسم الكيمياء </a:t>
            </a:r>
            <a:endParaRPr lang="en-US" sz="2800" b="1" dirty="0">
              <a:solidFill>
                <a:schemeClr val="accent6">
                  <a:lumMod val="50000"/>
                </a:schemeClr>
              </a:solidFill>
              <a:latin typeface="Times New Roman" pitchFamily="18" charset="0"/>
              <a:cs typeface="Times New Roman" pitchFamily="18" charset="0"/>
            </a:endParaRPr>
          </a:p>
          <a:p>
            <a:pPr algn="ctr" rtl="1"/>
            <a:endParaRPr lang="en-US" sz="2400" b="1" dirty="0">
              <a:cs typeface="+mj-cs"/>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686197" y="0"/>
            <a:ext cx="1505803" cy="9689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396944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832513"/>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1"/>
            <a:ext cx="1369326" cy="832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مستطيل 2"/>
          <p:cNvSpPr/>
          <p:nvPr/>
        </p:nvSpPr>
        <p:spPr>
          <a:xfrm>
            <a:off x="259308" y="832513"/>
            <a:ext cx="11805314" cy="2677656"/>
          </a:xfrm>
          <a:prstGeom prst="rect">
            <a:avLst/>
          </a:prstGeom>
        </p:spPr>
        <p:txBody>
          <a:bodyPr wrap="square">
            <a:spAutoFit/>
          </a:bodyPr>
          <a:lstStyle/>
          <a:p>
            <a:pPr marL="342900" indent="-342900" algn="just" rtl="1">
              <a:buFont typeface="Arial" pitchFamily="34" charset="0"/>
              <a:buChar char="•"/>
            </a:pPr>
            <a:r>
              <a:rPr lang="ar-SA" sz="2400" b="1" dirty="0">
                <a:latin typeface="Times New Roman" pitchFamily="18" charset="0"/>
                <a:cs typeface="Times New Roman" pitchFamily="18" charset="0"/>
              </a:rPr>
              <a:t>أما في ما يخص أعضاء هيئة التدريس، </a:t>
            </a:r>
            <a:r>
              <a:rPr lang="ar-IQ" sz="2400" b="1" dirty="0">
                <a:latin typeface="Times New Roman" pitchFamily="18" charset="0"/>
                <a:cs typeface="Times New Roman" pitchFamily="18" charset="0"/>
              </a:rPr>
              <a:t>فلابد النظر </a:t>
            </a:r>
            <a:r>
              <a:rPr lang="ar-SA" sz="2400" b="1" dirty="0">
                <a:latin typeface="Times New Roman" pitchFamily="18" charset="0"/>
                <a:cs typeface="Times New Roman" pitchFamily="18" charset="0"/>
              </a:rPr>
              <a:t>في أدائه </a:t>
            </a:r>
            <a:r>
              <a:rPr lang="ar-IQ" sz="2400" b="1" dirty="0">
                <a:latin typeface="Times New Roman" pitchFamily="18" charset="0"/>
                <a:cs typeface="Times New Roman" pitchFamily="18" charset="0"/>
              </a:rPr>
              <a:t>لغرض </a:t>
            </a:r>
            <a:r>
              <a:rPr lang="ar-SA" sz="2400" b="1" dirty="0">
                <a:latin typeface="Times New Roman" pitchFamily="18" charset="0"/>
                <a:cs typeface="Times New Roman" pitchFamily="18" charset="0"/>
              </a:rPr>
              <a:t>تقييمه بصورة دورية. و</a:t>
            </a:r>
            <a:r>
              <a:rPr lang="ar-IQ" sz="2400" b="1" dirty="0">
                <a:latin typeface="Times New Roman" pitchFamily="18" charset="0"/>
                <a:cs typeface="Times New Roman" pitchFamily="18" charset="0"/>
              </a:rPr>
              <a:t>ن</a:t>
            </a:r>
            <a:r>
              <a:rPr lang="ar-SA" sz="2400" b="1" dirty="0">
                <a:latin typeface="Times New Roman" pitchFamily="18" charset="0"/>
                <a:cs typeface="Times New Roman" pitchFamily="18" charset="0"/>
              </a:rPr>
              <a:t>رأى أن الوضع الحالي لا يشجع التنافسية بين أساتذة الجامعة. ففي جامعات العالم يخضع الأستاذ إلى تقييم نشاطه البحثي، وقدراته في التدريس من الزملاء والطلاب، وبناء عليه يقرر مستقبله في الجامعة. فالوضع الحالي حول الأساتذة إلى موظفي دولة يستلمون رواتبهم ومكافآتهم من دون تقييم أو مساءلة.</a:t>
            </a:r>
            <a:endParaRPr lang="en-US" sz="2400" b="1" dirty="0">
              <a:latin typeface="Times New Roman" pitchFamily="18" charset="0"/>
              <a:cs typeface="Times New Roman" pitchFamily="18" charset="0"/>
            </a:endParaRPr>
          </a:p>
          <a:p>
            <a:pPr marL="342900" indent="-342900" algn="just" rtl="1">
              <a:buFont typeface="Arial" pitchFamily="34" charset="0"/>
              <a:buChar char="•"/>
            </a:pPr>
            <a:r>
              <a:rPr lang="ar-SA" sz="2400" b="1" dirty="0">
                <a:latin typeface="Times New Roman" pitchFamily="18" charset="0"/>
                <a:cs typeface="Times New Roman" pitchFamily="18" charset="0"/>
              </a:rPr>
              <a:t>أما في ما يخص الطلاب، فدعا إلى رفع مستوى القبول، وإلى التأكد من مستوى الطالب في اللغة الإنكليزية التي يظلم من يقبل من دون إجادتها، خصوصاً إذا كان طالبا في العلوم أو الطب أو الهندسة.</a:t>
            </a:r>
            <a:endParaRPr lang="en-US" sz="2400" b="1" dirty="0">
              <a:latin typeface="Times New Roman" pitchFamily="18" charset="0"/>
              <a:cs typeface="Times New Roman" pitchFamily="18" charset="0"/>
            </a:endParaRPr>
          </a:p>
          <a:p>
            <a:pPr marL="342900" indent="-342900" algn="just" rtl="1">
              <a:buFont typeface="Arial" pitchFamily="34" charset="0"/>
              <a:buChar char="•"/>
            </a:pPr>
            <a:r>
              <a:rPr lang="ar-IQ" sz="2400" b="1" dirty="0">
                <a:latin typeface="Times New Roman" pitchFamily="18" charset="0"/>
                <a:cs typeface="Times New Roman" pitchFamily="18" charset="0"/>
              </a:rPr>
              <a:t> لابد من بدء </a:t>
            </a:r>
            <a:r>
              <a:rPr lang="ar-SA" sz="2400" b="1" dirty="0">
                <a:latin typeface="Times New Roman" pitchFamily="18" charset="0"/>
                <a:cs typeface="Times New Roman" pitchFamily="18" charset="0"/>
              </a:rPr>
              <a:t>نبدأ بإصلاحات في التعليم وإن كانت جزئية. وألا ننتظر إلى إصلاح </a:t>
            </a:r>
            <a:r>
              <a:rPr lang="ar-SA" sz="2400" b="1" dirty="0" smtClean="0">
                <a:latin typeface="Times New Roman" pitchFamily="18" charset="0"/>
                <a:cs typeface="Times New Roman" pitchFamily="18" charset="0"/>
              </a:rPr>
              <a:t>كل</a:t>
            </a:r>
            <a:r>
              <a:rPr lang="ar-IQ" sz="2400" b="1" dirty="0" smtClean="0">
                <a:latin typeface="Times New Roman" pitchFamily="18" charset="0"/>
                <a:cs typeface="Times New Roman" pitchFamily="18" charset="0"/>
              </a:rPr>
              <a:t>ي.</a:t>
            </a:r>
          </a:p>
        </p:txBody>
      </p:sp>
      <p:sp>
        <p:nvSpPr>
          <p:cNvPr id="2" name="مستطيل 1"/>
          <p:cNvSpPr/>
          <p:nvPr/>
        </p:nvSpPr>
        <p:spPr>
          <a:xfrm>
            <a:off x="259309" y="3525039"/>
            <a:ext cx="11805314" cy="3416320"/>
          </a:xfrm>
          <a:prstGeom prst="rect">
            <a:avLst/>
          </a:prstGeom>
        </p:spPr>
        <p:txBody>
          <a:bodyPr wrap="square">
            <a:spAutoFit/>
          </a:bodyPr>
          <a:lstStyle/>
          <a:p>
            <a:pPr marL="342900" indent="-342900" algn="just" rtl="1">
              <a:buFont typeface="Courier New" pitchFamily="49" charset="0"/>
              <a:buChar char="o"/>
            </a:pPr>
            <a:r>
              <a:rPr lang="ar-SA" sz="2400" b="1" dirty="0">
                <a:latin typeface="Times New Roman" pitchFamily="18" charset="0"/>
                <a:cs typeface="Times New Roman" pitchFamily="18" charset="0"/>
              </a:rPr>
              <a:t>أما في ما يخص أعضاء هيئة التدريس، فكان واضحا في نقده كذلك. ورأى أن الوضع الحالي لا يشجع التنافسية بين أساتذة الجامعة. ففي جامعات العالم يخضع الأستاذ إلى تقييم نشاطه البحثي، وقدراته في التدريس من الزملاء والطلاب، وبناء عليه يقرر مستقبله في الجامعة. فالوضع الحالي حول الأساتذة إلى موظفي دولة يستلمون رواتبهم ومكافآتهم من دون تقييم أو مساءلة.</a:t>
            </a:r>
            <a:endParaRPr lang="en-US" sz="2400" b="1" dirty="0">
              <a:latin typeface="Times New Roman" pitchFamily="18" charset="0"/>
              <a:cs typeface="Times New Roman" pitchFamily="18" charset="0"/>
            </a:endParaRPr>
          </a:p>
          <a:p>
            <a:pPr marL="342900" indent="-342900" algn="just" rtl="1">
              <a:buFont typeface="Courier New" pitchFamily="49" charset="0"/>
              <a:buChar char="o"/>
            </a:pPr>
            <a:r>
              <a:rPr lang="ar-SA" sz="2400" b="1" dirty="0">
                <a:latin typeface="Times New Roman" pitchFamily="18" charset="0"/>
                <a:cs typeface="Times New Roman" pitchFamily="18" charset="0"/>
              </a:rPr>
              <a:t>أما في ما يخص </a:t>
            </a:r>
            <a:r>
              <a:rPr lang="ar-SA" sz="2400" b="1" dirty="0" smtClean="0">
                <a:latin typeface="Times New Roman" pitchFamily="18" charset="0"/>
                <a:cs typeface="Times New Roman" pitchFamily="18" charset="0"/>
              </a:rPr>
              <a:t>الطلاب</a:t>
            </a:r>
            <a:r>
              <a:rPr lang="ar-IQ" sz="2400" b="1" dirty="0" smtClean="0">
                <a:latin typeface="Times New Roman" pitchFamily="18" charset="0"/>
                <a:cs typeface="Times New Roman" pitchFamily="18" charset="0"/>
              </a:rPr>
              <a:t> فلابد من </a:t>
            </a:r>
            <a:r>
              <a:rPr lang="ar-SA" sz="2400" b="1" dirty="0" smtClean="0">
                <a:latin typeface="Times New Roman" pitchFamily="18" charset="0"/>
                <a:cs typeface="Times New Roman" pitchFamily="18" charset="0"/>
              </a:rPr>
              <a:t>رفع </a:t>
            </a:r>
            <a:r>
              <a:rPr lang="ar-SA" sz="2400" b="1" dirty="0">
                <a:latin typeface="Times New Roman" pitchFamily="18" charset="0"/>
                <a:cs typeface="Times New Roman" pitchFamily="18" charset="0"/>
              </a:rPr>
              <a:t>مستوى القبول، وإلى التأكد من مستوى الطالب في اللغة الإنكليزية التي يظلم من يقبل من دون إجادتها، خصوصاً إذا كان طالبا في العلوم أو الطب أو الهندسة.</a:t>
            </a:r>
            <a:endParaRPr lang="en-US" sz="2400" b="1" dirty="0">
              <a:latin typeface="Times New Roman" pitchFamily="18" charset="0"/>
              <a:cs typeface="Times New Roman" pitchFamily="18" charset="0"/>
            </a:endParaRPr>
          </a:p>
          <a:p>
            <a:pPr marL="342900" indent="-342900" algn="just" rtl="1">
              <a:buFont typeface="Courier New" pitchFamily="49" charset="0"/>
              <a:buChar char="o"/>
            </a:pPr>
            <a:r>
              <a:rPr lang="ar-SA" sz="2400" b="1" dirty="0">
                <a:latin typeface="Times New Roman" pitchFamily="18" charset="0"/>
                <a:cs typeface="Times New Roman" pitchFamily="18" charset="0"/>
              </a:rPr>
              <a:t>فهبوط مستوى الجامعة إلى هذا الحد أمر مخجل، ا.. الرضا عن تدهور الجامعة ومستوى التعليم بشكل عام.</a:t>
            </a:r>
            <a:endParaRPr lang="en-US" sz="2400" b="1" dirty="0">
              <a:latin typeface="Times New Roman" pitchFamily="18" charset="0"/>
              <a:cs typeface="Times New Roman" pitchFamily="18" charset="0"/>
            </a:endParaRPr>
          </a:p>
          <a:p>
            <a:pPr marL="342900" indent="-342900" algn="just" rtl="1">
              <a:buFont typeface="Courier New" pitchFamily="49" charset="0"/>
              <a:buChar char="o"/>
            </a:pPr>
            <a:r>
              <a:rPr lang="ar-SA" sz="2400" b="1" dirty="0">
                <a:latin typeface="Times New Roman" pitchFamily="18" charset="0"/>
                <a:cs typeface="Times New Roman" pitchFamily="18" charset="0"/>
              </a:rPr>
              <a:t>هذا وهناك دعوة للارتقاء </a:t>
            </a:r>
            <a:r>
              <a:rPr lang="ar-SA" sz="2400" b="1" dirty="0" smtClean="0">
                <a:latin typeface="Times New Roman" pitchFamily="18" charset="0"/>
                <a:cs typeface="Times New Roman" pitchFamily="18" charset="0"/>
              </a:rPr>
              <a:t>في </a:t>
            </a:r>
            <a:r>
              <a:rPr lang="ar-SA" sz="2400" b="1" dirty="0">
                <a:latin typeface="Times New Roman" pitchFamily="18" charset="0"/>
                <a:cs typeface="Times New Roman" pitchFamily="18" charset="0"/>
              </a:rPr>
              <a:t>نقاش مستوى الجامعة، وأن يقود إصلاحا إداريا للارتقاء بالجامعة يتضمن اهدافا يمكن قياس مدى تحقيقها سنويا.</a:t>
            </a:r>
            <a:endParaRPr lang="en-US" sz="2400" b="1" dirty="0">
              <a:latin typeface="Times New Roman" pitchFamily="18" charset="0"/>
              <a:cs typeface="Times New Roman" pitchFamily="18" charset="0"/>
            </a:endParaRPr>
          </a:p>
        </p:txBody>
      </p:sp>
      <p:sp>
        <p:nvSpPr>
          <p:cNvPr id="6" name="عنصر نائب لرقم الشريحة 5"/>
          <p:cNvSpPr>
            <a:spLocks noGrp="1"/>
          </p:cNvSpPr>
          <p:nvPr>
            <p:ph type="sldNum" sz="quarter" idx="12"/>
          </p:nvPr>
        </p:nvSpPr>
        <p:spPr>
          <a:xfrm>
            <a:off x="3687928" y="6492875"/>
            <a:ext cx="1016000" cy="365125"/>
          </a:xfrm>
        </p:spPr>
        <p:txBody>
          <a:bodyPr/>
          <a:lstStyle/>
          <a:p>
            <a:pPr algn="ctr" rtl="1"/>
            <a:fld id="{5418B9A7-4140-4532-9C3B-E8B3E546D554}" type="slidenum">
              <a:rPr lang="ar-SA" sz="1600" b="1" smtClean="0">
                <a:latin typeface="Times New Roman" pitchFamily="18" charset="0"/>
                <a:cs typeface="Times New Roman" pitchFamily="18" charset="0"/>
              </a:rPr>
              <a:pPr algn="ctr" rtl="1"/>
              <a:t>10</a:t>
            </a:fld>
            <a:endParaRPr lang="ar-SA" sz="1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126046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832513"/>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1"/>
            <a:ext cx="1369326" cy="832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مستطيل 2"/>
          <p:cNvSpPr/>
          <p:nvPr/>
        </p:nvSpPr>
        <p:spPr>
          <a:xfrm>
            <a:off x="1965279" y="2887751"/>
            <a:ext cx="8529850" cy="1569660"/>
          </a:xfrm>
          <a:prstGeom prst="rect">
            <a:avLst/>
          </a:prstGeom>
        </p:spPr>
        <p:txBody>
          <a:bodyPr wrap="square">
            <a:spAutoFit/>
          </a:bodyPr>
          <a:lstStyle/>
          <a:p>
            <a:pPr algn="ctr" rtl="1"/>
            <a:r>
              <a:rPr lang="ar-SA" sz="8800" b="1" dirty="0">
                <a:solidFill>
                  <a:srgbClr val="C00000"/>
                </a:solidFill>
                <a:latin typeface="Andalus" pitchFamily="18" charset="-78"/>
                <a:cs typeface="Andalus" pitchFamily="18" charset="-78"/>
              </a:rPr>
              <a:t>شكرا لحسن </a:t>
            </a:r>
            <a:r>
              <a:rPr lang="ar-SA" sz="9600" b="1" dirty="0" smtClean="0">
                <a:solidFill>
                  <a:srgbClr val="C00000"/>
                </a:solidFill>
                <a:latin typeface="Andalus" pitchFamily="18" charset="-78"/>
                <a:cs typeface="Andalus" pitchFamily="18" charset="-78"/>
              </a:rPr>
              <a:t>ا</a:t>
            </a:r>
            <a:r>
              <a:rPr lang="ar-IQ" sz="9600" b="1" dirty="0" smtClean="0">
                <a:solidFill>
                  <a:srgbClr val="C00000"/>
                </a:solidFill>
                <a:latin typeface="Andalus" pitchFamily="18" charset="-78"/>
                <a:cs typeface="Andalus" pitchFamily="18" charset="-78"/>
              </a:rPr>
              <a:t>لا</a:t>
            </a:r>
            <a:r>
              <a:rPr lang="ar-SA" sz="9600" b="1" dirty="0" smtClean="0">
                <a:solidFill>
                  <a:srgbClr val="C00000"/>
                </a:solidFill>
                <a:latin typeface="Andalus" pitchFamily="18" charset="-78"/>
                <a:cs typeface="Andalus" pitchFamily="18" charset="-78"/>
              </a:rPr>
              <a:t>صغا</a:t>
            </a:r>
            <a:r>
              <a:rPr lang="ar-IQ" sz="9600" b="1" smtClean="0">
                <a:solidFill>
                  <a:srgbClr val="C00000"/>
                </a:solidFill>
                <a:latin typeface="Andalus" pitchFamily="18" charset="-78"/>
                <a:cs typeface="Andalus" pitchFamily="18" charset="-78"/>
              </a:rPr>
              <a:t>ء</a:t>
            </a:r>
            <a:endParaRPr lang="en-US" sz="9600" b="1" dirty="0">
              <a:solidFill>
                <a:srgbClr val="C00000"/>
              </a:solidFill>
              <a:latin typeface="Andalus" pitchFamily="18" charset="-78"/>
              <a:cs typeface="Andalus" pitchFamily="18" charset="-78"/>
            </a:endParaRPr>
          </a:p>
        </p:txBody>
      </p:sp>
    </p:spTree>
    <p:extLst>
      <p:ext uri="{BB962C8B-B14F-4D97-AF65-F5344CB8AC3E}">
        <p14:creationId xmlns="" xmlns:p14="http://schemas.microsoft.com/office/powerpoint/2010/main" val="3732828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160034" cy="1143000"/>
          </a:xfrm>
        </p:spPr>
        <p:txBody>
          <a:bodyPr/>
          <a:lstStyle/>
          <a:p>
            <a:pPr algn="r" rtl="1"/>
            <a:r>
              <a:rPr lang="en-US" dirty="0" smtClean="0">
                <a:solidFill>
                  <a:srgbClr val="C00000"/>
                </a:solidFill>
                <a:effectLst>
                  <a:outerShdw blurRad="38100" dist="38100" dir="2700000" algn="tl">
                    <a:srgbClr val="000000">
                      <a:alpha val="43137"/>
                    </a:srgbClr>
                  </a:outerShdw>
                </a:effectLst>
                <a:latin typeface="Andalus" pitchFamily="18" charset="-78"/>
                <a:cs typeface="Andalus" pitchFamily="18" charset="-78"/>
              </a:rPr>
              <a:t>        </a:t>
            </a:r>
            <a:r>
              <a:rPr lang="ar-IQ" dirty="0" smtClean="0">
                <a:solidFill>
                  <a:srgbClr val="C00000"/>
                </a:solidFill>
                <a:effectLst>
                  <a:outerShdw blurRad="38100" dist="38100" dir="2700000" algn="tl">
                    <a:srgbClr val="000000">
                      <a:alpha val="43137"/>
                    </a:srgbClr>
                  </a:outerShdw>
                </a:effectLst>
                <a:latin typeface="Andalus" pitchFamily="18" charset="-78"/>
                <a:cs typeface="Andalus" pitchFamily="18" charset="-78"/>
              </a:rPr>
              <a:t>أهم محاور وفقرات ورشة العمل: </a:t>
            </a:r>
            <a:endParaRPr lang="en-GB" dirty="0">
              <a:solidFill>
                <a:srgbClr val="C0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Content Placeholder 2"/>
          <p:cNvSpPr>
            <a:spLocks noGrp="1"/>
          </p:cNvSpPr>
          <p:nvPr>
            <p:ph idx="1"/>
          </p:nvPr>
        </p:nvSpPr>
        <p:spPr>
          <a:xfrm>
            <a:off x="818606" y="1883229"/>
            <a:ext cx="10972800" cy="4389120"/>
          </a:xfrm>
        </p:spPr>
        <p:txBody>
          <a:bodyPr>
            <a:normAutofit/>
          </a:bodyPr>
          <a:lstStyle/>
          <a:p>
            <a:pPr algn="r" rtl="1">
              <a:buClr>
                <a:srgbClr val="C00000"/>
              </a:buClr>
              <a:buFont typeface="Wingdings" pitchFamily="2" charset="2"/>
              <a:buChar char="§"/>
            </a:pPr>
            <a:r>
              <a:rPr lang="ar-IQ" sz="3200" b="1" dirty="0" smtClean="0">
                <a:solidFill>
                  <a:schemeClr val="accent1">
                    <a:lumMod val="75000"/>
                  </a:schemeClr>
                </a:solidFill>
              </a:rPr>
              <a:t>مقدمة حول نظام تقييم الاداء.</a:t>
            </a:r>
          </a:p>
          <a:p>
            <a:pPr algn="r" rtl="1">
              <a:buClr>
                <a:srgbClr val="C00000"/>
              </a:buClr>
              <a:buFont typeface="Wingdings" pitchFamily="2" charset="2"/>
              <a:buChar char="§"/>
            </a:pPr>
            <a:r>
              <a:rPr lang="ar-IQ" sz="3200" b="1" dirty="0" smtClean="0">
                <a:solidFill>
                  <a:schemeClr val="accent1">
                    <a:lumMod val="75000"/>
                  </a:schemeClr>
                </a:solidFill>
              </a:rPr>
              <a:t>مفهوم تقييم الاداء.</a:t>
            </a:r>
          </a:p>
          <a:p>
            <a:pPr algn="r" rtl="1">
              <a:buClr>
                <a:srgbClr val="C00000"/>
              </a:buClr>
              <a:buFont typeface="Wingdings" pitchFamily="2" charset="2"/>
              <a:buChar char="§"/>
            </a:pPr>
            <a:r>
              <a:rPr lang="ar-IQ" sz="3200" b="1" dirty="0" smtClean="0">
                <a:solidFill>
                  <a:schemeClr val="accent1">
                    <a:lumMod val="75000"/>
                  </a:schemeClr>
                </a:solidFill>
              </a:rPr>
              <a:t>الهدف من عملية تقييم الاداء.</a:t>
            </a:r>
          </a:p>
          <a:p>
            <a:pPr algn="r" rtl="1">
              <a:buClr>
                <a:srgbClr val="C00000"/>
              </a:buClr>
              <a:buFont typeface="Wingdings" pitchFamily="2" charset="2"/>
              <a:buChar char="§"/>
            </a:pPr>
            <a:r>
              <a:rPr lang="ar-IQ" sz="3200" b="1" dirty="0" smtClean="0">
                <a:solidFill>
                  <a:schemeClr val="accent1">
                    <a:lumMod val="75000"/>
                  </a:schemeClr>
                </a:solidFill>
              </a:rPr>
              <a:t>فوائد عملية تقييم الاداء.</a:t>
            </a:r>
          </a:p>
          <a:p>
            <a:pPr algn="r" rtl="1">
              <a:buClr>
                <a:srgbClr val="C00000"/>
              </a:buClr>
              <a:buFont typeface="Wingdings" pitchFamily="2" charset="2"/>
              <a:buChar char="§"/>
            </a:pPr>
            <a:r>
              <a:rPr lang="ar-IQ" sz="3200" b="1" dirty="0" smtClean="0">
                <a:solidFill>
                  <a:schemeClr val="accent1">
                    <a:lumMod val="75000"/>
                  </a:schemeClr>
                </a:solidFill>
              </a:rPr>
              <a:t>العوامل التي تحدد طبيعة عملية تقييم الاداء.</a:t>
            </a:r>
          </a:p>
          <a:p>
            <a:pPr algn="r" rtl="1">
              <a:buClr>
                <a:srgbClr val="C00000"/>
              </a:buClr>
              <a:buFont typeface="Wingdings" pitchFamily="2" charset="2"/>
              <a:buChar char="§"/>
            </a:pPr>
            <a:r>
              <a:rPr lang="ar-IQ" sz="3200" b="1" dirty="0" smtClean="0">
                <a:solidFill>
                  <a:schemeClr val="accent1">
                    <a:lumMod val="75000"/>
                  </a:schemeClr>
                </a:solidFill>
              </a:rPr>
              <a:t>الاخطاء التي تم رصدها خلال  عملية تقييم الاداء.</a:t>
            </a:r>
          </a:p>
          <a:p>
            <a:pPr algn="r" rtl="1">
              <a:buClr>
                <a:srgbClr val="C00000"/>
              </a:buClr>
              <a:buFont typeface="Wingdings" pitchFamily="2" charset="2"/>
              <a:buChar char="§"/>
            </a:pPr>
            <a:r>
              <a:rPr lang="ar-IQ" sz="3200" b="1" dirty="0" smtClean="0">
                <a:solidFill>
                  <a:schemeClr val="accent1">
                    <a:lumMod val="75000"/>
                  </a:schemeClr>
                </a:solidFill>
              </a:rPr>
              <a:t>التوصيات .</a:t>
            </a:r>
          </a:p>
          <a:p>
            <a:pPr algn="r" rtl="1">
              <a:buFont typeface="Wingdings" pitchFamily="2" charset="2"/>
              <a:buChar char="§"/>
            </a:pPr>
            <a:endParaRPr lang="ar-IQ" dirty="0" smtClean="0"/>
          </a:p>
          <a:p>
            <a:pPr algn="r" rtl="1">
              <a:buFont typeface="Wingdings" pitchFamily="2" charset="2"/>
              <a:buChar char="§"/>
            </a:pPr>
            <a:endParaRPr lang="ar-IQ" dirty="0" smtClean="0"/>
          </a:p>
          <a:p>
            <a:pPr algn="r" rtl="1">
              <a:buFont typeface="Wingdings" pitchFamily="2" charset="2"/>
              <a:buChar char="§"/>
            </a:pPr>
            <a:endParaRPr lang="ar-IQ" dirty="0" smtClean="0"/>
          </a:p>
          <a:p>
            <a:pPr algn="r" rtl="1">
              <a:buFont typeface="Wingdings" pitchFamily="2" charset="2"/>
              <a:buChar char="§"/>
            </a:pPr>
            <a:endParaRPr lang="ar-IQ" dirty="0" smtClean="0"/>
          </a:p>
          <a:p>
            <a:pPr algn="r" rtl="1">
              <a:buFont typeface="Wingdings" pitchFamily="2" charset="2"/>
              <a:buChar char="§"/>
            </a:pPr>
            <a:endParaRPr lang="ar-IQ" dirty="0" smtClean="0"/>
          </a:p>
          <a:p>
            <a:pPr algn="r" rtl="1">
              <a:buFont typeface="Wingdings" pitchFamily="2" charset="2"/>
              <a:buChar char="§"/>
            </a:pPr>
            <a:endParaRPr lang="en-GB" dirty="0"/>
          </a:p>
        </p:txBody>
      </p:sp>
      <p:sp>
        <p:nvSpPr>
          <p:cNvPr id="4" name="Slide Number Placeholder 3"/>
          <p:cNvSpPr>
            <a:spLocks noGrp="1"/>
          </p:cNvSpPr>
          <p:nvPr>
            <p:ph type="sldNum" sz="quarter" idx="12"/>
          </p:nvPr>
        </p:nvSpPr>
        <p:spPr/>
        <p:txBody>
          <a:bodyPr/>
          <a:lstStyle/>
          <a:p>
            <a:fld id="{5418B9A7-4140-4532-9C3B-E8B3E546D554}" type="slidenum">
              <a:rPr lang="ar-SA" smtClean="0"/>
              <a:pPr/>
              <a:t>2</a:t>
            </a:fld>
            <a:endParaRPr lang="ar-SA"/>
          </a:p>
        </p:txBody>
      </p:sp>
      <p:pic>
        <p:nvPicPr>
          <p:cNvPr id="5" name="صورة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86197" y="0"/>
            <a:ext cx="1505803" cy="9689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صورة 6" descr="E:\ضمان الجودة - Copy\صور القسم\download (1).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0"/>
            <a:ext cx="1542197" cy="108033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0"/>
            <a:ext cx="1369326" cy="90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مستطيل 1"/>
          <p:cNvSpPr/>
          <p:nvPr/>
        </p:nvSpPr>
        <p:spPr>
          <a:xfrm>
            <a:off x="900752" y="897580"/>
            <a:ext cx="10508776" cy="5940088"/>
          </a:xfrm>
          <a:prstGeom prst="rect">
            <a:avLst/>
          </a:prstGeom>
        </p:spPr>
        <p:txBody>
          <a:bodyPr wrap="square">
            <a:spAutoFit/>
          </a:bodyPr>
          <a:lstStyle/>
          <a:p>
            <a:pPr algn="ctr" rtl="1"/>
            <a:r>
              <a:rPr lang="ar-SA" sz="4000" b="1" dirty="0">
                <a:solidFill>
                  <a:srgbClr val="C00000"/>
                </a:solidFill>
                <a:latin typeface="Andalus" pitchFamily="18" charset="-78"/>
                <a:cs typeface="Andalus" pitchFamily="18" charset="-78"/>
              </a:rPr>
              <a:t>مقــــدمة </a:t>
            </a:r>
            <a:endParaRPr lang="en-US" sz="4000" dirty="0" smtClean="0">
              <a:solidFill>
                <a:srgbClr val="C00000"/>
              </a:solidFill>
              <a:latin typeface="Andalus" pitchFamily="18" charset="-78"/>
              <a:cs typeface="Andalus" pitchFamily="18" charset="-78"/>
            </a:endParaRPr>
          </a:p>
          <a:p>
            <a:pPr algn="just" rtl="1"/>
            <a:r>
              <a:rPr lang="ar-IQ" sz="2400" b="1" dirty="0" smtClean="0">
                <a:latin typeface="Times New Roman" pitchFamily="18" charset="0"/>
                <a:cs typeface="Times New Roman" pitchFamily="18" charset="0"/>
              </a:rPr>
              <a:t>   تعد عملية تقييم الاداء للتدريسيين واحدة من اهم اهداف المؤسسات التعليمية العراقية في وقتنا الحاضر. والجامعة المستنصرية - كلية العلوم هي احدى تلك المؤسسات العلمية التي تتميز بالأعداد الكبيرة </a:t>
            </a:r>
            <a:r>
              <a:rPr lang="ar-IQ" sz="2400" b="1" dirty="0" err="1" smtClean="0">
                <a:latin typeface="Times New Roman" pitchFamily="18" charset="0"/>
                <a:cs typeface="Times New Roman" pitchFamily="18" charset="0"/>
              </a:rPr>
              <a:t>لمنتسبيها</a:t>
            </a:r>
            <a:r>
              <a:rPr lang="ar-IQ" sz="2400" b="1" dirty="0" smtClean="0">
                <a:latin typeface="Times New Roman" pitchFamily="18" charset="0"/>
                <a:cs typeface="Times New Roman" pitchFamily="18" charset="0"/>
              </a:rPr>
              <a:t> من حملة الشهادات العليا والتخصصات المتنوعة والشاملة لذا كان لشعبة ضمان  الجودة  واللجان المرتبطة بها في الاقسام العلمية كافة دورا كبيرا في الاعداد المسبق لإدارة عملية تقييم الاداء من خلال اقامة ورشه عمل تضمنت فقراتها دراسة الية احتساب درجات تقييم الاداء وفق الفقرات المشار اليها في المحاور الخمس مضاف اليها محور نقاط القوة التي تضاف دون الاخذ بالنسب المئوية كما هو معمول به في المحاور الاخرى .</a:t>
            </a:r>
            <a:endParaRPr lang="en-US" sz="2400" b="1" dirty="0" smtClean="0">
              <a:latin typeface="Times New Roman" pitchFamily="18" charset="0"/>
              <a:cs typeface="Times New Roman" pitchFamily="18" charset="0"/>
            </a:endParaRPr>
          </a:p>
          <a:p>
            <a:pPr algn="just" rtl="1"/>
            <a:r>
              <a:rPr lang="ar-IQ" sz="2400" b="1" dirty="0" smtClean="0">
                <a:latin typeface="Times New Roman" pitchFamily="18" charset="0"/>
                <a:cs typeface="Times New Roman" pitchFamily="18" charset="0"/>
              </a:rPr>
              <a:t>   كما </a:t>
            </a:r>
            <a:r>
              <a:rPr lang="ar-IQ" sz="2400" b="1" dirty="0">
                <a:latin typeface="Times New Roman" pitchFamily="18" charset="0"/>
                <a:cs typeface="Times New Roman" pitchFamily="18" charset="0"/>
              </a:rPr>
              <a:t>تضمنت الدراسة تحديد نقاط الضعف التي ظهرت في استمارة تقييم الاداء للتدريسي </a:t>
            </a:r>
            <a:r>
              <a:rPr lang="ar-IQ" sz="2400" b="1" dirty="0" smtClean="0">
                <a:latin typeface="Times New Roman" pitchFamily="18" charset="0"/>
                <a:cs typeface="Times New Roman" pitchFamily="18" charset="0"/>
              </a:rPr>
              <a:t>(حصرا</a:t>
            </a:r>
            <a:r>
              <a:rPr lang="ar-IQ" sz="2400" b="1" dirty="0">
                <a:latin typeface="Times New Roman" pitchFamily="18" charset="0"/>
                <a:cs typeface="Times New Roman" pitchFamily="18" charset="0"/>
              </a:rPr>
              <a:t>) والتي جاءت </a:t>
            </a:r>
            <a:r>
              <a:rPr lang="ar-IQ" sz="2400" b="1" dirty="0" err="1">
                <a:latin typeface="Times New Roman" pitchFamily="18" charset="0"/>
                <a:cs typeface="Times New Roman" pitchFamily="18" charset="0"/>
              </a:rPr>
              <a:t>بناءا</a:t>
            </a:r>
            <a:r>
              <a:rPr lang="ar-IQ" sz="2400" b="1" dirty="0">
                <a:latin typeface="Times New Roman" pitchFamily="18" charset="0"/>
                <a:cs typeface="Times New Roman" pitchFamily="18" charset="0"/>
              </a:rPr>
              <a:t> على ملاحظات التدريسيين وليس اجتهادات شخصية </a:t>
            </a:r>
            <a:r>
              <a:rPr lang="ar-IQ" sz="2400" b="1" dirty="0" smtClean="0">
                <a:latin typeface="Times New Roman" pitchFamily="18" charset="0"/>
                <a:cs typeface="Times New Roman" pitchFamily="18" charset="0"/>
              </a:rPr>
              <a:t>وتم رفع </a:t>
            </a:r>
            <a:r>
              <a:rPr lang="ar-IQ" sz="2400" b="1" dirty="0">
                <a:latin typeface="Times New Roman" pitchFamily="18" charset="0"/>
                <a:cs typeface="Times New Roman" pitchFamily="18" charset="0"/>
              </a:rPr>
              <a:t>هذه الدراسة مع الحلول </a:t>
            </a:r>
            <a:r>
              <a:rPr lang="ar-IQ" sz="2400" b="1" dirty="0" smtClean="0">
                <a:latin typeface="Times New Roman" pitchFamily="18" charset="0"/>
                <a:cs typeface="Times New Roman" pitchFamily="18" charset="0"/>
              </a:rPr>
              <a:t>المناسبة </a:t>
            </a:r>
            <a:r>
              <a:rPr lang="ar-IQ" sz="2400" b="1" dirty="0">
                <a:latin typeface="Times New Roman" pitchFamily="18" charset="0"/>
                <a:cs typeface="Times New Roman" pitchFamily="18" charset="0"/>
              </a:rPr>
              <a:t>الى قسم ضمان الجودة وتقويم الاداء  في رئاسة الجامعة لغرض رفعها الى الوزارة </a:t>
            </a:r>
            <a:r>
              <a:rPr lang="ar-IQ" sz="2400" b="1" dirty="0" smtClean="0">
                <a:latin typeface="Times New Roman" pitchFamily="18" charset="0"/>
                <a:cs typeface="Times New Roman" pitchFamily="18" charset="0"/>
              </a:rPr>
              <a:t>.</a:t>
            </a:r>
          </a:p>
          <a:p>
            <a:pPr algn="just" rtl="1"/>
            <a:r>
              <a:rPr lang="ar-IQ" sz="2800" b="1" dirty="0" smtClean="0">
                <a:solidFill>
                  <a:srgbClr val="C00000"/>
                </a:solidFill>
              </a:rPr>
              <a:t>ما هو مفهوم تقييم الاداء ؟</a:t>
            </a:r>
            <a:endParaRPr lang="en-US" sz="2800" dirty="0" smtClean="0">
              <a:solidFill>
                <a:srgbClr val="C00000"/>
              </a:solidFill>
            </a:endParaRPr>
          </a:p>
          <a:p>
            <a:pPr algn="just" rtl="1"/>
            <a:r>
              <a:rPr lang="ar-IQ" sz="2400" b="1" dirty="0" smtClean="0"/>
              <a:t>   </a:t>
            </a:r>
            <a:r>
              <a:rPr lang="ar-IQ" sz="2400" b="1" dirty="0" smtClean="0">
                <a:solidFill>
                  <a:srgbClr val="0070C0"/>
                </a:solidFill>
                <a:latin typeface="Times New Roman" pitchFamily="18" charset="0"/>
                <a:cs typeface="Times New Roman" pitchFamily="18" charset="0"/>
              </a:rPr>
              <a:t>تقييم الاداء </a:t>
            </a:r>
            <a:r>
              <a:rPr lang="ar-IQ" sz="2400" b="1" dirty="0" smtClean="0">
                <a:latin typeface="Times New Roman" pitchFamily="18" charset="0"/>
                <a:cs typeface="Times New Roman" pitchFamily="18" charset="0"/>
              </a:rPr>
              <a:t>: هو عملية تحليل وتقييم اداء العاملين لعملهم وسلوكهم في العمل ومدى صلاحيتهم وكفاءتهم في ميدان العمل  وتحملهم المسؤولية فيتم تقييم انجازاتهم ضمن فترة زمنية محددة</a:t>
            </a:r>
            <a:r>
              <a:rPr lang="ar-IQ" sz="2400" b="1" dirty="0" smtClean="0"/>
              <a:t>.</a:t>
            </a:r>
            <a:endParaRPr lang="en-US" sz="2400" dirty="0" smtClean="0"/>
          </a:p>
          <a:p>
            <a:pPr algn="just" rtl="1"/>
            <a:endParaRPr lang="en-US" sz="2400" b="1" dirty="0">
              <a:latin typeface="Times New Roman" pitchFamily="18" charset="0"/>
              <a:cs typeface="Times New Roman" pitchFamily="18" charset="0"/>
            </a:endParaRPr>
          </a:p>
        </p:txBody>
      </p:sp>
      <p:sp>
        <p:nvSpPr>
          <p:cNvPr id="5" name="عنصر نائب لرقم الشريحة 4"/>
          <p:cNvSpPr>
            <a:spLocks noGrp="1"/>
          </p:cNvSpPr>
          <p:nvPr>
            <p:ph type="sldNum" sz="quarter" idx="12"/>
          </p:nvPr>
        </p:nvSpPr>
        <p:spPr>
          <a:xfrm>
            <a:off x="5748739" y="6472543"/>
            <a:ext cx="1016000" cy="365125"/>
          </a:xfrm>
        </p:spPr>
        <p:txBody>
          <a:bodyPr/>
          <a:lstStyle/>
          <a:p>
            <a:pPr algn="ctr"/>
            <a:fld id="{5418B9A7-4140-4532-9C3B-E8B3E546D554}" type="slidenum">
              <a:rPr lang="ar-SA" sz="1800" b="1" smtClean="0">
                <a:latin typeface="Times New Roman" pitchFamily="18" charset="0"/>
                <a:cs typeface="Times New Roman" pitchFamily="18" charset="0"/>
              </a:rPr>
              <a:pPr algn="ctr"/>
              <a:t>3</a:t>
            </a:fld>
            <a:endParaRPr lang="ar-SA" sz="1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370290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0"/>
            <a:ext cx="1369326" cy="90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مستطيل 2"/>
          <p:cNvSpPr/>
          <p:nvPr/>
        </p:nvSpPr>
        <p:spPr>
          <a:xfrm>
            <a:off x="846161" y="1058165"/>
            <a:ext cx="10536072" cy="5139869"/>
          </a:xfrm>
          <a:prstGeom prst="rect">
            <a:avLst/>
          </a:prstGeom>
        </p:spPr>
        <p:txBody>
          <a:bodyPr wrap="square">
            <a:spAutoFit/>
          </a:bodyPr>
          <a:lstStyle/>
          <a:p>
            <a:pPr algn="ctr" rtl="1">
              <a:lnSpc>
                <a:spcPct val="150000"/>
              </a:lnSpc>
            </a:pPr>
            <a:r>
              <a:rPr lang="ar-IQ" sz="3200" b="1" u="sng" dirty="0">
                <a:solidFill>
                  <a:srgbClr val="C00000"/>
                </a:solidFill>
                <a:latin typeface="Andalus" pitchFamily="18" charset="-78"/>
                <a:cs typeface="Andalus" pitchFamily="18" charset="-78"/>
              </a:rPr>
              <a:t>الهـــدف من التقييــم </a:t>
            </a:r>
            <a:endParaRPr lang="en-US" sz="3200" b="1" dirty="0">
              <a:solidFill>
                <a:srgbClr val="C00000"/>
              </a:solidFill>
              <a:latin typeface="Andalus" pitchFamily="18" charset="-78"/>
              <a:cs typeface="Andalus" pitchFamily="18" charset="-78"/>
            </a:endParaRPr>
          </a:p>
          <a:p>
            <a:pPr marL="457200" lvl="0" indent="-457200" algn="just" rtl="1">
              <a:buFont typeface="Wingdings" pitchFamily="2" charset="2"/>
              <a:buChar char="v"/>
            </a:pPr>
            <a:r>
              <a:rPr lang="ar-IQ" sz="2800" b="1" dirty="0" smtClean="0">
                <a:latin typeface="Times New Roman" pitchFamily="18" charset="0"/>
                <a:cs typeface="Times New Roman" pitchFamily="18" charset="0"/>
              </a:rPr>
              <a:t>  المتابعة </a:t>
            </a:r>
            <a:r>
              <a:rPr lang="ar-IQ" sz="2800" b="1" dirty="0">
                <a:latin typeface="Times New Roman" pitchFamily="18" charset="0"/>
                <a:cs typeface="Times New Roman" pitchFamily="18" charset="0"/>
              </a:rPr>
              <a:t>والتطوير الدائم والمستمر لكافة اعضاء </a:t>
            </a:r>
            <a:r>
              <a:rPr lang="ar-IQ" sz="2800" b="1" dirty="0" smtClean="0">
                <a:latin typeface="Times New Roman" pitchFamily="18" charset="0"/>
                <a:cs typeface="Times New Roman" pitchFamily="18" charset="0"/>
              </a:rPr>
              <a:t>الهيئة </a:t>
            </a:r>
            <a:r>
              <a:rPr lang="ar-IQ" sz="2800" b="1" dirty="0">
                <a:latin typeface="Times New Roman" pitchFamily="18" charset="0"/>
                <a:cs typeface="Times New Roman" pitchFamily="18" charset="0"/>
              </a:rPr>
              <a:t>التدريسية  وضع الخطط المناسبة </a:t>
            </a:r>
            <a:r>
              <a:rPr lang="ar-IQ" sz="2800" b="1" dirty="0" smtClean="0">
                <a:latin typeface="Times New Roman" pitchFamily="18" charset="0"/>
                <a:cs typeface="Times New Roman" pitchFamily="18" charset="0"/>
              </a:rPr>
              <a:t>لتطوير كفاءة </a:t>
            </a:r>
            <a:r>
              <a:rPr lang="ar-IQ" sz="2800" b="1" dirty="0">
                <a:latin typeface="Times New Roman" pitchFamily="18" charset="0"/>
                <a:cs typeface="Times New Roman" pitchFamily="18" charset="0"/>
              </a:rPr>
              <a:t>التدريسي بهدف تحسين جودة المخرجات من حيث الخريج الجيد </a:t>
            </a:r>
            <a:r>
              <a:rPr lang="ar-IQ" sz="2800" b="1" dirty="0" smtClean="0">
                <a:latin typeface="Times New Roman" pitchFamily="18" charset="0"/>
                <a:cs typeface="Times New Roman" pitchFamily="18" charset="0"/>
              </a:rPr>
              <a:t>والالتزام </a:t>
            </a:r>
            <a:r>
              <a:rPr lang="ar-IQ" sz="2800" b="1" dirty="0">
                <a:latin typeface="Times New Roman" pitchFamily="18" charset="0"/>
                <a:cs typeface="Times New Roman" pitchFamily="18" charset="0"/>
              </a:rPr>
              <a:t>بالتدريس الامثل للمادة العلمية </a:t>
            </a:r>
            <a:r>
              <a:rPr lang="ar-IQ" sz="2800" b="1" dirty="0" smtClean="0">
                <a:latin typeface="Times New Roman" pitchFamily="18" charset="0"/>
                <a:cs typeface="Times New Roman" pitchFamily="18" charset="0"/>
              </a:rPr>
              <a:t>.</a:t>
            </a:r>
          </a:p>
          <a:p>
            <a:pPr lvl="0" algn="just" rtl="1"/>
            <a:endParaRPr lang="en-US" sz="2800" b="1" dirty="0">
              <a:latin typeface="Times New Roman" pitchFamily="18" charset="0"/>
              <a:cs typeface="Times New Roman" pitchFamily="18" charset="0"/>
            </a:endParaRPr>
          </a:p>
          <a:p>
            <a:pPr marL="457200" lvl="0" indent="-457200" algn="just" rtl="1">
              <a:buFont typeface="Wingdings" pitchFamily="2" charset="2"/>
              <a:buChar char="v"/>
            </a:pPr>
            <a:r>
              <a:rPr lang="ar-IQ" sz="2800" b="1" dirty="0" smtClean="0">
                <a:latin typeface="Times New Roman" pitchFamily="18" charset="0"/>
                <a:cs typeface="Times New Roman" pitchFamily="18" charset="0"/>
              </a:rPr>
              <a:t>  يحصل </a:t>
            </a:r>
            <a:r>
              <a:rPr lang="ar-IQ" sz="2800" b="1" dirty="0">
                <a:latin typeface="Times New Roman" pitchFamily="18" charset="0"/>
                <a:cs typeface="Times New Roman" pitchFamily="18" charset="0"/>
              </a:rPr>
              <a:t>التدريسي </a:t>
            </a:r>
            <a:r>
              <a:rPr lang="ar-IQ" sz="2800" b="1" dirty="0" smtClean="0">
                <a:latin typeface="Times New Roman" pitchFamily="18" charset="0"/>
                <a:cs typeface="Times New Roman" pitchFamily="18" charset="0"/>
              </a:rPr>
              <a:t>والمؤسسة </a:t>
            </a:r>
            <a:r>
              <a:rPr lang="ar-IQ" sz="2800" b="1" dirty="0">
                <a:latin typeface="Times New Roman" pitchFamily="18" charset="0"/>
                <a:cs typeface="Times New Roman" pitchFamily="18" charset="0"/>
              </a:rPr>
              <a:t>التعليمية على رؤيا واضحة حول مدى نجاح التدريسي في عمله وامكانية تطوير ادائه</a:t>
            </a:r>
            <a:r>
              <a:rPr lang="ar-IQ" sz="2800" b="1" dirty="0" smtClean="0">
                <a:latin typeface="Times New Roman" pitchFamily="18" charset="0"/>
                <a:cs typeface="Times New Roman" pitchFamily="18" charset="0"/>
              </a:rPr>
              <a:t>.</a:t>
            </a:r>
          </a:p>
          <a:p>
            <a:pPr lvl="0" algn="just" rtl="1"/>
            <a:endParaRPr lang="en-US" sz="2800" b="1" dirty="0">
              <a:latin typeface="Times New Roman" pitchFamily="18" charset="0"/>
              <a:cs typeface="Times New Roman" pitchFamily="18" charset="0"/>
            </a:endParaRPr>
          </a:p>
          <a:p>
            <a:pPr marL="457200" lvl="0" indent="-457200" algn="just" rtl="1">
              <a:buFont typeface="Wingdings" pitchFamily="2" charset="2"/>
              <a:buChar char="v"/>
            </a:pPr>
            <a:r>
              <a:rPr lang="ar-IQ" sz="2800" b="1" dirty="0" smtClean="0">
                <a:latin typeface="Times New Roman" pitchFamily="18" charset="0"/>
                <a:cs typeface="Times New Roman" pitchFamily="18" charset="0"/>
              </a:rPr>
              <a:t>  قدرة المؤسسة </a:t>
            </a:r>
            <a:r>
              <a:rPr lang="ar-IQ" sz="2800" b="1" dirty="0">
                <a:latin typeface="Times New Roman" pitchFamily="18" charset="0"/>
                <a:cs typeface="Times New Roman" pitchFamily="18" charset="0"/>
              </a:rPr>
              <a:t>التعليمية على معرفة مستوى العاملين فيها من اجل اتخاذ القرارات المناسبة التي تتضمن تحقيق اهداف المؤسسة في تحسين عملها من خلال </a:t>
            </a:r>
            <a:r>
              <a:rPr lang="ar-IQ" sz="2800" b="1" dirty="0" smtClean="0">
                <a:latin typeface="Times New Roman" pitchFamily="18" charset="0"/>
                <a:cs typeface="Times New Roman" pitchFamily="18" charset="0"/>
              </a:rPr>
              <a:t>(الخريجين ، </a:t>
            </a:r>
            <a:r>
              <a:rPr lang="ar-IQ" sz="2800" b="1" dirty="0">
                <a:latin typeface="Times New Roman" pitchFamily="18" charset="0"/>
                <a:cs typeface="Times New Roman" pitchFamily="18" charset="0"/>
              </a:rPr>
              <a:t>البحث العلمي </a:t>
            </a:r>
            <a:r>
              <a:rPr lang="ar-IQ" sz="2800" b="1" dirty="0" smtClean="0">
                <a:latin typeface="Times New Roman" pitchFamily="18" charset="0"/>
                <a:cs typeface="Times New Roman" pitchFamily="18" charset="0"/>
              </a:rPr>
              <a:t>، </a:t>
            </a:r>
            <a:r>
              <a:rPr lang="ar-IQ" sz="2800" b="1" dirty="0">
                <a:latin typeface="Times New Roman" pitchFamily="18" charset="0"/>
                <a:cs typeface="Times New Roman" pitchFamily="18" charset="0"/>
              </a:rPr>
              <a:t>خدمة المجتمع).</a:t>
            </a:r>
            <a:endParaRPr lang="en-US" sz="2800" b="1" dirty="0">
              <a:latin typeface="Times New Roman" pitchFamily="18" charset="0"/>
              <a:cs typeface="Times New Roman" pitchFamily="18" charset="0"/>
            </a:endParaRPr>
          </a:p>
        </p:txBody>
      </p:sp>
      <p:sp>
        <p:nvSpPr>
          <p:cNvPr id="6" name="عنصر نائب لرقم الشريحة 5"/>
          <p:cNvSpPr>
            <a:spLocks noGrp="1"/>
          </p:cNvSpPr>
          <p:nvPr>
            <p:ph type="sldNum" sz="quarter" idx="12"/>
          </p:nvPr>
        </p:nvSpPr>
        <p:spPr>
          <a:xfrm>
            <a:off x="5830627" y="6301760"/>
            <a:ext cx="1016000" cy="365125"/>
          </a:xfrm>
        </p:spPr>
        <p:txBody>
          <a:bodyPr/>
          <a:lstStyle/>
          <a:p>
            <a:pPr algn="ctr"/>
            <a:fld id="{5418B9A7-4140-4532-9C3B-E8B3E546D554}" type="slidenum">
              <a:rPr lang="ar-SA" sz="1800" b="1" smtClean="0">
                <a:latin typeface="Times New Roman" pitchFamily="18" charset="0"/>
                <a:cs typeface="Times New Roman" pitchFamily="18" charset="0"/>
              </a:rPr>
              <a:pPr algn="ctr"/>
              <a:t>4</a:t>
            </a:fld>
            <a:endParaRPr lang="ar-SA" sz="1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952896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0"/>
            <a:ext cx="1369326" cy="90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مستطيل 2"/>
          <p:cNvSpPr/>
          <p:nvPr/>
        </p:nvSpPr>
        <p:spPr>
          <a:xfrm>
            <a:off x="846161" y="1058165"/>
            <a:ext cx="10661176" cy="5539978"/>
          </a:xfrm>
          <a:prstGeom prst="rect">
            <a:avLst/>
          </a:prstGeom>
        </p:spPr>
        <p:txBody>
          <a:bodyPr wrap="square">
            <a:spAutoFit/>
          </a:bodyPr>
          <a:lstStyle/>
          <a:p>
            <a:pPr algn="ctr" rtl="1">
              <a:lnSpc>
                <a:spcPct val="150000"/>
              </a:lnSpc>
            </a:pPr>
            <a:r>
              <a:rPr lang="ar-IQ" sz="4400" b="1" u="sng" dirty="0">
                <a:solidFill>
                  <a:srgbClr val="C00000"/>
                </a:solidFill>
                <a:latin typeface="Andalus" pitchFamily="18" charset="-78"/>
                <a:cs typeface="Andalus" pitchFamily="18" charset="-78"/>
              </a:rPr>
              <a:t>فوائد عملية تقييم الاداء </a:t>
            </a:r>
            <a:r>
              <a:rPr lang="ar-IQ" sz="3200" b="1"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a:p>
            <a:pPr marL="457200" lvl="0" indent="-457200" algn="just" rtl="1">
              <a:buFont typeface="Wingdings" pitchFamily="2" charset="2"/>
              <a:buChar char="v"/>
            </a:pPr>
            <a:r>
              <a:rPr lang="ar-IQ" sz="3200" b="1" dirty="0" smtClean="0">
                <a:latin typeface="Times New Roman" pitchFamily="18" charset="0"/>
                <a:cs typeface="Times New Roman" pitchFamily="18" charset="0"/>
              </a:rPr>
              <a:t>  الارتقاء </a:t>
            </a:r>
            <a:r>
              <a:rPr lang="ar-IQ" sz="3200" b="1" dirty="0">
                <a:latin typeface="Times New Roman" pitchFamily="18" charset="0"/>
                <a:cs typeface="Times New Roman" pitchFamily="18" charset="0"/>
              </a:rPr>
              <a:t>بالطاقات العلمية المتميزة وتحفيزها من اجل المساهمة في تحقيق اهداف المؤسسة </a:t>
            </a:r>
            <a:r>
              <a:rPr lang="ar-IQ" sz="3200" b="1" dirty="0" smtClean="0">
                <a:latin typeface="Times New Roman" pitchFamily="18" charset="0"/>
                <a:cs typeface="Times New Roman" pitchFamily="18" charset="0"/>
              </a:rPr>
              <a:t>التعليمية.</a:t>
            </a:r>
            <a:endParaRPr lang="en-US" sz="3200" dirty="0">
              <a:latin typeface="Times New Roman" pitchFamily="18" charset="0"/>
              <a:cs typeface="Times New Roman" pitchFamily="18" charset="0"/>
            </a:endParaRPr>
          </a:p>
          <a:p>
            <a:pPr marL="457200" lvl="0" indent="-457200" algn="just" rtl="1">
              <a:buFont typeface="Wingdings" pitchFamily="2" charset="2"/>
              <a:buChar char="v"/>
            </a:pPr>
            <a:r>
              <a:rPr lang="ar-IQ" sz="3200" b="1" dirty="0" smtClean="0">
                <a:latin typeface="Times New Roman" pitchFamily="18" charset="0"/>
                <a:cs typeface="Times New Roman" pitchFamily="18" charset="0"/>
              </a:rPr>
              <a:t>  خلق </a:t>
            </a:r>
            <a:r>
              <a:rPr lang="ar-IQ" sz="3200" b="1" dirty="0">
                <a:latin typeface="Times New Roman" pitchFamily="18" charset="0"/>
                <a:cs typeface="Times New Roman" pitchFamily="18" charset="0"/>
              </a:rPr>
              <a:t>جو من التنافس العلمي الذي يسهم </a:t>
            </a:r>
            <a:r>
              <a:rPr lang="ar-IQ" sz="3200" b="1" dirty="0" smtClean="0">
                <a:latin typeface="Times New Roman" pitchFamily="18" charset="0"/>
                <a:cs typeface="Times New Roman" pitchFamily="18" charset="0"/>
              </a:rPr>
              <a:t>بشكل </a:t>
            </a:r>
            <a:r>
              <a:rPr lang="ar-IQ" sz="3200" b="1" dirty="0">
                <a:latin typeface="Times New Roman" pitchFamily="18" charset="0"/>
                <a:cs typeface="Times New Roman" pitchFamily="18" charset="0"/>
              </a:rPr>
              <a:t>فاعل في خدمة </a:t>
            </a:r>
            <a:r>
              <a:rPr lang="ar-IQ" sz="3200" b="1" dirty="0" smtClean="0">
                <a:latin typeface="Times New Roman" pitchFamily="18" charset="0"/>
                <a:cs typeface="Times New Roman" pitchFamily="18" charset="0"/>
              </a:rPr>
              <a:t>المجتمع من </a:t>
            </a:r>
            <a:r>
              <a:rPr lang="ar-IQ" sz="3200" b="1" dirty="0">
                <a:latin typeface="Times New Roman" pitchFamily="18" charset="0"/>
                <a:cs typeface="Times New Roman" pitchFamily="18" charset="0"/>
              </a:rPr>
              <a:t>خلال المخرجات التعليمية </a:t>
            </a:r>
            <a:r>
              <a:rPr lang="ar-IQ" sz="3200" b="1" dirty="0" smtClean="0">
                <a:latin typeface="Times New Roman" pitchFamily="18" charset="0"/>
                <a:cs typeface="Times New Roman" pitchFamily="18" charset="0"/>
              </a:rPr>
              <a:t>(الخريجين ، </a:t>
            </a:r>
            <a:r>
              <a:rPr lang="ar-IQ" sz="3200" b="1" dirty="0">
                <a:latin typeface="Times New Roman" pitchFamily="18" charset="0"/>
                <a:cs typeface="Times New Roman" pitchFamily="18" charset="0"/>
              </a:rPr>
              <a:t>البحث العلمي </a:t>
            </a:r>
            <a:r>
              <a:rPr lang="ar-IQ" sz="3200" b="1" dirty="0" smtClean="0">
                <a:latin typeface="Times New Roman" pitchFamily="18" charset="0"/>
                <a:cs typeface="Times New Roman" pitchFamily="18" charset="0"/>
              </a:rPr>
              <a:t>، </a:t>
            </a:r>
            <a:r>
              <a:rPr lang="ar-IQ" sz="3200" b="1" dirty="0">
                <a:latin typeface="Times New Roman" pitchFamily="18" charset="0"/>
                <a:cs typeface="Times New Roman" pitchFamily="18" charset="0"/>
              </a:rPr>
              <a:t>خدمة المجتمع).</a:t>
            </a:r>
            <a:endParaRPr lang="en-US" sz="3200" dirty="0">
              <a:latin typeface="Times New Roman" pitchFamily="18" charset="0"/>
              <a:cs typeface="Times New Roman" pitchFamily="18" charset="0"/>
            </a:endParaRPr>
          </a:p>
          <a:p>
            <a:pPr marL="457200" lvl="0" indent="-457200" algn="just" rtl="1">
              <a:buFont typeface="Wingdings" pitchFamily="2" charset="2"/>
              <a:buChar char="v"/>
            </a:pPr>
            <a:r>
              <a:rPr lang="ar-IQ" sz="3200" b="1" dirty="0" smtClean="0">
                <a:latin typeface="Times New Roman" pitchFamily="18" charset="0"/>
                <a:cs typeface="Times New Roman" pitchFamily="18" charset="0"/>
              </a:rPr>
              <a:t>   تقييم </a:t>
            </a:r>
            <a:r>
              <a:rPr lang="ar-IQ" sz="3200" b="1" dirty="0">
                <a:latin typeface="Times New Roman" pitchFamily="18" charset="0"/>
                <a:cs typeface="Times New Roman" pitchFamily="18" charset="0"/>
              </a:rPr>
              <a:t>الاداء يساعد التدريسي في معرفة مواطن الضعف والقوة في ادائه وتشخيص المتطلبات </a:t>
            </a:r>
            <a:r>
              <a:rPr lang="ar-IQ" sz="3200" b="1" dirty="0" smtClean="0">
                <a:latin typeface="Times New Roman" pitchFamily="18" charset="0"/>
                <a:cs typeface="Times New Roman" pitchFamily="18" charset="0"/>
              </a:rPr>
              <a:t>اللازمة </a:t>
            </a:r>
            <a:r>
              <a:rPr lang="ar-IQ" sz="3200" b="1" dirty="0">
                <a:latin typeface="Times New Roman" pitchFamily="18" charset="0"/>
                <a:cs typeface="Times New Roman" pitchFamily="18" charset="0"/>
              </a:rPr>
              <a:t>له لرفع مستوى التقييم .</a:t>
            </a:r>
            <a:endParaRPr lang="en-US" sz="3200" dirty="0">
              <a:latin typeface="Times New Roman" pitchFamily="18" charset="0"/>
              <a:cs typeface="Times New Roman" pitchFamily="18" charset="0"/>
            </a:endParaRPr>
          </a:p>
          <a:p>
            <a:pPr marL="457200" lvl="0" indent="-457200" algn="just" rtl="1">
              <a:buFont typeface="Wingdings" pitchFamily="2" charset="2"/>
              <a:buChar char="v"/>
            </a:pPr>
            <a:r>
              <a:rPr lang="ar-IQ" sz="3200" b="1" dirty="0" smtClean="0">
                <a:latin typeface="Times New Roman" pitchFamily="18" charset="0"/>
                <a:cs typeface="Times New Roman" pitchFamily="18" charset="0"/>
              </a:rPr>
              <a:t>  تسهم </a:t>
            </a:r>
            <a:r>
              <a:rPr lang="ar-IQ" sz="3200" b="1" dirty="0">
                <a:latin typeface="Times New Roman" pitchFamily="18" charset="0"/>
                <a:cs typeface="Times New Roman" pitchFamily="18" charset="0"/>
              </a:rPr>
              <a:t>عملية تقييم الاداء في تحديد الاشخاص اللذين من الممكن تدرجهم في المناصب العليا في المستقبل . </a:t>
            </a:r>
            <a:endParaRPr lang="en-US" sz="3200" b="1" dirty="0" smtClean="0">
              <a:latin typeface="Times New Roman" pitchFamily="18" charset="0"/>
              <a:cs typeface="Times New Roman" pitchFamily="18" charset="0"/>
            </a:endParaRPr>
          </a:p>
          <a:p>
            <a:pPr marL="457200" lvl="0" indent="-457200" algn="just" rtl="1"/>
            <a:endParaRPr lang="en-US" sz="3200" b="1" dirty="0" smtClean="0">
              <a:latin typeface="Times New Roman" pitchFamily="18" charset="0"/>
              <a:cs typeface="Times New Roman" pitchFamily="18" charset="0"/>
            </a:endParaRPr>
          </a:p>
        </p:txBody>
      </p:sp>
      <p:sp>
        <p:nvSpPr>
          <p:cNvPr id="5" name="عنصر نائب لرقم الشريحة 4"/>
          <p:cNvSpPr>
            <a:spLocks noGrp="1"/>
          </p:cNvSpPr>
          <p:nvPr>
            <p:ph type="sldNum" sz="quarter" idx="12"/>
          </p:nvPr>
        </p:nvSpPr>
        <p:spPr>
          <a:xfrm>
            <a:off x="5953457" y="6329056"/>
            <a:ext cx="1016000" cy="365125"/>
          </a:xfrm>
        </p:spPr>
        <p:txBody>
          <a:bodyPr/>
          <a:lstStyle/>
          <a:p>
            <a:pPr algn="ctr"/>
            <a:fld id="{5418B9A7-4140-4532-9C3B-E8B3E546D554}" type="slidenum">
              <a:rPr lang="ar-SA" sz="1800" b="1" smtClean="0">
                <a:latin typeface="Times New Roman" pitchFamily="18" charset="0"/>
                <a:cs typeface="Times New Roman" pitchFamily="18" charset="0"/>
              </a:rPr>
              <a:pPr algn="ctr"/>
              <a:t>5</a:t>
            </a:fld>
            <a:endParaRPr lang="ar-SA" sz="1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118319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75211"/>
            <a:ext cx="10972800" cy="5449389"/>
          </a:xfrm>
        </p:spPr>
        <p:txBody>
          <a:bodyPr/>
          <a:lstStyle/>
          <a:p>
            <a:pPr lvl="0" algn="r" rtl="1">
              <a:buFont typeface="Wingdings" pitchFamily="2" charset="2"/>
              <a:buChar char="v"/>
            </a:pPr>
            <a:r>
              <a:rPr lang="ar-SA" sz="3200" b="1" dirty="0" smtClean="0"/>
              <a:t>محاولة دفع الأنشطة في الاتجاهات المحققة لأهداف </a:t>
            </a:r>
            <a:r>
              <a:rPr lang="ar-SA" sz="3200" b="1" dirty="0" smtClean="0"/>
              <a:t>ال</a:t>
            </a:r>
            <a:r>
              <a:rPr lang="ar-IQ" sz="3200" b="1" dirty="0" smtClean="0"/>
              <a:t>كلية</a:t>
            </a:r>
            <a:r>
              <a:rPr lang="ar-SA" sz="3200" b="1" dirty="0" smtClean="0"/>
              <a:t> </a:t>
            </a:r>
            <a:r>
              <a:rPr lang="ar-SA" sz="3200" b="1" dirty="0" smtClean="0"/>
              <a:t>ومنعها من الانحراف </a:t>
            </a:r>
            <a:r>
              <a:rPr lang="ar-SA" sz="3200" b="1" dirty="0" smtClean="0"/>
              <a:t>عنها</a:t>
            </a:r>
            <a:r>
              <a:rPr lang="en-US" sz="3200" b="1" dirty="0" smtClean="0"/>
              <a:t> </a:t>
            </a:r>
            <a:r>
              <a:rPr lang="ar-IQ" sz="3200" b="1" dirty="0" smtClean="0"/>
              <a:t> و</a:t>
            </a:r>
            <a:r>
              <a:rPr lang="ar-SA" sz="3200" b="1" dirty="0" smtClean="0"/>
              <a:t>تصحيح </a:t>
            </a:r>
            <a:r>
              <a:rPr lang="ar-SA" sz="3200" b="1" dirty="0" smtClean="0"/>
              <a:t>مسارات الأنشطة وهو ما يعبر عنه بتقييم </a:t>
            </a:r>
            <a:r>
              <a:rPr lang="ar-SA" sz="3200" b="1" dirty="0" smtClean="0"/>
              <a:t>الأداء</a:t>
            </a:r>
            <a:r>
              <a:rPr lang="ar-IQ" sz="3200" b="1" dirty="0" smtClean="0"/>
              <a:t>.</a:t>
            </a:r>
          </a:p>
          <a:p>
            <a:pPr lvl="0" algn="r" rtl="1">
              <a:buFont typeface="Wingdings" pitchFamily="2" charset="2"/>
              <a:buChar char="v"/>
            </a:pPr>
            <a:r>
              <a:rPr lang="en-GB" sz="3200" dirty="0" smtClean="0"/>
              <a:t> </a:t>
            </a:r>
            <a:r>
              <a:rPr lang="ar-IQ" sz="3200" b="1" dirty="0" smtClean="0"/>
              <a:t>أ</a:t>
            </a:r>
            <a:r>
              <a:rPr lang="ar-SA" sz="3200" b="1" dirty="0" smtClean="0"/>
              <a:t>ستخدم </a:t>
            </a:r>
            <a:r>
              <a:rPr lang="ar-SA" sz="3200" b="1" dirty="0" smtClean="0"/>
              <a:t>تقارير الأداء في تحديد الاحتياجات التدريبية </a:t>
            </a:r>
            <a:r>
              <a:rPr lang="ar-SA" sz="3200" b="1" dirty="0" smtClean="0"/>
              <a:t>لل</a:t>
            </a:r>
            <a:r>
              <a:rPr lang="ar-IQ" sz="3200" b="1" dirty="0" smtClean="0"/>
              <a:t>منتسب ( التدريسي, الموظف) </a:t>
            </a:r>
            <a:r>
              <a:rPr lang="en-US" sz="3200" b="1" dirty="0" smtClean="0"/>
              <a:t> .</a:t>
            </a:r>
            <a:endParaRPr lang="ar-IQ" sz="3200" b="1" dirty="0" smtClean="0"/>
          </a:p>
          <a:p>
            <a:pPr lvl="0" algn="r" rtl="1">
              <a:buFont typeface="Wingdings" pitchFamily="2" charset="2"/>
              <a:buChar char="v"/>
            </a:pPr>
            <a:endParaRPr lang="en-GB" sz="3200" b="1" dirty="0" smtClean="0"/>
          </a:p>
        </p:txBody>
      </p:sp>
      <p:sp>
        <p:nvSpPr>
          <p:cNvPr id="4" name="Slide Number Placeholder 3"/>
          <p:cNvSpPr>
            <a:spLocks noGrp="1"/>
          </p:cNvSpPr>
          <p:nvPr>
            <p:ph type="sldNum" sz="quarter" idx="12"/>
          </p:nvPr>
        </p:nvSpPr>
        <p:spPr/>
        <p:txBody>
          <a:bodyPr/>
          <a:lstStyle/>
          <a:p>
            <a:fld id="{5418B9A7-4140-4532-9C3B-E8B3E546D554}" type="slidenum">
              <a:rPr lang="ar-SA" smtClean="0"/>
              <a:pPr/>
              <a:t>6</a:t>
            </a:fld>
            <a:endParaRPr lang="ar-SA"/>
          </a:p>
        </p:txBody>
      </p:sp>
      <p:pic>
        <p:nvPicPr>
          <p:cNvPr id="5" name="صورة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86197" y="0"/>
            <a:ext cx="1505803" cy="9689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صورة 6" descr="E:\ضمان الجودة - Copy\صور القسم\download (1).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7" name="Rectangle 6"/>
          <p:cNvSpPr/>
          <p:nvPr/>
        </p:nvSpPr>
        <p:spPr>
          <a:xfrm>
            <a:off x="1449977" y="3383279"/>
            <a:ext cx="9771017" cy="2062103"/>
          </a:xfrm>
          <a:prstGeom prst="rect">
            <a:avLst/>
          </a:prstGeom>
        </p:spPr>
        <p:txBody>
          <a:bodyPr wrap="square">
            <a:spAutoFit/>
          </a:bodyPr>
          <a:lstStyle/>
          <a:p>
            <a:pPr marL="342900" indent="-342900" algn="just" rtl="1">
              <a:buFont typeface="Arial" pitchFamily="34" charset="0"/>
              <a:buChar char="•"/>
            </a:pPr>
            <a:r>
              <a:rPr lang="ar-IQ" sz="3200" b="1" dirty="0" smtClean="0">
                <a:latin typeface="Times New Roman" pitchFamily="18" charset="0"/>
                <a:cs typeface="Times New Roman" pitchFamily="18" charset="0"/>
              </a:rPr>
              <a:t> </a:t>
            </a:r>
            <a:r>
              <a:rPr lang="ar-IQ" sz="3200" b="1" dirty="0" smtClean="0">
                <a:solidFill>
                  <a:srgbClr val="C00000"/>
                </a:solidFill>
                <a:latin typeface="Times New Roman" pitchFamily="18" charset="0"/>
                <a:cs typeface="Times New Roman" pitchFamily="18" charset="0"/>
              </a:rPr>
              <a:t>ملاحظة هامة : </a:t>
            </a:r>
            <a:r>
              <a:rPr lang="ar-IQ" sz="3200" b="1" dirty="0" smtClean="0">
                <a:latin typeface="Times New Roman" pitchFamily="18" charset="0"/>
                <a:cs typeface="Times New Roman" pitchFamily="18" charset="0"/>
              </a:rPr>
              <a:t>نود التنوية فيما </a:t>
            </a:r>
            <a:r>
              <a:rPr lang="ar-SA" sz="3200" b="1" dirty="0" smtClean="0">
                <a:latin typeface="Times New Roman" pitchFamily="18" charset="0"/>
                <a:cs typeface="Times New Roman" pitchFamily="18" charset="0"/>
              </a:rPr>
              <a:t>يخص </a:t>
            </a:r>
            <a:r>
              <a:rPr lang="ar-SA" sz="3200" b="1" dirty="0" smtClean="0">
                <a:latin typeface="Times New Roman" pitchFamily="18" charset="0"/>
                <a:cs typeface="Times New Roman" pitchFamily="18" charset="0"/>
              </a:rPr>
              <a:t>أعضاء هيئة التدريس، </a:t>
            </a:r>
            <a:r>
              <a:rPr lang="ar-IQ" sz="3200" b="1" dirty="0" smtClean="0">
                <a:latin typeface="Times New Roman" pitchFamily="18" charset="0"/>
                <a:cs typeface="Times New Roman" pitchFamily="18" charset="0"/>
              </a:rPr>
              <a:t>فلابد النظر </a:t>
            </a:r>
            <a:r>
              <a:rPr lang="ar-SA" sz="3200" b="1" dirty="0" smtClean="0">
                <a:latin typeface="Times New Roman" pitchFamily="18" charset="0"/>
                <a:cs typeface="Times New Roman" pitchFamily="18" charset="0"/>
              </a:rPr>
              <a:t>في أدائه </a:t>
            </a:r>
            <a:r>
              <a:rPr lang="ar-IQ" sz="3200" b="1" dirty="0" smtClean="0">
                <a:latin typeface="Times New Roman" pitchFamily="18" charset="0"/>
                <a:cs typeface="Times New Roman" pitchFamily="18" charset="0"/>
              </a:rPr>
              <a:t>لغرض </a:t>
            </a:r>
            <a:r>
              <a:rPr lang="ar-SA" sz="3200" b="1" dirty="0" smtClean="0">
                <a:latin typeface="Times New Roman" pitchFamily="18" charset="0"/>
                <a:cs typeface="Times New Roman" pitchFamily="18" charset="0"/>
              </a:rPr>
              <a:t>تقييمه بصورة دورية. </a:t>
            </a:r>
            <a:r>
              <a:rPr lang="ar-SA" sz="3200" b="1" dirty="0" smtClean="0">
                <a:latin typeface="Times New Roman" pitchFamily="18" charset="0"/>
                <a:cs typeface="Times New Roman" pitchFamily="18" charset="0"/>
              </a:rPr>
              <a:t>ففي </a:t>
            </a:r>
            <a:r>
              <a:rPr lang="ar-SA" sz="3200" b="1" dirty="0" smtClean="0">
                <a:latin typeface="Times New Roman" pitchFamily="18" charset="0"/>
                <a:cs typeface="Times New Roman" pitchFamily="18" charset="0"/>
              </a:rPr>
              <a:t>جامعات العالم يخضع الأستاذ إلى تقييم نشاطه البحثي، وقدراته في التدريس من الزملاء والطلاب، وبناء عليه يقرر مستقبله في </a:t>
            </a:r>
            <a:r>
              <a:rPr lang="ar-SA" sz="3200" b="1" dirty="0" smtClean="0">
                <a:latin typeface="Times New Roman" pitchFamily="18" charset="0"/>
                <a:cs typeface="Times New Roman" pitchFamily="18" charset="0"/>
              </a:rPr>
              <a:t>الجامعة</a:t>
            </a:r>
            <a:r>
              <a:rPr lang="ar-IQ" sz="3200" b="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0"/>
            <a:ext cx="1369326" cy="90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مستطيل 1"/>
          <p:cNvSpPr/>
          <p:nvPr/>
        </p:nvSpPr>
        <p:spPr>
          <a:xfrm>
            <a:off x="655093" y="918663"/>
            <a:ext cx="10617958" cy="2800767"/>
          </a:xfrm>
          <a:prstGeom prst="rect">
            <a:avLst/>
          </a:prstGeom>
        </p:spPr>
        <p:txBody>
          <a:bodyPr wrap="square">
            <a:spAutoFit/>
          </a:bodyPr>
          <a:lstStyle/>
          <a:p>
            <a:pPr algn="ctr" rtl="1"/>
            <a:r>
              <a:rPr lang="ar-IQ" sz="3600" b="1" u="sng" dirty="0">
                <a:solidFill>
                  <a:srgbClr val="C00000"/>
                </a:solidFill>
                <a:latin typeface="Andalus" pitchFamily="18" charset="-78"/>
                <a:cs typeface="Andalus" pitchFamily="18" charset="-78"/>
              </a:rPr>
              <a:t>تقييم الاداء تحدده مجموعة من العوامل اهمها </a:t>
            </a:r>
            <a:endParaRPr lang="en-US" sz="3600" dirty="0">
              <a:solidFill>
                <a:srgbClr val="C00000"/>
              </a:solidFill>
              <a:latin typeface="Andalus" pitchFamily="18" charset="-78"/>
              <a:cs typeface="Andalus" pitchFamily="18" charset="-78"/>
            </a:endParaRPr>
          </a:p>
          <a:p>
            <a:pPr marL="342900" lvl="0" indent="-342900" algn="just" rtl="1">
              <a:buFont typeface="Wingdings" pitchFamily="2" charset="2"/>
              <a:buChar char="q"/>
            </a:pPr>
            <a:r>
              <a:rPr lang="ar-IQ" sz="2800" b="1" dirty="0">
                <a:latin typeface="Times New Roman" pitchFamily="18" charset="0"/>
                <a:cs typeface="Times New Roman" pitchFamily="18" charset="0"/>
              </a:rPr>
              <a:t>الرغبة  في الاداء : حيث كلما امتلك التدريسي الرغبة في تطوير ادائه العلمي والبحثي وكانت له القدرة ايضا على تنمية مهاراته بالشكل الصحيح  كلما كان ادائه موافقا للمعايير المطلوبة في استمارة تقويم </a:t>
            </a:r>
            <a:r>
              <a:rPr lang="ar-IQ" sz="2800" b="1" dirty="0" smtClean="0">
                <a:latin typeface="Times New Roman" pitchFamily="18" charset="0"/>
                <a:cs typeface="Times New Roman" pitchFamily="18" charset="0"/>
              </a:rPr>
              <a:t>الاداء.</a:t>
            </a:r>
            <a:endParaRPr lang="en-US" sz="2800" dirty="0">
              <a:latin typeface="Times New Roman" pitchFamily="18" charset="0"/>
              <a:cs typeface="Times New Roman" pitchFamily="18" charset="0"/>
            </a:endParaRPr>
          </a:p>
          <a:p>
            <a:pPr marL="342900" lvl="0" indent="-342900" algn="just" rtl="1">
              <a:buFont typeface="Wingdings" pitchFamily="2" charset="2"/>
              <a:buChar char="q"/>
            </a:pPr>
            <a:r>
              <a:rPr lang="ar-IQ" sz="2800" b="1" dirty="0">
                <a:latin typeface="Times New Roman" pitchFamily="18" charset="0"/>
                <a:cs typeface="Times New Roman" pitchFamily="18" charset="0"/>
              </a:rPr>
              <a:t>فرصة الاداء : تعد من اهم العوامل التي تحدد الاداء الوظيفي </a:t>
            </a:r>
            <a:r>
              <a:rPr lang="ar-IQ" sz="2800" b="1" dirty="0" smtClean="0">
                <a:latin typeface="Times New Roman" pitchFamily="18" charset="0"/>
                <a:cs typeface="Times New Roman" pitchFamily="18" charset="0"/>
              </a:rPr>
              <a:t>، </a:t>
            </a:r>
            <a:r>
              <a:rPr lang="ar-IQ" sz="2800" b="1" dirty="0">
                <a:latin typeface="Times New Roman" pitchFamily="18" charset="0"/>
                <a:cs typeface="Times New Roman" pitchFamily="18" charset="0"/>
              </a:rPr>
              <a:t>فتوفير </a:t>
            </a:r>
            <a:r>
              <a:rPr lang="ar-IQ" sz="2800" b="1" dirty="0" smtClean="0">
                <a:latin typeface="Times New Roman" pitchFamily="18" charset="0"/>
                <a:cs typeface="Times New Roman" pitchFamily="18" charset="0"/>
              </a:rPr>
              <a:t>الفرصة </a:t>
            </a:r>
            <a:r>
              <a:rPr lang="ar-IQ" sz="2800" b="1" dirty="0">
                <a:latin typeface="Times New Roman" pitchFamily="18" charset="0"/>
                <a:cs typeface="Times New Roman" pitchFamily="18" charset="0"/>
              </a:rPr>
              <a:t>يسهم بشكل كبير في انجاز المهام وتحقق اهداف المؤسسة التعليمية.</a:t>
            </a:r>
            <a:endParaRPr lang="en-US" sz="2800" dirty="0">
              <a:latin typeface="Times New Roman" pitchFamily="18" charset="0"/>
              <a:cs typeface="Times New Roman" pitchFamily="18" charset="0"/>
            </a:endParaRPr>
          </a:p>
        </p:txBody>
      </p:sp>
      <p:sp>
        <p:nvSpPr>
          <p:cNvPr id="3" name="مستطيل 2"/>
          <p:cNvSpPr/>
          <p:nvPr/>
        </p:nvSpPr>
        <p:spPr>
          <a:xfrm>
            <a:off x="655093" y="4039148"/>
            <a:ext cx="10727140" cy="2215991"/>
          </a:xfrm>
          <a:prstGeom prst="rect">
            <a:avLst/>
          </a:prstGeom>
        </p:spPr>
        <p:txBody>
          <a:bodyPr wrap="square">
            <a:spAutoFit/>
          </a:bodyPr>
          <a:lstStyle/>
          <a:p>
            <a:pPr algn="ctr" rtl="1"/>
            <a:r>
              <a:rPr lang="ar-IQ" sz="3600" b="1" u="sng" dirty="0">
                <a:solidFill>
                  <a:srgbClr val="C00000"/>
                </a:solidFill>
                <a:latin typeface="Andalus" pitchFamily="18" charset="-78"/>
                <a:cs typeface="Andalus" pitchFamily="18" charset="-78"/>
              </a:rPr>
              <a:t>الاخطاء المصاحبة لعملية تقييم الاداء</a:t>
            </a:r>
            <a:endParaRPr lang="en-US" sz="3600" b="1" dirty="0">
              <a:solidFill>
                <a:srgbClr val="C00000"/>
              </a:solidFill>
              <a:latin typeface="Andalus" pitchFamily="18" charset="-78"/>
              <a:cs typeface="Andalus" pitchFamily="18" charset="-78"/>
            </a:endParaRPr>
          </a:p>
          <a:p>
            <a:pPr marL="457200" indent="-457200" algn="just" rtl="1">
              <a:buFont typeface="Wingdings" pitchFamily="2" charset="2"/>
              <a:buChar char="Ø"/>
            </a:pPr>
            <a:r>
              <a:rPr lang="ar-IQ" sz="2800" b="1" dirty="0" smtClean="0">
                <a:latin typeface="Times New Roman" pitchFamily="18" charset="0"/>
                <a:cs typeface="Times New Roman" pitchFamily="18" charset="0"/>
              </a:rPr>
              <a:t>   هنالك </a:t>
            </a:r>
            <a:r>
              <a:rPr lang="ar-IQ" sz="2800" b="1" dirty="0">
                <a:latin typeface="Times New Roman" pitchFamily="18" charset="0"/>
                <a:cs typeface="Times New Roman" pitchFamily="18" charset="0"/>
              </a:rPr>
              <a:t>اخطاء عديدة شائعة تحصل خلال عملية تقييم الاداء والتي تؤدي الى تقييم اناس بأقل او اكثر مما </a:t>
            </a:r>
            <a:r>
              <a:rPr lang="ar-IQ" sz="2800" b="1" dirty="0" smtClean="0">
                <a:latin typeface="Times New Roman" pitchFamily="18" charset="0"/>
                <a:cs typeface="Times New Roman" pitchFamily="18" charset="0"/>
              </a:rPr>
              <a:t>يستحقون ، </a:t>
            </a:r>
            <a:r>
              <a:rPr lang="ar-IQ" sz="2800" b="1" dirty="0">
                <a:latin typeface="Times New Roman" pitchFamily="18" charset="0"/>
                <a:cs typeface="Times New Roman" pitchFamily="18" charset="0"/>
              </a:rPr>
              <a:t>وهذا بدوره يؤدي الى </a:t>
            </a:r>
            <a:r>
              <a:rPr lang="ar-IQ" sz="2800" b="1" dirty="0" smtClean="0">
                <a:latin typeface="Times New Roman" pitchFamily="18" charset="0"/>
                <a:cs typeface="Times New Roman" pitchFamily="18" charset="0"/>
              </a:rPr>
              <a:t>التأثير </a:t>
            </a:r>
            <a:r>
              <a:rPr lang="ar-IQ" sz="2800" b="1" dirty="0">
                <a:latin typeface="Times New Roman" pitchFamily="18" charset="0"/>
                <a:cs typeface="Times New Roman" pitchFamily="18" charset="0"/>
              </a:rPr>
              <a:t>عليهم في الترقيات العلمية </a:t>
            </a:r>
            <a:r>
              <a:rPr lang="ar-IQ" sz="2800" b="1" dirty="0" smtClean="0">
                <a:latin typeface="Times New Roman" pitchFamily="18" charset="0"/>
                <a:cs typeface="Times New Roman" pitchFamily="18" charset="0"/>
              </a:rPr>
              <a:t>، </a:t>
            </a:r>
            <a:r>
              <a:rPr lang="ar-IQ" sz="2800" b="1" dirty="0">
                <a:latin typeface="Times New Roman" pitchFamily="18" charset="0"/>
                <a:cs typeface="Times New Roman" pitchFamily="18" charset="0"/>
              </a:rPr>
              <a:t>في حين ان التقييم العادل يكون حافزا اذا ما حصل علية العاملين او التدريسيين بشكل عادل.</a:t>
            </a:r>
            <a:endParaRPr lang="en-US" sz="2800" dirty="0">
              <a:latin typeface="Times New Roman" pitchFamily="18" charset="0"/>
              <a:cs typeface="Times New Roman" pitchFamily="18" charset="0"/>
            </a:endParaRPr>
          </a:p>
          <a:p>
            <a:pPr algn="just" rtl="1"/>
            <a:endParaRPr lang="en-US" dirty="0">
              <a:latin typeface="Times New Roman" pitchFamily="18" charset="0"/>
              <a:cs typeface="Times New Roman" pitchFamily="18" charset="0"/>
            </a:endParaRPr>
          </a:p>
        </p:txBody>
      </p:sp>
      <p:sp>
        <p:nvSpPr>
          <p:cNvPr id="6" name="عنصر نائب لرقم الشريحة 5"/>
          <p:cNvSpPr>
            <a:spLocks noGrp="1"/>
          </p:cNvSpPr>
          <p:nvPr>
            <p:ph type="sldNum" sz="quarter" idx="12"/>
          </p:nvPr>
        </p:nvSpPr>
        <p:spPr>
          <a:xfrm>
            <a:off x="5748740" y="6369998"/>
            <a:ext cx="1016000" cy="365125"/>
          </a:xfrm>
        </p:spPr>
        <p:txBody>
          <a:bodyPr/>
          <a:lstStyle/>
          <a:p>
            <a:pPr algn="ctr"/>
            <a:fld id="{5418B9A7-4140-4532-9C3B-E8B3E546D554}" type="slidenum">
              <a:rPr lang="ar-SA" sz="1600" b="1" smtClean="0">
                <a:latin typeface="Times New Roman" pitchFamily="18" charset="0"/>
                <a:cs typeface="Times New Roman" pitchFamily="18" charset="0"/>
              </a:rPr>
              <a:pPr algn="ctr"/>
              <a:t>7</a:t>
            </a:fld>
            <a:endParaRPr lang="ar-SA"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289320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0"/>
            <a:ext cx="1369326" cy="90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مستطيل 2"/>
          <p:cNvSpPr/>
          <p:nvPr/>
        </p:nvSpPr>
        <p:spPr>
          <a:xfrm>
            <a:off x="136477" y="736599"/>
            <a:ext cx="11832609" cy="6063198"/>
          </a:xfrm>
          <a:prstGeom prst="rect">
            <a:avLst/>
          </a:prstGeom>
        </p:spPr>
        <p:txBody>
          <a:bodyPr wrap="square">
            <a:spAutoFit/>
          </a:bodyPr>
          <a:lstStyle/>
          <a:p>
            <a:pPr algn="ctr" rtl="1"/>
            <a:r>
              <a:rPr lang="ar-IQ" sz="2800" b="1" u="sng" dirty="0" smtClean="0">
                <a:solidFill>
                  <a:srgbClr val="C00000"/>
                </a:solidFill>
                <a:latin typeface="Andalus" pitchFamily="18" charset="-78"/>
                <a:cs typeface="Andalus" pitchFamily="18" charset="-78"/>
              </a:rPr>
              <a:t>الاخطاء </a:t>
            </a:r>
            <a:r>
              <a:rPr lang="ar-IQ" sz="2800" b="1" u="sng" dirty="0">
                <a:solidFill>
                  <a:srgbClr val="C00000"/>
                </a:solidFill>
                <a:latin typeface="Andalus" pitchFamily="18" charset="-78"/>
                <a:cs typeface="Andalus" pitchFamily="18" charset="-78"/>
              </a:rPr>
              <a:t>الشائعة التي رصدت اثناء فترة عملية التقييم </a:t>
            </a:r>
            <a:r>
              <a:rPr lang="ar-IQ" sz="2800" b="1" u="sng" dirty="0" smtClean="0">
                <a:solidFill>
                  <a:srgbClr val="C00000"/>
                </a:solidFill>
                <a:latin typeface="Andalus" pitchFamily="18" charset="-78"/>
                <a:cs typeface="Andalus" pitchFamily="18" charset="-78"/>
              </a:rPr>
              <a:t>كالتالي</a:t>
            </a:r>
            <a:endParaRPr lang="en-US" sz="2400" dirty="0">
              <a:latin typeface="Times New Roman" pitchFamily="18" charset="0"/>
              <a:cs typeface="Times New Roman" pitchFamily="18" charset="0"/>
            </a:endParaRPr>
          </a:p>
          <a:p>
            <a:pPr marL="342900" lvl="0" indent="-342900" algn="just" rtl="1">
              <a:buFont typeface="Wingdings" pitchFamily="2" charset="2"/>
              <a:buChar char="q"/>
            </a:pPr>
            <a:r>
              <a:rPr lang="ar-IQ" sz="2400" b="1" dirty="0">
                <a:solidFill>
                  <a:srgbClr val="FF0000"/>
                </a:solidFill>
                <a:latin typeface="Times New Roman" pitchFamily="18" charset="0"/>
                <a:cs typeface="Times New Roman" pitchFamily="18" charset="0"/>
              </a:rPr>
              <a:t>الهالة :</a:t>
            </a:r>
            <a:r>
              <a:rPr lang="ar-IQ" sz="2400" b="1" dirty="0">
                <a:latin typeface="Times New Roman" pitchFamily="18" charset="0"/>
                <a:cs typeface="Times New Roman" pitchFamily="18" charset="0"/>
              </a:rPr>
              <a:t> ويقصد </a:t>
            </a:r>
            <a:r>
              <a:rPr lang="ar-IQ" sz="2400" b="1" dirty="0" smtClean="0">
                <a:latin typeface="Times New Roman" pitchFamily="18" charset="0"/>
                <a:cs typeface="Times New Roman" pitchFamily="18" charset="0"/>
              </a:rPr>
              <a:t>بها ان </a:t>
            </a:r>
            <a:r>
              <a:rPr lang="ar-IQ" sz="2400" b="1" dirty="0">
                <a:latin typeface="Times New Roman" pitchFamily="18" charset="0"/>
                <a:cs typeface="Times New Roman" pitchFamily="18" charset="0"/>
              </a:rPr>
              <a:t>يضع المسؤول او من هو مخول بتقييم الاداء نفسه ضمن دائرة تتسم بالصدق في الرؤى التي على اساسها سيتم تقييم المنتسب.</a:t>
            </a:r>
            <a:endParaRPr lang="en-US" sz="2400" dirty="0">
              <a:latin typeface="Times New Roman" pitchFamily="18" charset="0"/>
              <a:cs typeface="Times New Roman" pitchFamily="18" charset="0"/>
            </a:endParaRPr>
          </a:p>
          <a:p>
            <a:pPr marL="342900" lvl="0" indent="-342900" algn="just" rtl="1">
              <a:buFont typeface="Wingdings" pitchFamily="2" charset="2"/>
              <a:buChar char="q"/>
            </a:pPr>
            <a:r>
              <a:rPr lang="ar-IQ" sz="2400" b="1" dirty="0">
                <a:solidFill>
                  <a:srgbClr val="FF0000"/>
                </a:solidFill>
                <a:latin typeface="Times New Roman" pitchFamily="18" charset="0"/>
                <a:cs typeface="Times New Roman" pitchFamily="18" charset="0"/>
              </a:rPr>
              <a:t>خطأ الانطباعات </a:t>
            </a:r>
            <a:r>
              <a:rPr lang="ar-IQ" sz="2400" b="1" dirty="0" smtClean="0">
                <a:solidFill>
                  <a:srgbClr val="FF0000"/>
                </a:solidFill>
                <a:latin typeface="Times New Roman" pitchFamily="18" charset="0"/>
                <a:cs typeface="Times New Roman" pitchFamily="18" charset="0"/>
              </a:rPr>
              <a:t>المسبقة : </a:t>
            </a:r>
            <a:r>
              <a:rPr lang="ar-IQ" sz="2400" b="1" dirty="0">
                <a:latin typeface="Times New Roman" pitchFamily="18" charset="0"/>
                <a:cs typeface="Times New Roman" pitchFamily="18" charset="0"/>
              </a:rPr>
              <a:t>حيث يتأثر المسؤول بانطباعاته الشخصية المسبقة بحيث تصبح عملية التقييم شخصية وليست موضوعية.</a:t>
            </a:r>
            <a:endParaRPr lang="en-US" sz="2400" dirty="0">
              <a:latin typeface="Times New Roman" pitchFamily="18" charset="0"/>
              <a:cs typeface="Times New Roman" pitchFamily="18" charset="0"/>
            </a:endParaRPr>
          </a:p>
          <a:p>
            <a:pPr marL="342900" lvl="0" indent="-342900" algn="just" rtl="1">
              <a:buFont typeface="Wingdings" pitchFamily="2" charset="2"/>
              <a:buChar char="q"/>
            </a:pPr>
            <a:r>
              <a:rPr lang="ar-IQ" sz="2400" b="1" dirty="0">
                <a:solidFill>
                  <a:srgbClr val="FF0000"/>
                </a:solidFill>
                <a:latin typeface="Times New Roman" pitchFamily="18" charset="0"/>
                <a:cs typeface="Times New Roman" pitchFamily="18" charset="0"/>
              </a:rPr>
              <a:t>الميل ناحية </a:t>
            </a:r>
            <a:r>
              <a:rPr lang="ar-IQ" sz="2400" b="1" dirty="0" smtClean="0">
                <a:solidFill>
                  <a:srgbClr val="FF0000"/>
                </a:solidFill>
                <a:latin typeface="Times New Roman" pitchFamily="18" charset="0"/>
                <a:cs typeface="Times New Roman" pitchFamily="18" charset="0"/>
              </a:rPr>
              <a:t>الوسط : </a:t>
            </a:r>
            <a:r>
              <a:rPr lang="ar-IQ" sz="2400" b="1" dirty="0">
                <a:latin typeface="Times New Roman" pitchFamily="18" charset="0"/>
                <a:cs typeface="Times New Roman" pitchFamily="18" charset="0"/>
              </a:rPr>
              <a:t>حيث يميل المسؤول في اعطاء التقدير المتوسط للكفاءة  لجميع او غالبية المنتسبين , وذلك لعدة اسباب منها عدم توفر المعلومات او البيانات او الوقت </a:t>
            </a:r>
            <a:r>
              <a:rPr lang="ar-IQ" sz="2400" b="1" dirty="0" smtClean="0">
                <a:latin typeface="Times New Roman" pitchFamily="18" charset="0"/>
                <a:cs typeface="Times New Roman" pitchFamily="18" charset="0"/>
              </a:rPr>
              <a:t>اللازمة لوضع </a:t>
            </a:r>
            <a:r>
              <a:rPr lang="ar-IQ" sz="2400" b="1" dirty="0">
                <a:latin typeface="Times New Roman" pitchFamily="18" charset="0"/>
                <a:cs typeface="Times New Roman" pitchFamily="18" charset="0"/>
              </a:rPr>
              <a:t>التقييم الصحيح للعاملين </a:t>
            </a:r>
            <a:r>
              <a:rPr lang="ar-IQ" sz="2400" b="1" dirty="0" smtClean="0">
                <a:latin typeface="Times New Roman" pitchFamily="18" charset="0"/>
                <a:cs typeface="Times New Roman" pitchFamily="18" charset="0"/>
              </a:rPr>
              <a:t>، </a:t>
            </a:r>
            <a:r>
              <a:rPr lang="ar-IQ" sz="2400" b="1" dirty="0">
                <a:latin typeface="Times New Roman" pitchFamily="18" charset="0"/>
                <a:cs typeface="Times New Roman" pitchFamily="18" charset="0"/>
              </a:rPr>
              <a:t>او ان المسؤول عن التقييم غير مكترث او مهتم بعملية التقييم وليس لدية اي ايمان بأن تقييم الاداء هو حق المنتسب يفترض ان يكون للعدل مكانا فيه </a:t>
            </a:r>
            <a:r>
              <a:rPr lang="ar-IQ" sz="2400" b="1" dirty="0" smtClean="0">
                <a:latin typeface="Times New Roman" pitchFamily="18" charset="0"/>
                <a:cs typeface="Times New Roman" pitchFamily="18" charset="0"/>
              </a:rPr>
              <a:t>، </a:t>
            </a:r>
            <a:r>
              <a:rPr lang="ar-IQ" sz="2400" b="1" dirty="0">
                <a:latin typeface="Times New Roman" pitchFamily="18" charset="0"/>
                <a:cs typeface="Times New Roman" pitchFamily="18" charset="0"/>
              </a:rPr>
              <a:t>وهنا تبرز اهمية </a:t>
            </a:r>
            <a:r>
              <a:rPr lang="ar-IQ" sz="2400" b="1" dirty="0" smtClean="0">
                <a:latin typeface="Times New Roman" pitchFamily="18" charset="0"/>
                <a:cs typeface="Times New Roman" pitchFamily="18" charset="0"/>
              </a:rPr>
              <a:t>توجيه </a:t>
            </a:r>
            <a:r>
              <a:rPr lang="ar-IQ" sz="2400" b="1" dirty="0">
                <a:latin typeface="Times New Roman" pitchFamily="18" charset="0"/>
                <a:cs typeface="Times New Roman" pitchFamily="18" charset="0"/>
              </a:rPr>
              <a:t>وتدريب  المخول او المسؤول على عملية تقييم الاداء </a:t>
            </a:r>
            <a:r>
              <a:rPr lang="ar-IQ" sz="2400" b="1" dirty="0" smtClean="0">
                <a:latin typeface="Times New Roman" pitchFamily="18" charset="0"/>
                <a:cs typeface="Times New Roman" pitchFamily="18" charset="0"/>
              </a:rPr>
              <a:t>للمنتسبين </a:t>
            </a:r>
            <a:r>
              <a:rPr lang="ar-IQ" sz="2400" b="1" dirty="0">
                <a:latin typeface="Times New Roman" pitchFamily="18" charset="0"/>
                <a:cs typeface="Times New Roman" pitchFamily="18" charset="0"/>
              </a:rPr>
              <a:t>دائرته او المؤسسة التعليمية بالمجمل.</a:t>
            </a:r>
            <a:endParaRPr lang="en-US" sz="2400" dirty="0">
              <a:latin typeface="Times New Roman" pitchFamily="18" charset="0"/>
              <a:cs typeface="Times New Roman" pitchFamily="18" charset="0"/>
            </a:endParaRPr>
          </a:p>
          <a:p>
            <a:pPr marL="342900" lvl="0" indent="-342900" algn="just" rtl="1">
              <a:buFont typeface="Wingdings" pitchFamily="2" charset="2"/>
              <a:buChar char="q"/>
            </a:pPr>
            <a:r>
              <a:rPr lang="ar-IQ" sz="2400" b="1" dirty="0">
                <a:solidFill>
                  <a:srgbClr val="FF0000"/>
                </a:solidFill>
                <a:latin typeface="Times New Roman" pitchFamily="18" charset="0"/>
                <a:cs typeface="Times New Roman" pitchFamily="18" charset="0"/>
              </a:rPr>
              <a:t>التقييم القاسي او العنيف </a:t>
            </a:r>
            <a:r>
              <a:rPr lang="ar-IQ" sz="2400" b="1" dirty="0" smtClean="0">
                <a:solidFill>
                  <a:srgbClr val="FF0000"/>
                </a:solidFill>
                <a:latin typeface="Times New Roman" pitchFamily="18" charset="0"/>
                <a:cs typeface="Times New Roman" pitchFamily="18" charset="0"/>
              </a:rPr>
              <a:t>:</a:t>
            </a:r>
            <a:r>
              <a:rPr lang="ar-IQ" sz="2400" dirty="0">
                <a:solidFill>
                  <a:srgbClr val="FF0000"/>
                </a:solidFill>
                <a:latin typeface="Times New Roman" pitchFamily="18" charset="0"/>
                <a:cs typeface="Times New Roman" pitchFamily="18" charset="0"/>
              </a:rPr>
              <a:t> </a:t>
            </a:r>
            <a:r>
              <a:rPr lang="ar-IQ" sz="2400" b="1" dirty="0" smtClean="0">
                <a:latin typeface="Times New Roman" pitchFamily="18" charset="0"/>
                <a:cs typeface="Times New Roman" pitchFamily="18" charset="0"/>
              </a:rPr>
              <a:t>يعطي المقيم </a:t>
            </a:r>
            <a:r>
              <a:rPr lang="ar-IQ" sz="2400" b="1" dirty="0">
                <a:latin typeface="Times New Roman" pitchFamily="18" charset="0"/>
                <a:cs typeface="Times New Roman" pitchFamily="18" charset="0"/>
              </a:rPr>
              <a:t>تقديرات منخفضة جدا ونادرا ما يعطي او يعلن التقديرات ( درجات التقييم ) النهائية على منتسبين </a:t>
            </a:r>
            <a:r>
              <a:rPr lang="ar-IQ" sz="2400" b="1" dirty="0" smtClean="0">
                <a:latin typeface="Times New Roman" pitchFamily="18" charset="0"/>
                <a:cs typeface="Times New Roman" pitchFamily="18" charset="0"/>
              </a:rPr>
              <a:t>دائرته، </a:t>
            </a:r>
            <a:r>
              <a:rPr lang="ar-IQ" sz="2400" b="1" dirty="0">
                <a:latin typeface="Times New Roman" pitchFamily="18" charset="0"/>
                <a:cs typeface="Times New Roman" pitchFamily="18" charset="0"/>
              </a:rPr>
              <a:t>اي ان </a:t>
            </a:r>
            <a:r>
              <a:rPr lang="ar-IQ" sz="2400" b="1" dirty="0" smtClean="0">
                <a:latin typeface="Times New Roman" pitchFamily="18" charset="0"/>
                <a:cs typeface="Times New Roman" pitchFamily="18" charset="0"/>
              </a:rPr>
              <a:t>المقيم </a:t>
            </a:r>
            <a:r>
              <a:rPr lang="ar-IQ" sz="2400" b="1" dirty="0">
                <a:latin typeface="Times New Roman" pitchFamily="18" charset="0"/>
                <a:cs typeface="Times New Roman" pitchFamily="18" charset="0"/>
              </a:rPr>
              <a:t>صلب وصعب الارضاء بطبيعته الشخصية .</a:t>
            </a:r>
            <a:endParaRPr lang="en-US" sz="2400" dirty="0">
              <a:latin typeface="Times New Roman" pitchFamily="18" charset="0"/>
              <a:cs typeface="Times New Roman" pitchFamily="18" charset="0"/>
            </a:endParaRPr>
          </a:p>
          <a:p>
            <a:pPr marL="342900" lvl="0" indent="-342900" algn="just" rtl="1">
              <a:buFont typeface="Wingdings" pitchFamily="2" charset="2"/>
              <a:buChar char="q"/>
            </a:pPr>
            <a:r>
              <a:rPr lang="ar-IQ" sz="2400" b="1" dirty="0">
                <a:solidFill>
                  <a:srgbClr val="FF0000"/>
                </a:solidFill>
                <a:latin typeface="Times New Roman" pitchFamily="18" charset="0"/>
                <a:cs typeface="Times New Roman" pitchFamily="18" charset="0"/>
              </a:rPr>
              <a:t>الميل الى </a:t>
            </a:r>
            <a:r>
              <a:rPr lang="ar-IQ" sz="2400" b="1" dirty="0" smtClean="0">
                <a:solidFill>
                  <a:srgbClr val="FF0000"/>
                </a:solidFill>
                <a:latin typeface="Times New Roman" pitchFamily="18" charset="0"/>
                <a:cs typeface="Times New Roman" pitchFamily="18" charset="0"/>
              </a:rPr>
              <a:t>التساهل:</a:t>
            </a:r>
            <a:r>
              <a:rPr lang="ar-IQ" sz="2400" dirty="0">
                <a:solidFill>
                  <a:srgbClr val="FF0000"/>
                </a:solidFill>
                <a:latin typeface="Times New Roman" pitchFamily="18" charset="0"/>
                <a:cs typeface="Times New Roman" pitchFamily="18" charset="0"/>
              </a:rPr>
              <a:t> </a:t>
            </a:r>
            <a:r>
              <a:rPr lang="ar-IQ" sz="2400" b="1" dirty="0" smtClean="0">
                <a:latin typeface="Times New Roman" pitchFamily="18" charset="0"/>
                <a:cs typeface="Times New Roman" pitchFamily="18" charset="0"/>
              </a:rPr>
              <a:t>يميل </a:t>
            </a:r>
            <a:r>
              <a:rPr lang="ar-IQ" sz="2400" b="1" dirty="0">
                <a:latin typeface="Times New Roman" pitchFamily="18" charset="0"/>
                <a:cs typeface="Times New Roman" pitchFamily="18" charset="0"/>
              </a:rPr>
              <a:t>المقيم الى التساهل </a:t>
            </a:r>
            <a:r>
              <a:rPr lang="ar-IQ" sz="2400" b="1" dirty="0" smtClean="0">
                <a:latin typeface="Times New Roman" pitchFamily="18" charset="0"/>
                <a:cs typeface="Times New Roman" pitchFamily="18" charset="0"/>
              </a:rPr>
              <a:t>بشكل </a:t>
            </a:r>
            <a:r>
              <a:rPr lang="ar-IQ" sz="2400" b="1" dirty="0">
                <a:latin typeface="Times New Roman" pitchFamily="18" charset="0"/>
                <a:cs typeface="Times New Roman" pitchFamily="18" charset="0"/>
              </a:rPr>
              <a:t>لافت  وخارج عن الحد  وغير طبيعي </a:t>
            </a:r>
            <a:r>
              <a:rPr lang="ar-IQ" sz="2400" b="1" dirty="0" smtClean="0">
                <a:latin typeface="Times New Roman" pitchFamily="18" charset="0"/>
                <a:cs typeface="Times New Roman" pitchFamily="18" charset="0"/>
              </a:rPr>
              <a:t>بإعطاء </a:t>
            </a:r>
            <a:r>
              <a:rPr lang="ar-IQ" sz="2400" b="1" dirty="0">
                <a:latin typeface="Times New Roman" pitchFamily="18" charset="0"/>
                <a:cs typeface="Times New Roman" pitchFamily="18" charset="0"/>
              </a:rPr>
              <a:t>التقديرات العالية للعاملين معه.</a:t>
            </a:r>
            <a:endParaRPr lang="en-US" sz="2400" dirty="0">
              <a:latin typeface="Times New Roman" pitchFamily="18" charset="0"/>
              <a:cs typeface="Times New Roman" pitchFamily="18" charset="0"/>
            </a:endParaRPr>
          </a:p>
          <a:p>
            <a:pPr marL="342900" lvl="0" indent="-342900" algn="just" rtl="1">
              <a:buFont typeface="Wingdings" pitchFamily="2" charset="2"/>
              <a:buChar char="q"/>
            </a:pPr>
            <a:r>
              <a:rPr lang="ar-IQ" sz="2400" b="1" dirty="0">
                <a:solidFill>
                  <a:srgbClr val="FF0000"/>
                </a:solidFill>
                <a:latin typeface="Times New Roman" pitchFamily="18" charset="0"/>
                <a:cs typeface="Times New Roman" pitchFamily="18" charset="0"/>
              </a:rPr>
              <a:t>التحيز </a:t>
            </a:r>
            <a:r>
              <a:rPr lang="ar-IQ" sz="2400" b="1" dirty="0" smtClean="0">
                <a:solidFill>
                  <a:srgbClr val="FF0000"/>
                </a:solidFill>
                <a:latin typeface="Times New Roman" pitchFamily="18" charset="0"/>
                <a:cs typeface="Times New Roman" pitchFamily="18" charset="0"/>
              </a:rPr>
              <a:t>الشخصي:</a:t>
            </a:r>
            <a:r>
              <a:rPr lang="ar-IQ" sz="2400" dirty="0">
                <a:solidFill>
                  <a:srgbClr val="FF0000"/>
                </a:solidFill>
                <a:latin typeface="Times New Roman" pitchFamily="18" charset="0"/>
                <a:cs typeface="Times New Roman" pitchFamily="18" charset="0"/>
              </a:rPr>
              <a:t> </a:t>
            </a:r>
            <a:r>
              <a:rPr lang="ar-IQ" sz="2400" b="1" dirty="0" smtClean="0">
                <a:latin typeface="Times New Roman" pitchFamily="18" charset="0"/>
                <a:cs typeface="Times New Roman" pitchFamily="18" charset="0"/>
              </a:rPr>
              <a:t>يقوم </a:t>
            </a:r>
            <a:r>
              <a:rPr lang="ar-IQ" sz="2400" b="1" dirty="0">
                <a:latin typeface="Times New Roman" pitchFamily="18" charset="0"/>
                <a:cs typeface="Times New Roman" pitchFamily="18" charset="0"/>
              </a:rPr>
              <a:t>المقيم بعملية التقييم متأثرا </a:t>
            </a:r>
            <a:r>
              <a:rPr lang="ar-IQ" sz="2400" b="1" dirty="0" smtClean="0">
                <a:latin typeface="Times New Roman" pitchFamily="18" charset="0"/>
                <a:cs typeface="Times New Roman" pitchFamily="18" charset="0"/>
              </a:rPr>
              <a:t>بمشاعر (الحب </a:t>
            </a:r>
            <a:r>
              <a:rPr lang="ar-IQ" sz="2400" b="1" dirty="0">
                <a:latin typeface="Times New Roman" pitchFamily="18" charset="0"/>
                <a:cs typeface="Times New Roman" pitchFamily="18" charset="0"/>
              </a:rPr>
              <a:t>والكراهية) مما يبعده عن تحقيق اهداف </a:t>
            </a:r>
            <a:r>
              <a:rPr lang="ar-IQ" sz="2400" b="1" dirty="0" smtClean="0">
                <a:latin typeface="Times New Roman" pitchFamily="18" charset="0"/>
                <a:cs typeface="Times New Roman" pitchFamily="18" charset="0"/>
              </a:rPr>
              <a:t>المؤسسة </a:t>
            </a:r>
            <a:r>
              <a:rPr lang="ar-IQ" sz="2400" b="1" dirty="0">
                <a:latin typeface="Times New Roman" pitchFamily="18" charset="0"/>
                <a:cs typeface="Times New Roman" pitchFamily="18" charset="0"/>
              </a:rPr>
              <a:t>وتصبح عملية التقييم هي مجرد تقييم اتجاهات ورغبات المخول او المسؤول عن التقييم . </a:t>
            </a:r>
            <a:endParaRPr lang="en-US" sz="2400" dirty="0">
              <a:latin typeface="Times New Roman" pitchFamily="18" charset="0"/>
              <a:cs typeface="Times New Roman" pitchFamily="18" charset="0"/>
            </a:endParaRPr>
          </a:p>
        </p:txBody>
      </p:sp>
      <p:sp>
        <p:nvSpPr>
          <p:cNvPr id="6" name="عنصر نائب لرقم الشريحة 5"/>
          <p:cNvSpPr>
            <a:spLocks noGrp="1"/>
          </p:cNvSpPr>
          <p:nvPr>
            <p:ph type="sldNum" sz="quarter" idx="12"/>
          </p:nvPr>
        </p:nvSpPr>
        <p:spPr>
          <a:xfrm>
            <a:off x="294186" y="6427848"/>
            <a:ext cx="1016000" cy="365125"/>
          </a:xfrm>
        </p:spPr>
        <p:txBody>
          <a:bodyPr/>
          <a:lstStyle/>
          <a:p>
            <a:fld id="{5418B9A7-4140-4532-9C3B-E8B3E546D554}" type="slidenum">
              <a:rPr lang="ar-SA" sz="1600" b="1" smtClean="0">
                <a:latin typeface="Times New Roman" pitchFamily="18" charset="0"/>
                <a:cs typeface="Times New Roman" pitchFamily="18" charset="0"/>
              </a:rPr>
              <a:pPr/>
              <a:t>8</a:t>
            </a:fld>
            <a:endParaRPr lang="ar-SA" sz="1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131367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E:\ضمان الجودة - Copy\صور القسم\download (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1310186" cy="900751"/>
          </a:xfrm>
          <a:prstGeom prst="rect">
            <a:avLst/>
          </a:prstGeom>
          <a:noFill/>
          <a:ln>
            <a:noFill/>
          </a:ln>
        </p:spPr>
      </p:pic>
      <p:sp>
        <p:nvSpPr>
          <p:cNvPr id="12"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p:cNvSpPr>
            <a:spLocks noChangeArrowheads="1"/>
          </p:cNvSpPr>
          <p:nvPr/>
        </p:nvSpPr>
        <p:spPr bwMode="auto">
          <a:xfrm>
            <a:off x="0" y="131445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5" name="مستطيل 14"/>
          <p:cNvSpPr/>
          <p:nvPr/>
        </p:nvSpPr>
        <p:spPr>
          <a:xfrm>
            <a:off x="2238233" y="15656"/>
            <a:ext cx="7683689" cy="707886"/>
          </a:xfrm>
          <a:prstGeom prst="rect">
            <a:avLst/>
          </a:prstGeom>
        </p:spPr>
        <p:txBody>
          <a:bodyPr wrap="square">
            <a:spAutoFit/>
          </a:bodyPr>
          <a:lstStyle/>
          <a:p>
            <a:pPr lvl="0" algn="ctr" eaLnBrk="0" fontAlgn="base" hangingPunct="0">
              <a:spcBef>
                <a:spcPct val="0"/>
              </a:spcBef>
              <a:spcAft>
                <a:spcPct val="0"/>
              </a:spcAft>
              <a:tabLst>
                <a:tab pos="3648075" algn="l"/>
              </a:tabLst>
            </a:pPr>
            <a:r>
              <a:rPr lang="ar-IQ" sz="4000" b="1" dirty="0" smtClean="0">
                <a:solidFill>
                  <a:srgbClr val="002060"/>
                </a:solidFill>
                <a:latin typeface="Times New Roman" pitchFamily="18" charset="0"/>
                <a:cs typeface="Times New Roman" pitchFamily="18" charset="0"/>
              </a:rPr>
              <a:t>الجامعة المستنصرية – كلية العلوم</a:t>
            </a:r>
            <a:endParaRPr lang="en-US" sz="4000" b="1" dirty="0">
              <a:solidFill>
                <a:srgbClr val="002060"/>
              </a:solidFill>
              <a:latin typeface="Times New Roman" pitchFamily="18" charset="0"/>
              <a:cs typeface="Times New Roman" pitchFamily="18" charset="0"/>
            </a:endParaRPr>
          </a:p>
        </p:txBody>
      </p:sp>
      <p:pic>
        <p:nvPicPr>
          <p:cNvPr id="1026" name="صورة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822674" y="0"/>
            <a:ext cx="1369326" cy="900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مستطيل 2"/>
          <p:cNvSpPr/>
          <p:nvPr/>
        </p:nvSpPr>
        <p:spPr>
          <a:xfrm>
            <a:off x="136477" y="723542"/>
            <a:ext cx="11941792" cy="6124754"/>
          </a:xfrm>
          <a:prstGeom prst="rect">
            <a:avLst/>
          </a:prstGeom>
        </p:spPr>
        <p:txBody>
          <a:bodyPr wrap="square">
            <a:spAutoFit/>
          </a:bodyPr>
          <a:lstStyle/>
          <a:p>
            <a:pPr algn="ctr" rtl="1"/>
            <a:r>
              <a:rPr lang="ar-IQ" sz="3200" b="1" u="sng" dirty="0">
                <a:solidFill>
                  <a:srgbClr val="C00000"/>
                </a:solidFill>
                <a:latin typeface="Times New Roman" pitchFamily="18" charset="0"/>
                <a:cs typeface="Times New Roman" pitchFamily="18" charset="0"/>
              </a:rPr>
              <a:t>التوصيـــات</a:t>
            </a:r>
            <a:r>
              <a:rPr lang="ar-IQ" sz="2400" b="1" u="sng" dirty="0"/>
              <a:t> </a:t>
            </a:r>
            <a:endParaRPr lang="en-US" sz="2400" dirty="0"/>
          </a:p>
          <a:p>
            <a:pPr marL="342900" lvl="0" indent="-342900" algn="just" rtl="1">
              <a:buFont typeface="Wingdings" pitchFamily="2" charset="2"/>
              <a:buChar char="q"/>
            </a:pPr>
            <a:r>
              <a:rPr lang="ar-IQ" sz="2400" b="1" dirty="0" smtClean="0"/>
              <a:t>الإلمام الكامل </a:t>
            </a:r>
            <a:r>
              <a:rPr lang="ar-IQ" sz="2400" b="1" dirty="0"/>
              <a:t>بمحاور استمارة تقييم الاداء من قبل </a:t>
            </a:r>
            <a:r>
              <a:rPr lang="ar-IQ" sz="2400" b="1" dirty="0" smtClean="0"/>
              <a:t>التدريسي </a:t>
            </a:r>
            <a:r>
              <a:rPr lang="ar-IQ" sz="2400" b="1" dirty="0"/>
              <a:t>ويتم ذلك بعقد ورش عمل من قبل كل قسم علمي برئاسة رئيس القسم </a:t>
            </a:r>
            <a:r>
              <a:rPr lang="ar-IQ" sz="2400" b="1" dirty="0" smtClean="0"/>
              <a:t>ورئيس </a:t>
            </a:r>
            <a:r>
              <a:rPr lang="ar-IQ" sz="2400" b="1" dirty="0"/>
              <a:t>لجنة </a:t>
            </a:r>
            <a:r>
              <a:rPr lang="ar-IQ" sz="2400" b="1" dirty="0" smtClean="0"/>
              <a:t>ضمان </a:t>
            </a:r>
            <a:r>
              <a:rPr lang="ar-IQ" sz="2400" b="1" dirty="0"/>
              <a:t>الجودة  قبل موعد البدء بعملية تقييم الاداء لتوضيح فقراتها </a:t>
            </a:r>
            <a:r>
              <a:rPr lang="ar-IQ" sz="2400" b="1" dirty="0" smtClean="0"/>
              <a:t>المتضمنة </a:t>
            </a:r>
            <a:r>
              <a:rPr lang="ar-IQ" sz="2400" b="1" dirty="0"/>
              <a:t>في المحاور الرئيسية ليطلع عليها التدريسي وتكون له رؤيا واضحة عن عملية التقييم وكيفية احتساب الدرجة وتتم </a:t>
            </a:r>
            <a:r>
              <a:rPr lang="ar-IQ" sz="2400" b="1" dirty="0" smtClean="0"/>
              <a:t>هذه </a:t>
            </a:r>
            <a:r>
              <a:rPr lang="ar-IQ" sz="2400" b="1" dirty="0"/>
              <a:t>الورشة بشرح تفاصيل الدليل المرفق مع استمارة التقييم والتي تسلم من قبا شعبة ضمان الجودة الى رؤساء الاقسام ومن يخولون </a:t>
            </a:r>
            <a:r>
              <a:rPr lang="ar-IQ" sz="2400" b="1" dirty="0" smtClean="0"/>
              <a:t>بالتقييم.</a:t>
            </a:r>
            <a:endParaRPr lang="en-US" sz="2400" dirty="0"/>
          </a:p>
          <a:p>
            <a:pPr marL="342900" lvl="0" indent="-342900" algn="just" rtl="1">
              <a:buFont typeface="Wingdings" pitchFamily="2" charset="2"/>
              <a:buChar char="q"/>
            </a:pPr>
            <a:r>
              <a:rPr lang="ar-IQ" sz="2400" b="1" dirty="0"/>
              <a:t>الاستفادة من التغذية </a:t>
            </a:r>
            <a:r>
              <a:rPr lang="ar-IQ" sz="2400" b="1" dirty="0" smtClean="0"/>
              <a:t>العكسية (</a:t>
            </a:r>
            <a:r>
              <a:rPr lang="en-US" sz="2400" b="1" dirty="0"/>
              <a:t>Feedback</a:t>
            </a:r>
            <a:r>
              <a:rPr lang="ar-IQ" sz="2400" b="1" dirty="0" smtClean="0"/>
              <a:t>) لعملية </a:t>
            </a:r>
            <a:r>
              <a:rPr lang="ar-IQ" sz="2400" b="1" dirty="0"/>
              <a:t>التقييم من خلال توفير نظام حوافز مناسب للذين يحصلون على تقييم جيد.</a:t>
            </a:r>
            <a:endParaRPr lang="en-US" sz="2400" dirty="0"/>
          </a:p>
          <a:p>
            <a:pPr marL="342900" lvl="0" indent="-342900" algn="just" rtl="1">
              <a:buFont typeface="Wingdings" pitchFamily="2" charset="2"/>
              <a:buChar char="q"/>
            </a:pPr>
            <a:r>
              <a:rPr lang="ar-IQ" sz="2400" b="1" dirty="0"/>
              <a:t>الاطلاع على </a:t>
            </a:r>
            <a:r>
              <a:rPr lang="ar-IQ" sz="2400" b="1" dirty="0" smtClean="0"/>
              <a:t>الآراء البناءة </a:t>
            </a:r>
            <a:r>
              <a:rPr lang="ar-IQ" sz="2400" b="1" dirty="0"/>
              <a:t>للتدريسين بما يخدم تطوير عمل تقييم </a:t>
            </a:r>
            <a:r>
              <a:rPr lang="ar-IQ" sz="2400" b="1" dirty="0" smtClean="0"/>
              <a:t>الاداء، </a:t>
            </a:r>
            <a:r>
              <a:rPr lang="ar-IQ" sz="2400" b="1" dirty="0"/>
              <a:t>ومحاولة نشر ثقافة </a:t>
            </a:r>
            <a:r>
              <a:rPr lang="ar-IQ" sz="2400" b="1" dirty="0" smtClean="0"/>
              <a:t>القيم </a:t>
            </a:r>
            <a:r>
              <a:rPr lang="ar-IQ" sz="2400" b="1" dirty="0"/>
              <a:t>بين صفوف البعض من التدريسيين اللذين يشيعون بين زملائهم افكار واراء محبطة  وتدعوا الى </a:t>
            </a:r>
            <a:r>
              <a:rPr lang="ar-IQ" sz="2400" b="1" dirty="0" smtClean="0"/>
              <a:t>التكاسل </a:t>
            </a:r>
            <a:r>
              <a:rPr lang="ar-IQ" sz="2400" b="1" dirty="0"/>
              <a:t>واللامبالاة في حين انهم يسعون الى تطوير ادائهم لمجرد للحصول على درجة وليس تطوير </a:t>
            </a:r>
            <a:r>
              <a:rPr lang="ar-IQ" sz="2400" b="1" dirty="0" smtClean="0"/>
              <a:t>للذات.</a:t>
            </a:r>
            <a:endParaRPr lang="en-US" sz="2400" dirty="0"/>
          </a:p>
          <a:p>
            <a:pPr marL="342900" lvl="0" indent="-342900" algn="just" rtl="1">
              <a:buFont typeface="Wingdings" pitchFamily="2" charset="2"/>
              <a:buChar char="q"/>
            </a:pPr>
            <a:r>
              <a:rPr lang="ar-IQ" sz="2400" b="1" dirty="0"/>
              <a:t>مشاركة التدريسيين كافة في مسؤوليات القسم العلمي </a:t>
            </a:r>
            <a:r>
              <a:rPr lang="ar-IQ" sz="2400" b="1" dirty="0" smtClean="0"/>
              <a:t>(</a:t>
            </a:r>
            <a:r>
              <a:rPr lang="en-US" sz="2400" b="1" dirty="0" smtClean="0"/>
              <a:t>(Shared Purpose</a:t>
            </a:r>
            <a:r>
              <a:rPr lang="ar-IQ" sz="2400" b="1" dirty="0" smtClean="0"/>
              <a:t>.</a:t>
            </a:r>
            <a:endParaRPr lang="en-US" sz="2400" dirty="0"/>
          </a:p>
          <a:p>
            <a:pPr marL="342900" lvl="0" indent="-342900" algn="just" rtl="1">
              <a:buFont typeface="Wingdings" pitchFamily="2" charset="2"/>
              <a:buChar char="q"/>
            </a:pPr>
            <a:r>
              <a:rPr lang="ar-IQ" sz="2400" b="1" dirty="0"/>
              <a:t>وان لا تكون اللجان </a:t>
            </a:r>
            <a:r>
              <a:rPr lang="ar-IQ" sz="2400" b="1" dirty="0" smtClean="0"/>
              <a:t>بأنواعها </a:t>
            </a:r>
            <a:r>
              <a:rPr lang="ar-IQ" sz="2400" b="1" dirty="0"/>
              <a:t>ومسمياتها حكرا على عينه ذاتها ويحرم البعض الاخر</a:t>
            </a:r>
            <a:r>
              <a:rPr lang="en-US" sz="2400" b="1" dirty="0"/>
              <a:t> .</a:t>
            </a:r>
            <a:endParaRPr lang="en-US" sz="2400" dirty="0"/>
          </a:p>
          <a:p>
            <a:pPr marL="342900" lvl="0" indent="-342900" algn="just" rtl="1">
              <a:buFont typeface="Wingdings" pitchFamily="2" charset="2"/>
              <a:buChar char="q"/>
            </a:pPr>
            <a:r>
              <a:rPr lang="ar-IQ" sz="2400" b="1" dirty="0"/>
              <a:t>ان بعض معايير التقييم </a:t>
            </a:r>
            <a:r>
              <a:rPr lang="ar-IQ" sz="2400" b="1" dirty="0" smtClean="0"/>
              <a:t>لا يمكن </a:t>
            </a:r>
            <a:r>
              <a:rPr lang="ar-IQ" sz="2400" b="1" dirty="0"/>
              <a:t>قياسها بدقة كقدرة التدريسي على ايصال المادة العلمية للطالب , وهذا يستدعي تفعيل عمل الزميل </a:t>
            </a:r>
            <a:r>
              <a:rPr lang="ar-IQ" sz="2400" b="1" dirty="0" smtClean="0"/>
              <a:t>الزائر (</a:t>
            </a:r>
            <a:r>
              <a:rPr lang="en-US" sz="2400" b="1" dirty="0" smtClean="0"/>
              <a:t>peer </a:t>
            </a:r>
            <a:r>
              <a:rPr lang="en-US" sz="2400" b="1" dirty="0"/>
              <a:t>to </a:t>
            </a:r>
            <a:r>
              <a:rPr lang="en-US" sz="2400" b="1" dirty="0" smtClean="0"/>
              <a:t>peer</a:t>
            </a:r>
            <a:r>
              <a:rPr lang="ar-IQ" sz="2400" b="1" dirty="0"/>
              <a:t>)</a:t>
            </a:r>
            <a:r>
              <a:rPr lang="ar-IQ" sz="2400" b="1" dirty="0" smtClean="0"/>
              <a:t> </a:t>
            </a:r>
            <a:r>
              <a:rPr lang="ar-IQ" sz="2400" b="1" dirty="0"/>
              <a:t>بشكل موضوعي اساسه المصداقية على ان تكون استمارة الزميل الزائر (سرية</a:t>
            </a:r>
            <a:r>
              <a:rPr lang="ar-IQ" sz="2400" b="1" dirty="0" smtClean="0"/>
              <a:t>)، لأجل </a:t>
            </a:r>
            <a:r>
              <a:rPr lang="ar-IQ" sz="2400" b="1" dirty="0"/>
              <a:t>الوقوف على ابرز نقاط الضعف الموجودة في اسلوب عمل </a:t>
            </a:r>
            <a:r>
              <a:rPr lang="ar-IQ" sz="2400" b="1" dirty="0" smtClean="0"/>
              <a:t>التدريسي.</a:t>
            </a:r>
            <a:endParaRPr lang="en-US" sz="2400" dirty="0"/>
          </a:p>
        </p:txBody>
      </p:sp>
      <p:sp>
        <p:nvSpPr>
          <p:cNvPr id="5" name="عنصر نائب لرقم الشريحة 4"/>
          <p:cNvSpPr>
            <a:spLocks noGrp="1"/>
          </p:cNvSpPr>
          <p:nvPr>
            <p:ph type="sldNum" sz="quarter" idx="12"/>
          </p:nvPr>
        </p:nvSpPr>
        <p:spPr>
          <a:xfrm>
            <a:off x="655093" y="6483171"/>
            <a:ext cx="805217" cy="365125"/>
          </a:xfrm>
        </p:spPr>
        <p:txBody>
          <a:bodyPr/>
          <a:lstStyle/>
          <a:p>
            <a:fld id="{5418B9A7-4140-4532-9C3B-E8B3E546D554}" type="slidenum">
              <a:rPr lang="ar-SA" sz="1600" b="1" smtClean="0">
                <a:latin typeface="Times New Roman" pitchFamily="18" charset="0"/>
                <a:cs typeface="Times New Roman" pitchFamily="18" charset="0"/>
              </a:rPr>
              <a:pPr/>
              <a:t>9</a:t>
            </a:fld>
            <a:endParaRPr lang="ar-SA" sz="1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4023816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1367</TotalTime>
  <Words>1334</Words>
  <Application>Microsoft Office PowerPoint</Application>
  <PresentationFormat>Custom</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تدفق</vt:lpstr>
      <vt:lpstr>Slide 1</vt:lpstr>
      <vt:lpstr>        أهم محاور وفقرات ورشة العمل: </vt:lpstr>
      <vt:lpstr>Slide 3</vt:lpstr>
      <vt:lpstr>Slide 4</vt:lpstr>
      <vt:lpstr>Slide 5</vt:lpstr>
      <vt:lpstr>Slide 6</vt:lpstr>
      <vt:lpstr>Slide 7</vt:lpstr>
      <vt:lpstr>Slide 8</vt:lpstr>
      <vt:lpstr>Slide 9</vt:lpstr>
      <vt:lpstr>Slide 10</vt:lpstr>
      <vt:lpstr>Slide 11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OSamarkandi</dc:creator>
  <cp:lastModifiedBy>Maths</cp:lastModifiedBy>
  <cp:revision>146</cp:revision>
  <dcterms:created xsi:type="dcterms:W3CDTF">2017-03-15T21:22:10Z</dcterms:created>
  <dcterms:modified xsi:type="dcterms:W3CDTF">2019-03-18T21:07:11Z</dcterms:modified>
</cp:coreProperties>
</file>