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1" r:id="rId22"/>
    <p:sldId id="282" r:id="rId23"/>
    <p:sldId id="275" r:id="rId24"/>
    <p:sldId id="276" r:id="rId25"/>
    <p:sldId id="277" r:id="rId26"/>
    <p:sldId id="278" r:id="rId27"/>
    <p:sldId id="279" r:id="rId28"/>
    <p:sldId id="280"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aximized" horzBarState="maximized">
    <p:restoredLeft sz="84380"/>
    <p:restoredTop sz="94660"/>
  </p:normalViewPr>
  <p:slideViewPr>
    <p:cSldViewPr>
      <p:cViewPr varScale="1">
        <p:scale>
          <a:sx n="73" d="100"/>
          <a:sy n="73" d="100"/>
        </p:scale>
        <p:origin x="-19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70F3C5F-EE31-4679-9DCD-33BE82E7E935}" type="datetimeFigureOut">
              <a:rPr lang="ar-IQ" smtClean="0"/>
              <a:pPr/>
              <a:t>13/08/1440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A7BBAB5-20F4-40F5-9062-3481E2693FFF}"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70F3C5F-EE31-4679-9DCD-33BE82E7E935}" type="datetimeFigureOut">
              <a:rPr lang="ar-IQ" smtClean="0"/>
              <a:pPr/>
              <a:t>13/08/1440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A7BBAB5-20F4-40F5-9062-3481E2693FFF}"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70F3C5F-EE31-4679-9DCD-33BE82E7E935}" type="datetimeFigureOut">
              <a:rPr lang="ar-IQ" smtClean="0"/>
              <a:pPr/>
              <a:t>13/08/1440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A7BBAB5-20F4-40F5-9062-3481E2693FFF}"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70F3C5F-EE31-4679-9DCD-33BE82E7E935}" type="datetimeFigureOut">
              <a:rPr lang="ar-IQ" smtClean="0"/>
              <a:pPr/>
              <a:t>13/08/1440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A7BBAB5-20F4-40F5-9062-3481E2693FFF}"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70F3C5F-EE31-4679-9DCD-33BE82E7E935}" type="datetimeFigureOut">
              <a:rPr lang="ar-IQ" smtClean="0"/>
              <a:pPr/>
              <a:t>13/08/1440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A7BBAB5-20F4-40F5-9062-3481E2693FFF}"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70F3C5F-EE31-4679-9DCD-33BE82E7E935}" type="datetimeFigureOut">
              <a:rPr lang="ar-IQ" smtClean="0"/>
              <a:pPr/>
              <a:t>13/08/1440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A7BBAB5-20F4-40F5-9062-3481E2693FFF}"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70F3C5F-EE31-4679-9DCD-33BE82E7E935}" type="datetimeFigureOut">
              <a:rPr lang="ar-IQ" smtClean="0"/>
              <a:pPr/>
              <a:t>13/08/1440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0A7BBAB5-20F4-40F5-9062-3481E2693FFF}"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70F3C5F-EE31-4679-9DCD-33BE82E7E935}" type="datetimeFigureOut">
              <a:rPr lang="ar-IQ" smtClean="0"/>
              <a:pPr/>
              <a:t>13/08/1440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0A7BBAB5-20F4-40F5-9062-3481E2693FFF}"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70F3C5F-EE31-4679-9DCD-33BE82E7E935}" type="datetimeFigureOut">
              <a:rPr lang="ar-IQ" smtClean="0"/>
              <a:pPr/>
              <a:t>13/08/1440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0A7BBAB5-20F4-40F5-9062-3481E2693FFF}"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0F3C5F-EE31-4679-9DCD-33BE82E7E935}" type="datetimeFigureOut">
              <a:rPr lang="ar-IQ" smtClean="0"/>
              <a:pPr/>
              <a:t>13/08/1440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A7BBAB5-20F4-40F5-9062-3481E2693FFF}"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0F3C5F-EE31-4679-9DCD-33BE82E7E935}" type="datetimeFigureOut">
              <a:rPr lang="ar-IQ" smtClean="0"/>
              <a:pPr/>
              <a:t>13/08/1440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A7BBAB5-20F4-40F5-9062-3481E2693FFF}"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70F3C5F-EE31-4679-9DCD-33BE82E7E935}" type="datetimeFigureOut">
              <a:rPr lang="ar-IQ" smtClean="0"/>
              <a:pPr/>
              <a:t>13/08/1440</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A7BBAB5-20F4-40F5-9062-3481E2693FFF}"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ehha.com/generalhealth/smoking.htm" TargetMode="External"/><Relationship Id="rId2" Type="http://schemas.openxmlformats.org/officeDocument/2006/relationships/hyperlink" Target="http://www.sehha.com/diseases/cancer/index.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servimg.com/image_preview.php?i=69&amp;u=1528731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servimg.com/image_preview.php?i=70&amp;u=1528731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servimg.com/image_preview.php?i=71&amp;u=1528731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servimg.com/image_preview.php?i=72&amp;u=1528731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servimg.com/image_preview.php?i=73&amp;u=1528731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servimg.com/image_preview.php?i=74&amp;u=1528731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servimg.com/image_preview.php?i=75&amp;u=1528731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ervimg.com/image_preview.php?i=76&amp;u=1528731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85786" y="571480"/>
            <a:ext cx="7772400" cy="1470025"/>
          </a:xfrm>
        </p:spPr>
        <p:txBody>
          <a:bodyPr/>
          <a:lstStyle/>
          <a:p>
            <a:r>
              <a:rPr lang="ar-SA" b="1" dirty="0"/>
              <a:t>البلاستيك ودرجة تلويثه الأغذية</a:t>
            </a:r>
            <a:r>
              <a:rPr lang="en-US" dirty="0"/>
              <a:t/>
            </a:r>
            <a:br>
              <a:rPr lang="en-US" dirty="0"/>
            </a:br>
            <a:endParaRPr lang="ar-IQ" dirty="0"/>
          </a:p>
        </p:txBody>
      </p:sp>
      <p:sp>
        <p:nvSpPr>
          <p:cNvPr id="3" name="عنوان فرعي 2"/>
          <p:cNvSpPr>
            <a:spLocks noGrp="1"/>
          </p:cNvSpPr>
          <p:nvPr>
            <p:ph type="subTitle" idx="1"/>
          </p:nvPr>
        </p:nvSpPr>
        <p:spPr/>
        <p:txBody>
          <a:bodyPr/>
          <a:lstStyle/>
          <a:p>
            <a:endParaRPr lang="ar-IQ" dirty="0"/>
          </a:p>
        </p:txBody>
      </p:sp>
      <p:pic>
        <p:nvPicPr>
          <p:cNvPr id="4" name="صورة 3" descr="C:\Users\hp\Desktop\ندوة علي\بلاستيك\4.jpg"/>
          <p:cNvPicPr/>
          <p:nvPr/>
        </p:nvPicPr>
        <p:blipFill>
          <a:blip r:embed="rId2"/>
          <a:srcRect/>
          <a:stretch>
            <a:fillRect/>
          </a:stretch>
        </p:blipFill>
        <p:spPr bwMode="auto">
          <a:xfrm>
            <a:off x="714348" y="2071678"/>
            <a:ext cx="7500990" cy="44506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368544"/>
          </a:xfrm>
        </p:spPr>
        <p:txBody>
          <a:bodyPr>
            <a:normAutofit fontScale="90000"/>
          </a:bodyPr>
          <a:lstStyle/>
          <a:p>
            <a:r>
              <a:rPr lang="ar-SA" sz="2000" b="1" dirty="0">
                <a:solidFill>
                  <a:srgbClr val="FF0000"/>
                </a:solidFill>
              </a:rPr>
              <a:t>مشكلات بعض أنواع البلاستيك الملون </a:t>
            </a:r>
            <a:r>
              <a:rPr lang="ar-SA" sz="2000" b="1" dirty="0"/>
              <a:t>؟</a:t>
            </a:r>
            <a:r>
              <a:rPr lang="en-US" sz="2000" b="1" dirty="0"/>
              <a:t/>
            </a:r>
            <a:br>
              <a:rPr lang="en-US" sz="2000" b="1" dirty="0"/>
            </a:br>
            <a:r>
              <a:rPr lang="ar-SA" sz="2000" b="1" dirty="0"/>
              <a:t>تضاف أحياناً إلى بعض المواد البلاستيكية أصباغ لإكسابها اللون المرغوب يكون بعضها تركيبه غير ثابت فتتسرب إلى السلع الغذائية أو تذوب في بعض مكوناتها وتسبب حدوث مشاكل صحية للإنسان , وأبسط دليل على ذلك ما يحدث عند تخليل جذور اللفت المضاف إليها البنجر ( </a:t>
            </a:r>
            <a:r>
              <a:rPr lang="ar-SA" sz="2000" b="1" dirty="0" err="1"/>
              <a:t>الشوندر</a:t>
            </a:r>
            <a:r>
              <a:rPr lang="ar-SA" sz="2000" b="1" dirty="0"/>
              <a:t> ) داخل حافظات بلاستيكية ملونة فيلاحظ بعد مرور بعض الوقت تغير في لون المحلول الملحي للمخلل فيصبح لونه باهتا, وهذا دليل علمي على حدوث تفاعلات بين بعض مكونات العبوات -خاصة الصبغة- والمحلول الملحي </a:t>
            </a:r>
            <a:r>
              <a:rPr lang="ar-SA" sz="2000" b="1" dirty="0" err="1"/>
              <a:t>الحامضي</a:t>
            </a:r>
            <a:r>
              <a:rPr lang="ar-SA" sz="2000" b="1" dirty="0"/>
              <a:t> </a:t>
            </a:r>
            <a:r>
              <a:rPr lang="ar-SA" sz="2000" b="1" dirty="0" err="1"/>
              <a:t>للشوندر</a:t>
            </a:r>
            <a:r>
              <a:rPr lang="ar-SA" sz="2000" b="1" dirty="0"/>
              <a:t>. </a:t>
            </a:r>
            <a:r>
              <a:rPr lang="en-US" sz="2000" dirty="0"/>
              <a:t/>
            </a:r>
            <a:br>
              <a:rPr lang="en-US" sz="2000" dirty="0"/>
            </a:br>
            <a:endParaRPr lang="ar-IQ" sz="2000" dirty="0"/>
          </a:p>
        </p:txBody>
      </p:sp>
      <p:pic>
        <p:nvPicPr>
          <p:cNvPr id="4" name="عنصر نائب للمحتوى 3" descr="C:\Users\hp\Desktop\ندوة علي\بلاستيك\maxresdefault.jpg"/>
          <p:cNvPicPr>
            <a:picLocks noGrp="1"/>
          </p:cNvPicPr>
          <p:nvPr>
            <p:ph idx="1"/>
          </p:nvPr>
        </p:nvPicPr>
        <p:blipFill>
          <a:blip r:embed="rId2"/>
          <a:srcRect/>
          <a:stretch>
            <a:fillRect/>
          </a:stretch>
        </p:blipFill>
        <p:spPr bwMode="auto">
          <a:xfrm>
            <a:off x="2428860" y="3214688"/>
            <a:ext cx="5286411" cy="291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297106"/>
          </a:xfrm>
        </p:spPr>
        <p:txBody>
          <a:bodyPr>
            <a:normAutofit fontScale="90000"/>
          </a:bodyPr>
          <a:lstStyle/>
          <a:p>
            <a:r>
              <a:rPr lang="ar-SA" sz="2000" b="1" dirty="0">
                <a:solidFill>
                  <a:srgbClr val="FF0000"/>
                </a:solidFill>
              </a:rPr>
              <a:t>الغشاء البلاستيكي اللاصق للأغذية </a:t>
            </a:r>
            <a:r>
              <a:rPr lang="ar-SA" sz="2000" b="1" dirty="0"/>
              <a:t>؟</a:t>
            </a:r>
            <a:r>
              <a:rPr lang="en-US" sz="2000" b="1" dirty="0"/>
              <a:t/>
            </a:r>
            <a:br>
              <a:rPr lang="en-US" sz="2000" b="1" dirty="0"/>
            </a:br>
            <a:r>
              <a:rPr lang="ar-SA" sz="2000" b="1" dirty="0"/>
              <a:t>شاع استخدام ربات البيوت الغلاف الرقيق الشفاف المسمى الغشاء اللاصق</a:t>
            </a:r>
            <a:r>
              <a:rPr lang="en-US" sz="2000" b="1" dirty="0"/>
              <a:t> Cling film </a:t>
            </a:r>
            <a:r>
              <a:rPr lang="ar-SA" sz="2000" b="1" dirty="0"/>
              <a:t>في تغليف بعض الأغذية قبل حفظها في الثلاجة أو سواها , وهو مصنوع من بولي </a:t>
            </a:r>
            <a:r>
              <a:rPr lang="ar-SA" sz="2000" b="1" dirty="0" err="1"/>
              <a:t>كلور</a:t>
            </a:r>
            <a:r>
              <a:rPr lang="ar-SA" sz="2000" b="1" dirty="0"/>
              <a:t> </a:t>
            </a:r>
            <a:r>
              <a:rPr lang="ar-SA" sz="2000" b="1" dirty="0" err="1"/>
              <a:t>الفينايل</a:t>
            </a:r>
            <a:r>
              <a:rPr lang="ar-SA" sz="2000" b="1" dirty="0"/>
              <a:t> واكتشف العلماء تسرب هذه المركبات المضافة إلى </a:t>
            </a:r>
            <a:r>
              <a:rPr lang="ar-SA" sz="2000" b="1" dirty="0" err="1"/>
              <a:t>البوليمر</a:t>
            </a:r>
            <a:r>
              <a:rPr lang="ar-SA" sz="2000" b="1" dirty="0"/>
              <a:t> المستخدم في صناعته إلى الأغذية التي تلاصقه, وأدى حصول الفئران على جرعات كبيرة منها إلى إصابتها بالسرطان  ولقد حذرت السلطات الصحية البريطانية من استخدام هذا النوع من البلاستيك اللاصق</a:t>
            </a:r>
            <a:r>
              <a:rPr lang="en-US" sz="2000" b="1" dirty="0"/>
              <a:t> Cling film </a:t>
            </a:r>
            <a:r>
              <a:rPr lang="ar-SA" sz="2000" b="1" dirty="0"/>
              <a:t>في تغليف الأغذية تفاديا انتقال بعض مكوناته إلى الطعام خاصة عند احتوائه على الدهون كالجبن والزبد التي قد تذوب </a:t>
            </a:r>
            <a:r>
              <a:rPr lang="ar-SA" sz="2000" b="1" dirty="0" err="1"/>
              <a:t>الملدنات</a:t>
            </a:r>
            <a:r>
              <a:rPr lang="ar-SA" sz="2000" b="1" dirty="0"/>
              <a:t> فيها  </a:t>
            </a:r>
            <a:r>
              <a:rPr lang="en-US" sz="2000" dirty="0"/>
              <a:t/>
            </a:r>
            <a:br>
              <a:rPr lang="en-US" sz="2000" dirty="0"/>
            </a:br>
            <a:endParaRPr lang="ar-IQ" sz="2000" dirty="0"/>
          </a:p>
        </p:txBody>
      </p:sp>
      <p:pic>
        <p:nvPicPr>
          <p:cNvPr id="4" name="عنصر نائب للمحتوى 3" descr="C:\Users\hp\Desktop\ندوة علي\بلاستيك\images.jpg"/>
          <p:cNvPicPr>
            <a:picLocks noGrp="1"/>
          </p:cNvPicPr>
          <p:nvPr>
            <p:ph idx="1"/>
          </p:nvPr>
        </p:nvPicPr>
        <p:blipFill>
          <a:blip r:embed="rId2"/>
          <a:srcRect/>
          <a:stretch>
            <a:fillRect/>
          </a:stretch>
        </p:blipFill>
        <p:spPr bwMode="auto">
          <a:xfrm>
            <a:off x="1357290" y="2428868"/>
            <a:ext cx="3000396" cy="2786067"/>
          </a:xfrm>
          <a:prstGeom prst="rect">
            <a:avLst/>
          </a:prstGeom>
          <a:noFill/>
          <a:ln w="9525">
            <a:noFill/>
            <a:miter lim="800000"/>
            <a:headEnd/>
            <a:tailEnd/>
          </a:ln>
        </p:spPr>
      </p:pic>
      <p:pic>
        <p:nvPicPr>
          <p:cNvPr id="5" name="صورة 4" descr="C:\Users\hp\Desktop\ندوة علي\بلاستيك\imagesهه.jpg"/>
          <p:cNvPicPr/>
          <p:nvPr/>
        </p:nvPicPr>
        <p:blipFill>
          <a:blip r:embed="rId3"/>
          <a:srcRect/>
          <a:stretch>
            <a:fillRect/>
          </a:stretch>
        </p:blipFill>
        <p:spPr bwMode="auto">
          <a:xfrm>
            <a:off x="4857752" y="2357430"/>
            <a:ext cx="2619375"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297502"/>
          </a:xfrm>
        </p:spPr>
        <p:txBody>
          <a:bodyPr>
            <a:normAutofit/>
          </a:bodyPr>
          <a:lstStyle/>
          <a:p>
            <a:r>
              <a:rPr lang="ar-SA" sz="2000" b="1" dirty="0">
                <a:solidFill>
                  <a:srgbClr val="FF0000"/>
                </a:solidFill>
              </a:rPr>
              <a:t>التأثيرات </a:t>
            </a:r>
            <a:r>
              <a:rPr lang="ar-SA" sz="2000" b="1" dirty="0" err="1">
                <a:solidFill>
                  <a:srgbClr val="FF0000"/>
                </a:solidFill>
              </a:rPr>
              <a:t>المسرطنة</a:t>
            </a:r>
            <a:r>
              <a:rPr lang="ar-SA" sz="2000" b="1" dirty="0">
                <a:solidFill>
                  <a:srgbClr val="FF0000"/>
                </a:solidFill>
              </a:rPr>
              <a:t> للبلاستيك </a:t>
            </a:r>
            <a:r>
              <a:rPr lang="ar-SA" sz="2000" b="1" dirty="0"/>
              <a:t>؟</a:t>
            </a:r>
            <a:r>
              <a:rPr lang="en-US" sz="2000" b="1" dirty="0"/>
              <a:t/>
            </a:r>
            <a:br>
              <a:rPr lang="en-US" sz="2000" b="1" dirty="0"/>
            </a:br>
            <a:r>
              <a:rPr lang="ar-SA" sz="2000" b="1" dirty="0"/>
              <a:t>يؤدي تعرض الإنسان لأشكال مختلفة من مركب </a:t>
            </a:r>
            <a:r>
              <a:rPr lang="ar-SA" sz="2000" b="1" dirty="0">
                <a:solidFill>
                  <a:srgbClr val="FF0000"/>
                </a:solidFill>
              </a:rPr>
              <a:t>بولي  </a:t>
            </a:r>
            <a:r>
              <a:rPr lang="ar-SA" sz="2000" b="1" dirty="0" err="1">
                <a:solidFill>
                  <a:srgbClr val="FF0000"/>
                </a:solidFill>
              </a:rPr>
              <a:t>الستايرين</a:t>
            </a:r>
            <a:r>
              <a:rPr lang="en-US" sz="2000" b="1" dirty="0">
                <a:solidFill>
                  <a:srgbClr val="FF0000"/>
                </a:solidFill>
              </a:rPr>
              <a:t> Polystyrene </a:t>
            </a:r>
            <a:r>
              <a:rPr lang="ar-SA" sz="2000" b="1" dirty="0"/>
              <a:t>إلى إصابته ببعض أنواع </a:t>
            </a:r>
            <a:r>
              <a:rPr lang="ar-SA" sz="2000" b="1" dirty="0">
                <a:hlinkClick r:id="rId2"/>
              </a:rPr>
              <a:t>الأورام الخبيثة</a:t>
            </a:r>
            <a:r>
              <a:rPr lang="en-US" sz="2000" b="1" dirty="0"/>
              <a:t> </a:t>
            </a:r>
            <a:r>
              <a:rPr lang="ar-SA" sz="2000" b="1" dirty="0"/>
              <a:t>، وهذا المركب له تأثيرات مسببه </a:t>
            </a:r>
            <a:r>
              <a:rPr lang="ar-SA" sz="2000" b="1" dirty="0" err="1"/>
              <a:t>للتطفر</a:t>
            </a:r>
            <a:r>
              <a:rPr lang="ar-SA" sz="2000" b="1" dirty="0"/>
              <a:t> في الخلايا ومسمم للجنين ، وأدى زرع مركب </a:t>
            </a:r>
            <a:r>
              <a:rPr lang="ar-IQ" sz="2000" b="1" dirty="0" smtClean="0">
                <a:solidFill>
                  <a:srgbClr val="FF0000"/>
                </a:solidFill>
              </a:rPr>
              <a:t>بولي </a:t>
            </a:r>
            <a:r>
              <a:rPr lang="ar-SA" sz="2000" b="1" dirty="0" err="1" smtClean="0">
                <a:solidFill>
                  <a:srgbClr val="FF0000"/>
                </a:solidFill>
              </a:rPr>
              <a:t>الستايرين</a:t>
            </a:r>
            <a:r>
              <a:rPr lang="ar-SA" sz="2000" b="1" dirty="0" smtClean="0">
                <a:solidFill>
                  <a:srgbClr val="FF0000"/>
                </a:solidFill>
              </a:rPr>
              <a:t> </a:t>
            </a:r>
            <a:r>
              <a:rPr lang="ar-SA" sz="2000" b="1" dirty="0"/>
              <a:t>في فئران التجارب إلى تكوين أورام فيها ، ونشرت تقارير علمية عن فعالية مركبات من نوع </a:t>
            </a:r>
            <a:r>
              <a:rPr lang="ar-SA" sz="2000" b="1" dirty="0" err="1">
                <a:solidFill>
                  <a:srgbClr val="FF0000"/>
                </a:solidFill>
              </a:rPr>
              <a:t>ستايرين</a:t>
            </a:r>
            <a:r>
              <a:rPr lang="ar-SA" sz="2000" b="1" dirty="0">
                <a:solidFill>
                  <a:srgbClr val="FF0000"/>
                </a:solidFill>
              </a:rPr>
              <a:t> </a:t>
            </a:r>
            <a:r>
              <a:rPr lang="ar-SA" sz="2000" b="1" dirty="0" err="1">
                <a:solidFill>
                  <a:srgbClr val="FF0000"/>
                </a:solidFill>
              </a:rPr>
              <a:t>بيتادئين</a:t>
            </a:r>
            <a:r>
              <a:rPr lang="en-US" sz="2000" b="1" dirty="0">
                <a:solidFill>
                  <a:srgbClr val="FF0000"/>
                </a:solidFill>
              </a:rPr>
              <a:t> styrene butadiene copolymers  </a:t>
            </a:r>
            <a:r>
              <a:rPr lang="ar-SA" sz="2000" b="1" dirty="0"/>
              <a:t>في تكوين أورام ليمفاوية بالدم، ولوحظ وجود مركب بولي </a:t>
            </a:r>
            <a:r>
              <a:rPr lang="ar-SA" sz="2000" b="1" dirty="0" err="1"/>
              <a:t>الستايرين</a:t>
            </a:r>
            <a:r>
              <a:rPr lang="ar-SA" sz="2000" b="1" dirty="0"/>
              <a:t> في الهواء والماء ،ويوجد في لبن الزبادي والزبد والجبن الأبيض والحليب المجنس والعسل المحفوظة داخل عبوات مصنوعة من بلاستيك بولي </a:t>
            </a:r>
            <a:r>
              <a:rPr lang="ar-SA" sz="2000" b="1" dirty="0" err="1"/>
              <a:t>الستايرين</a:t>
            </a:r>
            <a:r>
              <a:rPr lang="ar-SA" sz="2000" b="1" dirty="0"/>
              <a:t> ، وجميع عبوات عديد </a:t>
            </a:r>
            <a:r>
              <a:rPr lang="ar-SA" sz="2000" b="1" dirty="0" err="1"/>
              <a:t>الستايرين</a:t>
            </a:r>
            <a:r>
              <a:rPr lang="ar-SA" sz="2000" b="1" dirty="0"/>
              <a:t> المحفوظ فيها الأغذية ، كما اكتشف وجوده في </a:t>
            </a:r>
            <a:r>
              <a:rPr lang="ar-SA" sz="2000" b="1" dirty="0">
                <a:hlinkClick r:id="rId3"/>
              </a:rPr>
              <a:t>دخان السجائر</a:t>
            </a:r>
            <a:r>
              <a:rPr lang="en-US" sz="2000" b="1" dirty="0"/>
              <a:t> </a:t>
            </a:r>
            <a:r>
              <a:rPr lang="ar-SA" sz="2000" b="1" dirty="0"/>
              <a:t>، كما يستعمل في صناعة لعب الأطفال والعبوات والأدوات الرياضية وأدوات الترفيه والتسلية وأدوات منزلية وأثاث منزلي وحجرات أجهزة التلفاز وأدوات كهربائية وغيرها</a:t>
            </a:r>
            <a:r>
              <a:rPr lang="en-US" sz="2000" dirty="0"/>
              <a:t/>
            </a:r>
            <a:br>
              <a:rPr lang="en-US" sz="2000" dirty="0"/>
            </a:br>
            <a:r>
              <a:rPr lang="ar-SA" sz="2000" b="1" dirty="0"/>
              <a:t>يؤدي استعمال مواد التعبئة المحتوية على مركبات </a:t>
            </a:r>
            <a:r>
              <a:rPr lang="ar-SA" sz="2000" b="1" dirty="0">
                <a:solidFill>
                  <a:srgbClr val="FF0000"/>
                </a:solidFill>
              </a:rPr>
              <a:t>ثنائي </a:t>
            </a:r>
            <a:r>
              <a:rPr lang="ar-SA" sz="2000" b="1" dirty="0" err="1">
                <a:solidFill>
                  <a:srgbClr val="FF0000"/>
                </a:solidFill>
              </a:rPr>
              <a:t>الفينايل</a:t>
            </a:r>
            <a:r>
              <a:rPr lang="ar-SA" sz="2000" b="1" dirty="0">
                <a:solidFill>
                  <a:srgbClr val="FF0000"/>
                </a:solidFill>
              </a:rPr>
              <a:t> بولي </a:t>
            </a:r>
            <a:r>
              <a:rPr lang="ar-SA" sz="2000" b="1" dirty="0" err="1">
                <a:solidFill>
                  <a:srgbClr val="FF0000"/>
                </a:solidFill>
              </a:rPr>
              <a:t>الكلور</a:t>
            </a:r>
            <a:r>
              <a:rPr lang="en-US" sz="2000" b="1" dirty="0">
                <a:solidFill>
                  <a:srgbClr val="FF0000"/>
                </a:solidFill>
              </a:rPr>
              <a:t> polychlorinated biphenyls  </a:t>
            </a:r>
            <a:r>
              <a:rPr lang="ar-SA" sz="2000" b="1" dirty="0"/>
              <a:t>ذات تأثيرات </a:t>
            </a:r>
            <a:r>
              <a:rPr lang="ar-SA" sz="2000" b="1" dirty="0" err="1"/>
              <a:t>مسرطنة</a:t>
            </a:r>
            <a:r>
              <a:rPr lang="ar-SA" sz="2000" b="1" dirty="0"/>
              <a:t> للكبد في الحيوانات والإنسان إلى تلوث الأغذية كالأسماك والمكسرات </a:t>
            </a:r>
            <a:r>
              <a:rPr lang="ar-SA" sz="2000" b="1" dirty="0" err="1"/>
              <a:t>والسيلاج</a:t>
            </a:r>
            <a:r>
              <a:rPr lang="ar-SA" sz="2000" b="1" dirty="0"/>
              <a:t> ولحوم الحيوانات ومنتجات ألبانها ثم انتقالها إلى جسم الإنسان ، وتكون بعض المركبات الكيماوية التي تستخدم أحيانا في صناعة البلاستيك مثل رباعي </a:t>
            </a:r>
            <a:r>
              <a:rPr lang="ar-SA" sz="2000" b="1" dirty="0" err="1"/>
              <a:t>كلورو</a:t>
            </a:r>
            <a:r>
              <a:rPr lang="ar-SA" sz="2000" b="1" dirty="0"/>
              <a:t> </a:t>
            </a:r>
            <a:r>
              <a:rPr lang="ar-SA" sz="2000" b="1" dirty="0" err="1"/>
              <a:t>اثيلين</a:t>
            </a:r>
            <a:r>
              <a:rPr lang="ar-SA" sz="2000" b="1" dirty="0"/>
              <a:t> </a:t>
            </a:r>
            <a:r>
              <a:rPr lang="ar-SA" sz="2000" b="1" dirty="0" err="1"/>
              <a:t>وكلوريد</a:t>
            </a:r>
            <a:r>
              <a:rPr lang="ar-SA" sz="2000" b="1" dirty="0"/>
              <a:t> المثيلين </a:t>
            </a:r>
            <a:r>
              <a:rPr lang="ar-SA" sz="2000" b="1" dirty="0" err="1"/>
              <a:t>والكلورفورم</a:t>
            </a:r>
            <a:r>
              <a:rPr lang="ar-SA" sz="2000" b="1" dirty="0"/>
              <a:t> ذات فعالية </a:t>
            </a:r>
            <a:r>
              <a:rPr lang="ar-SA" sz="2000" b="1" dirty="0" err="1"/>
              <a:t>مسرطنة</a:t>
            </a:r>
            <a:r>
              <a:rPr lang="ar-SA" sz="2000" b="1" dirty="0"/>
              <a:t> للإنسان</a:t>
            </a:r>
            <a:r>
              <a:rPr lang="en-US" sz="2000" b="1" dirty="0"/>
              <a:t> .</a:t>
            </a:r>
            <a:r>
              <a:rPr lang="en-US" sz="2000" dirty="0"/>
              <a:t/>
            </a:r>
            <a:br>
              <a:rPr lang="en-US" sz="2000" dirty="0"/>
            </a:br>
            <a:endParaRPr lang="ar-IQ" sz="2000" dirty="0"/>
          </a:p>
        </p:txBody>
      </p:sp>
      <p:sp>
        <p:nvSpPr>
          <p:cNvPr id="3" name="عنصر نائب للمحتوى 2"/>
          <p:cNvSpPr>
            <a:spLocks noGrp="1"/>
          </p:cNvSpPr>
          <p:nvPr>
            <p:ph idx="1"/>
          </p:nvPr>
        </p:nvSpPr>
        <p:spPr>
          <a:xfrm>
            <a:off x="457200" y="5929330"/>
            <a:ext cx="8229600" cy="196833"/>
          </a:xfrm>
        </p:spPr>
        <p:txBody>
          <a:bodyPr>
            <a:normAutofit fontScale="25000" lnSpcReduction="20000"/>
          </a:bodyPr>
          <a:lstStyle/>
          <a:p>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400" dirty="0">
                <a:solidFill>
                  <a:srgbClr val="FF0000"/>
                </a:solidFill>
              </a:rPr>
              <a:t>رموز مهمة جداً على العبوات البلاستيك</a:t>
            </a:r>
            <a:r>
              <a:rPr lang="en-US" sz="2400" dirty="0">
                <a:solidFill>
                  <a:srgbClr val="FF0000"/>
                </a:solidFill>
              </a:rPr>
              <a:t/>
            </a:r>
            <a:br>
              <a:rPr lang="en-US" sz="2400" dirty="0">
                <a:solidFill>
                  <a:srgbClr val="FF0000"/>
                </a:solidFill>
              </a:rPr>
            </a:br>
            <a:endParaRPr lang="ar-IQ" sz="2400" dirty="0">
              <a:solidFill>
                <a:srgbClr val="FF0000"/>
              </a:solidFill>
            </a:endParaRPr>
          </a:p>
        </p:txBody>
      </p:sp>
      <p:pic>
        <p:nvPicPr>
          <p:cNvPr id="4" name="عنصر نائب للمحتوى 3" descr="https://i.servimg.com/u/f78/15/28/73/14/1_bmp11.jpg">
            <a:hlinkClick r:id="rId2" tgtFrame="&quot;_blank&quot;"/>
          </p:cNvPr>
          <p:cNvPicPr>
            <a:picLocks noGrp="1"/>
          </p:cNvPicPr>
          <p:nvPr>
            <p:ph idx="1"/>
          </p:nvPr>
        </p:nvPicPr>
        <p:blipFill>
          <a:blip r:embed="rId3"/>
          <a:srcRect/>
          <a:stretch>
            <a:fillRect/>
          </a:stretch>
        </p:blipFill>
        <p:spPr bwMode="auto">
          <a:xfrm>
            <a:off x="1928795" y="1142984"/>
            <a:ext cx="5143536" cy="37679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000" dirty="0"/>
              <a:t>الرقم 1 : آمن وقابل للتدوير . يستخدم لعلب الماء والعصير </a:t>
            </a:r>
            <a:r>
              <a:rPr lang="en-US" sz="2000" dirty="0"/>
              <a:t/>
            </a:r>
            <a:br>
              <a:rPr lang="en-US" sz="2000" dirty="0"/>
            </a:br>
            <a:r>
              <a:rPr lang="en-US" sz="2000" dirty="0"/>
              <a:t/>
            </a:r>
            <a:br>
              <a:rPr lang="en-US" sz="2000" dirty="0"/>
            </a:br>
            <a:r>
              <a:rPr lang="ar-SA" sz="2000" dirty="0"/>
              <a:t>والصودا </a:t>
            </a:r>
            <a:endParaRPr lang="ar-IQ" sz="2000" dirty="0"/>
          </a:p>
        </p:txBody>
      </p:sp>
      <p:pic>
        <p:nvPicPr>
          <p:cNvPr id="4" name="عنصر نائب للمحتوى 3" descr="https://i.servimg.com/u/f78/15/28/73/14/214.jpg">
            <a:hlinkClick r:id="rId2" tgtFrame="&quot;_blank&quot;"/>
          </p:cNvPr>
          <p:cNvPicPr>
            <a:picLocks noGrp="1"/>
          </p:cNvPicPr>
          <p:nvPr>
            <p:ph idx="1"/>
          </p:nvPr>
        </p:nvPicPr>
        <p:blipFill>
          <a:blip r:embed="rId3"/>
          <a:srcRect/>
          <a:stretch>
            <a:fillRect/>
          </a:stretch>
        </p:blipFill>
        <p:spPr bwMode="auto">
          <a:xfrm>
            <a:off x="2857500" y="1672431"/>
            <a:ext cx="3429000" cy="438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000" dirty="0"/>
              <a:t>الرقم 2 : </a:t>
            </a:r>
            <a:r>
              <a:rPr lang="ar-SA" sz="2000" dirty="0" smtClean="0"/>
              <a:t>قابل </a:t>
            </a:r>
            <a:r>
              <a:rPr lang="ar-SA" sz="2000" dirty="0"/>
              <a:t>للتدوير : يستخدم لعلب الشامبو والمنظفات ، </a:t>
            </a:r>
            <a:r>
              <a:rPr lang="en-US" sz="2000" dirty="0"/>
              <a:t/>
            </a:r>
            <a:br>
              <a:rPr lang="en-US" sz="2000" dirty="0"/>
            </a:br>
            <a:r>
              <a:rPr lang="ar-SA" sz="2000" dirty="0"/>
              <a:t>الحليب ولعب الأطفال</a:t>
            </a:r>
            <a:endParaRPr lang="ar-IQ" sz="2000" dirty="0"/>
          </a:p>
        </p:txBody>
      </p:sp>
      <p:pic>
        <p:nvPicPr>
          <p:cNvPr id="4" name="عنصر نائب للمحتوى 3" descr="https://i.servimg.com/u/f78/15/28/73/14/314.jpg">
            <a:hlinkClick r:id="rId2" tgtFrame="&quot;_blank&quot;"/>
          </p:cNvPr>
          <p:cNvPicPr>
            <a:picLocks noGrp="1"/>
          </p:cNvPicPr>
          <p:nvPr>
            <p:ph idx="1"/>
          </p:nvPr>
        </p:nvPicPr>
        <p:blipFill>
          <a:blip r:embed="rId3"/>
          <a:srcRect/>
          <a:stretch>
            <a:fillRect/>
          </a:stretch>
        </p:blipFill>
        <p:spPr bwMode="auto">
          <a:xfrm>
            <a:off x="2857500" y="1672431"/>
            <a:ext cx="3429000" cy="438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368544"/>
          </a:xfrm>
        </p:spPr>
        <p:txBody>
          <a:bodyPr>
            <a:normAutofit/>
          </a:bodyPr>
          <a:lstStyle/>
          <a:p>
            <a:pPr algn="r"/>
            <a:r>
              <a:rPr lang="ar-SA" sz="2000" dirty="0"/>
              <a:t>الرقم 3 : ضار وسام </a:t>
            </a:r>
            <a:r>
              <a:rPr lang="ar-SA" sz="2000" dirty="0" err="1"/>
              <a:t>اذا</a:t>
            </a:r>
            <a:r>
              <a:rPr lang="ar-SA" sz="2000" dirty="0"/>
              <a:t> أستخدم لفترة طويلة </a:t>
            </a:r>
            <a:r>
              <a:rPr lang="en-US" sz="2000" dirty="0" smtClean="0"/>
              <a:t> </a:t>
            </a:r>
            <a:r>
              <a:rPr lang="ar-SA" sz="2000" dirty="0" smtClean="0"/>
              <a:t>وهو </a:t>
            </a:r>
            <a:r>
              <a:rPr lang="ar-SA" sz="2000" dirty="0" err="1"/>
              <a:t>مايسمى</a:t>
            </a:r>
            <a:r>
              <a:rPr lang="ar-SA" sz="2000" dirty="0"/>
              <a:t> </a:t>
            </a:r>
            <a:r>
              <a:rPr lang="ar-SA" sz="2000" dirty="0" err="1"/>
              <a:t>بالفينيل</a:t>
            </a:r>
            <a:r>
              <a:rPr lang="ar-SA" sz="2000" dirty="0"/>
              <a:t> أو </a:t>
            </a:r>
            <a:r>
              <a:rPr lang="ar-SA" sz="2000" dirty="0" err="1"/>
              <a:t>ال</a:t>
            </a:r>
            <a:r>
              <a:rPr lang="en-US" sz="2000" dirty="0"/>
              <a:t> PVC </a:t>
            </a:r>
            <a:r>
              <a:rPr lang="ar-SA" sz="2000" dirty="0"/>
              <a:t>، </a:t>
            </a:r>
            <a:r>
              <a:rPr lang="ar-IQ" sz="2000" dirty="0" smtClean="0"/>
              <a:t> </a:t>
            </a:r>
            <a:r>
              <a:rPr lang="ar-SA" sz="2000" dirty="0" smtClean="0"/>
              <a:t>يستخدم </a:t>
            </a:r>
            <a:r>
              <a:rPr lang="ar-SA" sz="2000" dirty="0"/>
              <a:t>في مواسير السباكة وستائر الحمام </a:t>
            </a:r>
            <a:r>
              <a:rPr lang="ar-SA" sz="2000" dirty="0" smtClean="0"/>
              <a:t>،</a:t>
            </a:r>
            <a:r>
              <a:rPr lang="ar-IQ" sz="2000" dirty="0" smtClean="0"/>
              <a:t>  </a:t>
            </a:r>
            <a:r>
              <a:rPr lang="ar-SA" sz="2000" dirty="0" smtClean="0"/>
              <a:t>وكثيرا </a:t>
            </a:r>
            <a:r>
              <a:rPr lang="ar-SA" sz="2000" dirty="0" err="1"/>
              <a:t>مايستخدم</a:t>
            </a:r>
            <a:r>
              <a:rPr lang="ar-SA" sz="2000" dirty="0"/>
              <a:t> في لعب الأطفال </a:t>
            </a:r>
            <a:r>
              <a:rPr lang="ar-IQ" sz="2000" dirty="0" smtClean="0"/>
              <a:t> </a:t>
            </a:r>
            <a:r>
              <a:rPr lang="ar-SA" sz="2000" dirty="0" smtClean="0"/>
              <a:t>وتغطية </a:t>
            </a:r>
            <a:r>
              <a:rPr lang="ar-SA" sz="2000" dirty="0"/>
              <a:t>اللحوم </a:t>
            </a:r>
            <a:r>
              <a:rPr lang="ar-SA" sz="2000" dirty="0" err="1"/>
              <a:t>والأجبان</a:t>
            </a:r>
            <a:r>
              <a:rPr lang="ar-SA" sz="2000" dirty="0"/>
              <a:t> كبلاستيك شفاف</a:t>
            </a:r>
            <a:r>
              <a:rPr lang="en-US" sz="2000" dirty="0"/>
              <a:t/>
            </a:r>
            <a:br>
              <a:rPr lang="en-US" sz="2000" dirty="0"/>
            </a:br>
            <a:r>
              <a:rPr lang="ar-SA" sz="2000" dirty="0"/>
              <a:t>لذا يجب الحذر من هذا النوع بالذات </a:t>
            </a:r>
            <a:r>
              <a:rPr lang="ar-SA" sz="2000" dirty="0" smtClean="0"/>
              <a:t>لأنه </a:t>
            </a:r>
            <a:r>
              <a:rPr lang="ar-SA" sz="2000" dirty="0"/>
              <a:t>من أخطر أنواع البلاستيك وأرخصها لذا يستخدم بكثرة</a:t>
            </a:r>
            <a:r>
              <a:rPr lang="en-US" sz="2000" dirty="0"/>
              <a:t>.</a:t>
            </a:r>
            <a:br>
              <a:rPr lang="en-US" sz="2000" dirty="0"/>
            </a:br>
            <a:r>
              <a:rPr lang="en-US" sz="2000" dirty="0"/>
              <a:t/>
            </a:r>
            <a:br>
              <a:rPr lang="en-US" sz="2000" dirty="0"/>
            </a:br>
            <a:endParaRPr lang="ar-IQ" sz="2000" dirty="0"/>
          </a:p>
        </p:txBody>
      </p:sp>
      <p:pic>
        <p:nvPicPr>
          <p:cNvPr id="4" name="عنصر نائب للمحتوى 3" descr="https://i.servimg.com/u/f78/15/28/73/14/414.jpg">
            <a:hlinkClick r:id="rId2" tgtFrame="&quot;_blank&quot;"/>
          </p:cNvPr>
          <p:cNvPicPr>
            <a:picLocks noGrp="1"/>
          </p:cNvPicPr>
          <p:nvPr>
            <p:ph idx="1"/>
          </p:nvPr>
        </p:nvPicPr>
        <p:blipFill>
          <a:blip r:embed="rId3"/>
          <a:srcRect/>
          <a:stretch>
            <a:fillRect/>
          </a:stretch>
        </p:blipFill>
        <p:spPr bwMode="auto">
          <a:xfrm>
            <a:off x="1214414" y="2786057"/>
            <a:ext cx="5072086" cy="32678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2000" dirty="0"/>
              <a:t>الرقم 4 : آمن نسبيا وقابل للتدوير ، يستخدم لصنع </a:t>
            </a:r>
            <a:r>
              <a:rPr lang="ar-IQ" sz="2000" dirty="0" smtClean="0"/>
              <a:t> </a:t>
            </a:r>
            <a:r>
              <a:rPr lang="ar-SA" sz="2000" dirty="0" smtClean="0"/>
              <a:t>القوارير </a:t>
            </a:r>
            <a:r>
              <a:rPr lang="ar-SA" sz="2000" dirty="0" err="1"/>
              <a:t>واكياس</a:t>
            </a:r>
            <a:r>
              <a:rPr lang="ar-SA" sz="2000" dirty="0"/>
              <a:t> التسوق</a:t>
            </a:r>
            <a:endParaRPr lang="ar-IQ" sz="2000" dirty="0"/>
          </a:p>
        </p:txBody>
      </p:sp>
      <p:pic>
        <p:nvPicPr>
          <p:cNvPr id="4" name="عنصر نائب للمحتوى 3" descr="https://i.servimg.com/u/f78/15/28/73/14/514.jpg">
            <a:hlinkClick r:id="rId2" tgtFrame="&quot;_blank&quot;"/>
          </p:cNvPr>
          <p:cNvPicPr>
            <a:picLocks noGrp="1"/>
          </p:cNvPicPr>
          <p:nvPr>
            <p:ph idx="1"/>
          </p:nvPr>
        </p:nvPicPr>
        <p:blipFill>
          <a:blip r:embed="rId3"/>
          <a:srcRect/>
          <a:stretch>
            <a:fillRect/>
          </a:stretch>
        </p:blipFill>
        <p:spPr bwMode="auto">
          <a:xfrm>
            <a:off x="2857500" y="1672431"/>
            <a:ext cx="3429000" cy="438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sz="2000" dirty="0"/>
              <a:t>الرقم 5: من أفضل </a:t>
            </a:r>
            <a:r>
              <a:rPr lang="ar-SA" sz="2000" dirty="0" err="1"/>
              <a:t>انواع</a:t>
            </a:r>
            <a:r>
              <a:rPr lang="ar-SA" sz="2000" dirty="0"/>
              <a:t> البلاستيك وأكثرها أمناً </a:t>
            </a:r>
            <a:r>
              <a:rPr lang="ar-SA" sz="2000" dirty="0" smtClean="0"/>
              <a:t>،</a:t>
            </a:r>
            <a:r>
              <a:rPr lang="ar-IQ" sz="2000" dirty="0" smtClean="0"/>
              <a:t> </a:t>
            </a:r>
            <a:r>
              <a:rPr lang="ar-SA" sz="2000" dirty="0" smtClean="0"/>
              <a:t>يناسب </a:t>
            </a:r>
            <a:r>
              <a:rPr lang="ar-SA" sz="2000" dirty="0"/>
              <a:t>السوائل والمواد الباردة والحارة وغير ضار أبدا</a:t>
            </a:r>
            <a:r>
              <a:rPr lang="en-US" sz="2000" dirty="0"/>
              <a:t> . </a:t>
            </a:r>
            <a:br>
              <a:rPr lang="en-US" sz="2000" dirty="0"/>
            </a:br>
            <a:r>
              <a:rPr lang="ar-SA" sz="2000" dirty="0"/>
              <a:t>يستخدم في صناعة حوافظ الطعام </a:t>
            </a:r>
            <a:r>
              <a:rPr lang="ar-SA" sz="2000" dirty="0" err="1"/>
              <a:t>والصحون</a:t>
            </a:r>
            <a:r>
              <a:rPr lang="ar-SA" sz="2000" dirty="0"/>
              <a:t> </a:t>
            </a:r>
            <a:r>
              <a:rPr lang="ar-IQ" sz="2000" dirty="0" smtClean="0"/>
              <a:t> </a:t>
            </a:r>
            <a:r>
              <a:rPr lang="ar-SA" sz="2000" dirty="0" smtClean="0"/>
              <a:t>وعلب </a:t>
            </a:r>
            <a:r>
              <a:rPr lang="ar-SA" sz="2000" dirty="0"/>
              <a:t>الأدوية وكل ما يتعلق بالطعام</a:t>
            </a:r>
            <a:r>
              <a:rPr lang="en-US" sz="2000" dirty="0"/>
              <a:t> .</a:t>
            </a:r>
            <a:br>
              <a:rPr lang="en-US" sz="2000" dirty="0"/>
            </a:br>
            <a:endParaRPr lang="ar-IQ" sz="2000" dirty="0"/>
          </a:p>
        </p:txBody>
      </p:sp>
      <p:pic>
        <p:nvPicPr>
          <p:cNvPr id="4" name="عنصر نائب للمحتوى 3" descr="https://i.servimg.com/u/f78/15/28/73/14/614.jpg">
            <a:hlinkClick r:id="rId2" tgtFrame="&quot;_blank&quot;"/>
          </p:cNvPr>
          <p:cNvPicPr>
            <a:picLocks noGrp="1"/>
          </p:cNvPicPr>
          <p:nvPr>
            <p:ph idx="1"/>
          </p:nvPr>
        </p:nvPicPr>
        <p:blipFill>
          <a:blip r:embed="rId3"/>
          <a:srcRect/>
          <a:stretch>
            <a:fillRect/>
          </a:stretch>
        </p:blipFill>
        <p:spPr bwMode="auto">
          <a:xfrm>
            <a:off x="2857500" y="1672431"/>
            <a:ext cx="3429000" cy="438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082792"/>
          </a:xfrm>
        </p:spPr>
        <p:txBody>
          <a:bodyPr>
            <a:normAutofit fontScale="90000"/>
          </a:bodyPr>
          <a:lstStyle/>
          <a:p>
            <a:pPr algn="r"/>
            <a:r>
              <a:rPr lang="ar-SA" sz="2000" dirty="0"/>
              <a:t>الرقم 6 : خطر وغير آمن وهو ما يسمى </a:t>
            </a:r>
            <a:r>
              <a:rPr lang="ar-IQ" sz="2000" dirty="0" smtClean="0"/>
              <a:t> </a:t>
            </a:r>
            <a:r>
              <a:rPr lang="ar-SA" sz="2000" dirty="0" smtClean="0"/>
              <a:t>بالبولي </a:t>
            </a:r>
            <a:r>
              <a:rPr lang="ar-SA" sz="2000" dirty="0" err="1"/>
              <a:t>ستايرين</a:t>
            </a:r>
            <a:r>
              <a:rPr lang="ar-SA" sz="2000" dirty="0"/>
              <a:t> أو </a:t>
            </a:r>
            <a:r>
              <a:rPr lang="ar-SA" sz="2000" dirty="0" err="1"/>
              <a:t>الستايروفورم</a:t>
            </a:r>
            <a:r>
              <a:rPr lang="ar-SA" sz="2000" dirty="0"/>
              <a:t> </a:t>
            </a:r>
            <a:r>
              <a:rPr lang="ar-SA" sz="2000" dirty="0" smtClean="0"/>
              <a:t>،</a:t>
            </a:r>
            <a:r>
              <a:rPr lang="ar-IQ" sz="2000" dirty="0" smtClean="0"/>
              <a:t> </a:t>
            </a:r>
            <a:r>
              <a:rPr lang="ar-SA" sz="2000" dirty="0" smtClean="0"/>
              <a:t>علب </a:t>
            </a:r>
            <a:r>
              <a:rPr lang="ar-SA" sz="2000" dirty="0" err="1"/>
              <a:t>البرغر</a:t>
            </a:r>
            <a:r>
              <a:rPr lang="ar-SA" sz="2000" dirty="0"/>
              <a:t> </a:t>
            </a:r>
            <a:r>
              <a:rPr lang="ar-SA" sz="2000" dirty="0" err="1"/>
              <a:t>والهوت</a:t>
            </a:r>
            <a:r>
              <a:rPr lang="ar-SA" sz="2000" dirty="0"/>
              <a:t> </a:t>
            </a:r>
            <a:r>
              <a:rPr lang="ar-SA" sz="2000" dirty="0" err="1"/>
              <a:t>دوغ</a:t>
            </a:r>
            <a:r>
              <a:rPr lang="ar-SA" sz="2000" dirty="0"/>
              <a:t> وأكواب الشاي اللي كأنها فلين </a:t>
            </a:r>
            <a:r>
              <a:rPr lang="ar-IQ" sz="2000" dirty="0" smtClean="0"/>
              <a:t> </a:t>
            </a:r>
            <a:r>
              <a:rPr lang="ar-SA" sz="2000" dirty="0" smtClean="0"/>
              <a:t>والمستخدمة </a:t>
            </a:r>
            <a:r>
              <a:rPr lang="ar-SA" sz="2000" dirty="0" err="1"/>
              <a:t>الى</a:t>
            </a:r>
            <a:r>
              <a:rPr lang="ar-SA" sz="2000" dirty="0"/>
              <a:t> عهد قريب في مطاعم </a:t>
            </a:r>
            <a:r>
              <a:rPr lang="ar-IQ" sz="2000" dirty="0" smtClean="0"/>
              <a:t> </a:t>
            </a:r>
            <a:r>
              <a:rPr lang="ar-SA" sz="2000" dirty="0" smtClean="0"/>
              <a:t>الوجبات </a:t>
            </a:r>
            <a:r>
              <a:rPr lang="ar-SA" sz="2000" dirty="0" err="1"/>
              <a:t>السريعه</a:t>
            </a:r>
            <a:r>
              <a:rPr lang="ar-SA" sz="2000" dirty="0"/>
              <a:t> العالمية </a:t>
            </a:r>
            <a:r>
              <a:rPr lang="ar-SA" sz="2000" dirty="0" smtClean="0"/>
              <a:t>عندنا</a:t>
            </a:r>
            <a:r>
              <a:rPr lang="ar-IQ" sz="2000" dirty="0" smtClean="0"/>
              <a:t> </a:t>
            </a:r>
            <a:r>
              <a:rPr lang="ar-SA" sz="2000" dirty="0" smtClean="0"/>
              <a:t>مع </a:t>
            </a:r>
            <a:r>
              <a:rPr lang="ar-SA" sz="2000" dirty="0"/>
              <a:t>العلم أنها منعت منذ أكثر من 20 سنه في أمريكا من قبل الحكومة </a:t>
            </a:r>
            <a:r>
              <a:rPr lang="ar-IQ" sz="2000" dirty="0" smtClean="0"/>
              <a:t> </a:t>
            </a:r>
            <a:r>
              <a:rPr lang="ar-SA" sz="2000" dirty="0" err="1" smtClean="0"/>
              <a:t>وماك</a:t>
            </a:r>
            <a:r>
              <a:rPr lang="ar-SA" sz="2000" dirty="0" smtClean="0"/>
              <a:t> </a:t>
            </a:r>
            <a:r>
              <a:rPr lang="ar-SA" sz="2000" dirty="0" err="1"/>
              <a:t>دونالدز</a:t>
            </a:r>
            <a:r>
              <a:rPr lang="ar-SA" sz="2000" dirty="0"/>
              <a:t> توقف عن </a:t>
            </a:r>
            <a:r>
              <a:rPr lang="ar-SA" sz="2000" dirty="0" err="1"/>
              <a:t>أستخدامها</a:t>
            </a:r>
            <a:r>
              <a:rPr lang="ar-SA" sz="2000" dirty="0"/>
              <a:t> منذ 1980</a:t>
            </a:r>
            <a:r>
              <a:rPr lang="en-US" sz="2000" dirty="0"/>
              <a:t> !!! </a:t>
            </a:r>
            <a:r>
              <a:rPr lang="en-US" sz="2000" dirty="0" smtClean="0"/>
              <a:t>!!!!!!!</a:t>
            </a:r>
            <a:r>
              <a:rPr lang="ar-IQ" sz="2000" dirty="0" smtClean="0"/>
              <a:t> </a:t>
            </a:r>
            <a:r>
              <a:rPr lang="ar-SA" sz="2000" dirty="0" smtClean="0"/>
              <a:t>الحذر </a:t>
            </a:r>
            <a:r>
              <a:rPr lang="ar-SA" sz="2000" dirty="0"/>
              <a:t>من هذه المادة والتي ما تزال </a:t>
            </a:r>
            <a:r>
              <a:rPr lang="ar-SA" sz="2000" dirty="0" smtClean="0"/>
              <a:t>تستخدم</a:t>
            </a:r>
            <a:r>
              <a:rPr lang="ar-IQ" sz="2000" dirty="0" smtClean="0"/>
              <a:t> ف</a:t>
            </a:r>
            <a:r>
              <a:rPr lang="ar-SA" sz="2000" dirty="0" smtClean="0"/>
              <a:t>ي </a:t>
            </a:r>
            <a:r>
              <a:rPr lang="ar-SA" sz="2000" dirty="0"/>
              <a:t>المطاعم </a:t>
            </a:r>
            <a:r>
              <a:rPr lang="ar-SA" sz="2000" dirty="0" err="1"/>
              <a:t>و</a:t>
            </a:r>
            <a:r>
              <a:rPr lang="ar-SA" sz="2000" dirty="0"/>
              <a:t> البوفيهات الشعبية</a:t>
            </a:r>
            <a:r>
              <a:rPr lang="en-US" sz="2000" dirty="0"/>
              <a:t> . </a:t>
            </a:r>
            <a:br>
              <a:rPr lang="en-US" sz="2000" dirty="0"/>
            </a:br>
            <a:r>
              <a:rPr lang="en-US" sz="2000" dirty="0"/>
              <a:t/>
            </a:r>
            <a:br>
              <a:rPr lang="en-US" sz="2000" dirty="0"/>
            </a:br>
            <a:r>
              <a:rPr lang="en-US" sz="2000" dirty="0"/>
              <a:t/>
            </a:r>
            <a:br>
              <a:rPr lang="en-US" sz="2000" dirty="0"/>
            </a:br>
            <a:endParaRPr lang="ar-IQ" sz="2000" dirty="0"/>
          </a:p>
        </p:txBody>
      </p:sp>
      <p:pic>
        <p:nvPicPr>
          <p:cNvPr id="4" name="عنصر نائب للمحتوى 3" descr="https://i.servimg.com/u/f78/15/28/73/14/714.jpg">
            <a:hlinkClick r:id="rId2" tgtFrame="&quot;_blank&quot;"/>
          </p:cNvPr>
          <p:cNvPicPr>
            <a:picLocks noGrp="1"/>
          </p:cNvPicPr>
          <p:nvPr>
            <p:ph idx="1"/>
          </p:nvPr>
        </p:nvPicPr>
        <p:blipFill>
          <a:blip r:embed="rId3"/>
          <a:srcRect/>
          <a:stretch>
            <a:fillRect/>
          </a:stretch>
        </p:blipFill>
        <p:spPr bwMode="auto">
          <a:xfrm>
            <a:off x="1500166" y="1714489"/>
            <a:ext cx="6500858" cy="4339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ar-IQ" dirty="0" err="1" smtClean="0"/>
              <a:t>اعداد</a:t>
            </a:r>
            <a:r>
              <a:rPr lang="ar-IQ" dirty="0" smtClean="0"/>
              <a:t> </a:t>
            </a:r>
          </a:p>
          <a:p>
            <a:r>
              <a:rPr lang="ar-IQ" dirty="0" smtClean="0"/>
              <a:t>م. ربا فهمي عباس</a:t>
            </a:r>
          </a:p>
          <a:p>
            <a:r>
              <a:rPr lang="ar-IQ" dirty="0" smtClean="0"/>
              <a:t>م.</a:t>
            </a:r>
            <a:r>
              <a:rPr lang="ar-IQ" dirty="0" err="1" smtClean="0"/>
              <a:t>م</a:t>
            </a:r>
            <a:r>
              <a:rPr lang="ar-IQ" dirty="0" smtClean="0"/>
              <a:t> علي عامر وهيب </a:t>
            </a:r>
          </a:p>
          <a:p>
            <a:r>
              <a:rPr lang="ar-IQ" dirty="0" smtClean="0"/>
              <a:t>قسم </a:t>
            </a:r>
            <a:r>
              <a:rPr lang="ar-IQ" dirty="0" smtClean="0"/>
              <a:t>الكيمياء-كلية العلوم –الجامعة </a:t>
            </a:r>
            <a:r>
              <a:rPr lang="ar-IQ" dirty="0" err="1" smtClean="0"/>
              <a:t>المستنصرية</a:t>
            </a:r>
            <a:endParaRPr lang="ar-IQ" dirty="0" smtClean="0"/>
          </a:p>
          <a:p>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4338"/>
            <a:ext cx="8229600" cy="4857784"/>
          </a:xfrm>
        </p:spPr>
        <p:txBody>
          <a:bodyPr>
            <a:normAutofit/>
          </a:bodyPr>
          <a:lstStyle/>
          <a:p>
            <a:pPr algn="r"/>
            <a:r>
              <a:rPr lang="en-US" sz="2000" dirty="0"/>
              <a:t/>
            </a:r>
            <a:br>
              <a:rPr lang="en-US" sz="2000" dirty="0"/>
            </a:br>
            <a:r>
              <a:rPr lang="ar-SA" sz="2000" dirty="0"/>
              <a:t>الرقم 7 : هذا النوع </a:t>
            </a:r>
            <a:r>
              <a:rPr lang="ar-SA" sz="2000" dirty="0" err="1"/>
              <a:t>لايقع</a:t>
            </a:r>
            <a:r>
              <a:rPr lang="ar-SA" sz="2000" dirty="0"/>
              <a:t> تحت </a:t>
            </a:r>
            <a:r>
              <a:rPr lang="ar-SA" sz="2000" dirty="0" err="1"/>
              <a:t>اي</a:t>
            </a:r>
            <a:r>
              <a:rPr lang="ar-SA" sz="2000" dirty="0"/>
              <a:t> تصنيف من الأنواع </a:t>
            </a:r>
            <a:r>
              <a:rPr lang="ar-IQ" sz="2000" dirty="0" smtClean="0"/>
              <a:t>  </a:t>
            </a:r>
            <a:r>
              <a:rPr lang="ar-SA" sz="2000" dirty="0" smtClean="0"/>
              <a:t>الستة </a:t>
            </a:r>
            <a:r>
              <a:rPr lang="ar-SA" sz="2000" dirty="0"/>
              <a:t>السابقة وقد يكون عبارة عن خليط منها </a:t>
            </a:r>
            <a:r>
              <a:rPr lang="en-US" sz="2000" dirty="0"/>
              <a:t/>
            </a:r>
            <a:br>
              <a:rPr lang="en-US" sz="2000" dirty="0"/>
            </a:br>
            <a:r>
              <a:rPr lang="ar-SA" sz="2000" dirty="0" smtClean="0"/>
              <a:t>والأمر </a:t>
            </a:r>
            <a:r>
              <a:rPr lang="ar-SA" sz="2000" dirty="0"/>
              <a:t>الهام هنا أن كثير من الشركات العالمية بدأت </a:t>
            </a:r>
            <a:r>
              <a:rPr lang="ar-SA" sz="2000" dirty="0" smtClean="0"/>
              <a:t>تتجنبه</a:t>
            </a:r>
            <a:r>
              <a:rPr lang="ar-IQ" sz="2000" dirty="0" smtClean="0"/>
              <a:t> </a:t>
            </a:r>
            <a:r>
              <a:rPr lang="ar-SA" sz="2000" dirty="0" smtClean="0"/>
              <a:t>بما </a:t>
            </a:r>
            <a:r>
              <a:rPr lang="ar-SA" sz="2000" dirty="0"/>
              <a:t>فيها شركة</a:t>
            </a:r>
            <a:r>
              <a:rPr lang="en-US" sz="2000" dirty="0"/>
              <a:t> TOYS R US </a:t>
            </a:r>
            <a:r>
              <a:rPr lang="ar-SA" sz="2000" dirty="0"/>
              <a:t>الأمريكية </a:t>
            </a:r>
            <a:r>
              <a:rPr lang="en-US" sz="2000" dirty="0"/>
              <a:t/>
            </a:r>
            <a:br>
              <a:rPr lang="en-US" sz="2000" dirty="0"/>
            </a:br>
            <a:r>
              <a:rPr lang="ar-SA" sz="2000" dirty="0"/>
              <a:t>للألعاب والتي تصنع كذلك </a:t>
            </a:r>
            <a:r>
              <a:rPr lang="ar-SA" sz="2000" dirty="0" err="1"/>
              <a:t>رضاعات</a:t>
            </a:r>
            <a:r>
              <a:rPr lang="ar-SA" sz="2000" dirty="0"/>
              <a:t> الأطفال</a:t>
            </a:r>
            <a:r>
              <a:rPr lang="en-US" sz="2000" dirty="0"/>
              <a:t> . </a:t>
            </a:r>
            <a:r>
              <a:rPr lang="ar-SA" sz="2000" dirty="0" err="1" smtClean="0"/>
              <a:t>وماتزال</a:t>
            </a:r>
            <a:r>
              <a:rPr lang="ar-SA" sz="2000" dirty="0" smtClean="0"/>
              <a:t> </a:t>
            </a:r>
            <a:r>
              <a:rPr lang="ar-SA" sz="2000" dirty="0"/>
              <a:t>هذه المادة محط جدال بين الأوساط العلمية</a:t>
            </a:r>
            <a:r>
              <a:rPr lang="en-US" sz="2000" dirty="0"/>
              <a:t> . </a:t>
            </a:r>
            <a:br>
              <a:rPr lang="en-US" sz="2000" dirty="0"/>
            </a:br>
            <a:r>
              <a:rPr lang="ar-SA" sz="2000" dirty="0"/>
              <a:t>تجنب هذه المادة قدر الإمكان </a:t>
            </a:r>
            <a:r>
              <a:rPr lang="ar-IQ" sz="2000" dirty="0" smtClean="0"/>
              <a:t> </a:t>
            </a:r>
            <a:r>
              <a:rPr lang="ar-SA" sz="2000" dirty="0" smtClean="0"/>
              <a:t>إلا </a:t>
            </a:r>
            <a:r>
              <a:rPr lang="ar-SA" sz="2000" dirty="0"/>
              <a:t>أذا ذكر عليها أنها خالية من مادة</a:t>
            </a:r>
            <a:r>
              <a:rPr lang="en-US" sz="2000" dirty="0"/>
              <a:t> BPA </a:t>
            </a:r>
            <a:r>
              <a:rPr lang="ar-SA" sz="2000" dirty="0"/>
              <a:t>وتكتب على </a:t>
            </a:r>
            <a:r>
              <a:rPr lang="ar-SA" sz="2000" dirty="0" err="1"/>
              <a:t>الرضاعات</a:t>
            </a:r>
            <a:r>
              <a:rPr lang="en-US" sz="2000" dirty="0"/>
              <a:t/>
            </a:r>
            <a:br>
              <a:rPr lang="en-US" sz="2000" dirty="0"/>
            </a:br>
            <a:r>
              <a:rPr lang="ar-SA" sz="2000" dirty="0"/>
              <a:t>كما يلي</a:t>
            </a:r>
            <a:r>
              <a:rPr lang="en-US" sz="2000" dirty="0"/>
              <a:t> (BPA-free bottles. ) </a:t>
            </a:r>
            <a:r>
              <a:rPr lang="ar-SA" sz="2000" dirty="0"/>
              <a:t>وتكون شفافة </a:t>
            </a:r>
            <a:r>
              <a:rPr lang="en-US" sz="2000" dirty="0"/>
              <a:t/>
            </a:r>
            <a:br>
              <a:rPr lang="en-US" sz="2000" dirty="0"/>
            </a:br>
            <a:endParaRPr lang="ar-IQ" sz="2000" dirty="0"/>
          </a:p>
        </p:txBody>
      </p:sp>
      <p:pic>
        <p:nvPicPr>
          <p:cNvPr id="4" name="عنصر نائب للمحتوى 3" descr="https://i.servimg.com/u/f78/15/28/73/14/812.jpg">
            <a:hlinkClick r:id="rId2" tgtFrame="&quot;_blank&quot;"/>
          </p:cNvPr>
          <p:cNvPicPr>
            <a:picLocks noGrp="1"/>
          </p:cNvPicPr>
          <p:nvPr>
            <p:ph idx="1"/>
          </p:nvPr>
        </p:nvPicPr>
        <p:blipFill>
          <a:blip r:embed="rId3"/>
          <a:srcRect/>
          <a:stretch>
            <a:fillRect/>
          </a:stretch>
        </p:blipFill>
        <p:spPr bwMode="auto">
          <a:xfrm>
            <a:off x="1285852" y="3643314"/>
            <a:ext cx="6215106" cy="2410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2000" dirty="0" smtClean="0">
                <a:solidFill>
                  <a:srgbClr val="FF0000"/>
                </a:solidFill>
              </a:rPr>
              <a:t>خزانات </a:t>
            </a:r>
            <a:r>
              <a:rPr lang="ar-IQ" sz="2000" dirty="0" err="1" smtClean="0">
                <a:solidFill>
                  <a:srgbClr val="FF0000"/>
                </a:solidFill>
              </a:rPr>
              <a:t>الفايبر</a:t>
            </a:r>
            <a:r>
              <a:rPr lang="ar-IQ" sz="2000" dirty="0" smtClean="0">
                <a:solidFill>
                  <a:srgbClr val="FF0000"/>
                </a:solidFill>
              </a:rPr>
              <a:t> </a:t>
            </a:r>
            <a:r>
              <a:rPr lang="ar-IQ" sz="2000" dirty="0" err="1" smtClean="0">
                <a:solidFill>
                  <a:srgbClr val="FF0000"/>
                </a:solidFill>
              </a:rPr>
              <a:t>كلاس</a:t>
            </a:r>
            <a:r>
              <a:rPr lang="ar-IQ" sz="2000" dirty="0" smtClean="0">
                <a:solidFill>
                  <a:srgbClr val="FF0000"/>
                </a:solidFill>
              </a:rPr>
              <a:t> مسبب رئيسي للسرطان </a:t>
            </a:r>
            <a:endParaRPr lang="ar-IQ" sz="2000" dirty="0">
              <a:solidFill>
                <a:srgbClr val="FF0000"/>
              </a:solidFill>
            </a:endParaRPr>
          </a:p>
        </p:txBody>
      </p:sp>
      <p:pic>
        <p:nvPicPr>
          <p:cNvPr id="1026" name="Picture 2" descr="C:\Users\hp\Desktop\ندوة علي\بلاستيك\ffffffffffffff.jpg"/>
          <p:cNvPicPr>
            <a:picLocks noGrp="1" noChangeAspect="1" noChangeArrowheads="1"/>
          </p:cNvPicPr>
          <p:nvPr>
            <p:ph idx="1"/>
          </p:nvPr>
        </p:nvPicPr>
        <p:blipFill>
          <a:blip r:embed="rId2"/>
          <a:srcRect/>
          <a:stretch>
            <a:fillRect/>
          </a:stretch>
        </p:blipFill>
        <p:spPr bwMode="auto">
          <a:xfrm>
            <a:off x="2286000" y="1881981"/>
            <a:ext cx="4572000" cy="3962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940444"/>
          </a:xfrm>
        </p:spPr>
        <p:txBody>
          <a:bodyPr>
            <a:normAutofit fontScale="90000"/>
          </a:bodyPr>
          <a:lstStyle/>
          <a:p>
            <a:r>
              <a:rPr lang="ar-IQ" sz="2000" dirty="0" smtClean="0">
                <a:solidFill>
                  <a:srgbClr val="FF0000"/>
                </a:solidFill>
              </a:rPr>
              <a:t>ما هي مادة </a:t>
            </a:r>
            <a:r>
              <a:rPr lang="ar-IQ" sz="2000" dirty="0" err="1" smtClean="0">
                <a:solidFill>
                  <a:srgbClr val="FF0000"/>
                </a:solidFill>
              </a:rPr>
              <a:t>الـ</a:t>
            </a:r>
            <a:r>
              <a:rPr lang="ar-IQ" sz="2000" dirty="0" smtClean="0">
                <a:solidFill>
                  <a:srgbClr val="FF0000"/>
                </a:solidFill>
              </a:rPr>
              <a:t> </a:t>
            </a:r>
            <a:r>
              <a:rPr lang="en-US" sz="2000" dirty="0" smtClean="0">
                <a:solidFill>
                  <a:srgbClr val="FF0000"/>
                </a:solidFill>
              </a:rPr>
              <a:t>BPA ؟</a:t>
            </a:r>
            <a:br>
              <a:rPr lang="en-US" sz="2000" dirty="0" smtClean="0">
                <a:solidFill>
                  <a:srgbClr val="FF0000"/>
                </a:solidFill>
              </a:rPr>
            </a:br>
            <a:r>
              <a:rPr lang="en-US" sz="2000" dirty="0" smtClean="0"/>
              <a:t/>
            </a:r>
            <a:br>
              <a:rPr lang="en-US" sz="2000" dirty="0" smtClean="0"/>
            </a:br>
            <a:r>
              <a:rPr lang="ar-IQ" sz="2000" dirty="0" smtClean="0"/>
              <a:t> هو </a:t>
            </a:r>
            <a:r>
              <a:rPr lang="ar-IQ" sz="2000" dirty="0" err="1" smtClean="0"/>
              <a:t>بوليمر</a:t>
            </a:r>
            <a:r>
              <a:rPr lang="ar-IQ" sz="2000" dirty="0" smtClean="0"/>
              <a:t> </a:t>
            </a:r>
            <a:r>
              <a:rPr lang="en-GB" sz="2000" dirty="0" err="1" smtClean="0"/>
              <a:t>bisphenol</a:t>
            </a:r>
            <a:r>
              <a:rPr lang="en-GB" sz="2000" dirty="0" smtClean="0"/>
              <a:t> </a:t>
            </a:r>
            <a:r>
              <a:rPr lang="ar-IQ" sz="2000" dirty="0" smtClean="0"/>
              <a:t> وهو مادة من صنع </a:t>
            </a:r>
            <a:r>
              <a:rPr lang="ar-IQ" sz="2000" dirty="0" err="1" smtClean="0"/>
              <a:t>الانسان</a:t>
            </a:r>
            <a:r>
              <a:rPr lang="ar-IQ" sz="2000" dirty="0" smtClean="0"/>
              <a:t> ينتج منها ستة بلايين </a:t>
            </a:r>
            <a:r>
              <a:rPr lang="ar-IQ" sz="2000" dirty="0" err="1" smtClean="0"/>
              <a:t>باوند</a:t>
            </a:r>
            <a:r>
              <a:rPr lang="ar-IQ" sz="2000" dirty="0" smtClean="0"/>
              <a:t> كل عام وتستخدم في الكثير من المنتجات البلاستيكية كما تم </a:t>
            </a:r>
            <a:r>
              <a:rPr lang="ar-IQ" sz="2000" smtClean="0"/>
              <a:t>ذكرها سابقا  </a:t>
            </a:r>
            <a:r>
              <a:rPr lang="ar-IQ" sz="2000" dirty="0" err="1" smtClean="0"/>
              <a:t>واشارت</a:t>
            </a:r>
            <a:r>
              <a:rPr lang="ar-IQ" sz="2000" dirty="0" smtClean="0"/>
              <a:t> الدراسات </a:t>
            </a:r>
            <a:r>
              <a:rPr lang="ar-IQ" sz="2000" dirty="0" err="1" smtClean="0"/>
              <a:t>الى</a:t>
            </a:r>
            <a:r>
              <a:rPr lang="ar-IQ" sz="2000" dirty="0" smtClean="0"/>
              <a:t> </a:t>
            </a:r>
            <a:r>
              <a:rPr lang="ar-IQ" sz="2000" dirty="0" err="1" smtClean="0"/>
              <a:t>امكانية</a:t>
            </a:r>
            <a:r>
              <a:rPr lang="ar-IQ" sz="2000" dirty="0" smtClean="0"/>
              <a:t> تسرب هذه المادة </a:t>
            </a:r>
            <a:r>
              <a:rPr lang="ar-IQ" sz="2000" dirty="0" err="1" smtClean="0"/>
              <a:t>الى</a:t>
            </a:r>
            <a:r>
              <a:rPr lang="ar-IQ" sz="2000" dirty="0" smtClean="0"/>
              <a:t> الطعام </a:t>
            </a:r>
            <a:r>
              <a:rPr lang="ar-IQ" sz="2000" dirty="0" err="1" smtClean="0"/>
              <a:t>او</a:t>
            </a:r>
            <a:r>
              <a:rPr lang="ar-IQ" sz="2000" dirty="0" smtClean="0"/>
              <a:t> الشراب خاصة </a:t>
            </a:r>
            <a:r>
              <a:rPr lang="ar-IQ" sz="2000" dirty="0" err="1" smtClean="0"/>
              <a:t>اذا</a:t>
            </a:r>
            <a:r>
              <a:rPr lang="ar-IQ" sz="2000" dirty="0" smtClean="0"/>
              <a:t> تم وضع المنتج في حرارة مرتفعة. </a:t>
            </a:r>
            <a:r>
              <a:rPr lang="ar-IQ" sz="2000" dirty="0" err="1" smtClean="0"/>
              <a:t>واكد</a:t>
            </a:r>
            <a:r>
              <a:rPr lang="ar-IQ" sz="2000" dirty="0" smtClean="0"/>
              <a:t> مركز السيطرة على </a:t>
            </a:r>
            <a:r>
              <a:rPr lang="ar-IQ" sz="2000" dirty="0" err="1" smtClean="0"/>
              <a:t>الامراض</a:t>
            </a:r>
            <a:r>
              <a:rPr lang="ar-IQ" sz="2000" dirty="0" smtClean="0"/>
              <a:t> في </a:t>
            </a:r>
            <a:r>
              <a:rPr lang="ar-IQ" sz="2000" dirty="0" err="1" smtClean="0"/>
              <a:t>اميركا</a:t>
            </a:r>
            <a:r>
              <a:rPr lang="ar-IQ" sz="2000" dirty="0" smtClean="0"/>
              <a:t> وجود آثار لهذه المادة في البول لكنه لم يعرف حتى اليوم </a:t>
            </a:r>
            <a:r>
              <a:rPr lang="ar-IQ" sz="2000" dirty="0" err="1" smtClean="0"/>
              <a:t>اذا</a:t>
            </a:r>
            <a:r>
              <a:rPr lang="ar-IQ" sz="2000" dirty="0" smtClean="0"/>
              <a:t> ما كانت الكميات التي وجدت منها خطيرة ،علما </a:t>
            </a:r>
            <a:r>
              <a:rPr lang="ar-IQ" sz="2000" dirty="0" err="1" smtClean="0"/>
              <a:t>ان</a:t>
            </a:r>
            <a:r>
              <a:rPr lang="ar-IQ" sz="2000" dirty="0" smtClean="0"/>
              <a:t> دراسات حديثة </a:t>
            </a:r>
            <a:r>
              <a:rPr lang="ar-IQ" sz="2000" dirty="0" err="1" smtClean="0"/>
              <a:t>اكدت</a:t>
            </a:r>
            <a:r>
              <a:rPr lang="ar-IQ" sz="2000" dirty="0" smtClean="0"/>
              <a:t> تسببها </a:t>
            </a:r>
            <a:r>
              <a:rPr lang="ar-IQ" sz="2000" dirty="0" err="1" smtClean="0"/>
              <a:t>للانسان</a:t>
            </a:r>
            <a:r>
              <a:rPr lang="ar-IQ" sz="2000" dirty="0" smtClean="0"/>
              <a:t> بعواقب صحية على المدى البعيد في حال تعرض لها في وقت مبكر من حياته. </a:t>
            </a:r>
            <a:br>
              <a:rPr lang="ar-IQ" sz="2000" dirty="0" smtClean="0"/>
            </a:br>
            <a:r>
              <a:rPr lang="ar-IQ" sz="2000" dirty="0" smtClean="0"/>
              <a:t/>
            </a:r>
            <a:br>
              <a:rPr lang="ar-IQ" sz="2000" dirty="0" smtClean="0"/>
            </a:br>
            <a:r>
              <a:rPr lang="ar-IQ" sz="2000" dirty="0" smtClean="0"/>
              <a:t>وعالمياً منعت كل </a:t>
            </a:r>
            <a:r>
              <a:rPr lang="ar-IQ" sz="2000" dirty="0" smtClean="0">
                <a:solidFill>
                  <a:srgbClr val="FF0000"/>
                </a:solidFill>
              </a:rPr>
              <a:t>من فرنسا </a:t>
            </a:r>
            <a:r>
              <a:rPr lang="ar-IQ" sz="2000" dirty="0" err="1" smtClean="0">
                <a:solidFill>
                  <a:srgbClr val="FF0000"/>
                </a:solidFill>
              </a:rPr>
              <a:t>والدانمارك</a:t>
            </a:r>
            <a:r>
              <a:rPr lang="ar-IQ" sz="2000" dirty="0" smtClean="0">
                <a:solidFill>
                  <a:srgbClr val="FF0000"/>
                </a:solidFill>
              </a:rPr>
              <a:t> وكندا </a:t>
            </a:r>
            <a:r>
              <a:rPr lang="ar-IQ" sz="2000" dirty="0" smtClean="0"/>
              <a:t>منذ فترة، استخدام مادة </a:t>
            </a:r>
            <a:r>
              <a:rPr lang="ar-IQ" sz="2000" dirty="0" err="1" smtClean="0"/>
              <a:t>الـ</a:t>
            </a:r>
            <a:r>
              <a:rPr lang="ar-IQ" sz="2000" dirty="0" smtClean="0"/>
              <a:t> </a:t>
            </a:r>
            <a:r>
              <a:rPr lang="en-US" sz="2000" dirty="0" smtClean="0"/>
              <a:t>BPA </a:t>
            </a:r>
            <a:r>
              <a:rPr lang="ar-IQ" sz="2000" dirty="0" smtClean="0"/>
              <a:t>في عدد من المنتجات الخاصة بالأطفال، وتتجّه الولايات المتحدة إلى هذا المنع بشكل تدريجي بعد الانتقادات الشديدة التي تعرّضت لها هيئة الأغذية والدواء الأميركية لعدم تبنّيها فكرة تسبب البلاستيك بالسرطان مبرّرة </a:t>
            </a:r>
            <a:r>
              <a:rPr lang="ar-IQ" sz="2000" dirty="0" err="1" smtClean="0"/>
              <a:t>ان</a:t>
            </a:r>
            <a:r>
              <a:rPr lang="ar-IQ" sz="2000" dirty="0" smtClean="0"/>
              <a:t> الدراسات الموجودة غير كافية بعد لحسم المسألة وهي بحاجة </a:t>
            </a:r>
            <a:r>
              <a:rPr lang="ar-IQ" sz="2000" dirty="0" err="1" smtClean="0"/>
              <a:t>الى</a:t>
            </a:r>
            <a:r>
              <a:rPr lang="ar-IQ" sz="2000" dirty="0" smtClean="0"/>
              <a:t> درس وتجارب أكثر. وفي المقابل قرّر </a:t>
            </a:r>
            <a:r>
              <a:rPr lang="ar-IQ" sz="2000" dirty="0" smtClean="0">
                <a:solidFill>
                  <a:srgbClr val="FF0000"/>
                </a:solidFill>
              </a:rPr>
              <a:t>الإتحاد الأوروبي </a:t>
            </a:r>
            <a:r>
              <a:rPr lang="ar-IQ" sz="2000" dirty="0" smtClean="0"/>
              <a:t>في 25 تشرين الثاني الفائت ومن باب الوقاية منع استعمال مادة </a:t>
            </a:r>
            <a:r>
              <a:rPr lang="ar-IQ" sz="2000" dirty="0" err="1" smtClean="0"/>
              <a:t>الـ</a:t>
            </a:r>
            <a:r>
              <a:rPr lang="en-US" sz="2000" dirty="0" smtClean="0"/>
              <a:t>BPA </a:t>
            </a:r>
            <a:r>
              <a:rPr lang="ar-IQ" sz="2000" dirty="0" smtClean="0"/>
              <a:t>في صناعة </a:t>
            </a:r>
            <a:r>
              <a:rPr lang="ar-IQ" sz="2000" dirty="0" err="1" smtClean="0"/>
              <a:t>رضاعات</a:t>
            </a:r>
            <a:r>
              <a:rPr lang="ar-IQ" sz="2000" dirty="0" smtClean="0"/>
              <a:t> الأطفال بدءًا من حزيران المقبل. أما في </a:t>
            </a:r>
            <a:r>
              <a:rPr lang="ar-IQ" sz="2000" dirty="0" smtClean="0">
                <a:solidFill>
                  <a:srgbClr val="FF0000"/>
                </a:solidFill>
              </a:rPr>
              <a:t>دبي</a:t>
            </a:r>
            <a:r>
              <a:rPr lang="ar-IQ" sz="2000" dirty="0" smtClean="0"/>
              <a:t> فقد عممت البلدية على المؤسسات الغذائية استخدام أكواب البلاستيك المصنوعة من </a:t>
            </a:r>
            <a:r>
              <a:rPr lang="ar-IQ" sz="2000" dirty="0" err="1" smtClean="0"/>
              <a:t>البوليسترين</a:t>
            </a:r>
            <a:r>
              <a:rPr lang="ar-IQ" sz="2000" dirty="0" smtClean="0"/>
              <a:t> الصلد في تقديم المشروبات الساخنة ودعت مصانع الأكواب البلاستيكية في دبي إلى إبراز المدى الحراري للاستخدام والرمز الدال على نوع البلاستيك أسفل الكوب. </a:t>
            </a:r>
            <a:br>
              <a:rPr lang="ar-IQ" sz="2000" dirty="0" smtClean="0"/>
            </a:br>
            <a:r>
              <a:rPr lang="ar-IQ" sz="2000" dirty="0" smtClean="0"/>
              <a:t/>
            </a:r>
            <a:br>
              <a:rPr lang="ar-IQ" sz="2000" dirty="0" smtClean="0"/>
            </a:br>
            <a:endParaRPr lang="ar-IQ" sz="2000" dirty="0"/>
          </a:p>
        </p:txBody>
      </p:sp>
      <p:sp>
        <p:nvSpPr>
          <p:cNvPr id="3" name="عنصر نائب للمحتوى 2"/>
          <p:cNvSpPr>
            <a:spLocks noGrp="1"/>
          </p:cNvSpPr>
          <p:nvPr>
            <p:ph idx="1"/>
          </p:nvPr>
        </p:nvSpPr>
        <p:spPr>
          <a:xfrm flipV="1">
            <a:off x="457200" y="6126163"/>
            <a:ext cx="8229600" cy="45719"/>
          </a:xfrm>
        </p:spPr>
        <p:txBody>
          <a:bodyPr>
            <a:normAutofit fontScale="25000" lnSpcReduction="20000"/>
          </a:bodyPr>
          <a:lstStyle/>
          <a:p>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2000" b="1" dirty="0"/>
              <a:t>بعض البلدان العربية التي منعت استعمال </a:t>
            </a:r>
            <a:r>
              <a:rPr lang="ar-SA" sz="2000" b="1" dirty="0" err="1"/>
              <a:t>اكياس</a:t>
            </a:r>
            <a:r>
              <a:rPr lang="ar-SA" sz="2000" b="1" dirty="0"/>
              <a:t> البلاستيك في المطاعم</a:t>
            </a:r>
            <a:r>
              <a:rPr lang="en-US" sz="2000" dirty="0"/>
              <a:t/>
            </a:r>
            <a:br>
              <a:rPr lang="en-US" sz="2000" dirty="0"/>
            </a:br>
            <a:r>
              <a:rPr lang="ar-SA" sz="2000" dirty="0"/>
              <a:t> </a:t>
            </a:r>
            <a:r>
              <a:rPr lang="en-US" sz="2000" dirty="0"/>
              <a:t/>
            </a:r>
            <a:br>
              <a:rPr lang="en-US" sz="2000" dirty="0"/>
            </a:br>
            <a:r>
              <a:rPr lang="ar-IQ" sz="2000" dirty="0"/>
              <a:t>حضرت تونس سنة2016  استعمال </a:t>
            </a:r>
            <a:r>
              <a:rPr lang="ar-IQ" sz="2000" dirty="0" err="1"/>
              <a:t>اكياس</a:t>
            </a:r>
            <a:r>
              <a:rPr lang="ar-IQ" sz="2000" dirty="0"/>
              <a:t> البلاستك في المطاعم </a:t>
            </a:r>
            <a:r>
              <a:rPr lang="ar-IQ" sz="2000" dirty="0" err="1"/>
              <a:t>والافران</a:t>
            </a:r>
            <a:r>
              <a:rPr lang="ar-IQ" sz="2000" dirty="0"/>
              <a:t> </a:t>
            </a:r>
            <a:r>
              <a:rPr lang="en-US" sz="2000" dirty="0"/>
              <a:t/>
            </a:r>
            <a:br>
              <a:rPr lang="en-US" sz="2000" dirty="0"/>
            </a:br>
            <a:endParaRPr lang="ar-IQ" sz="2000" dirty="0"/>
          </a:p>
        </p:txBody>
      </p:sp>
      <p:pic>
        <p:nvPicPr>
          <p:cNvPr id="4" name="عنصر نائب للمحتوى 3" descr="C:\Users\hp\Desktop\ندوة علي\بلاستيك\Untitled.jpg"/>
          <p:cNvPicPr>
            <a:picLocks noGrp="1"/>
          </p:cNvPicPr>
          <p:nvPr>
            <p:ph idx="1"/>
          </p:nvPr>
        </p:nvPicPr>
        <p:blipFill>
          <a:blip r:embed="rId2"/>
          <a:srcRect/>
          <a:stretch>
            <a:fillRect/>
          </a:stretch>
        </p:blipFill>
        <p:spPr bwMode="auto">
          <a:xfrm>
            <a:off x="1428728" y="2001044"/>
            <a:ext cx="6858048"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2000" dirty="0"/>
              <a:t>حضرت قطر سنة2015 استعمال </a:t>
            </a:r>
            <a:r>
              <a:rPr lang="ar-IQ" sz="2000" dirty="0" err="1"/>
              <a:t>اكياس</a:t>
            </a:r>
            <a:r>
              <a:rPr lang="ar-IQ" sz="2000" dirty="0"/>
              <a:t> البلاستك في المطاعم </a:t>
            </a:r>
            <a:r>
              <a:rPr lang="ar-IQ" sz="2000" dirty="0" err="1"/>
              <a:t>والافران</a:t>
            </a:r>
            <a:r>
              <a:rPr lang="ar-IQ" sz="2000" dirty="0"/>
              <a:t> </a:t>
            </a:r>
            <a:r>
              <a:rPr lang="en-US" sz="2000" dirty="0"/>
              <a:t/>
            </a:r>
            <a:br>
              <a:rPr lang="en-US" sz="2000" dirty="0"/>
            </a:br>
            <a:endParaRPr lang="ar-IQ" sz="2000" dirty="0"/>
          </a:p>
        </p:txBody>
      </p:sp>
      <p:pic>
        <p:nvPicPr>
          <p:cNvPr id="4" name="عنصر نائب للمحتوى 3" descr="C:\Users\hp\Desktop\ندوة علي\بلاستيك\hhhhhhhh.jpg"/>
          <p:cNvPicPr>
            <a:picLocks noGrp="1"/>
          </p:cNvPicPr>
          <p:nvPr>
            <p:ph idx="1"/>
          </p:nvPr>
        </p:nvPicPr>
        <p:blipFill>
          <a:blip r:embed="rId2"/>
          <a:srcRect/>
          <a:stretch>
            <a:fillRect/>
          </a:stretch>
        </p:blipFill>
        <p:spPr bwMode="auto">
          <a:xfrm>
            <a:off x="2528887" y="1843881"/>
            <a:ext cx="5043509"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sz="2000" dirty="0"/>
              <a:t>لبنان </a:t>
            </a:r>
            <a:r>
              <a:rPr lang="en-US" sz="2000" dirty="0"/>
              <a:t/>
            </a:r>
            <a:br>
              <a:rPr lang="en-US" sz="2000" dirty="0"/>
            </a:br>
            <a:r>
              <a:rPr lang="ar-IQ" sz="2000" dirty="0"/>
              <a:t>توزيع </a:t>
            </a:r>
            <a:r>
              <a:rPr lang="ar-IQ" sz="2000" dirty="0" err="1"/>
              <a:t>اكياس</a:t>
            </a:r>
            <a:r>
              <a:rPr lang="ar-IQ" sz="2000" dirty="0"/>
              <a:t> من القماش الصديقة للبيئة وترفع شعار( </a:t>
            </a:r>
            <a:r>
              <a:rPr lang="ar-IQ" sz="2000" dirty="0" err="1"/>
              <a:t>شيل</a:t>
            </a:r>
            <a:r>
              <a:rPr lang="ar-IQ" sz="2000" dirty="0"/>
              <a:t> البلاستيك من راسك) وتفرض غرامة على استعمال </a:t>
            </a:r>
            <a:r>
              <a:rPr lang="ar-IQ" sz="2000" dirty="0" err="1"/>
              <a:t>الاكياس</a:t>
            </a:r>
            <a:r>
              <a:rPr lang="ar-IQ" sz="2000" dirty="0"/>
              <a:t> النايلون في المطاعم</a:t>
            </a:r>
            <a:r>
              <a:rPr lang="en-US" sz="2000" dirty="0"/>
              <a:t/>
            </a:r>
            <a:br>
              <a:rPr lang="en-US" sz="2000" dirty="0"/>
            </a:br>
            <a:endParaRPr lang="ar-IQ" sz="2000" dirty="0"/>
          </a:p>
        </p:txBody>
      </p:sp>
      <p:pic>
        <p:nvPicPr>
          <p:cNvPr id="4" name="عنصر نائب للمحتوى 3"/>
          <p:cNvPicPr>
            <a:picLocks noGrp="1"/>
          </p:cNvPicPr>
          <p:nvPr>
            <p:ph idx="1"/>
          </p:nvPr>
        </p:nvPicPr>
        <p:blipFill>
          <a:blip r:embed="rId2"/>
          <a:srcRect/>
          <a:stretch>
            <a:fillRect/>
          </a:stretch>
        </p:blipFill>
        <p:spPr bwMode="auto">
          <a:xfrm>
            <a:off x="546957" y="1600200"/>
            <a:ext cx="805008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2000" dirty="0"/>
              <a:t>السعودية </a:t>
            </a:r>
            <a:r>
              <a:rPr lang="ar-IQ" sz="2000" dirty="0" err="1"/>
              <a:t>اغلقت</a:t>
            </a:r>
            <a:r>
              <a:rPr lang="ar-IQ" sz="2000" dirty="0"/>
              <a:t> 134 مطعم في جدة لاستخدام تلك المطاعم </a:t>
            </a:r>
            <a:r>
              <a:rPr lang="ar-IQ" sz="2000" dirty="0" err="1"/>
              <a:t>الاكياس</a:t>
            </a:r>
            <a:r>
              <a:rPr lang="ar-IQ" sz="2000" dirty="0"/>
              <a:t> والحافظات البلاستيك</a:t>
            </a:r>
            <a:r>
              <a:rPr lang="en-US" sz="2000" dirty="0"/>
              <a:t/>
            </a:r>
            <a:br>
              <a:rPr lang="en-US" sz="2000" dirty="0"/>
            </a:br>
            <a:endParaRPr lang="ar-IQ" sz="2000" dirty="0"/>
          </a:p>
        </p:txBody>
      </p:sp>
      <p:pic>
        <p:nvPicPr>
          <p:cNvPr id="4" name="عنصر نائب للمحتوى 3" descr="C:\Users\hp\Desktop\ندوة علي\بلاستيك\جدة.jpg"/>
          <p:cNvPicPr>
            <a:picLocks noGrp="1"/>
          </p:cNvPicPr>
          <p:nvPr>
            <p:ph idx="1"/>
          </p:nvPr>
        </p:nvPicPr>
        <p:blipFill>
          <a:blip r:embed="rId2"/>
          <a:srcRect/>
          <a:stretch>
            <a:fillRect/>
          </a:stretch>
        </p:blipFill>
        <p:spPr bwMode="auto">
          <a:xfrm>
            <a:off x="4857752" y="1071546"/>
            <a:ext cx="3393334" cy="5097467"/>
          </a:xfrm>
          <a:prstGeom prst="rect">
            <a:avLst/>
          </a:prstGeom>
          <a:noFill/>
          <a:ln w="9525">
            <a:noFill/>
            <a:miter lim="800000"/>
            <a:headEnd/>
            <a:tailEnd/>
          </a:ln>
        </p:spPr>
      </p:pic>
      <p:pic>
        <p:nvPicPr>
          <p:cNvPr id="5" name="صورة 4" descr="C:\Users\hp\Desktop\ندوة علي\بلاستيك\جدة2.jpg"/>
          <p:cNvPicPr/>
          <p:nvPr/>
        </p:nvPicPr>
        <p:blipFill>
          <a:blip r:embed="rId3"/>
          <a:srcRect/>
          <a:stretch>
            <a:fillRect/>
          </a:stretch>
        </p:blipFill>
        <p:spPr bwMode="auto">
          <a:xfrm>
            <a:off x="1142976" y="1357298"/>
            <a:ext cx="3667131" cy="495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2000" dirty="0"/>
              <a:t>الحل الرجوع </a:t>
            </a:r>
            <a:r>
              <a:rPr lang="ar-IQ" sz="2000" dirty="0" err="1"/>
              <a:t>للاكياس</a:t>
            </a:r>
            <a:r>
              <a:rPr lang="ar-IQ" sz="2000" dirty="0"/>
              <a:t> الورقية لشراء </a:t>
            </a:r>
            <a:r>
              <a:rPr lang="ar-IQ" sz="2000" dirty="0" err="1"/>
              <a:t>المعجنات</a:t>
            </a:r>
            <a:r>
              <a:rPr lang="ar-IQ" sz="2000" dirty="0"/>
              <a:t> </a:t>
            </a:r>
            <a:r>
              <a:rPr lang="ar-IQ" sz="2000" dirty="0" err="1"/>
              <a:t>والصمون</a:t>
            </a:r>
            <a:r>
              <a:rPr lang="ar-IQ" sz="2000" dirty="0"/>
              <a:t> </a:t>
            </a:r>
            <a:r>
              <a:rPr lang="en-US" sz="2000" dirty="0"/>
              <a:t/>
            </a:r>
            <a:br>
              <a:rPr lang="en-US" sz="2000" dirty="0"/>
            </a:br>
            <a:endParaRPr lang="ar-IQ" sz="2000" dirty="0"/>
          </a:p>
        </p:txBody>
      </p:sp>
      <p:pic>
        <p:nvPicPr>
          <p:cNvPr id="4" name="عنصر نائب للمحتوى 3" descr="C:\Users\hp\Desktop\ندوة علي\بلاستيك\pl12101466-logo_printed_kraft_paper_bags_plastic_handles_brown_paper_shopping_bags_for_garment.jpg"/>
          <p:cNvPicPr>
            <a:picLocks noGrp="1"/>
          </p:cNvPicPr>
          <p:nvPr>
            <p:ph idx="1"/>
          </p:nvPr>
        </p:nvPicPr>
        <p:blipFill>
          <a:blip r:embed="rId2"/>
          <a:srcRect/>
          <a:stretch>
            <a:fillRect/>
          </a:stretch>
        </p:blipFill>
        <p:spPr bwMode="auto">
          <a:xfrm>
            <a:off x="2000232" y="1643050"/>
            <a:ext cx="6643734"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297502"/>
          </a:xfrm>
        </p:spPr>
        <p:txBody>
          <a:bodyPr>
            <a:normAutofit/>
          </a:bodyPr>
          <a:lstStyle/>
          <a:p>
            <a:pPr algn="r"/>
            <a:r>
              <a:rPr lang="ar-SA" sz="2000" b="1" dirty="0">
                <a:solidFill>
                  <a:srgbClr val="FF0000"/>
                </a:solidFill>
              </a:rPr>
              <a:t>نصائح وقائية </a:t>
            </a:r>
            <a:r>
              <a:rPr lang="en-US" sz="2000" b="1" dirty="0"/>
              <a:t/>
            </a:r>
            <a:br>
              <a:rPr lang="en-US" sz="2000" b="1" dirty="0"/>
            </a:br>
            <a:r>
              <a:rPr lang="ar-SA" sz="2000" b="1" dirty="0"/>
              <a:t>يفيد ربات البيوت والمشتغلين في الصناعات الغذائية وسواهم عند استخدام العبوات المصنوعة من اللدائن إتباع النصائح التالية</a:t>
            </a:r>
            <a:r>
              <a:rPr lang="en-US" sz="2000" b="1" dirty="0"/>
              <a:t> :</a:t>
            </a:r>
            <a:r>
              <a:rPr lang="en-US" sz="2000" dirty="0"/>
              <a:t/>
            </a:r>
            <a:br>
              <a:rPr lang="en-US" sz="2000" dirty="0"/>
            </a:br>
            <a:r>
              <a:rPr lang="ar-IQ" sz="2000" dirty="0" smtClean="0"/>
              <a:t>*</a:t>
            </a:r>
            <a:r>
              <a:rPr lang="ar-SA" sz="2000" b="1" dirty="0" smtClean="0"/>
              <a:t>يمكن </a:t>
            </a:r>
            <a:r>
              <a:rPr lang="ar-SA" sz="2000" b="1" dirty="0"/>
              <a:t>استخدام بلاستيك بولي </a:t>
            </a:r>
            <a:r>
              <a:rPr lang="ar-SA" sz="2000" b="1" dirty="0" err="1"/>
              <a:t>الإيثلين</a:t>
            </a:r>
            <a:r>
              <a:rPr lang="ar-SA" sz="2000" b="1" dirty="0"/>
              <a:t> بنوعيه في تعبئة الأغذية المحتوية على دهون كاللحوم والدواجن المبردة والمجمدة والزبد ، وتجنب تخزينها داخل أوعية مصنوعة من البلاستيك غير المخصص لها فترة طويلة</a:t>
            </a:r>
            <a:r>
              <a:rPr lang="en-US" sz="2000" b="1" dirty="0"/>
              <a:t>.</a:t>
            </a:r>
            <a:r>
              <a:rPr lang="en-US" sz="2000" dirty="0"/>
              <a:t/>
            </a:r>
            <a:br>
              <a:rPr lang="en-US" sz="2000" dirty="0"/>
            </a:br>
            <a:r>
              <a:rPr lang="ar-IQ" sz="2000" dirty="0" smtClean="0"/>
              <a:t>*</a:t>
            </a:r>
            <a:r>
              <a:rPr lang="ar-SA" sz="2000" b="1" dirty="0" smtClean="0"/>
              <a:t>عدم </a:t>
            </a:r>
            <a:r>
              <a:rPr lang="ar-SA" sz="2000" b="1" dirty="0"/>
              <a:t>وضع الأغذية الساخنة في أطباق بلاستيكية بما فيها المصنوعة من </a:t>
            </a:r>
            <a:r>
              <a:rPr lang="ar-SA" sz="2000" b="1" dirty="0" err="1"/>
              <a:t>الميلامين</a:t>
            </a:r>
            <a:r>
              <a:rPr lang="ar-SA" sz="2000" b="1" dirty="0"/>
              <a:t> تجنبا حدوث تفاعلات بينهما</a:t>
            </a:r>
            <a:r>
              <a:rPr lang="en-US" sz="2000" b="1" dirty="0"/>
              <a:t>, </a:t>
            </a:r>
            <a:r>
              <a:rPr lang="ar-SA" sz="2000" b="1" dirty="0"/>
              <a:t>وأفضلية استعمال أدوات المطبخ المصنوعة من الخزف أو الزجاج لهذا الغرض</a:t>
            </a:r>
            <a:r>
              <a:rPr lang="en-US" sz="2000" b="1" dirty="0"/>
              <a:t> .</a:t>
            </a:r>
            <a:r>
              <a:rPr lang="en-US" sz="2000" dirty="0"/>
              <a:t/>
            </a:r>
            <a:br>
              <a:rPr lang="en-US" sz="2000" dirty="0"/>
            </a:br>
            <a:r>
              <a:rPr lang="ar-IQ" sz="2000" dirty="0" smtClean="0"/>
              <a:t>*</a:t>
            </a:r>
            <a:r>
              <a:rPr lang="ar-SA" sz="2000" b="1" dirty="0" smtClean="0"/>
              <a:t>تجنب </a:t>
            </a:r>
            <a:r>
              <a:rPr lang="ar-SA" sz="2000" b="1" dirty="0"/>
              <a:t>استخدام العبوات البلاستيكية التي تكون فيها المادة الملونة غير ثابتة أو تتأثر بالأحماض والزيوت والحرارة في حفظ الأغذية التي توضع فيها</a:t>
            </a:r>
            <a:r>
              <a:rPr lang="en-US" sz="2000" b="1" dirty="0"/>
              <a:t>.</a:t>
            </a:r>
            <a:r>
              <a:rPr lang="en-US" sz="2000" dirty="0"/>
              <a:t/>
            </a:r>
            <a:br>
              <a:rPr lang="en-US" sz="2000" dirty="0"/>
            </a:br>
            <a:r>
              <a:rPr lang="ar-IQ" sz="2000" dirty="0" smtClean="0"/>
              <a:t>*</a:t>
            </a:r>
            <a:r>
              <a:rPr lang="ar-SA" sz="2000" b="1" dirty="0" smtClean="0"/>
              <a:t>عدم </a:t>
            </a:r>
            <a:r>
              <a:rPr lang="ar-SA" sz="2000" b="1" dirty="0"/>
              <a:t>لف الأغذية بالغشاء البلاستيكي اللاصق قبل تسخينها داخل أفران </a:t>
            </a:r>
            <a:r>
              <a:rPr lang="ar-SA" sz="2000" b="1" dirty="0" err="1"/>
              <a:t>الميكرو</a:t>
            </a:r>
            <a:r>
              <a:rPr lang="ar-SA" sz="2000" b="1" dirty="0"/>
              <a:t> ويف</a:t>
            </a:r>
            <a:r>
              <a:rPr lang="en-US" sz="2000" b="1" dirty="0"/>
              <a:t> .</a:t>
            </a:r>
            <a:r>
              <a:rPr lang="en-US" sz="2000" dirty="0"/>
              <a:t/>
            </a:r>
            <a:br>
              <a:rPr lang="en-US" sz="2000" dirty="0"/>
            </a:br>
            <a:r>
              <a:rPr lang="ar-SA" sz="2000" b="1" dirty="0"/>
              <a:t>تجنب تخليل الخضراوات كاللفت والخيار والجزر داخل عبوات بلاستيكية ملونة لم تصنع خصيصا لهذا الغرض</a:t>
            </a:r>
            <a:r>
              <a:rPr lang="en-US" sz="2000" b="1" dirty="0"/>
              <a:t> .</a:t>
            </a:r>
            <a:r>
              <a:rPr lang="en-US" sz="2000" dirty="0"/>
              <a:t/>
            </a:r>
            <a:br>
              <a:rPr lang="en-US" sz="2000" dirty="0"/>
            </a:br>
            <a:r>
              <a:rPr lang="ar-SA" sz="2000" dirty="0"/>
              <a:t> </a:t>
            </a:r>
            <a:r>
              <a:rPr lang="en-US" sz="2000" dirty="0"/>
              <a:t/>
            </a:r>
            <a:br>
              <a:rPr lang="en-US" sz="2000" dirty="0"/>
            </a:br>
            <a:endParaRPr lang="ar-IQ" sz="2000" dirty="0"/>
          </a:p>
        </p:txBody>
      </p:sp>
      <p:sp>
        <p:nvSpPr>
          <p:cNvPr id="3" name="عنصر نائب للمحتوى 2"/>
          <p:cNvSpPr>
            <a:spLocks noGrp="1"/>
          </p:cNvSpPr>
          <p:nvPr>
            <p:ph idx="1"/>
          </p:nvPr>
        </p:nvSpPr>
        <p:spPr>
          <a:xfrm>
            <a:off x="457200" y="5786454"/>
            <a:ext cx="8229600" cy="339709"/>
          </a:xfrm>
        </p:spPr>
        <p:txBody>
          <a:bodyPr>
            <a:normAutofit fontScale="62500" lnSpcReduction="20000"/>
          </a:bodyPr>
          <a:lstStyle/>
          <a:p>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1000108"/>
            <a:ext cx="8229600" cy="5126055"/>
          </a:xfrm>
        </p:spPr>
        <p:txBody>
          <a:bodyPr>
            <a:normAutofit fontScale="92500" lnSpcReduction="10000"/>
          </a:bodyPr>
          <a:lstStyle/>
          <a:p>
            <a:r>
              <a:rPr lang="ar-SA" dirty="0"/>
              <a:t>كثر حديث الناس عن أخطار تلوث السلع الغذائية والمشروبات ببعض مكونات المواد البلاستيكية بسبب كثرة استخدامها في صناعة عبواتها وتغليف الكثير منها، ويعزى ذلك إلى</a:t>
            </a:r>
            <a:endParaRPr lang="en-US" dirty="0"/>
          </a:p>
          <a:p>
            <a:pPr lvl="0"/>
            <a:r>
              <a:rPr lang="ar-SA" dirty="0"/>
              <a:t>التركيب الكيماوي المعقد للبلاستيك </a:t>
            </a:r>
            <a:endParaRPr lang="en-US" dirty="0"/>
          </a:p>
          <a:p>
            <a:pPr lvl="0"/>
            <a:r>
              <a:rPr lang="ar-SA" dirty="0"/>
              <a:t>تنوع المركبات المستعملة في صناعته واستخدام المركبات المضافة </a:t>
            </a:r>
            <a:r>
              <a:rPr lang="en-US" dirty="0"/>
              <a:t>  Additives </a:t>
            </a:r>
            <a:r>
              <a:rPr lang="ar-SA" dirty="0"/>
              <a:t>المستعملة في تحسين صفاته</a:t>
            </a:r>
            <a:endParaRPr lang="en-US" dirty="0"/>
          </a:p>
          <a:p>
            <a:pPr lvl="0"/>
            <a:r>
              <a:rPr lang="en-US" dirty="0"/>
              <a:t>  </a:t>
            </a:r>
            <a:r>
              <a:rPr lang="ar-SA" dirty="0"/>
              <a:t>تأثير طول فترة تخزين الأغذية فيه </a:t>
            </a:r>
            <a:r>
              <a:rPr lang="ar-SA" dirty="0" err="1"/>
              <a:t>وتاثير</a:t>
            </a:r>
            <a:r>
              <a:rPr lang="ar-SA" dirty="0"/>
              <a:t> درجة الحرارة ورقم حموضة على لونه ودرجة تسرب بعض مكوناتها إلى السلع الغذائية والأدوية المعبأة فيه</a:t>
            </a:r>
            <a:endParaRPr lang="en-US" dirty="0"/>
          </a:p>
          <a:p>
            <a:r>
              <a:rPr lang="ar-SA" dirty="0"/>
              <a:t>ويؤثر بلا شك نوع </a:t>
            </a:r>
            <a:r>
              <a:rPr lang="ar-SA" dirty="0" err="1"/>
              <a:t>البوليمر</a:t>
            </a:r>
            <a:r>
              <a:rPr lang="ar-SA" dirty="0"/>
              <a:t> المستعمل في البلاستيك وطريقة تحضير عبواته ودرجة </a:t>
            </a:r>
            <a:r>
              <a:rPr lang="ar-SA" dirty="0" err="1"/>
              <a:t>فاذيته</a:t>
            </a:r>
            <a:r>
              <a:rPr lang="ar-SA" dirty="0"/>
              <a:t> للضوء على سلامة استخدامه </a:t>
            </a:r>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082792"/>
          </a:xfrm>
        </p:spPr>
        <p:txBody>
          <a:bodyPr>
            <a:noAutofit/>
          </a:bodyPr>
          <a:lstStyle/>
          <a:p>
            <a:r>
              <a:rPr lang="ar-IQ" sz="2000" b="1" dirty="0">
                <a:solidFill>
                  <a:srgbClr val="FF0000"/>
                </a:solidFill>
              </a:rPr>
              <a:t> بعض </a:t>
            </a:r>
            <a:r>
              <a:rPr lang="ar-SA" sz="2000" b="1" dirty="0" smtClean="0">
                <a:solidFill>
                  <a:srgbClr val="FF0000"/>
                </a:solidFill>
              </a:rPr>
              <a:t>أنواع</a:t>
            </a:r>
            <a:r>
              <a:rPr lang="ar-IQ" sz="2000" b="1" dirty="0" smtClean="0">
                <a:solidFill>
                  <a:srgbClr val="FF0000"/>
                </a:solidFill>
              </a:rPr>
              <a:t> البلاستيك</a:t>
            </a:r>
            <a:r>
              <a:rPr lang="ar-SA" sz="2000" b="1" dirty="0" smtClean="0">
                <a:solidFill>
                  <a:srgbClr val="FF0000"/>
                </a:solidFill>
              </a:rPr>
              <a:t> </a:t>
            </a:r>
            <a:r>
              <a:rPr lang="ar-SA" sz="2000" b="1" dirty="0">
                <a:solidFill>
                  <a:srgbClr val="FF0000"/>
                </a:solidFill>
              </a:rPr>
              <a:t>المستخدمة للأغذية</a:t>
            </a:r>
            <a:r>
              <a:rPr lang="en-US" sz="2000" dirty="0"/>
              <a:t/>
            </a:r>
            <a:br>
              <a:rPr lang="en-US" sz="2000" dirty="0"/>
            </a:br>
            <a:r>
              <a:rPr lang="ar-SA" sz="2000" b="1" dirty="0"/>
              <a:t>تتنوع المواد البلاستيكية  المستخدمة في صناعة عبوات المواد الغذائية والدوائية إما لوحدها أو مع غيرها من المركبات, وأهمها</a:t>
            </a:r>
            <a:r>
              <a:rPr lang="en-US" sz="2000" b="1" dirty="0"/>
              <a:t> :</a:t>
            </a:r>
            <a:r>
              <a:rPr lang="en-US" sz="2000" dirty="0"/>
              <a:t/>
            </a:r>
            <a:br>
              <a:rPr lang="en-US" sz="2000" dirty="0"/>
            </a:br>
            <a:r>
              <a:rPr lang="ar-SA" sz="2000" b="1" dirty="0" smtClean="0">
                <a:solidFill>
                  <a:srgbClr val="FF0000"/>
                </a:solidFill>
              </a:rPr>
              <a:t>البولي </a:t>
            </a:r>
            <a:r>
              <a:rPr lang="ar-SA" sz="2000" b="1" dirty="0" err="1" smtClean="0">
                <a:solidFill>
                  <a:srgbClr val="FF0000"/>
                </a:solidFill>
              </a:rPr>
              <a:t>ايثلين</a:t>
            </a:r>
            <a:r>
              <a:rPr lang="ar-SA" sz="2000" b="1" dirty="0" smtClean="0">
                <a:solidFill>
                  <a:srgbClr val="FF0000"/>
                </a:solidFill>
              </a:rPr>
              <a:t> منخفض الكثافة</a:t>
            </a:r>
            <a:r>
              <a:rPr lang="ar-SA" sz="2000" b="1" dirty="0" smtClean="0"/>
              <a:t>:  </a:t>
            </a:r>
            <a:r>
              <a:rPr lang="ar-SA" sz="2000" b="1" dirty="0"/>
              <a:t>المستعمل في تحضير معظم الأكياس المستخدمة في تعبئة الأغذية </a:t>
            </a:r>
            <a:r>
              <a:rPr lang="ar-SA" sz="2000" b="1" dirty="0" smtClean="0"/>
              <a:t>الساخنة </a:t>
            </a:r>
            <a:r>
              <a:rPr lang="ar-SA" sz="2000" b="1" dirty="0"/>
              <a:t>وهو يلتصق بالحرارة </a:t>
            </a:r>
            <a:r>
              <a:rPr lang="ar-SA" sz="2000" b="1" dirty="0" err="1"/>
              <a:t>و</a:t>
            </a:r>
            <a:r>
              <a:rPr lang="ar-SA" sz="2000" b="1" dirty="0"/>
              <a:t> يسميه العامة ( الأكياس البلاستيكية</a:t>
            </a:r>
            <a:r>
              <a:rPr lang="ar-IQ" sz="2000" b="1" dirty="0"/>
              <a:t>)</a:t>
            </a:r>
            <a:r>
              <a:rPr lang="en-US" sz="2000" b="1" dirty="0"/>
              <a:t> .</a:t>
            </a:r>
            <a:endParaRPr lang="ar-IQ" sz="2000" dirty="0"/>
          </a:p>
        </p:txBody>
      </p:sp>
      <p:pic>
        <p:nvPicPr>
          <p:cNvPr id="5" name="عنصر نائب للمحتوى 4"/>
          <p:cNvPicPr>
            <a:picLocks noGrp="1"/>
          </p:cNvPicPr>
          <p:nvPr>
            <p:ph idx="1"/>
          </p:nvPr>
        </p:nvPicPr>
        <p:blipFill>
          <a:blip r:embed="rId2"/>
          <a:srcRect/>
          <a:stretch>
            <a:fillRect/>
          </a:stretch>
        </p:blipFill>
        <p:spPr bwMode="auto">
          <a:xfrm>
            <a:off x="571472" y="2643182"/>
            <a:ext cx="7977348" cy="1428760"/>
          </a:xfrm>
          <a:prstGeom prst="rect">
            <a:avLst/>
          </a:prstGeom>
          <a:noFill/>
          <a:ln w="9525">
            <a:noFill/>
            <a:miter lim="800000"/>
            <a:headEnd/>
            <a:tailEnd/>
          </a:ln>
        </p:spPr>
      </p:pic>
      <p:pic>
        <p:nvPicPr>
          <p:cNvPr id="6" name="صورة 5" descr="C:\Users\hp\Desktop\ندوة علي\بلاستيك\index.jpg"/>
          <p:cNvPicPr/>
          <p:nvPr/>
        </p:nvPicPr>
        <p:blipFill>
          <a:blip r:embed="rId3"/>
          <a:srcRect/>
          <a:stretch>
            <a:fillRect/>
          </a:stretch>
        </p:blipFill>
        <p:spPr bwMode="auto">
          <a:xfrm>
            <a:off x="3071802" y="4214818"/>
            <a:ext cx="2876550"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000" b="1" dirty="0">
                <a:solidFill>
                  <a:srgbClr val="FF0000"/>
                </a:solidFill>
              </a:rPr>
              <a:t>بولي </a:t>
            </a:r>
            <a:r>
              <a:rPr lang="ar-SA" sz="2000" b="1" dirty="0" err="1">
                <a:solidFill>
                  <a:srgbClr val="FF0000"/>
                </a:solidFill>
              </a:rPr>
              <a:t>ايثلين</a:t>
            </a:r>
            <a:r>
              <a:rPr lang="ar-SA" sz="2000" b="1" dirty="0">
                <a:solidFill>
                  <a:srgbClr val="FF0000"/>
                </a:solidFill>
              </a:rPr>
              <a:t> مرتفع الكثافة</a:t>
            </a:r>
            <a:r>
              <a:rPr lang="ar-SA" sz="2000" b="1" dirty="0"/>
              <a:t>:  ويستعمل في صناعة أدوات منزلية وأنابيب وخراطيم المياه , كما يمكن استعماله في تعبئة الأغذية التي تتعرض لدرجات حرارة التعقيم ويتميز بقدرته على عزل الرطوبة والاحتفاظ بمرونته على درجة حرارة التجميد التي تقل عن -5 مئوية</a:t>
            </a:r>
            <a:endParaRPr lang="ar-IQ" sz="2000" dirty="0"/>
          </a:p>
        </p:txBody>
      </p:sp>
      <p:pic>
        <p:nvPicPr>
          <p:cNvPr id="6" name="عنصر نائب للمحتوى 5"/>
          <p:cNvPicPr>
            <a:picLocks noGrp="1"/>
          </p:cNvPicPr>
          <p:nvPr>
            <p:ph idx="1"/>
          </p:nvPr>
        </p:nvPicPr>
        <p:blipFill>
          <a:blip r:embed="rId2"/>
          <a:srcRect/>
          <a:stretch>
            <a:fillRect/>
          </a:stretch>
        </p:blipFill>
        <p:spPr bwMode="auto">
          <a:xfrm>
            <a:off x="684948" y="2446783"/>
            <a:ext cx="7774104" cy="28327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2000" b="1" dirty="0" smtClean="0">
                <a:solidFill>
                  <a:srgbClr val="FF0000"/>
                </a:solidFill>
              </a:rPr>
              <a:t>بولي </a:t>
            </a:r>
            <a:r>
              <a:rPr lang="ar-SA" sz="2000" b="1" dirty="0" err="1">
                <a:solidFill>
                  <a:srgbClr val="FF0000"/>
                </a:solidFill>
              </a:rPr>
              <a:t>الإيثلين</a:t>
            </a:r>
            <a:r>
              <a:rPr lang="ar-SA" sz="2000" b="1" dirty="0">
                <a:solidFill>
                  <a:srgbClr val="FF0000"/>
                </a:solidFill>
              </a:rPr>
              <a:t> </a:t>
            </a:r>
            <a:r>
              <a:rPr lang="ar-SA" sz="2000" b="1" dirty="0" err="1" smtClean="0">
                <a:solidFill>
                  <a:srgbClr val="FF0000"/>
                </a:solidFill>
              </a:rPr>
              <a:t>تيرافثالات</a:t>
            </a:r>
            <a:r>
              <a:rPr lang="ar-IQ" sz="2000" b="1" dirty="0" smtClean="0">
                <a:solidFill>
                  <a:srgbClr val="FF0000"/>
                </a:solidFill>
              </a:rPr>
              <a:t>: </a:t>
            </a:r>
            <a:r>
              <a:rPr lang="ar-IQ" sz="2000" b="1" dirty="0" smtClean="0"/>
              <a:t>يتصف</a:t>
            </a:r>
            <a:r>
              <a:rPr lang="ar-SA" sz="2000" b="1" dirty="0" smtClean="0"/>
              <a:t> </a:t>
            </a:r>
            <a:r>
              <a:rPr lang="ar-SA" sz="2000" b="1" dirty="0"/>
              <a:t>بمقاومته درجات الحرارة المرتفعة حتى 300 </a:t>
            </a:r>
            <a:r>
              <a:rPr lang="ar-SA" sz="2000" b="1" dirty="0" err="1"/>
              <a:t>م</a:t>
            </a:r>
            <a:r>
              <a:rPr lang="ar-SA" sz="2000" b="1" dirty="0"/>
              <a:t> , وقلة </a:t>
            </a:r>
            <a:r>
              <a:rPr lang="ar-SA" sz="2000" b="1" dirty="0" err="1"/>
              <a:t>نفاذيتة</a:t>
            </a:r>
            <a:r>
              <a:rPr lang="ar-SA" sz="2000" b="1" dirty="0"/>
              <a:t> للرطوبة والغازات ولونه شفاف ويقاوم بشكل جيد المذيبات العضوية فيستعمل في تعبئة المياه الصحية والدواجن المذبوحة المبردة والمجمدة وغيرها, وتفضل بعض مصانع تعبئة المياه الصحية استخدامه عوضاً عن بلاستيك بولي </a:t>
            </a:r>
            <a:r>
              <a:rPr lang="ar-SA" sz="2000" b="1" dirty="0" err="1"/>
              <a:t>كلور</a:t>
            </a:r>
            <a:r>
              <a:rPr lang="ar-SA" sz="2000" b="1" dirty="0"/>
              <a:t> </a:t>
            </a:r>
            <a:r>
              <a:rPr lang="ar-SA" sz="2000" b="1" dirty="0" err="1"/>
              <a:t>الفينايل</a:t>
            </a:r>
            <a:r>
              <a:rPr lang="ar-SA" sz="2000" b="1" dirty="0"/>
              <a:t> </a:t>
            </a:r>
            <a:endParaRPr lang="ar-IQ" sz="2000" dirty="0"/>
          </a:p>
        </p:txBody>
      </p:sp>
      <p:pic>
        <p:nvPicPr>
          <p:cNvPr id="4" name="عنصر نائب للمحتوى 3"/>
          <p:cNvPicPr>
            <a:picLocks noGrp="1"/>
          </p:cNvPicPr>
          <p:nvPr>
            <p:ph idx="1"/>
          </p:nvPr>
        </p:nvPicPr>
        <p:blipFill>
          <a:blip r:embed="rId2"/>
          <a:srcRect/>
          <a:stretch>
            <a:fillRect/>
          </a:stretch>
        </p:blipFill>
        <p:spPr bwMode="auto">
          <a:xfrm>
            <a:off x="2471115" y="1600200"/>
            <a:ext cx="420176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2000" b="1" dirty="0">
                <a:solidFill>
                  <a:srgbClr val="FF0000"/>
                </a:solidFill>
              </a:rPr>
              <a:t>بولي </a:t>
            </a:r>
            <a:r>
              <a:rPr lang="ar-SA" sz="2000" b="1" dirty="0" err="1">
                <a:solidFill>
                  <a:srgbClr val="FF0000"/>
                </a:solidFill>
              </a:rPr>
              <a:t>كلور</a:t>
            </a:r>
            <a:r>
              <a:rPr lang="ar-SA" sz="2000" b="1" dirty="0">
                <a:solidFill>
                  <a:srgbClr val="FF0000"/>
                </a:solidFill>
              </a:rPr>
              <a:t> </a:t>
            </a:r>
            <a:r>
              <a:rPr lang="ar-SA" sz="2000" b="1" dirty="0" err="1">
                <a:solidFill>
                  <a:srgbClr val="FF0000"/>
                </a:solidFill>
              </a:rPr>
              <a:t>الفينايل</a:t>
            </a:r>
            <a:r>
              <a:rPr lang="ar-SA" sz="2000" b="1" dirty="0"/>
              <a:t>: جيد الالتصاق ولا يتأثر بالدهون والزيوت ويستخدم في صناعة حافظات الطعام </a:t>
            </a:r>
            <a:r>
              <a:rPr lang="ar-SA" sz="2000" b="1" dirty="0" err="1"/>
              <a:t>و</a:t>
            </a:r>
            <a:r>
              <a:rPr lang="ar-SA" sz="2000" b="1" dirty="0"/>
              <a:t> القوارير والأنابيب. وهو شديد المقاومة لنفاذ الرطوبة, وينتشر استعمال النوع الصلب منه في عمل عبوات زيوت الطبخ ومياه الشرب وعصائر الفواكه المركزة والزيتون المخلل وأغذية أخرى لأنه يمتاز بشدة مقاومته للدهون والزيوت وعدم </a:t>
            </a:r>
            <a:r>
              <a:rPr lang="ar-SA" sz="2000" b="1" dirty="0" err="1"/>
              <a:t>نفاذيته</a:t>
            </a:r>
            <a:r>
              <a:rPr lang="ar-SA" sz="2000" b="1" dirty="0"/>
              <a:t> للرطوبة والغازات </a:t>
            </a:r>
            <a:endParaRPr lang="ar-IQ" sz="2000" dirty="0"/>
          </a:p>
        </p:txBody>
      </p:sp>
      <p:pic>
        <p:nvPicPr>
          <p:cNvPr id="4" name="عنصر نائب للمحتوى 3" descr="C:\Users\hp\Desktop\ندوة علي\بلاستيك\Color-pvc-flexible-plastic-sheet-micron-pvc.jpg"/>
          <p:cNvPicPr>
            <a:picLocks noGrp="1"/>
          </p:cNvPicPr>
          <p:nvPr>
            <p:ph idx="1"/>
          </p:nvPr>
        </p:nvPicPr>
        <p:blipFill>
          <a:blip r:embed="rId2"/>
          <a:srcRect/>
          <a:stretch>
            <a:fillRect/>
          </a:stretch>
        </p:blipFill>
        <p:spPr bwMode="auto">
          <a:xfrm>
            <a:off x="2309018" y="1600200"/>
            <a:ext cx="452596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989034"/>
          </a:xfrm>
        </p:spPr>
        <p:txBody>
          <a:bodyPr>
            <a:normAutofit fontScale="90000"/>
          </a:bodyPr>
          <a:lstStyle/>
          <a:p>
            <a:pPr lvl="0"/>
            <a:r>
              <a:rPr lang="ar-SA" sz="2000" b="1" dirty="0" smtClean="0">
                <a:solidFill>
                  <a:srgbClr val="FF0000"/>
                </a:solidFill>
              </a:rPr>
              <a:t>بولي </a:t>
            </a:r>
            <a:r>
              <a:rPr lang="ar-IQ" sz="2000" b="1" dirty="0" err="1" smtClean="0">
                <a:solidFill>
                  <a:srgbClr val="FF0000"/>
                </a:solidFill>
              </a:rPr>
              <a:t>كاربون</a:t>
            </a:r>
            <a:r>
              <a:rPr lang="ar-SA" sz="2000" b="1" dirty="0" smtClean="0"/>
              <a:t>:  وهو نوع من البلاستيك </a:t>
            </a:r>
            <a:r>
              <a:rPr lang="ar-IQ" sz="2000" b="1" dirty="0" smtClean="0"/>
              <a:t> يتكون من </a:t>
            </a:r>
            <a:r>
              <a:rPr lang="en-GB" sz="2000" b="1" dirty="0" smtClean="0"/>
              <a:t> </a:t>
            </a:r>
            <a:r>
              <a:rPr lang="en-GB" sz="2000" b="1" dirty="0" err="1" smtClean="0"/>
              <a:t>bisphenol</a:t>
            </a:r>
            <a:r>
              <a:rPr lang="en-GB" sz="2000" b="1" dirty="0" smtClean="0"/>
              <a:t>    </a:t>
            </a:r>
            <a:r>
              <a:rPr lang="ar-SA" sz="2000" b="1" dirty="0" smtClean="0"/>
              <a:t>شديد المقاومة للصدمات والكيماويات والظروف الجوية ويتصف بالشفافية في لونه وصلابته ، ويستخدم في صناعة الأدوات المنزلية </a:t>
            </a:r>
            <a:r>
              <a:rPr lang="ar-SA" sz="2000" b="1" dirty="0" err="1" smtClean="0"/>
              <a:t>ورضاعات</a:t>
            </a:r>
            <a:r>
              <a:rPr lang="ar-SA" sz="2000" b="1" dirty="0" smtClean="0"/>
              <a:t> الأطفال وفي عبوات بعض المواد الغذائية كالألبان</a:t>
            </a:r>
            <a:r>
              <a:rPr lang="ar-IQ" sz="2000" b="1" dirty="0" smtClean="0"/>
              <a:t> </a:t>
            </a:r>
            <a:r>
              <a:rPr lang="ar-IQ" sz="2000" b="1" dirty="0" err="1" smtClean="0"/>
              <a:t>الا</a:t>
            </a:r>
            <a:r>
              <a:rPr lang="ar-IQ" sz="2000" b="1" dirty="0" smtClean="0"/>
              <a:t> انه في </a:t>
            </a:r>
            <a:r>
              <a:rPr lang="ar-IQ" sz="2000" b="1" dirty="0" err="1" smtClean="0"/>
              <a:t>الاونة</a:t>
            </a:r>
            <a:r>
              <a:rPr lang="ar-IQ" sz="2000" b="1" dirty="0" smtClean="0"/>
              <a:t> </a:t>
            </a:r>
            <a:r>
              <a:rPr lang="ar-IQ" sz="2000" b="1" dirty="0" err="1" smtClean="0"/>
              <a:t>الاخيرة</a:t>
            </a:r>
            <a:r>
              <a:rPr lang="ar-IQ" sz="2000" b="1" dirty="0" smtClean="0"/>
              <a:t> </a:t>
            </a:r>
            <a:r>
              <a:rPr lang="ar-IQ" sz="2000" b="1" dirty="0" err="1" smtClean="0"/>
              <a:t>اثيرت</a:t>
            </a:r>
            <a:r>
              <a:rPr lang="ar-IQ" sz="2000" b="1" dirty="0" smtClean="0"/>
              <a:t> الشكوك حول استعمال هذه المادة في </a:t>
            </a:r>
            <a:r>
              <a:rPr lang="ar-IQ" sz="2000" b="1" dirty="0" err="1" smtClean="0"/>
              <a:t>لغراض</a:t>
            </a:r>
            <a:r>
              <a:rPr lang="ar-IQ" sz="2000" b="1" dirty="0" smtClean="0"/>
              <a:t> تعبئة المواد الغذائية </a:t>
            </a:r>
            <a:r>
              <a:rPr lang="en-US" sz="2000" b="1" dirty="0" smtClean="0"/>
              <a:t> .</a:t>
            </a:r>
            <a:r>
              <a:rPr lang="en-US" sz="2000" dirty="0" smtClean="0"/>
              <a:t/>
            </a:r>
            <a:br>
              <a:rPr lang="en-US" sz="2000" dirty="0" smtClean="0"/>
            </a:br>
            <a:endParaRPr lang="ar-IQ" sz="2000" dirty="0"/>
          </a:p>
        </p:txBody>
      </p:sp>
      <p:pic>
        <p:nvPicPr>
          <p:cNvPr id="4" name="عنصر نائب للمحتوى 3"/>
          <p:cNvPicPr>
            <a:picLocks noGrp="1"/>
          </p:cNvPicPr>
          <p:nvPr>
            <p:ph idx="1"/>
          </p:nvPr>
        </p:nvPicPr>
        <p:blipFill>
          <a:blip r:embed="rId2"/>
          <a:srcRect/>
          <a:stretch>
            <a:fillRect/>
          </a:stretch>
        </p:blipFill>
        <p:spPr bwMode="auto">
          <a:xfrm>
            <a:off x="1643042" y="1714488"/>
            <a:ext cx="5843280" cy="1714512"/>
          </a:xfrm>
          <a:prstGeom prst="rect">
            <a:avLst/>
          </a:prstGeom>
          <a:noFill/>
          <a:ln w="9525">
            <a:noFill/>
            <a:miter lim="800000"/>
            <a:headEnd/>
            <a:tailEnd/>
          </a:ln>
        </p:spPr>
      </p:pic>
      <p:pic>
        <p:nvPicPr>
          <p:cNvPr id="5" name="صورة 4"/>
          <p:cNvPicPr/>
          <p:nvPr/>
        </p:nvPicPr>
        <p:blipFill>
          <a:blip r:embed="rId3"/>
          <a:srcRect/>
          <a:stretch>
            <a:fillRect/>
          </a:stretch>
        </p:blipFill>
        <p:spPr bwMode="auto">
          <a:xfrm>
            <a:off x="1428728" y="3643314"/>
            <a:ext cx="5988690" cy="1824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939916"/>
          </a:xfrm>
        </p:spPr>
        <p:txBody>
          <a:bodyPr>
            <a:normAutofit fontScale="90000"/>
          </a:bodyPr>
          <a:lstStyle/>
          <a:p>
            <a:r>
              <a:rPr lang="ar-SA" sz="2000" b="1" dirty="0">
                <a:solidFill>
                  <a:srgbClr val="FF0000"/>
                </a:solidFill>
              </a:rPr>
              <a:t>المركبات المضافة للبلاستيك ؟ </a:t>
            </a:r>
            <a:r>
              <a:rPr lang="en-US" sz="2000" b="1" dirty="0"/>
              <a:t/>
            </a:r>
            <a:br>
              <a:rPr lang="en-US" sz="2000" b="1" dirty="0"/>
            </a:br>
            <a:r>
              <a:rPr lang="ar-SA" sz="2000" b="1" dirty="0"/>
              <a:t>تتوجه أصابع اتهام العلماء للأدوار الضارة للبلاستيك في تلويثه الأغذية والمشروبات على محتواه من المواد المضافة</a:t>
            </a:r>
            <a:r>
              <a:rPr lang="en-US" sz="2000" b="1" dirty="0"/>
              <a:t> Additives </a:t>
            </a:r>
            <a:r>
              <a:rPr lang="ar-SA" sz="2000" b="1" dirty="0"/>
              <a:t>المستخدمة مع </a:t>
            </a:r>
            <a:r>
              <a:rPr lang="ar-SA" sz="2000" b="1" dirty="0" err="1"/>
              <a:t>البوليمرات</a:t>
            </a:r>
            <a:r>
              <a:rPr lang="ar-SA" sz="2000" b="1" dirty="0"/>
              <a:t> في تصنيعه على شكل عبوات وأطباق وصواني وغيرها, وتشترط إدارة الغذاء والدواء الأمريكية</a:t>
            </a:r>
            <a:r>
              <a:rPr lang="en-US" sz="2000" b="1" dirty="0"/>
              <a:t> F.D.A </a:t>
            </a:r>
            <a:r>
              <a:rPr lang="ar-SA" sz="2000" b="1" dirty="0"/>
              <a:t>توفر مواصفات معينة في المواد المضافة المستخدمة في صناعة الأدوات البلاستيكية وإجراء اختبارات كيماوية وحيوية عليها للتأكد من سلامتها لصحة الإنسان , وهي تشمل رئيساً</a:t>
            </a:r>
            <a:r>
              <a:rPr lang="en-US" sz="2000" dirty="0"/>
              <a:t/>
            </a:r>
            <a:br>
              <a:rPr lang="en-US" sz="2000" dirty="0"/>
            </a:br>
            <a:endParaRPr lang="ar-IQ" sz="2000" dirty="0"/>
          </a:p>
        </p:txBody>
      </p:sp>
      <p:sp>
        <p:nvSpPr>
          <p:cNvPr id="3" name="عنصر نائب للمحتوى 2"/>
          <p:cNvSpPr>
            <a:spLocks noGrp="1"/>
          </p:cNvSpPr>
          <p:nvPr>
            <p:ph idx="1"/>
          </p:nvPr>
        </p:nvSpPr>
        <p:spPr>
          <a:xfrm>
            <a:off x="457200" y="2428868"/>
            <a:ext cx="8229600" cy="4429132"/>
          </a:xfrm>
        </p:spPr>
        <p:txBody>
          <a:bodyPr>
            <a:normAutofit/>
          </a:bodyPr>
          <a:lstStyle/>
          <a:p>
            <a:pPr lvl="0"/>
            <a:r>
              <a:rPr lang="ar-SA" sz="2000" b="1" dirty="0" err="1">
                <a:solidFill>
                  <a:srgbClr val="FF0000"/>
                </a:solidFill>
              </a:rPr>
              <a:t>مزيتات</a:t>
            </a:r>
            <a:r>
              <a:rPr lang="en-US" sz="2000" b="1" dirty="0">
                <a:solidFill>
                  <a:srgbClr val="FF0000"/>
                </a:solidFill>
              </a:rPr>
              <a:t> </a:t>
            </a:r>
            <a:r>
              <a:rPr lang="en-US" sz="2000" b="1" dirty="0" smtClean="0">
                <a:solidFill>
                  <a:srgbClr val="FF0000"/>
                </a:solidFill>
              </a:rPr>
              <a:t>Lubricants</a:t>
            </a:r>
            <a:endParaRPr lang="en-US" sz="2000" dirty="0"/>
          </a:p>
          <a:p>
            <a:pPr lvl="0"/>
            <a:r>
              <a:rPr lang="ar-SA" sz="2000" b="1" dirty="0">
                <a:solidFill>
                  <a:srgbClr val="FF0000"/>
                </a:solidFill>
              </a:rPr>
              <a:t>ومثبتات</a:t>
            </a:r>
            <a:r>
              <a:rPr lang="en-US" sz="2000" b="1" dirty="0">
                <a:solidFill>
                  <a:srgbClr val="FF0000"/>
                </a:solidFill>
              </a:rPr>
              <a:t> </a:t>
            </a:r>
            <a:r>
              <a:rPr lang="en-US" sz="2000" b="1" dirty="0" err="1" smtClean="0">
                <a:solidFill>
                  <a:srgbClr val="FF0000"/>
                </a:solidFill>
              </a:rPr>
              <a:t>Stabilizetrs</a:t>
            </a:r>
            <a:endParaRPr lang="en-US" sz="2000" dirty="0"/>
          </a:p>
          <a:p>
            <a:pPr lvl="0"/>
            <a:r>
              <a:rPr lang="ar-SA" sz="2000" b="1" dirty="0"/>
              <a:t> </a:t>
            </a:r>
            <a:r>
              <a:rPr lang="ar-SA" sz="2000" b="1" dirty="0">
                <a:solidFill>
                  <a:srgbClr val="FF0000"/>
                </a:solidFill>
              </a:rPr>
              <a:t>أملاح أحماض </a:t>
            </a:r>
            <a:r>
              <a:rPr lang="ar-SA" sz="2000" b="1" dirty="0" err="1">
                <a:solidFill>
                  <a:srgbClr val="FF0000"/>
                </a:solidFill>
              </a:rPr>
              <a:t>دهنية</a:t>
            </a:r>
            <a:r>
              <a:rPr lang="ar-SA" sz="2000" b="1" dirty="0">
                <a:solidFill>
                  <a:srgbClr val="FF0000"/>
                </a:solidFill>
              </a:rPr>
              <a:t> أو </a:t>
            </a:r>
            <a:r>
              <a:rPr lang="ar-SA" sz="2000" b="1" dirty="0" err="1">
                <a:solidFill>
                  <a:srgbClr val="FF0000"/>
                </a:solidFill>
              </a:rPr>
              <a:t>أوكسيدات</a:t>
            </a:r>
            <a:r>
              <a:rPr lang="ar-SA" sz="2000" b="1" dirty="0">
                <a:solidFill>
                  <a:srgbClr val="FF0000"/>
                </a:solidFill>
              </a:rPr>
              <a:t> غير عضوية </a:t>
            </a:r>
            <a:r>
              <a:rPr lang="en-US" sz="2000" b="1" dirty="0">
                <a:solidFill>
                  <a:srgbClr val="FF0000"/>
                </a:solidFill>
              </a:rPr>
              <a:t> Inorganic </a:t>
            </a:r>
            <a:r>
              <a:rPr lang="en-US" sz="2000" b="1" dirty="0" smtClean="0">
                <a:solidFill>
                  <a:srgbClr val="FF0000"/>
                </a:solidFill>
              </a:rPr>
              <a:t>oxides</a:t>
            </a:r>
            <a:endParaRPr lang="en-US" sz="2000" dirty="0"/>
          </a:p>
          <a:p>
            <a:pPr lvl="0"/>
            <a:r>
              <a:rPr lang="ar-SA" sz="2000" b="1" dirty="0" err="1" smtClean="0">
                <a:solidFill>
                  <a:srgbClr val="FF0000"/>
                </a:solidFill>
              </a:rPr>
              <a:t>الملدنات</a:t>
            </a:r>
            <a:r>
              <a:rPr lang="ar-SA" sz="2000" b="1" dirty="0" smtClean="0">
                <a:solidFill>
                  <a:srgbClr val="FF0000"/>
                </a:solidFill>
              </a:rPr>
              <a:t> </a:t>
            </a:r>
            <a:r>
              <a:rPr lang="en-US" sz="2000" b="1" dirty="0" smtClean="0">
                <a:solidFill>
                  <a:srgbClr val="FF0000"/>
                </a:solidFill>
              </a:rPr>
              <a:t> Plasticizers</a:t>
            </a:r>
            <a:endParaRPr lang="en-US" sz="2000" dirty="0"/>
          </a:p>
          <a:p>
            <a:r>
              <a:rPr lang="en-US" sz="2000" dirty="0"/>
              <a:t> </a:t>
            </a:r>
            <a:r>
              <a:rPr lang="ar-SA" sz="2000" b="1" dirty="0" smtClean="0"/>
              <a:t> </a:t>
            </a:r>
            <a:r>
              <a:rPr lang="ar-SA" sz="2000" b="1" dirty="0"/>
              <a:t>وقد تهاجر هذه المركبات إلى سطح </a:t>
            </a:r>
            <a:r>
              <a:rPr lang="ar-SA" sz="2000" b="1" dirty="0" err="1"/>
              <a:t>البوليمرات</a:t>
            </a:r>
            <a:r>
              <a:rPr lang="ar-SA" sz="2000" b="1" dirty="0"/>
              <a:t> وتلوث الأغذية . وقد تلوث هذه المواد الكيماوية الأغذية المعبأة فيها أو تتفاعل مع غيرها من المواد المضافة المستعملة في صناعة العبوات البلاستيكية, </a:t>
            </a:r>
            <a:r>
              <a:rPr lang="en-US" sz="2000" b="1" dirty="0"/>
              <a:t> ,</a:t>
            </a:r>
            <a:r>
              <a:rPr lang="ar-SA" sz="2000" b="1" dirty="0"/>
              <a:t>وقد تضاف أحياناً إليها أصباغ لإكسابها اللون المرغوب التي قد تتسرب إلى السلع الغذائية أو تذوب في بعض مكوناتها وتسبب حدوث مشاكل صحية للإنسان، ,كما تكون بعض المركبات الكيماوية المستخدمة أحياناً في صناعة بعض أنواع اللدائن مثل رباعي </a:t>
            </a:r>
            <a:r>
              <a:rPr lang="ar-SA" sz="2000" b="1" dirty="0" err="1"/>
              <a:t>كلورو</a:t>
            </a:r>
            <a:r>
              <a:rPr lang="ar-SA" sz="2000" b="1" dirty="0"/>
              <a:t> </a:t>
            </a:r>
            <a:r>
              <a:rPr lang="ar-SA" sz="2000" b="1" dirty="0" err="1"/>
              <a:t>اثيلين</a:t>
            </a:r>
            <a:r>
              <a:rPr lang="ar-SA" sz="2000" b="1" dirty="0"/>
              <a:t> </a:t>
            </a:r>
            <a:r>
              <a:rPr lang="ar-SA" sz="2000" b="1" dirty="0" err="1"/>
              <a:t>وكلوريد</a:t>
            </a:r>
            <a:r>
              <a:rPr lang="ar-SA" sz="2000" b="1" dirty="0"/>
              <a:t> المثيلين </a:t>
            </a:r>
            <a:r>
              <a:rPr lang="ar-SA" sz="2000" b="1" dirty="0" err="1"/>
              <a:t>والكلورفورم</a:t>
            </a:r>
            <a:r>
              <a:rPr lang="ar-SA" sz="2000" b="1" dirty="0"/>
              <a:t> ذات فعالية </a:t>
            </a:r>
            <a:r>
              <a:rPr lang="ar-SA" sz="2000" b="1" dirty="0" err="1"/>
              <a:t>مسرطنة</a:t>
            </a:r>
            <a:r>
              <a:rPr lang="ar-SA" sz="2000" b="1" dirty="0"/>
              <a:t> للإنسان</a:t>
            </a:r>
            <a:r>
              <a:rPr lang="en-US" sz="2000" b="1" dirty="0"/>
              <a:t> .</a:t>
            </a:r>
            <a:endParaRPr lang="en-US" sz="2000" dirty="0"/>
          </a:p>
          <a:p>
            <a:r>
              <a:rPr lang="ar-SA" sz="2000" dirty="0"/>
              <a:t> </a:t>
            </a:r>
            <a:endParaRPr lang="en-US" sz="2000" dirty="0"/>
          </a:p>
          <a:p>
            <a:endParaRPr lang="ar-IQ"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558</Words>
  <Application>Microsoft Office PowerPoint</Application>
  <PresentationFormat>عرض على الشاشة (3:4)‏</PresentationFormat>
  <Paragraphs>41</Paragraphs>
  <Slides>28</Slides>
  <Notes>0</Notes>
  <HiddenSlides>0</HiddenSlides>
  <MMClips>0</MMClips>
  <ScaleCrop>false</ScaleCrop>
  <HeadingPairs>
    <vt:vector size="4" baseType="variant">
      <vt:variant>
        <vt:lpstr>سمة</vt:lpstr>
      </vt:variant>
      <vt:variant>
        <vt:i4>1</vt:i4>
      </vt:variant>
      <vt:variant>
        <vt:lpstr>عناوين الشرائح</vt:lpstr>
      </vt:variant>
      <vt:variant>
        <vt:i4>28</vt:i4>
      </vt:variant>
    </vt:vector>
  </HeadingPairs>
  <TitlesOfParts>
    <vt:vector size="29" baseType="lpstr">
      <vt:lpstr>سمة Office</vt:lpstr>
      <vt:lpstr>البلاستيك ودرجة تلويثه الأغذية </vt:lpstr>
      <vt:lpstr>الشريحة 2</vt:lpstr>
      <vt:lpstr>الشريحة 3</vt:lpstr>
      <vt:lpstr> بعض أنواع البلاستيك المستخدمة للأغذية تتنوع المواد البلاستيكية  المستخدمة في صناعة عبوات المواد الغذائية والدوائية إما لوحدها أو مع غيرها من المركبات, وأهمها : البولي ايثلين منخفض الكثافة:  المستعمل في تحضير معظم الأكياس المستخدمة في تعبئة الأغذية الساخنة وهو يلتصق بالحرارة و يسميه العامة ( الأكياس البلاستيكية) .</vt:lpstr>
      <vt:lpstr>بولي ايثلين مرتفع الكثافة:  ويستعمل في صناعة أدوات منزلية وأنابيب وخراطيم المياه , كما يمكن استعماله في تعبئة الأغذية التي تتعرض لدرجات حرارة التعقيم ويتميز بقدرته على عزل الرطوبة والاحتفاظ بمرونته على درجة حرارة التجميد التي تقل عن -5 مئوية</vt:lpstr>
      <vt:lpstr>بولي الإيثلين تيرافثالات: يتصف بمقاومته درجات الحرارة المرتفعة حتى 300 م , وقلة نفاذيتة للرطوبة والغازات ولونه شفاف ويقاوم بشكل جيد المذيبات العضوية فيستعمل في تعبئة المياه الصحية والدواجن المذبوحة المبردة والمجمدة وغيرها, وتفضل بعض مصانع تعبئة المياه الصحية استخدامه عوضاً عن بلاستيك بولي كلور الفينايل </vt:lpstr>
      <vt:lpstr>بولي كلور الفينايل: جيد الالتصاق ولا يتأثر بالدهون والزيوت ويستخدم في صناعة حافظات الطعام و القوارير والأنابيب. وهو شديد المقاومة لنفاذ الرطوبة, وينتشر استعمال النوع الصلب منه في عمل عبوات زيوت الطبخ ومياه الشرب وعصائر الفواكه المركزة والزيتون المخلل وأغذية أخرى لأنه يمتاز بشدة مقاومته للدهون والزيوت وعدم نفاذيته للرطوبة والغازات </vt:lpstr>
      <vt:lpstr>بولي كاربون:  وهو نوع من البلاستيك  يتكون من  bisphenol    شديد المقاومة للصدمات والكيماويات والظروف الجوية ويتصف بالشفافية في لونه وصلابته ، ويستخدم في صناعة الأدوات المنزلية ورضاعات الأطفال وفي عبوات بعض المواد الغذائية كالألبان الا انه في الاونة الاخيرة اثيرت الشكوك حول استعمال هذه المادة في لغراض تعبئة المواد الغذائية  . </vt:lpstr>
      <vt:lpstr>المركبات المضافة للبلاستيك ؟  تتوجه أصابع اتهام العلماء للأدوار الضارة للبلاستيك في تلويثه الأغذية والمشروبات على محتواه من المواد المضافة Additives المستخدمة مع البوليمرات في تصنيعه على شكل عبوات وأطباق وصواني وغيرها, وتشترط إدارة الغذاء والدواء الأمريكية F.D.A توفر مواصفات معينة في المواد المضافة المستخدمة في صناعة الأدوات البلاستيكية وإجراء اختبارات كيماوية وحيوية عليها للتأكد من سلامتها لصحة الإنسان , وهي تشمل رئيساً </vt:lpstr>
      <vt:lpstr>مشكلات بعض أنواع البلاستيك الملون ؟ تضاف أحياناً إلى بعض المواد البلاستيكية أصباغ لإكسابها اللون المرغوب يكون بعضها تركيبه غير ثابت فتتسرب إلى السلع الغذائية أو تذوب في بعض مكوناتها وتسبب حدوث مشاكل صحية للإنسان , وأبسط دليل على ذلك ما يحدث عند تخليل جذور اللفت المضاف إليها البنجر ( الشوندر ) داخل حافظات بلاستيكية ملونة فيلاحظ بعد مرور بعض الوقت تغير في لون المحلول الملحي للمخلل فيصبح لونه باهتا, وهذا دليل علمي على حدوث تفاعلات بين بعض مكونات العبوات -خاصة الصبغة- والمحلول الملحي الحامضي للشوندر.  </vt:lpstr>
      <vt:lpstr>الغشاء البلاستيكي اللاصق للأغذية ؟ شاع استخدام ربات البيوت الغلاف الرقيق الشفاف المسمى الغشاء اللاصق Cling film في تغليف بعض الأغذية قبل حفظها في الثلاجة أو سواها , وهو مصنوع من بولي كلور الفينايل واكتشف العلماء تسرب هذه المركبات المضافة إلى البوليمر المستخدم في صناعته إلى الأغذية التي تلاصقه, وأدى حصول الفئران على جرعات كبيرة منها إلى إصابتها بالسرطان  ولقد حذرت السلطات الصحية البريطانية من استخدام هذا النوع من البلاستيك اللاصق Cling film في تغليف الأغذية تفاديا انتقال بعض مكوناته إلى الطعام خاصة عند احتوائه على الدهون كالجبن والزبد التي قد تذوب الملدنات فيها   </vt:lpstr>
      <vt:lpstr>التأثيرات المسرطنة للبلاستيك ؟ يؤدي تعرض الإنسان لأشكال مختلفة من مركب بولي  الستايرين Polystyrene إلى إصابته ببعض أنواع الأورام الخبيثة ، وهذا المركب له تأثيرات مسببه للتطفر في الخلايا ومسمم للجنين ، وأدى زرع مركب بولي الستايرين في فئران التجارب إلى تكوين أورام فيها ، ونشرت تقارير علمية عن فعالية مركبات من نوع ستايرين بيتادئين styrene butadiene copolymers  في تكوين أورام ليمفاوية بالدم، ولوحظ وجود مركب بولي الستايرين في الهواء والماء ،ويوجد في لبن الزبادي والزبد والجبن الأبيض والحليب المجنس والعسل المحفوظة داخل عبوات مصنوعة من بلاستيك بولي الستايرين ، وجميع عبوات عديد الستايرين المحفوظ فيها الأغذية ، كما اكتشف وجوده في دخان السجائر ، كما يستعمل في صناعة لعب الأطفال والعبوات والأدوات الرياضية وأدوات الترفيه والتسلية وأدوات منزلية وأثاث منزلي وحجرات أجهزة التلفاز وأدوات كهربائية وغيرها يؤدي استعمال مواد التعبئة المحتوية على مركبات ثنائي الفينايل بولي الكلور polychlorinated biphenyls  ذات تأثيرات مسرطنة للكبد في الحيوانات والإنسان إلى تلوث الأغذية كالأسماك والمكسرات والسيلاج ولحوم الحيوانات ومنتجات ألبانها ثم انتقالها إلى جسم الإنسان ، وتكون بعض المركبات الكيماوية التي تستخدم أحيانا في صناعة البلاستيك مثل رباعي كلورو اثيلين وكلوريد المثيلين والكلورفورم ذات فعالية مسرطنة للإنسان . </vt:lpstr>
      <vt:lpstr>رموز مهمة جداً على العبوات البلاستيك </vt:lpstr>
      <vt:lpstr>الرقم 1 : آمن وقابل للتدوير . يستخدم لعلب الماء والعصير   والصودا </vt:lpstr>
      <vt:lpstr>الرقم 2 : قابل للتدوير : يستخدم لعلب الشامبو والمنظفات ،  الحليب ولعب الأطفال</vt:lpstr>
      <vt:lpstr>الرقم 3 : ضار وسام اذا أستخدم لفترة طويلة  وهو مايسمى بالفينيل أو ال PVC ،  يستخدم في مواسير السباكة وستائر الحمام ،  وكثيرا مايستخدم في لعب الأطفال  وتغطية اللحوم والأجبان كبلاستيك شفاف لذا يجب الحذر من هذا النوع بالذات لأنه من أخطر أنواع البلاستيك وأرخصها لذا يستخدم بكثرة.  </vt:lpstr>
      <vt:lpstr>الرقم 4 : آمن نسبيا وقابل للتدوير ، يستخدم لصنع  القوارير واكياس التسوق</vt:lpstr>
      <vt:lpstr>الرقم 5: من أفضل انواع البلاستيك وأكثرها أمناً ، يناسب السوائل والمواد الباردة والحارة وغير ضار أبدا .  يستخدم في صناعة حوافظ الطعام والصحون  وعلب الأدوية وكل ما يتعلق بالطعام . </vt:lpstr>
      <vt:lpstr>الرقم 6 : خطر وغير آمن وهو ما يسمى  بالبولي ستايرين أو الستايروفورم ، علب البرغر والهوت دوغ وأكواب الشاي اللي كأنها فلين  والمستخدمة الى عهد قريب في مطاعم  الوجبات السريعه العالمية عندنا مع العلم أنها منعت منذ أكثر من 20 سنه في أمريكا من قبل الحكومة  وماك دونالدز توقف عن أستخدامها منذ 1980 !!! !!!!!!! الحذر من هذه المادة والتي ما تزال تستخدم في المطاعم و البوفيهات الشعبية .    </vt:lpstr>
      <vt:lpstr> الرقم 7 : هذا النوع لايقع تحت اي تصنيف من الأنواع   الستة السابقة وقد يكون عبارة عن خليط منها  والأمر الهام هنا أن كثير من الشركات العالمية بدأت تتجنبه بما فيها شركة TOYS R US الأمريكية  للألعاب والتي تصنع كذلك رضاعات الأطفال . وماتزال هذه المادة محط جدال بين الأوساط العلمية .  تجنب هذه المادة قدر الإمكان  إلا أذا ذكر عليها أنها خالية من مادة BPA وتكتب على الرضاعات كما يلي (BPA-free bottles. ) وتكون شفافة  </vt:lpstr>
      <vt:lpstr>خزانات الفايبر كلاس مسبب رئيسي للسرطان </vt:lpstr>
      <vt:lpstr>ما هي مادة الـ BPA ؟   هو بوليمر bisphenol  وهو مادة من صنع الانسان ينتج منها ستة بلايين باوند كل عام وتستخدم في الكثير من المنتجات البلاستيكية كما تم ذكرها سابقا  واشارت الدراسات الى امكانية تسرب هذه المادة الى الطعام او الشراب خاصة اذا تم وضع المنتج في حرارة مرتفعة. واكد مركز السيطرة على الامراض في اميركا وجود آثار لهذه المادة في البول لكنه لم يعرف حتى اليوم اذا ما كانت الكميات التي وجدت منها خطيرة ،علما ان دراسات حديثة اكدت تسببها للانسان بعواقب صحية على المدى البعيد في حال تعرض لها في وقت مبكر من حياته.   وعالمياً منعت كل من فرنسا والدانمارك وكندا منذ فترة، استخدام مادة الـ BPA في عدد من المنتجات الخاصة بالأطفال، وتتجّه الولايات المتحدة إلى هذا المنع بشكل تدريجي بعد الانتقادات الشديدة التي تعرّضت لها هيئة الأغذية والدواء الأميركية لعدم تبنّيها فكرة تسبب البلاستيك بالسرطان مبرّرة ان الدراسات الموجودة غير كافية بعد لحسم المسألة وهي بحاجة الى درس وتجارب أكثر. وفي المقابل قرّر الإتحاد الأوروبي في 25 تشرين الثاني الفائت ومن باب الوقاية منع استعمال مادة الـBPA في صناعة رضاعات الأطفال بدءًا من حزيران المقبل. أما في دبي فقد عممت البلدية على المؤسسات الغذائية استخدام أكواب البلاستيك المصنوعة من البوليسترين الصلد في تقديم المشروبات الساخنة ودعت مصانع الأكواب البلاستيكية في دبي إلى إبراز المدى الحراري للاستخدام والرمز الدال على نوع البلاستيك أسفل الكوب.   </vt:lpstr>
      <vt:lpstr>بعض البلدان العربية التي منعت استعمال اكياس البلاستيك في المطاعم   حضرت تونس سنة2016  استعمال اكياس البلاستك في المطاعم والافران  </vt:lpstr>
      <vt:lpstr>حضرت قطر سنة2015 استعمال اكياس البلاستك في المطاعم والافران  </vt:lpstr>
      <vt:lpstr>لبنان  توزيع اكياس من القماش الصديقة للبيئة وترفع شعار( شيل البلاستيك من راسك) وتفرض غرامة على استعمال الاكياس النايلون في المطاعم </vt:lpstr>
      <vt:lpstr>السعودية اغلقت 134 مطعم في جدة لاستخدام تلك المطاعم الاكياس والحافظات البلاستيك </vt:lpstr>
      <vt:lpstr>الحل الرجوع للاكياس الورقية لشراء المعجنات والصمون  </vt:lpstr>
      <vt:lpstr>نصائح وقائية  يفيد ربات البيوت والمشتغلين في الصناعات الغذائية وسواهم عند استخدام العبوات المصنوعة من اللدائن إتباع النصائح التالية : *يمكن استخدام بلاستيك بولي الإيثلين بنوعيه في تعبئة الأغذية المحتوية على دهون كاللحوم والدواجن المبردة والمجمدة والزبد ، وتجنب تخزينها داخل أوعية مصنوعة من البلاستيك غير المخصص لها فترة طويلة. *عدم وضع الأغذية الساخنة في أطباق بلاستيكية بما فيها المصنوعة من الميلامين تجنبا حدوث تفاعلات بينهما, وأفضلية استعمال أدوات المطبخ المصنوعة من الخزف أو الزجاج لهذا الغرض . *تجنب استخدام العبوات البلاستيكية التي تكون فيها المادة الملونة غير ثابتة أو تتأثر بالأحماض والزيوت والحرارة في حفظ الأغذية التي توضع فيها. *عدم لف الأغذية بالغشاء البلاستيكي اللاصق قبل تسخينها داخل أفران الميكرو ويف . تجنب تخليل الخضراوات كاللفت والخيار والجزر داخل عبوات بلاستيكية ملونة لم تصنع خصيصا لهذا الغرض .   </vt:lpstr>
    </vt:vector>
  </TitlesOfParts>
  <Company>Ahmed-Under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البلاستيك ودرجة تلويثه الأغذية </dc:title>
  <dc:creator>hp</dc:creator>
  <cp:lastModifiedBy>hp</cp:lastModifiedBy>
  <cp:revision>49</cp:revision>
  <dcterms:created xsi:type="dcterms:W3CDTF">2019-02-18T21:48:14Z</dcterms:created>
  <dcterms:modified xsi:type="dcterms:W3CDTF">2019-04-18T07:35:01Z</dcterms:modified>
</cp:coreProperties>
</file>