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317" r:id="rId4"/>
    <p:sldId id="263" r:id="rId5"/>
    <p:sldId id="264" r:id="rId6"/>
    <p:sldId id="265" r:id="rId7"/>
    <p:sldId id="266" r:id="rId8"/>
    <p:sldId id="267" r:id="rId9"/>
    <p:sldId id="349" r:id="rId10"/>
    <p:sldId id="271" r:id="rId11"/>
    <p:sldId id="338" r:id="rId12"/>
    <p:sldId id="336" r:id="rId13"/>
    <p:sldId id="289" r:id="rId14"/>
    <p:sldId id="269" r:id="rId15"/>
    <p:sldId id="339" r:id="rId16"/>
    <p:sldId id="281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4" autoAdjust="0"/>
    <p:restoredTop sz="94712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9011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011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011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011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011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012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0121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0122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0123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74053698-DA4E-4D21-BFEF-6454D28DA9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73DFB-672C-4211-A2B2-3A3D9D1E38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7CEB5-491E-4D94-99B4-18C88E91E4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FE50C-1681-466F-BAF9-4828F2F549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90776-B373-4767-B4F2-674AA1D6BC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CCAF0-41A6-493B-9262-FBD617ADCD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DE1FB4-FABA-4C26-942D-135A97101F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AF6A9-5B63-4BBD-A9B4-8ED32E6609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D4E9F-676C-429C-9B6E-1973C161AB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33560-BFE2-4701-8390-A8C211C118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EDAEC-6567-42E8-A93A-16C1445ABE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090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89091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9092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9093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909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909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8909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8909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A2E20B9D-7588-463F-8E01-F5DAD000F60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Enterobacteriaceae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E. coli</a:t>
            </a:r>
            <a:r>
              <a:rPr lang="en-US"/>
              <a:t> toxins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4"/>
            <a:r>
              <a:rPr lang="en-US"/>
              <a:t>ST – is heat stable and binds to specific receptors to stimulate the production of cGMP with the same results as with LT.</a:t>
            </a:r>
          </a:p>
          <a:p>
            <a:endParaRPr lang="en-US"/>
          </a:p>
        </p:txBody>
      </p:sp>
      <p:pic>
        <p:nvPicPr>
          <p:cNvPr id="19460" name="Picture 4" descr="figure_25_15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819400"/>
            <a:ext cx="2286000" cy="3803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LT vs ST activity</a:t>
            </a:r>
          </a:p>
        </p:txBody>
      </p:sp>
      <p:pic>
        <p:nvPicPr>
          <p:cNvPr id="94211" name="Picture 3" descr="LT vs ST activity"/>
          <p:cNvPicPr>
            <a:picLocks noChangeAspect="1" noChangeArrowheads="1"/>
          </p:cNvPicPr>
          <p:nvPr/>
        </p:nvPicPr>
        <p:blipFill>
          <a:blip r:embed="rId2" cstate="print"/>
          <a:srcRect t="3076"/>
          <a:stretch>
            <a:fillRect/>
          </a:stretch>
        </p:blipFill>
        <p:spPr bwMode="auto">
          <a:xfrm>
            <a:off x="2438400" y="1447800"/>
            <a:ext cx="4284663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E. coli</a:t>
            </a:r>
            <a:r>
              <a:rPr lang="en-US"/>
              <a:t> toxins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4"/>
            <a:r>
              <a:rPr lang="en-US"/>
              <a:t>Both enterotoxins are composed of  five beta subunits (for binding) and 1 alpha subunit (has the toxic enzymatic activity).</a:t>
            </a:r>
          </a:p>
          <a:p>
            <a:endParaRPr lang="en-US"/>
          </a:p>
        </p:txBody>
      </p:sp>
      <p:pic>
        <p:nvPicPr>
          <p:cNvPr id="92164" name="Picture 4" descr="figure_25_16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895600"/>
            <a:ext cx="4429125" cy="3494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Composition of subunits of enterotoxins</a:t>
            </a:r>
          </a:p>
        </p:txBody>
      </p:sp>
      <p:pic>
        <p:nvPicPr>
          <p:cNvPr id="37891" name="Picture 3" descr="enteotoxinstruc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133600"/>
            <a:ext cx="8458200" cy="4306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E. coli</a:t>
            </a:r>
            <a:r>
              <a:rPr lang="en-US"/>
              <a:t> toxins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/>
            <a:r>
              <a:rPr lang="en-US"/>
              <a:t>Shiga-type toxin – also called the verotoxin -produced by enterohemorrhagic strains of E. coli (EHEC) – is cytotoxic, enterotoxic, neurotoxic, and may cause diarrhea and ulceration of the G.I. tract. </a:t>
            </a:r>
          </a:p>
          <a:p>
            <a:pPr lvl="4"/>
            <a:r>
              <a:rPr lang="en-US"/>
              <a:t> There are two types shiga-like toxin 1 and shiga-like toxin 2.</a:t>
            </a:r>
          </a:p>
          <a:p>
            <a:pPr lvl="4"/>
            <a:r>
              <a:rPr lang="en-US"/>
              <a:t>Inhibit protein synthesis by cleaving a 28S rRNA that’s part of the 60S subunit</a:t>
            </a:r>
          </a:p>
        </p:txBody>
      </p:sp>
      <p:pic>
        <p:nvPicPr>
          <p:cNvPr id="17412" name="Picture 4" descr="figure_25_15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82950"/>
            <a:ext cx="2244725" cy="3575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bldLvl="5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E. coli</a:t>
            </a:r>
            <a:r>
              <a:rPr lang="en-US"/>
              <a:t> toxins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/>
            <a:r>
              <a:rPr lang="en-US" sz="1800" dirty="0" err="1"/>
              <a:t>Enteroaggregative</a:t>
            </a:r>
            <a:r>
              <a:rPr lang="en-US" sz="1800" dirty="0"/>
              <a:t> ST-like toxin – produced by </a:t>
            </a:r>
            <a:r>
              <a:rPr lang="en-US" sz="1800" dirty="0" err="1"/>
              <a:t>enteroaggregative</a:t>
            </a:r>
            <a:r>
              <a:rPr lang="en-US" sz="1800" dirty="0"/>
              <a:t> strains of E. coli (EAEC) – causes watery diarrhea.</a:t>
            </a:r>
          </a:p>
          <a:p>
            <a:pPr lvl="3"/>
            <a:r>
              <a:rPr lang="en-US" sz="1800" dirty="0" err="1"/>
              <a:t>Hemolysins</a:t>
            </a:r>
            <a:r>
              <a:rPr lang="en-US" sz="1800" dirty="0"/>
              <a:t> – two different types may be found: cell bound and secreted.  </a:t>
            </a:r>
          </a:p>
          <a:p>
            <a:pPr lvl="4"/>
            <a:r>
              <a:rPr lang="en-US" sz="1800" dirty="0"/>
              <a:t>They lyse RBCs and leukocytes and may help to inhibit phagocytosis when cell bound.</a:t>
            </a:r>
          </a:p>
          <a:p>
            <a:pPr lvl="3"/>
            <a:r>
              <a:rPr lang="en-US" sz="1800" dirty="0"/>
              <a:t>Endotoxin</a:t>
            </a:r>
          </a:p>
          <a:p>
            <a:pPr marL="914400" lvl="2" indent="0"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E. coli</a:t>
            </a:r>
            <a:r>
              <a:rPr lang="en-US" i="1"/>
              <a:t> gastroenteritis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>
              <a:lnSpc>
                <a:spcPct val="80000"/>
              </a:lnSpc>
            </a:pPr>
            <a:r>
              <a:rPr lang="en-US" sz="1600" dirty="0"/>
              <a:t>EHEC – The organism attaches via </a:t>
            </a:r>
            <a:r>
              <a:rPr lang="en-US" sz="1600" dirty="0" err="1"/>
              <a:t>pili</a:t>
            </a:r>
            <a:r>
              <a:rPr lang="en-US" sz="1600" dirty="0"/>
              <a:t> to the intestinal mucosa and liberates the </a:t>
            </a:r>
            <a:r>
              <a:rPr lang="en-US" sz="1600" dirty="0" err="1">
                <a:solidFill>
                  <a:schemeClr val="accent2"/>
                </a:solidFill>
              </a:rPr>
              <a:t>shiga</a:t>
            </a:r>
            <a:r>
              <a:rPr lang="en-US" sz="1600" dirty="0">
                <a:solidFill>
                  <a:schemeClr val="accent2"/>
                </a:solidFill>
              </a:rPr>
              <a:t>-like toxin</a:t>
            </a:r>
            <a:r>
              <a:rPr lang="en-US" sz="1600" dirty="0"/>
              <a:t>. </a:t>
            </a:r>
          </a:p>
          <a:p>
            <a:pPr lvl="4">
              <a:lnSpc>
                <a:spcPct val="80000"/>
              </a:lnSpc>
            </a:pPr>
            <a:r>
              <a:rPr lang="en-US" sz="1600" dirty="0"/>
              <a:t>The symptoms start with a watery diarrhea that progresses to bloody diarrhea without pus and </a:t>
            </a:r>
            <a:r>
              <a:rPr lang="en-US" sz="1600" dirty="0" err="1"/>
              <a:t>crampy</a:t>
            </a:r>
            <a:r>
              <a:rPr lang="en-US" sz="1600" dirty="0"/>
              <a:t> abdominal pain with no fever or a low-grade fever.</a:t>
            </a:r>
          </a:p>
          <a:p>
            <a:pPr lvl="4">
              <a:lnSpc>
                <a:spcPct val="80000"/>
              </a:lnSpc>
            </a:pPr>
            <a:r>
              <a:rPr lang="en-US" sz="1600" dirty="0"/>
              <a:t>This may progress to </a:t>
            </a:r>
            <a:r>
              <a:rPr lang="en-US" sz="1600" dirty="0">
                <a:solidFill>
                  <a:schemeClr val="accent2"/>
                </a:solidFill>
              </a:rPr>
              <a:t>hemolytic-uremic syndrome</a:t>
            </a:r>
            <a:r>
              <a:rPr lang="en-US" sz="1600" dirty="0"/>
              <a:t> that is characterized by low </a:t>
            </a:r>
            <a:r>
              <a:rPr lang="en-US" sz="1600" dirty="0" err="1"/>
              <a:t>platlet</a:t>
            </a:r>
            <a:r>
              <a:rPr lang="en-US" sz="1600" dirty="0"/>
              <a:t> count, hemolytic anemia, and kidney failure. </a:t>
            </a:r>
          </a:p>
          <a:p>
            <a:pPr lvl="4">
              <a:lnSpc>
                <a:spcPct val="80000"/>
              </a:lnSpc>
            </a:pPr>
            <a:r>
              <a:rPr lang="en-US" sz="1600" dirty="0"/>
              <a:t> This is most often caused by serotypes O157:H7.</a:t>
            </a:r>
          </a:p>
          <a:p>
            <a:pPr lvl="4">
              <a:lnSpc>
                <a:spcPct val="80000"/>
              </a:lnSpc>
            </a:pPr>
            <a:r>
              <a:rPr lang="en-US" sz="1600" dirty="0"/>
              <a:t> This strain of </a:t>
            </a:r>
            <a:r>
              <a:rPr lang="en-US" sz="1600" i="1" dirty="0"/>
              <a:t>E. coli</a:t>
            </a:r>
            <a:r>
              <a:rPr lang="en-US" sz="1600" dirty="0"/>
              <a:t> can be differentiated from other strains of </a:t>
            </a:r>
            <a:r>
              <a:rPr lang="en-US" sz="1600" i="1" dirty="0"/>
              <a:t>E. coli</a:t>
            </a:r>
            <a:r>
              <a:rPr lang="en-US" sz="1600" dirty="0"/>
              <a:t>  by the fact that it does not ferment sorbitol in 48 hours (other strains do).  </a:t>
            </a:r>
          </a:p>
          <a:p>
            <a:pPr lvl="4">
              <a:lnSpc>
                <a:spcPct val="80000"/>
              </a:lnSpc>
            </a:pPr>
            <a:r>
              <a:rPr lang="en-US" sz="1600" dirty="0"/>
              <a:t>A sorbitol-Mac (SMAC) plate (contains sorbitol instead of lactose) is used to selectively isolate this organism.</a:t>
            </a:r>
          </a:p>
          <a:p>
            <a:pPr lvl="4">
              <a:lnSpc>
                <a:spcPct val="80000"/>
              </a:lnSpc>
            </a:pPr>
            <a:r>
              <a:rPr lang="en-US" sz="1600" dirty="0"/>
              <a:t>One must  confirm that the isolate is </a:t>
            </a:r>
            <a:r>
              <a:rPr lang="en-US" sz="1600" i="1" dirty="0"/>
              <a:t>E. coli </a:t>
            </a:r>
            <a:r>
              <a:rPr lang="en-US" sz="1600" dirty="0"/>
              <a:t>O1547:H7 using serological testing and confirm production of the </a:t>
            </a:r>
            <a:r>
              <a:rPr lang="en-US" sz="1600" dirty="0" err="1"/>
              <a:t>shiga</a:t>
            </a:r>
            <a:r>
              <a:rPr lang="en-US" sz="1600" dirty="0"/>
              <a:t>-like toxin before reporting out results.</a:t>
            </a:r>
          </a:p>
          <a:p>
            <a:pPr lvl="4">
              <a:lnSpc>
                <a:spcPct val="80000"/>
              </a:lnSpc>
            </a:pPr>
            <a:r>
              <a:rPr lang="en-US" sz="1600" dirty="0"/>
              <a:t>Serotypes of </a:t>
            </a:r>
            <a:r>
              <a:rPr lang="en-US" sz="1600" i="1" dirty="0"/>
              <a:t>E. coli</a:t>
            </a:r>
            <a:r>
              <a:rPr lang="en-US" sz="1600" dirty="0"/>
              <a:t> other than O157H7 have now been found to cause this disease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4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Enterobacteriaceae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Classification – more than15 different genera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Escherichia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Shigella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Edwardsiella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Salmonella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Citrobacter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Klebsiella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Enterobacter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Hafnia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Serratia</a:t>
            </a:r>
          </a:p>
          <a:p>
            <a:pPr lvl="1">
              <a:lnSpc>
                <a:spcPct val="90000"/>
              </a:lnSpc>
            </a:pPr>
            <a:endParaRPr lang="en-US" sz="24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Enterobacteriaceae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Proteus</a:t>
            </a:r>
          </a:p>
          <a:p>
            <a:pPr lvl="1"/>
            <a:r>
              <a:rPr lang="en-US"/>
              <a:t>Providencia</a:t>
            </a:r>
          </a:p>
          <a:p>
            <a:pPr lvl="1"/>
            <a:r>
              <a:rPr lang="en-US" i="1"/>
              <a:t>Morganella</a:t>
            </a:r>
          </a:p>
          <a:p>
            <a:pPr lvl="1"/>
            <a:r>
              <a:rPr lang="en-US" i="1"/>
              <a:t>Yersinia</a:t>
            </a:r>
          </a:p>
          <a:p>
            <a:pPr lvl="1"/>
            <a:r>
              <a:rPr lang="en-US" i="1"/>
              <a:t>Erwinia</a:t>
            </a:r>
          </a:p>
          <a:p>
            <a:pPr lvl="1"/>
            <a:r>
              <a:rPr lang="en-US" i="1"/>
              <a:t>Pectinobacterium</a:t>
            </a:r>
            <a:endParaRPr lang="en-US"/>
          </a:p>
          <a:p>
            <a:pPr lvl="1"/>
            <a:endParaRPr lang="en-US" i="1"/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Enterobacteriaceae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sz="2000"/>
              <a:t>Somatic  </a:t>
            </a:r>
            <a:r>
              <a:rPr lang="en-US" sz="2000">
                <a:solidFill>
                  <a:schemeClr val="accent2"/>
                </a:solidFill>
              </a:rPr>
              <a:t>O </a:t>
            </a:r>
            <a:r>
              <a:rPr lang="en-US" sz="2000"/>
              <a:t>antigens – these are the heat stable polysaccharide part of the LPS.  </a:t>
            </a:r>
          </a:p>
          <a:p>
            <a:pPr lvl="3"/>
            <a:r>
              <a:rPr lang="en-US" sz="1800"/>
              <a:t>Variation from smooth to rough colonial forms is accompanied by progressive loss of smooth O Antigen.</a:t>
            </a:r>
          </a:p>
          <a:p>
            <a:pPr lvl="2"/>
            <a:r>
              <a:rPr lang="en-US" sz="2000"/>
              <a:t>Flagellar </a:t>
            </a:r>
            <a:r>
              <a:rPr lang="en-US" sz="2000">
                <a:solidFill>
                  <a:schemeClr val="accent2"/>
                </a:solidFill>
              </a:rPr>
              <a:t>H</a:t>
            </a:r>
            <a:r>
              <a:rPr lang="en-US" sz="2000"/>
              <a:t> antigens – are heat labile</a:t>
            </a:r>
          </a:p>
          <a:p>
            <a:pPr lvl="2"/>
            <a:r>
              <a:rPr lang="en-US" sz="2000"/>
              <a:t>Envelope or capsule </a:t>
            </a:r>
            <a:r>
              <a:rPr lang="en-US" sz="2000">
                <a:solidFill>
                  <a:schemeClr val="accent2"/>
                </a:solidFill>
              </a:rPr>
              <a:t>K</a:t>
            </a:r>
            <a:r>
              <a:rPr lang="en-US" sz="2000"/>
              <a:t> antigens – overlay the surface O antigen and may block agglutination by O specific antisera.  </a:t>
            </a:r>
          </a:p>
          <a:p>
            <a:pPr lvl="3"/>
            <a:r>
              <a:rPr lang="en-US" sz="1800"/>
              <a:t>Boiling for 15 minutes will destroy the K antigen and unmask O antigens. </a:t>
            </a:r>
          </a:p>
          <a:p>
            <a:pPr lvl="3"/>
            <a:r>
              <a:rPr lang="en-US" sz="1800"/>
              <a:t>The K antigen is called the </a:t>
            </a:r>
            <a:r>
              <a:rPr lang="en-US" sz="1800" b="1">
                <a:solidFill>
                  <a:schemeClr val="accent2"/>
                </a:solidFill>
              </a:rPr>
              <a:t>Vi</a:t>
            </a:r>
            <a:r>
              <a:rPr lang="en-US" sz="1800"/>
              <a:t> (virulence) antigen in </a:t>
            </a:r>
            <a:r>
              <a:rPr lang="en-US" sz="1800" i="1"/>
              <a:t>Salmonella typhi</a:t>
            </a:r>
            <a:r>
              <a:rPr lang="en-US" sz="1800"/>
              <a:t>.</a:t>
            </a:r>
          </a:p>
          <a:p>
            <a:pPr lvl="2"/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3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Antigenic Structure of Enterobacteriaceae</a:t>
            </a:r>
          </a:p>
        </p:txBody>
      </p:sp>
      <p:pic>
        <p:nvPicPr>
          <p:cNvPr id="12291" name="Picture 3" descr="antigenic struc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019300"/>
            <a:ext cx="6096000" cy="4403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Enterobacteriaceae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 dirty="0"/>
              <a:t>Escherichia coli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Normal inhabitant of </a:t>
            </a:r>
            <a:r>
              <a:rPr lang="en-US" sz="2400" dirty="0" smtClean="0"/>
              <a:t>the gastrointestinal (GI) </a:t>
            </a:r>
            <a:r>
              <a:rPr lang="en-US" sz="2400" dirty="0"/>
              <a:t>tract.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Some strains cause various forms of gastroenteritis.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Is a major cause of urinary tract infection and neonatal meningitis and septicemia.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May have a capsule.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Biochemistry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Most are motile.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3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E. coli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>
              <a:lnSpc>
                <a:spcPct val="90000"/>
              </a:lnSpc>
            </a:pPr>
            <a:r>
              <a:rPr lang="en-US" sz="2000" dirty="0"/>
              <a:t>May be hemolytic on </a:t>
            </a:r>
            <a:r>
              <a:rPr lang="en-US" sz="2000" dirty="0" smtClean="0"/>
              <a:t>BA </a:t>
            </a:r>
            <a:r>
              <a:rPr lang="en-US" sz="2000" dirty="0"/>
              <a:t>– more common in pathogenic strains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KEY tests for the normal strain: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TSI is A/A + gas</a:t>
            </a:r>
          </a:p>
          <a:p>
            <a:pPr lvl="3">
              <a:lnSpc>
                <a:spcPct val="90000"/>
              </a:lnSpc>
            </a:pPr>
            <a:r>
              <a:rPr lang="en-US" sz="1800" dirty="0" smtClean="0"/>
              <a:t>Urea </a:t>
            </a:r>
            <a:r>
              <a:rPr lang="en-US" sz="1800" dirty="0"/>
              <a:t>–</a:t>
            </a:r>
          </a:p>
          <a:p>
            <a:pPr lvl="3">
              <a:lnSpc>
                <a:spcPct val="90000"/>
              </a:lnSpc>
            </a:pPr>
            <a:r>
              <a:rPr lang="en-US" sz="1800" dirty="0" err="1"/>
              <a:t>Indole</a:t>
            </a:r>
            <a:r>
              <a:rPr lang="en-US" sz="1800" dirty="0"/>
              <a:t> +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Citrate –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Motility +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There is an inactive biotype that is </a:t>
            </a:r>
            <a:r>
              <a:rPr lang="en-US" sz="2000" dirty="0" err="1" smtClean="0"/>
              <a:t>anaerogenic</a:t>
            </a:r>
            <a:r>
              <a:rPr lang="en-US" sz="2000" dirty="0" smtClean="0"/>
              <a:t> (G -), </a:t>
            </a:r>
            <a:r>
              <a:rPr lang="en-US" sz="2000" dirty="0"/>
              <a:t>lactose –, and </a:t>
            </a:r>
            <a:r>
              <a:rPr lang="en-US" sz="2000" dirty="0" err="1"/>
              <a:t>nonmotile</a:t>
            </a:r>
            <a:r>
              <a:rPr lang="en-US" sz="2000" dirty="0"/>
              <a:t>.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 sz="2000" dirty="0"/>
          </a:p>
          <a:p>
            <a:pPr lvl="3">
              <a:lnSpc>
                <a:spcPct val="9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4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E. coli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sz="2400"/>
              <a:t>Antigenic structure  - has O, H, and K antigens. K1 has a strong association with virulence, particularly meningitis in neonates.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Virulence factors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Toxins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Enterotoxins – produced by enterotoxigenic strains of </a:t>
            </a:r>
            <a:r>
              <a:rPr lang="en-US" sz="1800" i="1"/>
              <a:t>E. coli</a:t>
            </a:r>
            <a:r>
              <a:rPr lang="en-US" sz="1800"/>
              <a:t> (ETEC).  Causes a movement of water and ions from the tissues to the bowel resulting in watery diarrhea. There are two types of enterotoxin:</a:t>
            </a:r>
          </a:p>
          <a:p>
            <a:pPr lvl="4">
              <a:lnSpc>
                <a:spcPct val="90000"/>
              </a:lnSpc>
            </a:pPr>
            <a:r>
              <a:rPr lang="en-US" sz="1800"/>
              <a:t>LT – is heat labile and binds to specific Gm</a:t>
            </a:r>
            <a:r>
              <a:rPr lang="en-US" sz="1800" baseline="-25000"/>
              <a:t>1</a:t>
            </a:r>
            <a:r>
              <a:rPr lang="en-US" sz="1800"/>
              <a:t> gangliosides on the epithelial cells of the small intestine where it ADP-ribosylates Gs which stimulates adenylate cyclase to increase production of cAMP. </a:t>
            </a:r>
          </a:p>
          <a:p>
            <a:pPr lvl="4">
              <a:lnSpc>
                <a:spcPct val="90000"/>
              </a:lnSpc>
            </a:pPr>
            <a:r>
              <a:rPr lang="en-US" sz="1800"/>
              <a:t>Increased cAMP alters the activity of sodium and chloride transporters producing an ion imbalance that results in fluid transport into the bowel.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00200"/>
            <a:ext cx="7239000" cy="4419600"/>
          </a:xfrm>
        </p:spPr>
      </p:pic>
    </p:spTree>
    <p:extLst>
      <p:ext uri="{BB962C8B-B14F-4D97-AF65-F5344CB8AC3E}">
        <p14:creationId xmlns:p14="http://schemas.microsoft.com/office/powerpoint/2010/main" val="165736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3608</TotalTime>
  <Words>700</Words>
  <Application>Microsoft Office PowerPoint</Application>
  <PresentationFormat>On-screen Show (4:3)</PresentationFormat>
  <Paragraphs>75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Radial</vt:lpstr>
      <vt:lpstr>Enterobacteriaceae</vt:lpstr>
      <vt:lpstr>Enterobacteriaceae</vt:lpstr>
      <vt:lpstr>Enterobacteriaceae</vt:lpstr>
      <vt:lpstr>Enterobacteriaceae</vt:lpstr>
      <vt:lpstr>Antigenic Structure of Enterobacteriaceae</vt:lpstr>
      <vt:lpstr>Enterobacteriaceae</vt:lpstr>
      <vt:lpstr>E. coli</vt:lpstr>
      <vt:lpstr>E. coli</vt:lpstr>
      <vt:lpstr>PowerPoint Presentation</vt:lpstr>
      <vt:lpstr>E. coli toxins</vt:lpstr>
      <vt:lpstr>LT vs ST activity</vt:lpstr>
      <vt:lpstr>E. coli toxins</vt:lpstr>
      <vt:lpstr>Composition of subunits of enterotoxins</vt:lpstr>
      <vt:lpstr>E. coli toxins</vt:lpstr>
      <vt:lpstr>E. coli toxins</vt:lpstr>
      <vt:lpstr>E. coli gastroenteritis</vt:lpstr>
    </vt:vector>
  </TitlesOfParts>
  <Company>CSULA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Enterobacteriaceae</dc:title>
  <dc:creator>Unknown User</dc:creator>
  <cp:lastModifiedBy>Dr.Sanaa</cp:lastModifiedBy>
  <cp:revision>30</cp:revision>
  <dcterms:created xsi:type="dcterms:W3CDTF">2003-01-18T19:42:46Z</dcterms:created>
  <dcterms:modified xsi:type="dcterms:W3CDTF">2019-04-17T19:20:01Z</dcterms:modified>
</cp:coreProperties>
</file>