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3" r:id="rId3"/>
    <p:sldId id="262" r:id="rId4"/>
    <p:sldId id="261" r:id="rId5"/>
    <p:sldId id="260" r:id="rId6"/>
    <p:sldId id="259" r:id="rId7"/>
    <p:sldId id="285" r:id="rId8"/>
    <p:sldId id="257" r:id="rId9"/>
    <p:sldId id="275" r:id="rId10"/>
    <p:sldId id="274" r:id="rId11"/>
    <p:sldId id="273" r:id="rId12"/>
    <p:sldId id="272" r:id="rId13"/>
    <p:sldId id="284" r:id="rId14"/>
    <p:sldId id="278" r:id="rId15"/>
    <p:sldId id="277" r:id="rId16"/>
    <p:sldId id="276" r:id="rId17"/>
    <p:sldId id="280" r:id="rId18"/>
    <p:sldId id="279" r:id="rId19"/>
    <p:sldId id="271" r:id="rId20"/>
    <p:sldId id="270" r:id="rId21"/>
    <p:sldId id="269" r:id="rId22"/>
    <p:sldId id="268" r:id="rId23"/>
    <p:sldId id="264" r:id="rId24"/>
    <p:sldId id="267" r:id="rId25"/>
    <p:sldId id="266" r:id="rId26"/>
    <p:sldId id="283" r:id="rId27"/>
    <p:sldId id="282" r:id="rId28"/>
    <p:sldId id="281" r:id="rId29"/>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8" d="100"/>
          <a:sy n="58" d="100"/>
        </p:scale>
        <p:origin x="-149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49CB087-ED5C-42B2-AE14-566D79BFDCEF}" type="datetimeFigureOut">
              <a:rPr lang="id-ID" smtClean="0"/>
              <a:t>25/12/2018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F86D361-BA43-4976-BF79-2B6C9A58D61C}"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9CB087-ED5C-42B2-AE14-566D79BFDCEF}" type="datetimeFigureOut">
              <a:rPr lang="id-ID" smtClean="0"/>
              <a:t>25/12/2018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F86D361-BA43-4976-BF79-2B6C9A58D61C}"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9CB087-ED5C-42B2-AE14-566D79BFDCEF}" type="datetimeFigureOut">
              <a:rPr lang="id-ID" smtClean="0"/>
              <a:t>25/12/2018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F86D361-BA43-4976-BF79-2B6C9A58D61C}"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9CB087-ED5C-42B2-AE14-566D79BFDCEF}" type="datetimeFigureOut">
              <a:rPr lang="id-ID" smtClean="0"/>
              <a:t>25/12/2018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F86D361-BA43-4976-BF79-2B6C9A58D61C}"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9CB087-ED5C-42B2-AE14-566D79BFDCEF}" type="datetimeFigureOut">
              <a:rPr lang="id-ID" smtClean="0"/>
              <a:t>25/12/2018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F86D361-BA43-4976-BF79-2B6C9A58D61C}"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49CB087-ED5C-42B2-AE14-566D79BFDCEF}" type="datetimeFigureOut">
              <a:rPr lang="id-ID" smtClean="0"/>
              <a:t>25/12/2018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F86D361-BA43-4976-BF79-2B6C9A58D61C}"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49CB087-ED5C-42B2-AE14-566D79BFDCEF}" type="datetimeFigureOut">
              <a:rPr lang="id-ID" smtClean="0"/>
              <a:t>25/12/2018</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EF86D361-BA43-4976-BF79-2B6C9A58D61C}"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9CB087-ED5C-42B2-AE14-566D79BFDCEF}" type="datetimeFigureOut">
              <a:rPr lang="id-ID" smtClean="0"/>
              <a:t>25/12/2018</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EF86D361-BA43-4976-BF79-2B6C9A58D61C}"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9CB087-ED5C-42B2-AE14-566D79BFDCEF}" type="datetimeFigureOut">
              <a:rPr lang="id-ID" smtClean="0"/>
              <a:t>25/12/2018</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EF86D361-BA43-4976-BF79-2B6C9A58D61C}"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9CB087-ED5C-42B2-AE14-566D79BFDCEF}" type="datetimeFigureOut">
              <a:rPr lang="id-ID" smtClean="0"/>
              <a:t>25/12/2018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F86D361-BA43-4976-BF79-2B6C9A58D61C}" type="slidenum">
              <a:rPr lang="id-ID" smtClean="0"/>
              <a:t>‹#›</a:t>
            </a:fld>
            <a:endParaRPr lang="id-ID"/>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C49CB087-ED5C-42B2-AE14-566D79BFDCEF}" type="datetimeFigureOut">
              <a:rPr lang="id-ID" smtClean="0"/>
              <a:t>25/12/2018</a:t>
            </a:fld>
            <a:endParaRPr lang="id-ID"/>
          </a:p>
        </p:txBody>
      </p:sp>
      <p:sp>
        <p:nvSpPr>
          <p:cNvPr id="9" name="Slide Number Placeholder 8"/>
          <p:cNvSpPr>
            <a:spLocks noGrp="1"/>
          </p:cNvSpPr>
          <p:nvPr>
            <p:ph type="sldNum" sz="quarter" idx="11"/>
          </p:nvPr>
        </p:nvSpPr>
        <p:spPr/>
        <p:txBody>
          <a:bodyPr/>
          <a:lstStyle/>
          <a:p>
            <a:fld id="{EF86D361-BA43-4976-BF79-2B6C9A58D61C}" type="slidenum">
              <a:rPr lang="id-ID" smtClean="0"/>
              <a:t>‹#›</a:t>
            </a:fld>
            <a:endParaRPr lang="id-ID"/>
          </a:p>
        </p:txBody>
      </p:sp>
      <p:sp>
        <p:nvSpPr>
          <p:cNvPr id="10" name="Footer Placeholder 9"/>
          <p:cNvSpPr>
            <a:spLocks noGrp="1"/>
          </p:cNvSpPr>
          <p:nvPr>
            <p:ph type="ftr" sz="quarter" idx="12"/>
          </p:nvPr>
        </p:nvSpPr>
        <p:spPr/>
        <p:txBody>
          <a:bodyPr/>
          <a:lstStyle/>
          <a:p>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EF86D361-BA43-4976-BF79-2B6C9A58D61C}" type="slidenum">
              <a:rPr lang="id-ID" smtClean="0"/>
              <a:t>‹#›</a:t>
            </a:fld>
            <a:endParaRPr lang="id-ID"/>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id-ID"/>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C49CB087-ED5C-42B2-AE14-566D79BFDCEF}" type="datetimeFigureOut">
              <a:rPr lang="id-ID" smtClean="0"/>
              <a:t>25/12/2018</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INTRODUCTION</a:t>
            </a:r>
            <a:endParaRPr lang="id-ID" dirty="0"/>
          </a:p>
        </p:txBody>
      </p:sp>
      <p:sp>
        <p:nvSpPr>
          <p:cNvPr id="3" name="Content Placeholder 2"/>
          <p:cNvSpPr>
            <a:spLocks noGrp="1"/>
          </p:cNvSpPr>
          <p:nvPr>
            <p:ph idx="1"/>
          </p:nvPr>
        </p:nvSpPr>
        <p:spPr/>
        <p:txBody>
          <a:bodyPr/>
          <a:lstStyle/>
          <a:p>
            <a:pPr marL="114300" indent="0" algn="just">
              <a:buNone/>
            </a:pPr>
            <a:r>
              <a:rPr lang="en-US" dirty="0" smtClean="0"/>
              <a:t>I</a:t>
            </a:r>
            <a:r>
              <a:rPr lang="id-ID" sz="3200" spc="-100" dirty="0">
                <a:solidFill>
                  <a:prstClr val="black"/>
                </a:solidFill>
                <a:latin typeface="Cambria"/>
                <a:ea typeface="+mj-ea"/>
                <a:cs typeface="+mj-cs"/>
              </a:rPr>
              <a:t>Global System Mobility</a:t>
            </a:r>
            <a:r>
              <a:rPr lang="en-US" sz="3200" spc="-100" dirty="0">
                <a:solidFill>
                  <a:prstClr val="black"/>
                </a:solidFill>
                <a:latin typeface="Cambria"/>
                <a:ea typeface="+mj-ea"/>
                <a:cs typeface="+mj-cs"/>
              </a:rPr>
              <a:t> (GSM)</a:t>
            </a:r>
            <a:endParaRPr lang="en-US" dirty="0" smtClean="0"/>
          </a:p>
          <a:p>
            <a:pPr algn="just"/>
            <a:r>
              <a:rPr lang="en-US" dirty="0" smtClean="0"/>
              <a:t>s </a:t>
            </a:r>
            <a:r>
              <a:rPr lang="en-US" dirty="0"/>
              <a:t>the most successful digital mobile telecommunication system in the world today. It is used by over 800 million people in more than 190 countries. GSM permits the integration of different voice and data services and the interworking with existing networks. Services make a network interesting for customers</a:t>
            </a:r>
            <a:endParaRPr lang="id-ID" dirty="0"/>
          </a:p>
          <a:p>
            <a:endParaRPr lang="id-ID" dirty="0"/>
          </a:p>
        </p:txBody>
      </p:sp>
    </p:spTree>
    <p:extLst>
      <p:ext uri="{BB962C8B-B14F-4D97-AF65-F5344CB8AC3E}">
        <p14:creationId xmlns:p14="http://schemas.microsoft.com/office/powerpoint/2010/main" val="9359177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04664"/>
            <a:ext cx="7897688" cy="6264696"/>
          </a:xfrm>
        </p:spPr>
        <p:txBody>
          <a:bodyPr>
            <a:normAutofit fontScale="92500" lnSpcReduction="20000"/>
          </a:bodyPr>
          <a:lstStyle/>
          <a:p>
            <a:pPr marL="457200" lvl="0" indent="457200">
              <a:lnSpc>
                <a:spcPct val="150000"/>
              </a:lnSpc>
              <a:buClr>
                <a:srgbClr val="A9A57C"/>
              </a:buClr>
            </a:pPr>
            <a:r>
              <a:rPr lang="en-US" sz="2400" dirty="0">
                <a:latin typeface="Times New Roman"/>
                <a:ea typeface="Calibri"/>
                <a:cs typeface="Arial"/>
              </a:rPr>
              <a:t>There are a number of elements to the cell phone, although the two main elements are the</a:t>
            </a:r>
            <a:r>
              <a:rPr lang="en-US" sz="2400" u="sng" dirty="0">
                <a:latin typeface="Times New Roman"/>
                <a:ea typeface="Calibri"/>
                <a:cs typeface="Arial"/>
              </a:rPr>
              <a:t> </a:t>
            </a:r>
            <a:r>
              <a:rPr lang="en-US" sz="2400" b="1" u="sng" dirty="0">
                <a:latin typeface="Times New Roman"/>
                <a:ea typeface="Calibri"/>
                <a:cs typeface="Arial"/>
              </a:rPr>
              <a:t>main </a:t>
            </a:r>
            <a:r>
              <a:rPr lang="en-US" sz="2400" b="1" u="sng" dirty="0">
                <a:solidFill>
                  <a:srgbClr val="00B050"/>
                </a:solidFill>
                <a:latin typeface="Times New Roman"/>
                <a:ea typeface="Calibri"/>
                <a:cs typeface="Arial"/>
              </a:rPr>
              <a:t>hardware</a:t>
            </a:r>
            <a:r>
              <a:rPr lang="en-US" sz="2400" b="1" u="sng" dirty="0">
                <a:solidFill>
                  <a:srgbClr val="FF0000"/>
                </a:solidFill>
                <a:latin typeface="Times New Roman"/>
                <a:ea typeface="Calibri"/>
                <a:cs typeface="Arial"/>
              </a:rPr>
              <a:t> </a:t>
            </a:r>
            <a:r>
              <a:rPr lang="en-US" sz="2400" b="1" dirty="0">
                <a:latin typeface="Times New Roman"/>
                <a:ea typeface="Calibri"/>
                <a:cs typeface="Arial"/>
              </a:rPr>
              <a:t>and</a:t>
            </a:r>
            <a:r>
              <a:rPr lang="en-US" sz="2400" b="1" u="sng" dirty="0">
                <a:solidFill>
                  <a:srgbClr val="00B050"/>
                </a:solidFill>
                <a:latin typeface="Times New Roman"/>
                <a:ea typeface="Calibri"/>
                <a:cs typeface="Arial"/>
              </a:rPr>
              <a:t> the SIM</a:t>
            </a:r>
            <a:r>
              <a:rPr lang="en-US" sz="2400" dirty="0">
                <a:solidFill>
                  <a:srgbClr val="00B050"/>
                </a:solidFill>
                <a:latin typeface="Times New Roman"/>
                <a:ea typeface="Calibri"/>
                <a:cs typeface="Arial"/>
              </a:rPr>
              <a:t>.</a:t>
            </a:r>
            <a:endParaRPr lang="id-ID" sz="2400" dirty="0">
              <a:solidFill>
                <a:srgbClr val="00B050"/>
              </a:solidFill>
              <a:latin typeface="Times New Roman"/>
              <a:ea typeface="Calibri"/>
              <a:cs typeface="Arial"/>
            </a:endParaRPr>
          </a:p>
          <a:p>
            <a:pPr marL="457200" lvl="0" indent="0">
              <a:lnSpc>
                <a:spcPct val="150000"/>
              </a:lnSpc>
              <a:buClr>
                <a:srgbClr val="A9A57C"/>
              </a:buClr>
              <a:buNone/>
            </a:pPr>
            <a:r>
              <a:rPr lang="en-US" sz="2400" dirty="0">
                <a:latin typeface="Times New Roman"/>
                <a:ea typeface="Calibri"/>
                <a:cs typeface="Arial"/>
              </a:rPr>
              <a:t> </a:t>
            </a:r>
            <a:endParaRPr lang="id-ID" sz="2400" dirty="0">
              <a:latin typeface="Times New Roman"/>
              <a:ea typeface="Calibri"/>
              <a:cs typeface="Arial"/>
            </a:endParaRPr>
          </a:p>
          <a:p>
            <a:pPr marL="457200" lvl="0" indent="0">
              <a:lnSpc>
                <a:spcPct val="150000"/>
              </a:lnSpc>
              <a:buClr>
                <a:srgbClr val="A9A57C"/>
              </a:buClr>
              <a:buNone/>
            </a:pPr>
            <a:r>
              <a:rPr lang="en-US" sz="2400" b="1" dirty="0">
                <a:solidFill>
                  <a:srgbClr val="00B050"/>
                </a:solidFill>
                <a:latin typeface="Times New Roman"/>
                <a:ea typeface="Calibri"/>
                <a:cs typeface="Arial"/>
              </a:rPr>
              <a:t>The hardware </a:t>
            </a:r>
            <a:r>
              <a:rPr lang="en-US" sz="2400" dirty="0">
                <a:latin typeface="Times New Roman"/>
                <a:ea typeface="Calibri"/>
                <a:cs typeface="Arial"/>
              </a:rPr>
              <a:t>itself contains the main elements of </a:t>
            </a:r>
            <a:r>
              <a:rPr lang="en-US" sz="2400" dirty="0" smtClean="0">
                <a:latin typeface="Times New Roman"/>
                <a:ea typeface="Calibri"/>
                <a:cs typeface="Arial"/>
              </a:rPr>
              <a:t>the</a:t>
            </a:r>
            <a:endParaRPr lang="ar-IQ" sz="2400" dirty="0" smtClean="0">
              <a:latin typeface="Times New Roman"/>
              <a:ea typeface="Calibri"/>
              <a:cs typeface="Arial"/>
            </a:endParaRPr>
          </a:p>
          <a:p>
            <a:pPr marL="800100" lvl="0" indent="-342900">
              <a:lnSpc>
                <a:spcPct val="150000"/>
              </a:lnSpc>
              <a:buClr>
                <a:srgbClr val="00B050"/>
              </a:buClr>
              <a:buFont typeface="Wingdings" panose="05000000000000000000" pitchFamily="2" charset="2"/>
              <a:buChar char="ü"/>
            </a:pPr>
            <a:r>
              <a:rPr lang="en-US" sz="2400" dirty="0" smtClean="0">
                <a:latin typeface="Times New Roman"/>
                <a:ea typeface="Calibri"/>
                <a:cs typeface="Arial"/>
              </a:rPr>
              <a:t> </a:t>
            </a:r>
            <a:r>
              <a:rPr lang="en-US" sz="2400" dirty="0">
                <a:latin typeface="Times New Roman"/>
                <a:ea typeface="Calibri"/>
                <a:cs typeface="Arial"/>
              </a:rPr>
              <a:t>mobile phone including the display, case, battery</a:t>
            </a:r>
            <a:r>
              <a:rPr lang="en-US" sz="2400" dirty="0" smtClean="0">
                <a:latin typeface="Times New Roman"/>
                <a:ea typeface="Calibri"/>
                <a:cs typeface="Arial"/>
              </a:rPr>
              <a:t>,</a:t>
            </a:r>
            <a:endParaRPr lang="ar-IQ" sz="2400" dirty="0" smtClean="0">
              <a:latin typeface="Times New Roman"/>
              <a:ea typeface="Calibri"/>
              <a:cs typeface="Arial"/>
            </a:endParaRPr>
          </a:p>
          <a:p>
            <a:pPr marL="800100" lvl="0" indent="-342900">
              <a:lnSpc>
                <a:spcPct val="150000"/>
              </a:lnSpc>
              <a:buClr>
                <a:srgbClr val="00B050"/>
              </a:buClr>
              <a:buFont typeface="Wingdings" panose="05000000000000000000" pitchFamily="2" charset="2"/>
              <a:buChar char="ü"/>
            </a:pPr>
            <a:r>
              <a:rPr lang="en-US" sz="2400" dirty="0" smtClean="0">
                <a:latin typeface="Times New Roman"/>
                <a:ea typeface="Calibri"/>
                <a:cs typeface="Arial"/>
              </a:rPr>
              <a:t> </a:t>
            </a:r>
            <a:r>
              <a:rPr lang="en-US" sz="2400" dirty="0">
                <a:latin typeface="Times New Roman"/>
                <a:ea typeface="Calibri"/>
                <a:cs typeface="Arial"/>
              </a:rPr>
              <a:t>and the electronics used to generate the signal</a:t>
            </a:r>
            <a:r>
              <a:rPr lang="en-US" sz="2400" dirty="0" smtClean="0">
                <a:latin typeface="Times New Roman"/>
                <a:ea typeface="Calibri"/>
                <a:cs typeface="Arial"/>
              </a:rPr>
              <a:t>,</a:t>
            </a:r>
            <a:endParaRPr lang="ar-IQ" sz="2400" dirty="0" smtClean="0">
              <a:latin typeface="Times New Roman"/>
              <a:ea typeface="Calibri"/>
              <a:cs typeface="Arial"/>
            </a:endParaRPr>
          </a:p>
          <a:p>
            <a:pPr marL="800100" lvl="0" indent="-342900">
              <a:lnSpc>
                <a:spcPct val="150000"/>
              </a:lnSpc>
              <a:buClr>
                <a:srgbClr val="00B050"/>
              </a:buClr>
              <a:buFont typeface="Wingdings" panose="05000000000000000000" pitchFamily="2" charset="2"/>
              <a:buChar char="ü"/>
            </a:pPr>
            <a:r>
              <a:rPr lang="en-US" sz="2400" dirty="0" smtClean="0">
                <a:latin typeface="Times New Roman"/>
                <a:ea typeface="Calibri"/>
                <a:cs typeface="Arial"/>
              </a:rPr>
              <a:t> </a:t>
            </a:r>
            <a:r>
              <a:rPr lang="en-US" sz="2400" dirty="0">
                <a:latin typeface="Times New Roman"/>
                <a:ea typeface="Calibri"/>
                <a:cs typeface="Arial"/>
              </a:rPr>
              <a:t>and process the data receiver and to be transmitted</a:t>
            </a:r>
            <a:r>
              <a:rPr lang="en-US" sz="2400" dirty="0" smtClean="0">
                <a:latin typeface="Times New Roman"/>
                <a:ea typeface="Calibri"/>
                <a:cs typeface="Arial"/>
              </a:rPr>
              <a:t>.</a:t>
            </a:r>
            <a:endParaRPr lang="ar-IQ" sz="2400" dirty="0" smtClean="0">
              <a:latin typeface="Times New Roman"/>
              <a:ea typeface="Calibri"/>
              <a:cs typeface="Arial"/>
            </a:endParaRPr>
          </a:p>
          <a:p>
            <a:pPr marL="800100" lvl="0" indent="-342900">
              <a:lnSpc>
                <a:spcPct val="150000"/>
              </a:lnSpc>
              <a:buClr>
                <a:srgbClr val="00B050"/>
              </a:buClr>
              <a:buFont typeface="Wingdings" panose="05000000000000000000" pitchFamily="2" charset="2"/>
              <a:buChar char="ü"/>
            </a:pPr>
            <a:r>
              <a:rPr lang="en-US" sz="2400" dirty="0" smtClean="0">
                <a:latin typeface="Times New Roman"/>
                <a:ea typeface="Calibri"/>
                <a:cs typeface="Arial"/>
              </a:rPr>
              <a:t> </a:t>
            </a:r>
            <a:r>
              <a:rPr lang="en-US" sz="2400" dirty="0">
                <a:latin typeface="Times New Roman"/>
                <a:ea typeface="Calibri"/>
                <a:cs typeface="Arial"/>
              </a:rPr>
              <a:t>It also contains a number known as </a:t>
            </a:r>
            <a:r>
              <a:rPr lang="en-US" sz="2400" b="1" u="sng" dirty="0">
                <a:latin typeface="Times New Roman"/>
                <a:ea typeface="Calibri"/>
                <a:cs typeface="Arial"/>
              </a:rPr>
              <a:t>the International Mobile Equipment Identity</a:t>
            </a:r>
            <a:r>
              <a:rPr lang="en-US" sz="2400" b="1" dirty="0">
                <a:latin typeface="Times New Roman"/>
                <a:ea typeface="Calibri"/>
                <a:cs typeface="Arial"/>
              </a:rPr>
              <a:t> (IMEI). </a:t>
            </a:r>
            <a:r>
              <a:rPr lang="en-US" sz="2400" dirty="0">
                <a:latin typeface="Times New Roman"/>
                <a:ea typeface="Calibri"/>
                <a:cs typeface="Arial"/>
              </a:rPr>
              <a:t>This is installed in the phone at manufacture and "cannot" be changed. It is accessed by the network during registration to check whether the equipment has been reported as stolen.</a:t>
            </a:r>
            <a:endParaRPr lang="id-ID" sz="2400" dirty="0">
              <a:latin typeface="Times New Roman"/>
              <a:ea typeface="Calibri"/>
              <a:cs typeface="Arial"/>
            </a:endParaRPr>
          </a:p>
          <a:p>
            <a:pPr marL="457200" lvl="0" indent="0">
              <a:lnSpc>
                <a:spcPct val="150000"/>
              </a:lnSpc>
              <a:buClr>
                <a:srgbClr val="A9A57C"/>
              </a:buClr>
              <a:buNone/>
            </a:pPr>
            <a:r>
              <a:rPr lang="en-US" sz="2400" dirty="0">
                <a:latin typeface="Times New Roman"/>
                <a:ea typeface="Calibri"/>
                <a:cs typeface="Arial"/>
              </a:rPr>
              <a:t> </a:t>
            </a:r>
            <a:endParaRPr lang="id-ID" sz="2400" dirty="0">
              <a:latin typeface="Times New Roman"/>
              <a:ea typeface="Calibri"/>
              <a:cs typeface="Arial"/>
            </a:endParaRPr>
          </a:p>
          <a:p>
            <a:endParaRPr lang="id-ID" dirty="0"/>
          </a:p>
        </p:txBody>
      </p:sp>
    </p:spTree>
    <p:extLst>
      <p:ext uri="{BB962C8B-B14F-4D97-AF65-F5344CB8AC3E}">
        <p14:creationId xmlns:p14="http://schemas.microsoft.com/office/powerpoint/2010/main" val="22524933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187624" y="4149080"/>
            <a:ext cx="6624736" cy="2567827"/>
          </a:xfrm>
          <a:prstGeom prst="rect">
            <a:avLst/>
          </a:prstGeom>
        </p:spPr>
      </p:pic>
      <p:sp>
        <p:nvSpPr>
          <p:cNvPr id="2" name="Rectangle 1"/>
          <p:cNvSpPr/>
          <p:nvPr/>
        </p:nvSpPr>
        <p:spPr>
          <a:xfrm>
            <a:off x="323528" y="260648"/>
            <a:ext cx="7992888" cy="3564053"/>
          </a:xfrm>
          <a:prstGeom prst="rect">
            <a:avLst/>
          </a:prstGeom>
        </p:spPr>
        <p:txBody>
          <a:bodyPr wrap="square">
            <a:spAutoFit/>
          </a:bodyPr>
          <a:lstStyle/>
          <a:p>
            <a:pPr marL="457200" lvl="0">
              <a:lnSpc>
                <a:spcPct val="150000"/>
              </a:lnSpc>
              <a:spcBef>
                <a:spcPct val="20000"/>
              </a:spcBef>
              <a:buClr>
                <a:srgbClr val="A9A57C"/>
              </a:buClr>
            </a:pPr>
            <a:r>
              <a:rPr lang="en-US" sz="2400" b="1" dirty="0">
                <a:solidFill>
                  <a:srgbClr val="00B050"/>
                </a:solidFill>
                <a:latin typeface="Times New Roman"/>
                <a:ea typeface="Calibri"/>
                <a:cs typeface="Arial"/>
              </a:rPr>
              <a:t>The SIM </a:t>
            </a:r>
            <a:r>
              <a:rPr lang="en-US" sz="2400" dirty="0">
                <a:solidFill>
                  <a:srgbClr val="2F2B20"/>
                </a:solidFill>
                <a:latin typeface="Times New Roman"/>
                <a:ea typeface="Calibri"/>
                <a:cs typeface="Arial"/>
              </a:rPr>
              <a:t>or </a:t>
            </a:r>
            <a:r>
              <a:rPr lang="en-US" sz="2400" u="sng" dirty="0">
                <a:solidFill>
                  <a:srgbClr val="2F2B20"/>
                </a:solidFill>
                <a:latin typeface="Times New Roman"/>
                <a:ea typeface="Calibri"/>
                <a:cs typeface="Arial"/>
              </a:rPr>
              <a:t>Subscriber Identity Module </a:t>
            </a:r>
            <a:endParaRPr lang="ar-IQ" sz="2400" u="sng" dirty="0" smtClean="0">
              <a:solidFill>
                <a:srgbClr val="2F2B20"/>
              </a:solidFill>
              <a:latin typeface="Times New Roman"/>
              <a:ea typeface="Calibri"/>
              <a:cs typeface="Arial"/>
            </a:endParaRPr>
          </a:p>
          <a:p>
            <a:pPr marL="800100" lvl="0" indent="-342900">
              <a:lnSpc>
                <a:spcPct val="150000"/>
              </a:lnSpc>
              <a:spcBef>
                <a:spcPct val="20000"/>
              </a:spcBef>
              <a:buClr>
                <a:srgbClr val="00B050"/>
              </a:buClr>
              <a:buFont typeface="Wingdings" panose="05000000000000000000" pitchFamily="2" charset="2"/>
              <a:buChar char="v"/>
            </a:pPr>
            <a:r>
              <a:rPr lang="en-US" sz="2400" dirty="0" smtClean="0">
                <a:solidFill>
                  <a:srgbClr val="2F2B20"/>
                </a:solidFill>
                <a:latin typeface="Times New Roman"/>
                <a:ea typeface="Calibri"/>
                <a:cs typeface="Arial"/>
              </a:rPr>
              <a:t>contains </a:t>
            </a:r>
            <a:r>
              <a:rPr lang="en-US" sz="2400" dirty="0">
                <a:solidFill>
                  <a:srgbClr val="2F2B20"/>
                </a:solidFill>
                <a:latin typeface="Times New Roman"/>
                <a:ea typeface="Calibri"/>
                <a:cs typeface="Arial"/>
              </a:rPr>
              <a:t>the information that provides the identity of the </a:t>
            </a:r>
            <a:r>
              <a:rPr lang="en-US" sz="2400" dirty="0" smtClean="0">
                <a:solidFill>
                  <a:srgbClr val="2F2B20"/>
                </a:solidFill>
                <a:latin typeface="Times New Roman"/>
                <a:ea typeface="Calibri"/>
                <a:cs typeface="Arial"/>
              </a:rPr>
              <a:t>user </a:t>
            </a:r>
            <a:r>
              <a:rPr lang="en-US" sz="2400" dirty="0">
                <a:solidFill>
                  <a:srgbClr val="2F2B20"/>
                </a:solidFill>
                <a:latin typeface="Times New Roman"/>
                <a:ea typeface="Calibri"/>
                <a:cs typeface="Arial"/>
              </a:rPr>
              <a:t>to the network. </a:t>
            </a:r>
            <a:endParaRPr lang="ar-IQ" sz="2400" dirty="0" smtClean="0">
              <a:solidFill>
                <a:srgbClr val="2F2B20"/>
              </a:solidFill>
              <a:latin typeface="Times New Roman"/>
              <a:ea typeface="Calibri"/>
              <a:cs typeface="Arial"/>
            </a:endParaRPr>
          </a:p>
          <a:p>
            <a:pPr marL="800100" lvl="0" indent="-342900">
              <a:lnSpc>
                <a:spcPct val="150000"/>
              </a:lnSpc>
              <a:spcBef>
                <a:spcPct val="20000"/>
              </a:spcBef>
              <a:buClr>
                <a:srgbClr val="00B050"/>
              </a:buClr>
              <a:buFont typeface="Wingdings" panose="05000000000000000000" pitchFamily="2" charset="2"/>
              <a:buChar char="v"/>
            </a:pPr>
            <a:r>
              <a:rPr lang="en-US" sz="2400" dirty="0" smtClean="0">
                <a:solidFill>
                  <a:srgbClr val="2F2B20"/>
                </a:solidFill>
                <a:latin typeface="Times New Roman"/>
                <a:ea typeface="Calibri"/>
                <a:cs typeface="Arial"/>
              </a:rPr>
              <a:t>It </a:t>
            </a:r>
            <a:r>
              <a:rPr lang="en-US" sz="2400" dirty="0">
                <a:solidFill>
                  <a:srgbClr val="2F2B20"/>
                </a:solidFill>
                <a:latin typeface="Times New Roman"/>
                <a:ea typeface="Calibri"/>
                <a:cs typeface="Arial"/>
              </a:rPr>
              <a:t>contains are variety of information including a number known as </a:t>
            </a:r>
            <a:r>
              <a:rPr lang="en-US" sz="2400" b="1" dirty="0">
                <a:solidFill>
                  <a:srgbClr val="2F2B20"/>
                </a:solidFill>
                <a:latin typeface="Times New Roman"/>
                <a:ea typeface="Calibri"/>
                <a:cs typeface="Arial"/>
              </a:rPr>
              <a:t>the International Mobile Subscriber Identity (IMSI).</a:t>
            </a:r>
            <a:endParaRPr lang="id-ID" sz="2400" b="1" dirty="0">
              <a:solidFill>
                <a:srgbClr val="2F2B20"/>
              </a:solidFill>
              <a:latin typeface="Times New Roman"/>
              <a:ea typeface="Calibri"/>
              <a:cs typeface="Arial"/>
            </a:endParaRPr>
          </a:p>
        </p:txBody>
      </p:sp>
    </p:spTree>
    <p:extLst>
      <p:ext uri="{BB962C8B-B14F-4D97-AF65-F5344CB8AC3E}">
        <p14:creationId xmlns:p14="http://schemas.microsoft.com/office/powerpoint/2010/main" val="38920556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8640"/>
            <a:ext cx="9972600" cy="1143000"/>
          </a:xfrm>
        </p:spPr>
        <p:txBody>
          <a:bodyPr/>
          <a:lstStyle/>
          <a:p>
            <a:pPr lvl="0">
              <a:lnSpc>
                <a:spcPct val="115000"/>
              </a:lnSpc>
              <a:spcAft>
                <a:spcPts val="1000"/>
              </a:spcAft>
            </a:pPr>
            <a:r>
              <a:rPr lang="en-US" dirty="0" smtClean="0"/>
              <a:t/>
            </a:r>
            <a:br>
              <a:rPr lang="en-US" dirty="0" smtClean="0"/>
            </a:br>
            <a:r>
              <a:rPr lang="ar-IQ" sz="4400" b="1" dirty="0" smtClean="0">
                <a:solidFill>
                  <a:srgbClr val="FF0000"/>
                </a:solidFill>
              </a:rPr>
              <a:t>2</a:t>
            </a:r>
            <a:r>
              <a:rPr lang="en-US" sz="4400" b="1" dirty="0" smtClean="0">
                <a:solidFill>
                  <a:srgbClr val="FF0000"/>
                </a:solidFill>
              </a:rPr>
              <a:t>.</a:t>
            </a:r>
            <a:r>
              <a:rPr lang="en-US" sz="2800" b="1" dirty="0" smtClean="0"/>
              <a:t> </a:t>
            </a:r>
            <a:r>
              <a:rPr lang="en-US" sz="4400" b="1" dirty="0">
                <a:solidFill>
                  <a:srgbClr val="FF0000"/>
                </a:solidFill>
              </a:rPr>
              <a:t>BSS </a:t>
            </a:r>
            <a:r>
              <a:rPr lang="en-US" sz="4400" b="1" dirty="0" smtClean="0">
                <a:solidFill>
                  <a:srgbClr val="FF0000"/>
                </a:solidFill>
              </a:rPr>
              <a:t>(</a:t>
            </a:r>
            <a:r>
              <a:rPr lang="en-US" sz="4400" b="1" dirty="0">
                <a:solidFill>
                  <a:srgbClr val="FF0000"/>
                </a:solidFill>
              </a:rPr>
              <a:t>BASE STATION SUBSYSTEM)</a:t>
            </a:r>
            <a:r>
              <a:rPr lang="id-ID" b="1" dirty="0">
                <a:solidFill>
                  <a:srgbClr val="FF0000"/>
                </a:solidFill>
              </a:rPr>
              <a:t/>
            </a:r>
            <a:br>
              <a:rPr lang="id-ID" b="1" dirty="0">
                <a:solidFill>
                  <a:srgbClr val="FF0000"/>
                </a:solidFill>
              </a:rPr>
            </a:br>
            <a:endParaRPr lang="id-ID" b="1" dirty="0">
              <a:solidFill>
                <a:srgbClr val="FF0000"/>
              </a:solidFill>
            </a:endParaRPr>
          </a:p>
        </p:txBody>
      </p:sp>
      <p:sp>
        <p:nvSpPr>
          <p:cNvPr id="3" name="Content Placeholder 2"/>
          <p:cNvSpPr>
            <a:spLocks noGrp="1"/>
          </p:cNvSpPr>
          <p:nvPr>
            <p:ph idx="1"/>
          </p:nvPr>
        </p:nvSpPr>
        <p:spPr>
          <a:xfrm>
            <a:off x="0" y="1196752"/>
            <a:ext cx="8460432" cy="5204048"/>
          </a:xfrm>
        </p:spPr>
        <p:txBody>
          <a:bodyPr>
            <a:noAutofit/>
          </a:bodyPr>
          <a:lstStyle/>
          <a:p>
            <a:pPr marL="457200" indent="0" algn="just">
              <a:lnSpc>
                <a:spcPct val="150000"/>
              </a:lnSpc>
              <a:spcAft>
                <a:spcPts val="0"/>
              </a:spcAft>
              <a:buNone/>
            </a:pPr>
            <a:r>
              <a:rPr lang="en-US" sz="1600" dirty="0" smtClean="0">
                <a:latin typeface="Times New Roman"/>
                <a:cs typeface="Arial"/>
              </a:rPr>
              <a:t>The </a:t>
            </a:r>
            <a:r>
              <a:rPr lang="en-US" sz="1600" dirty="0">
                <a:latin typeface="Times New Roman"/>
                <a:cs typeface="Arial"/>
              </a:rPr>
              <a:t>Base Station Subsystem (BSS) section of the GSM network architecture that is fundamentally associated with communicating with the mobiles on the network. It consists of two elements</a:t>
            </a:r>
            <a:r>
              <a:rPr lang="en-US" sz="1600" dirty="0" smtClean="0">
                <a:latin typeface="Times New Roman"/>
                <a:cs typeface="Arial"/>
              </a:rPr>
              <a:t>:</a:t>
            </a:r>
            <a:r>
              <a:rPr lang="en-US" sz="1600" dirty="0">
                <a:latin typeface="Times New Roman"/>
                <a:cs typeface="Arial"/>
              </a:rPr>
              <a:t> </a:t>
            </a:r>
            <a:endParaRPr lang="id-ID" sz="1600" dirty="0" smtClean="0"/>
          </a:p>
          <a:p>
            <a:pPr lvl="0" indent="-342900">
              <a:lnSpc>
                <a:spcPct val="150000"/>
              </a:lnSpc>
              <a:buClr>
                <a:srgbClr val="002060"/>
              </a:buClr>
              <a:buFont typeface="+mj-lt"/>
              <a:buAutoNum type="arabicPeriod"/>
            </a:pPr>
            <a:r>
              <a:rPr lang="en-US" sz="2800" b="1" dirty="0" smtClean="0">
                <a:solidFill>
                  <a:srgbClr val="002060"/>
                </a:solidFill>
                <a:latin typeface="Times New Roman"/>
                <a:ea typeface="Calibri"/>
                <a:cs typeface="Arial"/>
              </a:rPr>
              <a:t>Base Transceiver Station (BTS):  </a:t>
            </a:r>
            <a:endParaRPr lang="ar-IQ" sz="2800" b="1" dirty="0" smtClean="0">
              <a:solidFill>
                <a:srgbClr val="002060"/>
              </a:solidFill>
              <a:latin typeface="Times New Roman"/>
              <a:ea typeface="Calibri"/>
              <a:cs typeface="Arial"/>
            </a:endParaRPr>
          </a:p>
          <a:p>
            <a:pPr lvl="0" indent="-342900">
              <a:lnSpc>
                <a:spcPct val="150000"/>
              </a:lnSpc>
              <a:buClr>
                <a:srgbClr val="002060"/>
              </a:buClr>
              <a:buFont typeface="Wingdings" panose="05000000000000000000" pitchFamily="2" charset="2"/>
              <a:buChar char="ü"/>
            </a:pPr>
            <a:r>
              <a:rPr lang="en-US" sz="2000" dirty="0" smtClean="0">
                <a:latin typeface="Times New Roman"/>
                <a:ea typeface="Calibri"/>
                <a:cs typeface="Arial"/>
              </a:rPr>
              <a:t> </a:t>
            </a:r>
            <a:r>
              <a:rPr lang="en-US" sz="2000" dirty="0">
                <a:latin typeface="Times New Roman"/>
                <a:ea typeface="Calibri"/>
                <a:cs typeface="Arial"/>
              </a:rPr>
              <a:t>The BTS used in a GSM network comprises the radio transmitter receivers, and their associated antennas that transmit and receive to directly communicate with the mobiles. </a:t>
            </a:r>
            <a:endParaRPr lang="ar-IQ" sz="2000" dirty="0" smtClean="0">
              <a:latin typeface="Times New Roman"/>
              <a:ea typeface="Calibri"/>
              <a:cs typeface="Arial"/>
            </a:endParaRPr>
          </a:p>
          <a:p>
            <a:pPr lvl="0" indent="-342900">
              <a:lnSpc>
                <a:spcPct val="150000"/>
              </a:lnSpc>
              <a:buClr>
                <a:srgbClr val="002060"/>
              </a:buClr>
              <a:buFont typeface="Wingdings" panose="05000000000000000000" pitchFamily="2" charset="2"/>
              <a:buChar char="ü"/>
            </a:pPr>
            <a:r>
              <a:rPr lang="en-US" sz="2000" dirty="0" smtClean="0">
                <a:latin typeface="Times New Roman"/>
                <a:ea typeface="Calibri"/>
                <a:cs typeface="Arial"/>
              </a:rPr>
              <a:t>The </a:t>
            </a:r>
            <a:r>
              <a:rPr lang="en-US" sz="2000" dirty="0">
                <a:latin typeface="Times New Roman"/>
                <a:ea typeface="Calibri"/>
                <a:cs typeface="Arial"/>
              </a:rPr>
              <a:t>BTS is the defining element for each cell. </a:t>
            </a:r>
            <a:endParaRPr lang="ar-IQ" sz="2000" dirty="0" smtClean="0">
              <a:latin typeface="Times New Roman"/>
              <a:ea typeface="Calibri"/>
              <a:cs typeface="Arial"/>
            </a:endParaRPr>
          </a:p>
          <a:p>
            <a:pPr lvl="0" indent="-342900">
              <a:lnSpc>
                <a:spcPct val="150000"/>
              </a:lnSpc>
              <a:buClr>
                <a:srgbClr val="002060"/>
              </a:buClr>
              <a:buFont typeface="Wingdings" panose="05000000000000000000" pitchFamily="2" charset="2"/>
              <a:buChar char="ü"/>
            </a:pPr>
            <a:r>
              <a:rPr lang="en-US" sz="2000" dirty="0" smtClean="0">
                <a:latin typeface="Times New Roman"/>
                <a:ea typeface="Calibri"/>
                <a:cs typeface="Arial"/>
              </a:rPr>
              <a:t>The </a:t>
            </a:r>
            <a:r>
              <a:rPr lang="en-US" sz="2000" dirty="0">
                <a:latin typeface="Times New Roman"/>
                <a:ea typeface="Calibri"/>
                <a:cs typeface="Arial"/>
              </a:rPr>
              <a:t>BTS communicates with the mobiles and the interface between the two is known as </a:t>
            </a:r>
            <a:r>
              <a:rPr lang="en-US" sz="2000" u="sng" dirty="0">
                <a:latin typeface="Times New Roman"/>
                <a:ea typeface="Calibri"/>
                <a:cs typeface="Arial"/>
              </a:rPr>
              <a:t>the Um interface </a:t>
            </a:r>
            <a:r>
              <a:rPr lang="en-US" sz="2000" dirty="0">
                <a:latin typeface="Times New Roman"/>
                <a:ea typeface="Calibri"/>
                <a:cs typeface="Arial"/>
              </a:rPr>
              <a:t>with its associated protocols.</a:t>
            </a:r>
            <a:endParaRPr lang="id-ID" sz="1800" dirty="0">
              <a:ea typeface="Calibri"/>
              <a:cs typeface="Arial"/>
            </a:endParaRPr>
          </a:p>
          <a:p>
            <a:pPr marL="685800" indent="0">
              <a:lnSpc>
                <a:spcPct val="150000"/>
              </a:lnSpc>
              <a:spcAft>
                <a:spcPts val="0"/>
              </a:spcAft>
              <a:buClr>
                <a:srgbClr val="002060"/>
              </a:buClr>
              <a:buNone/>
            </a:pPr>
            <a:r>
              <a:rPr lang="en-US" sz="2000" dirty="0">
                <a:latin typeface="Times New Roman"/>
                <a:ea typeface="Calibri"/>
                <a:cs typeface="Arial"/>
              </a:rPr>
              <a:t> </a:t>
            </a:r>
            <a:endParaRPr lang="id-ID" sz="1800" dirty="0">
              <a:ea typeface="Calibri"/>
              <a:cs typeface="Arial"/>
            </a:endParaRPr>
          </a:p>
          <a:p>
            <a:endParaRPr lang="id-ID" sz="1600" dirty="0"/>
          </a:p>
        </p:txBody>
      </p:sp>
    </p:spTree>
    <p:extLst>
      <p:ext uri="{BB962C8B-B14F-4D97-AF65-F5344CB8AC3E}">
        <p14:creationId xmlns:p14="http://schemas.microsoft.com/office/powerpoint/2010/main" val="17089833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7620000" cy="5924128"/>
          </a:xfrm>
        </p:spPr>
        <p:txBody>
          <a:bodyPr>
            <a:normAutofit/>
          </a:bodyPr>
          <a:lstStyle/>
          <a:p>
            <a:pPr lvl="0" indent="-342900" algn="just">
              <a:lnSpc>
                <a:spcPct val="150000"/>
              </a:lnSpc>
              <a:buClr>
                <a:srgbClr val="002060"/>
              </a:buClr>
              <a:buFont typeface="+mj-lt"/>
              <a:buAutoNum type="arabicPeriod" startAt="2"/>
            </a:pPr>
            <a:r>
              <a:rPr lang="en-US" sz="2800" b="1" dirty="0" smtClean="0">
                <a:solidFill>
                  <a:srgbClr val="002060"/>
                </a:solidFill>
                <a:latin typeface="Times New Roman"/>
                <a:ea typeface="Calibri"/>
                <a:cs typeface="Arial"/>
              </a:rPr>
              <a:t>Base Station Controller (BSC):</a:t>
            </a:r>
            <a:r>
              <a:rPr lang="en-US" sz="2800" dirty="0" smtClean="0">
                <a:solidFill>
                  <a:srgbClr val="002060"/>
                </a:solidFill>
                <a:latin typeface="Times New Roman"/>
                <a:ea typeface="Calibri"/>
                <a:cs typeface="Arial"/>
              </a:rPr>
              <a:t>   </a:t>
            </a:r>
            <a:endParaRPr lang="ar-IQ" sz="2800" dirty="0" smtClean="0">
              <a:solidFill>
                <a:srgbClr val="002060"/>
              </a:solidFill>
              <a:latin typeface="Times New Roman"/>
              <a:ea typeface="Calibri"/>
              <a:cs typeface="Arial"/>
            </a:endParaRPr>
          </a:p>
          <a:p>
            <a:pPr marL="0" indent="0" algn="just">
              <a:lnSpc>
                <a:spcPct val="150000"/>
              </a:lnSpc>
              <a:buClr>
                <a:srgbClr val="002060"/>
              </a:buClr>
              <a:buNone/>
            </a:pPr>
            <a:r>
              <a:rPr lang="en-US" sz="2400" dirty="0" smtClean="0">
                <a:solidFill>
                  <a:srgbClr val="2F2B20"/>
                </a:solidFill>
                <a:latin typeface="Times New Roman"/>
                <a:ea typeface="Calibri"/>
                <a:cs typeface="Arial"/>
              </a:rPr>
              <a:t>The </a:t>
            </a:r>
            <a:r>
              <a:rPr lang="en-US" sz="2400" dirty="0">
                <a:solidFill>
                  <a:srgbClr val="2F2B20"/>
                </a:solidFill>
                <a:latin typeface="Times New Roman"/>
                <a:ea typeface="Calibri"/>
                <a:cs typeface="Arial"/>
              </a:rPr>
              <a:t>BSC forms the next stage back into the GSM network</a:t>
            </a:r>
            <a:r>
              <a:rPr lang="en-US" sz="2400" dirty="0" smtClean="0">
                <a:solidFill>
                  <a:srgbClr val="2F2B20"/>
                </a:solidFill>
                <a:latin typeface="Times New Roman"/>
                <a:ea typeface="Calibri"/>
                <a:cs typeface="Arial"/>
              </a:rPr>
              <a:t>.</a:t>
            </a:r>
            <a:endParaRPr lang="ar-IQ" sz="2400" dirty="0" smtClean="0">
              <a:solidFill>
                <a:srgbClr val="2F2B20"/>
              </a:solidFill>
              <a:latin typeface="Times New Roman"/>
              <a:ea typeface="Calibri"/>
              <a:cs typeface="Arial"/>
            </a:endParaRPr>
          </a:p>
          <a:p>
            <a:pPr indent="-342900" algn="just">
              <a:lnSpc>
                <a:spcPct val="150000"/>
              </a:lnSpc>
              <a:buClr>
                <a:srgbClr val="002060"/>
              </a:buClr>
              <a:buFont typeface="Wingdings" panose="05000000000000000000" pitchFamily="2" charset="2"/>
              <a:buChar char="Ø"/>
            </a:pPr>
            <a:r>
              <a:rPr lang="en-US" sz="2400" dirty="0" smtClean="0">
                <a:solidFill>
                  <a:srgbClr val="2F2B20"/>
                </a:solidFill>
                <a:latin typeface="Times New Roman"/>
                <a:ea typeface="Calibri"/>
                <a:cs typeface="Arial"/>
              </a:rPr>
              <a:t> </a:t>
            </a:r>
            <a:r>
              <a:rPr lang="en-US" sz="2400" dirty="0">
                <a:solidFill>
                  <a:srgbClr val="2F2B20"/>
                </a:solidFill>
                <a:latin typeface="Times New Roman"/>
                <a:ea typeface="Calibri"/>
                <a:cs typeface="Arial"/>
              </a:rPr>
              <a:t>It controls a group of BTSs, and is often co-located with one of the BTSs in its group. </a:t>
            </a:r>
            <a:endParaRPr lang="ar-IQ" sz="2400" dirty="0" smtClean="0">
              <a:solidFill>
                <a:srgbClr val="2F2B20"/>
              </a:solidFill>
              <a:latin typeface="Times New Roman"/>
              <a:ea typeface="Calibri"/>
              <a:cs typeface="Arial"/>
            </a:endParaRPr>
          </a:p>
          <a:p>
            <a:pPr indent="-342900" algn="just">
              <a:lnSpc>
                <a:spcPct val="150000"/>
              </a:lnSpc>
              <a:buClr>
                <a:srgbClr val="002060"/>
              </a:buClr>
              <a:buFont typeface="Wingdings" panose="05000000000000000000" pitchFamily="2" charset="2"/>
              <a:buChar char="Ø"/>
            </a:pPr>
            <a:r>
              <a:rPr lang="en-US" sz="2400" dirty="0" smtClean="0">
                <a:solidFill>
                  <a:srgbClr val="2F2B20"/>
                </a:solidFill>
                <a:latin typeface="Times New Roman"/>
                <a:ea typeface="Calibri"/>
                <a:cs typeface="Arial"/>
              </a:rPr>
              <a:t>It </a:t>
            </a:r>
            <a:r>
              <a:rPr lang="en-US" sz="2400" dirty="0">
                <a:solidFill>
                  <a:srgbClr val="2F2B20"/>
                </a:solidFill>
                <a:latin typeface="Times New Roman"/>
                <a:ea typeface="Calibri"/>
                <a:cs typeface="Arial"/>
              </a:rPr>
              <a:t>manages the radio resources and controls items such as handover within the group of BTSs, allocates channels and the like. </a:t>
            </a:r>
            <a:endParaRPr lang="ar-IQ" sz="2400" dirty="0" smtClean="0">
              <a:solidFill>
                <a:srgbClr val="2F2B20"/>
              </a:solidFill>
              <a:latin typeface="Times New Roman"/>
              <a:ea typeface="Calibri"/>
              <a:cs typeface="Arial"/>
            </a:endParaRPr>
          </a:p>
          <a:p>
            <a:pPr indent="-342900" algn="just">
              <a:lnSpc>
                <a:spcPct val="150000"/>
              </a:lnSpc>
              <a:buClr>
                <a:srgbClr val="002060"/>
              </a:buClr>
              <a:buFont typeface="Wingdings" panose="05000000000000000000" pitchFamily="2" charset="2"/>
              <a:buChar char="Ø"/>
            </a:pPr>
            <a:r>
              <a:rPr lang="en-US" sz="2400" dirty="0" smtClean="0">
                <a:solidFill>
                  <a:srgbClr val="2F2B20"/>
                </a:solidFill>
                <a:latin typeface="Times New Roman"/>
                <a:ea typeface="Calibri"/>
                <a:cs typeface="Arial"/>
              </a:rPr>
              <a:t>It </a:t>
            </a:r>
            <a:r>
              <a:rPr lang="en-US" sz="2400" dirty="0">
                <a:solidFill>
                  <a:srgbClr val="2F2B20"/>
                </a:solidFill>
                <a:latin typeface="Times New Roman"/>
                <a:ea typeface="Calibri"/>
                <a:cs typeface="Arial"/>
              </a:rPr>
              <a:t>communicates with the BTSs over what is termed the </a:t>
            </a:r>
            <a:r>
              <a:rPr lang="en-US" sz="2400" dirty="0" err="1">
                <a:solidFill>
                  <a:srgbClr val="2F2B20"/>
                </a:solidFill>
                <a:latin typeface="Times New Roman"/>
                <a:ea typeface="Calibri"/>
                <a:cs typeface="Arial"/>
              </a:rPr>
              <a:t>Abis</a:t>
            </a:r>
            <a:r>
              <a:rPr lang="en-US" sz="2400" dirty="0">
                <a:solidFill>
                  <a:srgbClr val="2F2B20"/>
                </a:solidFill>
                <a:latin typeface="Times New Roman"/>
                <a:ea typeface="Calibri"/>
                <a:cs typeface="Arial"/>
              </a:rPr>
              <a:t> interface.</a:t>
            </a:r>
            <a:endParaRPr lang="id-ID" sz="2000" dirty="0">
              <a:solidFill>
                <a:srgbClr val="2F2B20"/>
              </a:solidFill>
              <a:ea typeface="Calibri"/>
              <a:cs typeface="Arial"/>
            </a:endParaRPr>
          </a:p>
          <a:p>
            <a:endParaRPr lang="id-ID" dirty="0"/>
          </a:p>
        </p:txBody>
      </p:sp>
    </p:spTree>
    <p:extLst>
      <p:ext uri="{BB962C8B-B14F-4D97-AF65-F5344CB8AC3E}">
        <p14:creationId xmlns:p14="http://schemas.microsoft.com/office/powerpoint/2010/main" val="11058435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76672"/>
            <a:ext cx="8892480" cy="1143000"/>
          </a:xfrm>
        </p:spPr>
        <p:txBody>
          <a:bodyPr/>
          <a:lstStyle/>
          <a:p>
            <a:pPr marL="342900" lvl="0" indent="-228600">
              <a:spcBef>
                <a:spcPct val="20000"/>
              </a:spcBef>
            </a:pPr>
            <a:r>
              <a:rPr lang="en-US" sz="3600" b="1" dirty="0" smtClean="0">
                <a:solidFill>
                  <a:srgbClr val="FF0000"/>
                </a:solidFill>
              </a:rPr>
              <a:t>3</a:t>
            </a:r>
            <a:r>
              <a:rPr lang="en-US" sz="3600" b="1" dirty="0">
                <a:solidFill>
                  <a:srgbClr val="FF0000"/>
                </a:solidFill>
              </a:rPr>
              <a:t>. </a:t>
            </a:r>
            <a:r>
              <a:rPr lang="en-US" sz="3600" b="1" dirty="0" smtClean="0">
                <a:solidFill>
                  <a:srgbClr val="FF0000"/>
                </a:solidFill>
              </a:rPr>
              <a:t>NSS    </a:t>
            </a:r>
            <a:r>
              <a:rPr lang="en-US" sz="3600" b="1" dirty="0">
                <a:solidFill>
                  <a:srgbClr val="FF0000"/>
                </a:solidFill>
              </a:rPr>
              <a:t>(NETWORK STATION SUBSYSTEM)</a:t>
            </a:r>
            <a:r>
              <a:rPr lang="id-ID" sz="3600" b="1" dirty="0">
                <a:solidFill>
                  <a:srgbClr val="FF0000"/>
                </a:solidFill>
              </a:rPr>
              <a:t/>
            </a:r>
            <a:br>
              <a:rPr lang="id-ID" sz="3600" b="1" dirty="0">
                <a:solidFill>
                  <a:srgbClr val="FF0000"/>
                </a:solidFill>
              </a:rPr>
            </a:br>
            <a:endParaRPr lang="id-ID" sz="3600" b="1" dirty="0">
              <a:solidFill>
                <a:srgbClr val="FF0000"/>
              </a:solidFill>
            </a:endParaRPr>
          </a:p>
        </p:txBody>
      </p:sp>
      <p:sp>
        <p:nvSpPr>
          <p:cNvPr id="3" name="Content Placeholder 2"/>
          <p:cNvSpPr>
            <a:spLocks noGrp="1"/>
          </p:cNvSpPr>
          <p:nvPr>
            <p:ph idx="1"/>
          </p:nvPr>
        </p:nvSpPr>
        <p:spPr>
          <a:xfrm>
            <a:off x="457200" y="1196752"/>
            <a:ext cx="7620000" cy="5204048"/>
          </a:xfrm>
        </p:spPr>
        <p:txBody>
          <a:bodyPr>
            <a:normAutofit/>
          </a:bodyPr>
          <a:lstStyle/>
          <a:p>
            <a:r>
              <a:rPr lang="en-US" sz="2400" dirty="0">
                <a:solidFill>
                  <a:srgbClr val="2F2B20"/>
                </a:solidFill>
                <a:latin typeface="Times New Roman"/>
                <a:ea typeface="Calibri"/>
                <a:cs typeface="Arial"/>
              </a:rPr>
              <a:t>The GSM system architecture contains a variety of different elements, and is often termed the core network. It provides the main control and interfacing for the whole mobile network. The major elements within the core network include:</a:t>
            </a:r>
            <a:endParaRPr lang="id-ID" sz="2400" dirty="0">
              <a:solidFill>
                <a:srgbClr val="2F2B20"/>
              </a:solidFill>
              <a:latin typeface="Times New Roman"/>
              <a:ea typeface="Calibri"/>
              <a:cs typeface="Arial"/>
            </a:endParaRPr>
          </a:p>
          <a:p>
            <a:r>
              <a:rPr lang="id-ID" dirty="0"/>
              <a:t> </a:t>
            </a:r>
          </a:p>
          <a:p>
            <a:pPr marL="571500" lvl="0" indent="-457200">
              <a:buFont typeface="+mj-lt"/>
              <a:buAutoNum type="arabicPeriod"/>
            </a:pPr>
            <a:r>
              <a:rPr lang="en-US" b="1" dirty="0">
                <a:solidFill>
                  <a:srgbClr val="00B0F0"/>
                </a:solidFill>
              </a:rPr>
              <a:t>MSC</a:t>
            </a:r>
            <a:r>
              <a:rPr lang="en-US" dirty="0">
                <a:solidFill>
                  <a:srgbClr val="00B0F0"/>
                </a:solidFill>
              </a:rPr>
              <a:t> </a:t>
            </a:r>
            <a:r>
              <a:rPr lang="id-ID" dirty="0"/>
              <a:t>    (</a:t>
            </a:r>
            <a:r>
              <a:rPr lang="en-US" dirty="0"/>
              <a:t>Mobile Services Switching Centre </a:t>
            </a:r>
            <a:r>
              <a:rPr lang="id-ID" dirty="0"/>
              <a:t>)</a:t>
            </a:r>
          </a:p>
          <a:p>
            <a:pPr marL="571500" lvl="0" indent="-457200">
              <a:buFont typeface="+mj-lt"/>
              <a:buAutoNum type="arabicPeriod"/>
            </a:pPr>
            <a:r>
              <a:rPr lang="en-US" b="1" dirty="0">
                <a:solidFill>
                  <a:srgbClr val="00B0F0"/>
                </a:solidFill>
              </a:rPr>
              <a:t>HLR</a:t>
            </a:r>
            <a:r>
              <a:rPr lang="id-ID" b="1" dirty="0">
                <a:solidFill>
                  <a:srgbClr val="00B0F0"/>
                </a:solidFill>
              </a:rPr>
              <a:t> </a:t>
            </a:r>
            <a:r>
              <a:rPr lang="id-ID" dirty="0"/>
              <a:t>     ( </a:t>
            </a:r>
            <a:r>
              <a:rPr lang="en-US" dirty="0"/>
              <a:t>Home Location Register </a:t>
            </a:r>
            <a:r>
              <a:rPr lang="id-ID" dirty="0"/>
              <a:t>)</a:t>
            </a:r>
          </a:p>
          <a:p>
            <a:pPr marL="571500" lvl="0" indent="-457200">
              <a:buFont typeface="+mj-lt"/>
              <a:buAutoNum type="arabicPeriod"/>
            </a:pPr>
            <a:r>
              <a:rPr lang="en-US" b="1" dirty="0">
                <a:solidFill>
                  <a:srgbClr val="00B0F0"/>
                </a:solidFill>
              </a:rPr>
              <a:t>VLR</a:t>
            </a:r>
            <a:r>
              <a:rPr lang="en-US" b="1" dirty="0"/>
              <a:t> </a:t>
            </a:r>
            <a:r>
              <a:rPr lang="id-ID" b="1" dirty="0"/>
              <a:t> </a:t>
            </a:r>
            <a:r>
              <a:rPr lang="id-ID" dirty="0"/>
              <a:t>     (</a:t>
            </a:r>
            <a:r>
              <a:rPr lang="en-US" dirty="0"/>
              <a:t>Visitor Location Register)</a:t>
            </a:r>
            <a:endParaRPr lang="id-ID" dirty="0"/>
          </a:p>
          <a:p>
            <a:pPr marL="571500" lvl="0" indent="-457200">
              <a:buFont typeface="+mj-lt"/>
              <a:buAutoNum type="arabicPeriod"/>
            </a:pPr>
            <a:r>
              <a:rPr lang="en-US" b="1" dirty="0">
                <a:solidFill>
                  <a:srgbClr val="00B0F0"/>
                </a:solidFill>
              </a:rPr>
              <a:t>EIR </a:t>
            </a:r>
            <a:r>
              <a:rPr lang="en-US" dirty="0"/>
              <a:t>  </a:t>
            </a:r>
            <a:r>
              <a:rPr lang="id-ID" dirty="0"/>
              <a:t>      (</a:t>
            </a:r>
            <a:r>
              <a:rPr lang="en-US" dirty="0"/>
              <a:t>Equipment Identity Register</a:t>
            </a:r>
            <a:r>
              <a:rPr lang="id-ID" dirty="0"/>
              <a:t>)</a:t>
            </a:r>
          </a:p>
          <a:p>
            <a:pPr marL="571500" lvl="0" indent="-457200">
              <a:buFont typeface="+mj-lt"/>
              <a:buAutoNum type="arabicPeriod"/>
            </a:pPr>
            <a:r>
              <a:rPr lang="en-US" b="1" dirty="0" err="1">
                <a:solidFill>
                  <a:srgbClr val="00B0F0"/>
                </a:solidFill>
              </a:rPr>
              <a:t>AuC</a:t>
            </a:r>
            <a:r>
              <a:rPr lang="en-US" dirty="0"/>
              <a:t> </a:t>
            </a:r>
            <a:r>
              <a:rPr lang="id-ID" dirty="0"/>
              <a:t>       (</a:t>
            </a:r>
            <a:r>
              <a:rPr lang="en-US" dirty="0"/>
              <a:t>Authentication Centre)</a:t>
            </a:r>
            <a:endParaRPr lang="id-ID" dirty="0"/>
          </a:p>
          <a:p>
            <a:pPr marL="571500" indent="-457200">
              <a:buFont typeface="+mj-lt"/>
              <a:buAutoNum type="arabicPeriod"/>
            </a:pPr>
            <a:r>
              <a:rPr lang="en-US" b="1" dirty="0" smtClean="0">
                <a:solidFill>
                  <a:srgbClr val="00B0F0"/>
                </a:solidFill>
              </a:rPr>
              <a:t>SMS-G  </a:t>
            </a:r>
            <a:r>
              <a:rPr lang="en-US" dirty="0" smtClean="0"/>
              <a:t>   </a:t>
            </a:r>
            <a:r>
              <a:rPr lang="en-US" dirty="0"/>
              <a:t>(SMS Gateway)</a:t>
            </a:r>
            <a:endParaRPr lang="id-ID" dirty="0"/>
          </a:p>
          <a:p>
            <a:pPr marL="571500" indent="-457200">
              <a:buFont typeface="+mj-lt"/>
              <a:buAutoNum type="arabicPeriod"/>
            </a:pPr>
            <a:r>
              <a:rPr lang="en-US" b="1" dirty="0" smtClean="0">
                <a:solidFill>
                  <a:srgbClr val="00B0F0"/>
                </a:solidFill>
              </a:rPr>
              <a:t>GMSC  </a:t>
            </a:r>
            <a:r>
              <a:rPr lang="en-US" dirty="0" smtClean="0"/>
              <a:t> </a:t>
            </a:r>
            <a:r>
              <a:rPr lang="en-US" dirty="0"/>
              <a:t>(Gateway Mobile Switching Centre)</a:t>
            </a:r>
            <a:endParaRPr lang="id-ID" dirty="0"/>
          </a:p>
          <a:p>
            <a:endParaRPr lang="id-ID" dirty="0"/>
          </a:p>
        </p:txBody>
      </p:sp>
    </p:spTree>
    <p:extLst>
      <p:ext uri="{BB962C8B-B14F-4D97-AF65-F5344CB8AC3E}">
        <p14:creationId xmlns:p14="http://schemas.microsoft.com/office/powerpoint/2010/main" val="12499188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88640"/>
            <a:ext cx="8401744" cy="6984776"/>
          </a:xfrm>
        </p:spPr>
        <p:txBody>
          <a:bodyPr>
            <a:normAutofit fontScale="47500" lnSpcReduction="20000"/>
          </a:bodyPr>
          <a:lstStyle/>
          <a:p>
            <a:pPr lvl="0" indent="-342900" algn="just">
              <a:lnSpc>
                <a:spcPct val="150000"/>
              </a:lnSpc>
              <a:buClr>
                <a:srgbClr val="00B0F0"/>
              </a:buClr>
              <a:buFont typeface="+mj-lt"/>
              <a:buAutoNum type="arabicPeriod"/>
            </a:pPr>
            <a:r>
              <a:rPr lang="en-US" sz="4500" b="1" dirty="0">
                <a:solidFill>
                  <a:srgbClr val="0070C0"/>
                </a:solidFill>
                <a:latin typeface="Times New Roman"/>
                <a:ea typeface="Calibri"/>
                <a:cs typeface="Arial"/>
              </a:rPr>
              <a:t>Mobile Services Switching Centre (MSC):</a:t>
            </a:r>
            <a:r>
              <a:rPr lang="en-US" sz="4500" dirty="0">
                <a:solidFill>
                  <a:srgbClr val="0070C0"/>
                </a:solidFill>
                <a:latin typeface="Times New Roman"/>
                <a:ea typeface="Calibri"/>
                <a:cs typeface="Arial"/>
              </a:rPr>
              <a:t>  </a:t>
            </a:r>
            <a:endParaRPr lang="en-US" sz="4500" dirty="0" smtClean="0">
              <a:solidFill>
                <a:srgbClr val="0070C0"/>
              </a:solidFill>
              <a:latin typeface="Times New Roman"/>
              <a:ea typeface="Calibri"/>
              <a:cs typeface="Arial"/>
            </a:endParaRPr>
          </a:p>
          <a:p>
            <a:pPr marL="0" lvl="0" indent="0" algn="just">
              <a:lnSpc>
                <a:spcPct val="150000"/>
              </a:lnSpc>
              <a:buNone/>
            </a:pPr>
            <a:r>
              <a:rPr lang="en-US" sz="4500" dirty="0" smtClean="0">
                <a:latin typeface="Times New Roman"/>
                <a:ea typeface="Calibri"/>
                <a:cs typeface="Arial"/>
              </a:rPr>
              <a:t> </a:t>
            </a:r>
            <a:r>
              <a:rPr lang="en-US" sz="4500" dirty="0">
                <a:latin typeface="Times New Roman"/>
                <a:ea typeface="Calibri"/>
                <a:cs typeface="Arial"/>
              </a:rPr>
              <a:t>The main element within the core network area of the overall GSM network architecture is the </a:t>
            </a:r>
            <a:r>
              <a:rPr lang="en-US" sz="4500" b="1" u="sng" dirty="0">
                <a:solidFill>
                  <a:srgbClr val="7030A0"/>
                </a:solidFill>
                <a:latin typeface="Times New Roman"/>
                <a:ea typeface="Calibri"/>
                <a:cs typeface="Arial"/>
              </a:rPr>
              <a:t>Mobile switching Services Centre </a:t>
            </a:r>
            <a:r>
              <a:rPr lang="en-US" sz="4500" dirty="0">
                <a:latin typeface="Times New Roman"/>
                <a:ea typeface="Calibri"/>
                <a:cs typeface="Arial"/>
              </a:rPr>
              <a:t>(MSC). </a:t>
            </a:r>
            <a:endParaRPr lang="en-US" sz="4500" dirty="0" smtClean="0">
              <a:latin typeface="Times New Roman"/>
              <a:ea typeface="Calibri"/>
              <a:cs typeface="Arial"/>
            </a:endParaRPr>
          </a:p>
          <a:p>
            <a:pPr marL="685800" lvl="0" indent="-685800" algn="just">
              <a:lnSpc>
                <a:spcPct val="150000"/>
              </a:lnSpc>
              <a:buFont typeface="Wingdings" panose="05000000000000000000" pitchFamily="2" charset="2"/>
              <a:buChar char="ü"/>
            </a:pPr>
            <a:r>
              <a:rPr lang="en-US" sz="4500" dirty="0" smtClean="0">
                <a:latin typeface="Times New Roman"/>
                <a:ea typeface="Calibri"/>
                <a:cs typeface="Arial"/>
              </a:rPr>
              <a:t>The </a:t>
            </a:r>
            <a:r>
              <a:rPr lang="en-US" sz="4500" dirty="0">
                <a:latin typeface="Times New Roman"/>
                <a:ea typeface="Calibri"/>
                <a:cs typeface="Arial"/>
              </a:rPr>
              <a:t>MSC acts like a normal switching node within a PSTN or ISDN, </a:t>
            </a:r>
            <a:endParaRPr lang="en-US" sz="4500" dirty="0" smtClean="0">
              <a:latin typeface="Times New Roman"/>
              <a:ea typeface="Calibri"/>
              <a:cs typeface="Arial"/>
            </a:endParaRPr>
          </a:p>
          <a:p>
            <a:pPr marL="685800" lvl="0" indent="-685800" algn="just">
              <a:lnSpc>
                <a:spcPct val="150000"/>
              </a:lnSpc>
              <a:buFont typeface="Wingdings" panose="05000000000000000000" pitchFamily="2" charset="2"/>
              <a:buChar char="ü"/>
            </a:pPr>
            <a:r>
              <a:rPr lang="en-US" sz="4500" dirty="0" smtClean="0">
                <a:latin typeface="Times New Roman"/>
                <a:ea typeface="Calibri"/>
                <a:cs typeface="Arial"/>
              </a:rPr>
              <a:t>but </a:t>
            </a:r>
            <a:r>
              <a:rPr lang="en-US" sz="4500" dirty="0">
                <a:latin typeface="Times New Roman"/>
                <a:ea typeface="Calibri"/>
                <a:cs typeface="Arial"/>
              </a:rPr>
              <a:t>also provides additional functionality to enable the requirements of a mobile user to be supported. These </a:t>
            </a:r>
            <a:r>
              <a:rPr lang="en-US" sz="4500" dirty="0" smtClean="0">
                <a:latin typeface="Times New Roman"/>
                <a:ea typeface="Calibri"/>
                <a:cs typeface="Arial"/>
              </a:rPr>
              <a:t>include</a:t>
            </a:r>
          </a:p>
          <a:p>
            <a:pPr marL="685800" lvl="0" indent="-685800" algn="just">
              <a:lnSpc>
                <a:spcPct val="150000"/>
              </a:lnSpc>
              <a:buClr>
                <a:srgbClr val="7030A0"/>
              </a:buClr>
              <a:buFont typeface="Wingdings" panose="05000000000000000000" pitchFamily="2" charset="2"/>
              <a:buChar char="v"/>
            </a:pPr>
            <a:r>
              <a:rPr lang="en-US" sz="4500" dirty="0" smtClean="0">
                <a:latin typeface="Times New Roman"/>
                <a:ea typeface="Calibri"/>
                <a:cs typeface="Arial"/>
              </a:rPr>
              <a:t> </a:t>
            </a:r>
            <a:r>
              <a:rPr lang="en-US" sz="4500" dirty="0">
                <a:latin typeface="Times New Roman"/>
                <a:ea typeface="Calibri"/>
                <a:cs typeface="Arial"/>
              </a:rPr>
              <a:t>registration</a:t>
            </a:r>
            <a:r>
              <a:rPr lang="en-US" sz="4500" dirty="0" smtClean="0">
                <a:latin typeface="Times New Roman"/>
                <a:ea typeface="Calibri"/>
                <a:cs typeface="Arial"/>
              </a:rPr>
              <a:t>,</a:t>
            </a:r>
          </a:p>
          <a:p>
            <a:pPr marL="685800" lvl="0" indent="-685800" algn="just">
              <a:lnSpc>
                <a:spcPct val="150000"/>
              </a:lnSpc>
              <a:buClr>
                <a:srgbClr val="7030A0"/>
              </a:buClr>
              <a:buFont typeface="Wingdings" panose="05000000000000000000" pitchFamily="2" charset="2"/>
              <a:buChar char="v"/>
            </a:pPr>
            <a:r>
              <a:rPr lang="en-US" sz="4500" dirty="0" smtClean="0">
                <a:latin typeface="Times New Roman"/>
                <a:ea typeface="Calibri"/>
                <a:cs typeface="Arial"/>
              </a:rPr>
              <a:t> </a:t>
            </a:r>
            <a:r>
              <a:rPr lang="en-US" sz="4500" dirty="0">
                <a:latin typeface="Times New Roman"/>
                <a:ea typeface="Calibri"/>
                <a:cs typeface="Arial"/>
              </a:rPr>
              <a:t>authentication, </a:t>
            </a:r>
            <a:endParaRPr lang="en-US" sz="4500" dirty="0" smtClean="0">
              <a:latin typeface="Times New Roman"/>
              <a:ea typeface="Calibri"/>
              <a:cs typeface="Arial"/>
            </a:endParaRPr>
          </a:p>
          <a:p>
            <a:pPr marL="685800" lvl="0" indent="-685800" algn="just">
              <a:lnSpc>
                <a:spcPct val="150000"/>
              </a:lnSpc>
              <a:buClr>
                <a:srgbClr val="7030A0"/>
              </a:buClr>
              <a:buFont typeface="Wingdings" panose="05000000000000000000" pitchFamily="2" charset="2"/>
              <a:buChar char="v"/>
            </a:pPr>
            <a:r>
              <a:rPr lang="en-US" sz="4500" dirty="0" smtClean="0">
                <a:latin typeface="Times New Roman"/>
                <a:ea typeface="Calibri"/>
                <a:cs typeface="Arial"/>
              </a:rPr>
              <a:t>call </a:t>
            </a:r>
            <a:r>
              <a:rPr lang="en-US" sz="4500" dirty="0">
                <a:latin typeface="Times New Roman"/>
                <a:ea typeface="Calibri"/>
                <a:cs typeface="Arial"/>
              </a:rPr>
              <a:t>location, </a:t>
            </a:r>
            <a:endParaRPr lang="en-US" sz="4500" dirty="0" smtClean="0">
              <a:latin typeface="Times New Roman"/>
              <a:ea typeface="Calibri"/>
              <a:cs typeface="Arial"/>
            </a:endParaRPr>
          </a:p>
          <a:p>
            <a:pPr marL="685800" lvl="0" indent="-685800" algn="just">
              <a:lnSpc>
                <a:spcPct val="150000"/>
              </a:lnSpc>
              <a:buClr>
                <a:srgbClr val="7030A0"/>
              </a:buClr>
              <a:buFont typeface="Wingdings" panose="05000000000000000000" pitchFamily="2" charset="2"/>
              <a:buChar char="v"/>
            </a:pPr>
            <a:r>
              <a:rPr lang="en-US" sz="4500" dirty="0" smtClean="0">
                <a:latin typeface="Times New Roman"/>
                <a:ea typeface="Calibri"/>
                <a:cs typeface="Arial"/>
              </a:rPr>
              <a:t>inter-MSC </a:t>
            </a:r>
            <a:r>
              <a:rPr lang="en-US" sz="4500" dirty="0">
                <a:latin typeface="Times New Roman"/>
                <a:ea typeface="Calibri"/>
                <a:cs typeface="Arial"/>
              </a:rPr>
              <a:t>handovers and call routing to a mobile subscriber</a:t>
            </a:r>
            <a:r>
              <a:rPr lang="en-US" sz="4500" dirty="0" smtClean="0">
                <a:latin typeface="Times New Roman"/>
                <a:ea typeface="Calibri"/>
                <a:cs typeface="Arial"/>
              </a:rPr>
              <a:t>.</a:t>
            </a:r>
          </a:p>
          <a:p>
            <a:pPr marL="685800" lvl="0" indent="-685800" algn="just">
              <a:lnSpc>
                <a:spcPct val="150000"/>
              </a:lnSpc>
              <a:buClr>
                <a:srgbClr val="7030A0"/>
              </a:buClr>
              <a:buFont typeface="Wingdings" panose="05000000000000000000" pitchFamily="2" charset="2"/>
              <a:buChar char="v"/>
            </a:pPr>
            <a:r>
              <a:rPr lang="en-US" sz="4500" dirty="0" smtClean="0">
                <a:latin typeface="Times New Roman"/>
                <a:ea typeface="Calibri"/>
                <a:cs typeface="Arial"/>
              </a:rPr>
              <a:t> </a:t>
            </a:r>
            <a:r>
              <a:rPr lang="en-US" sz="4500" dirty="0">
                <a:latin typeface="Times New Roman"/>
                <a:ea typeface="Calibri"/>
                <a:cs typeface="Arial"/>
              </a:rPr>
              <a:t>It also provides an interface to the PSTN so that calls can be routed from the mobile network to a phone connected to a landline. Interfaces to other MSCs are provided to enable calls to be made to mobiles on different networks</a:t>
            </a:r>
            <a:r>
              <a:rPr lang="en-US" sz="4500" dirty="0" smtClean="0">
                <a:latin typeface="Times New Roman"/>
                <a:ea typeface="Calibri"/>
                <a:cs typeface="Arial"/>
              </a:rPr>
              <a:t>.</a:t>
            </a:r>
          </a:p>
          <a:p>
            <a:pPr lvl="0" indent="-342900" algn="just">
              <a:lnSpc>
                <a:spcPct val="150000"/>
              </a:lnSpc>
              <a:buFont typeface="+mj-lt"/>
              <a:buAutoNum type="arabicPeriod"/>
            </a:pPr>
            <a:endParaRPr lang="id-ID" sz="3500" dirty="0">
              <a:ea typeface="Calibri"/>
              <a:cs typeface="Arial"/>
            </a:endParaRPr>
          </a:p>
          <a:p>
            <a:endParaRPr lang="id-ID" sz="2900" dirty="0"/>
          </a:p>
        </p:txBody>
      </p:sp>
    </p:spTree>
    <p:extLst>
      <p:ext uri="{BB962C8B-B14F-4D97-AF65-F5344CB8AC3E}">
        <p14:creationId xmlns:p14="http://schemas.microsoft.com/office/powerpoint/2010/main" val="15102759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7620000" cy="5996136"/>
          </a:xfrm>
        </p:spPr>
        <p:txBody>
          <a:bodyPr>
            <a:normAutofit/>
          </a:bodyPr>
          <a:lstStyle/>
          <a:p>
            <a:pPr marL="114300" lvl="0" indent="0">
              <a:buNone/>
            </a:pPr>
            <a:r>
              <a:rPr lang="en-US" sz="2400" b="1" dirty="0" smtClean="0">
                <a:solidFill>
                  <a:srgbClr val="0070C0"/>
                </a:solidFill>
                <a:latin typeface="Times New Roman"/>
                <a:ea typeface="Calibri"/>
                <a:cs typeface="Arial"/>
              </a:rPr>
              <a:t>2. Home Location Register (HLR):</a:t>
            </a:r>
            <a:r>
              <a:rPr lang="en-US" sz="2400" dirty="0" smtClean="0">
                <a:solidFill>
                  <a:srgbClr val="0070C0"/>
                </a:solidFill>
                <a:latin typeface="Times New Roman"/>
                <a:ea typeface="Calibri"/>
                <a:cs typeface="Arial"/>
              </a:rPr>
              <a:t>  </a:t>
            </a:r>
          </a:p>
          <a:p>
            <a:pPr marL="114300" lvl="0" indent="0">
              <a:buNone/>
            </a:pPr>
            <a:endParaRPr lang="en-US" sz="2400" dirty="0" smtClean="0">
              <a:solidFill>
                <a:srgbClr val="0070C0"/>
              </a:solidFill>
              <a:latin typeface="Times New Roman"/>
              <a:ea typeface="Calibri"/>
              <a:cs typeface="Arial"/>
            </a:endParaRPr>
          </a:p>
          <a:p>
            <a:pPr lvl="0">
              <a:buFont typeface="Wingdings" panose="05000000000000000000" pitchFamily="2" charset="2"/>
              <a:buChar char="ü"/>
            </a:pPr>
            <a:r>
              <a:rPr lang="en-US" sz="2100" dirty="0">
                <a:latin typeface="Times New Roman"/>
                <a:ea typeface="Calibri"/>
                <a:cs typeface="Arial"/>
              </a:rPr>
              <a:t> </a:t>
            </a:r>
            <a:r>
              <a:rPr lang="en-US" sz="2100" b="1" dirty="0">
                <a:solidFill>
                  <a:srgbClr val="00B050"/>
                </a:solidFill>
                <a:latin typeface="Times New Roman"/>
                <a:ea typeface="Calibri"/>
                <a:cs typeface="Arial"/>
              </a:rPr>
              <a:t>This database contains all the administrative information about each subscriber </a:t>
            </a:r>
            <a:r>
              <a:rPr lang="en-US" sz="2100" dirty="0">
                <a:latin typeface="Times New Roman"/>
                <a:ea typeface="Calibri"/>
                <a:cs typeface="Arial"/>
              </a:rPr>
              <a:t>along with their last known location. </a:t>
            </a:r>
          </a:p>
          <a:p>
            <a:pPr marL="114300" lvl="0" indent="0">
              <a:buNone/>
            </a:pPr>
            <a:r>
              <a:rPr lang="en-US" sz="2100" dirty="0">
                <a:latin typeface="Times New Roman"/>
                <a:ea typeface="Calibri"/>
                <a:cs typeface="Arial"/>
              </a:rPr>
              <a:t>In this way, the GSM network is able to route calls to the relevant base station for the MS. </a:t>
            </a:r>
          </a:p>
          <a:p>
            <a:pPr lvl="0">
              <a:buFont typeface="Wingdings" panose="05000000000000000000" pitchFamily="2" charset="2"/>
              <a:buChar char="ü"/>
            </a:pPr>
            <a:r>
              <a:rPr lang="en-US" sz="2100" dirty="0">
                <a:latin typeface="Times New Roman"/>
                <a:ea typeface="Calibri"/>
                <a:cs typeface="Arial"/>
              </a:rPr>
              <a:t>When a user switches on their phone, the phone registers with the network and from this it is possible to determine which BTS it communicates with so that incoming calls can be routed appropriately. </a:t>
            </a:r>
          </a:p>
          <a:p>
            <a:pPr lvl="0">
              <a:buFont typeface="Wingdings" panose="05000000000000000000" pitchFamily="2" charset="2"/>
              <a:buChar char="ü"/>
            </a:pPr>
            <a:r>
              <a:rPr lang="en-US" sz="2100" b="1" dirty="0">
                <a:solidFill>
                  <a:srgbClr val="00B050"/>
                </a:solidFill>
                <a:latin typeface="Times New Roman"/>
                <a:ea typeface="Calibri"/>
                <a:cs typeface="Arial"/>
              </a:rPr>
              <a:t>Even when the phone is not active (but switched on) it re-registers periodically to ensure that the network (HLR) is aware of its latest position. </a:t>
            </a:r>
          </a:p>
          <a:p>
            <a:pPr lvl="0">
              <a:buFont typeface="Wingdings" panose="05000000000000000000" pitchFamily="2" charset="2"/>
              <a:buChar char="ü"/>
            </a:pPr>
            <a:r>
              <a:rPr lang="en-US" sz="2100" dirty="0">
                <a:latin typeface="Times New Roman"/>
                <a:ea typeface="Calibri"/>
                <a:cs typeface="Arial"/>
              </a:rPr>
              <a:t>There is one HLR per network, although it may be distributed across various sub-</a:t>
            </a:r>
            <a:r>
              <a:rPr lang="en-US" sz="2100" dirty="0" err="1">
                <a:latin typeface="Times New Roman"/>
                <a:ea typeface="Calibri"/>
                <a:cs typeface="Arial"/>
              </a:rPr>
              <a:t>centres</a:t>
            </a:r>
            <a:r>
              <a:rPr lang="en-US" sz="2100" dirty="0">
                <a:latin typeface="Times New Roman"/>
                <a:ea typeface="Calibri"/>
                <a:cs typeface="Arial"/>
              </a:rPr>
              <a:t> to for operational reasons.</a:t>
            </a:r>
            <a:endParaRPr lang="id-ID" sz="2100" dirty="0">
              <a:latin typeface="Times New Roman"/>
              <a:ea typeface="Calibri"/>
              <a:cs typeface="Arial"/>
            </a:endParaRPr>
          </a:p>
          <a:p>
            <a:endParaRPr lang="id-ID" dirty="0"/>
          </a:p>
        </p:txBody>
      </p:sp>
    </p:spTree>
    <p:extLst>
      <p:ext uri="{BB962C8B-B14F-4D97-AF65-F5344CB8AC3E}">
        <p14:creationId xmlns:p14="http://schemas.microsoft.com/office/powerpoint/2010/main" val="35182035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7620000" cy="6284168"/>
          </a:xfrm>
        </p:spPr>
        <p:txBody>
          <a:bodyPr>
            <a:normAutofit/>
          </a:bodyPr>
          <a:lstStyle/>
          <a:p>
            <a:pPr marL="457200" lvl="0" indent="-457200" algn="just">
              <a:lnSpc>
                <a:spcPct val="150000"/>
              </a:lnSpc>
              <a:buAutoNum type="arabicPeriod" startAt="3"/>
            </a:pPr>
            <a:r>
              <a:rPr lang="en-US" sz="2400" b="1" dirty="0" smtClean="0">
                <a:solidFill>
                  <a:srgbClr val="0070C0"/>
                </a:solidFill>
                <a:latin typeface="Times New Roman"/>
                <a:ea typeface="Calibri"/>
                <a:cs typeface="Arial"/>
              </a:rPr>
              <a:t>Visitor </a:t>
            </a:r>
            <a:r>
              <a:rPr lang="en-US" sz="2400" b="1" dirty="0">
                <a:solidFill>
                  <a:srgbClr val="0070C0"/>
                </a:solidFill>
                <a:latin typeface="Times New Roman"/>
                <a:ea typeface="Calibri"/>
                <a:cs typeface="Arial"/>
              </a:rPr>
              <a:t>Location Register (VLR):</a:t>
            </a:r>
            <a:r>
              <a:rPr lang="en-US" sz="2400" dirty="0">
                <a:solidFill>
                  <a:srgbClr val="0070C0"/>
                </a:solidFill>
                <a:latin typeface="Times New Roman"/>
                <a:ea typeface="Calibri"/>
                <a:cs typeface="Arial"/>
              </a:rPr>
              <a:t> </a:t>
            </a:r>
            <a:endParaRPr lang="en-US" sz="2400" dirty="0" smtClean="0">
              <a:solidFill>
                <a:srgbClr val="0070C0"/>
              </a:solidFill>
              <a:latin typeface="Times New Roman"/>
              <a:ea typeface="Calibri"/>
              <a:cs typeface="Arial"/>
            </a:endParaRPr>
          </a:p>
          <a:p>
            <a:pPr marL="457200" lvl="0" indent="-457200" algn="just">
              <a:lnSpc>
                <a:spcPct val="150000"/>
              </a:lnSpc>
              <a:buFont typeface="Wingdings" panose="05000000000000000000" pitchFamily="2" charset="2"/>
              <a:buChar char="ü"/>
            </a:pPr>
            <a:r>
              <a:rPr lang="en-US" sz="2400" dirty="0" smtClean="0">
                <a:latin typeface="Times New Roman"/>
                <a:ea typeface="Calibri"/>
                <a:cs typeface="Arial"/>
              </a:rPr>
              <a:t> This </a:t>
            </a:r>
            <a:r>
              <a:rPr lang="en-US" sz="2400" dirty="0">
                <a:latin typeface="Times New Roman"/>
                <a:ea typeface="Calibri"/>
                <a:cs typeface="Arial"/>
              </a:rPr>
              <a:t>contains selected information from the HLR that enables the selected services for the individual subscriber to be provided. </a:t>
            </a:r>
            <a:endParaRPr lang="en-US" sz="2400" dirty="0" smtClean="0">
              <a:latin typeface="Times New Roman"/>
              <a:ea typeface="Calibri"/>
              <a:cs typeface="Arial"/>
            </a:endParaRPr>
          </a:p>
          <a:p>
            <a:pPr marL="457200" lvl="0" indent="-457200" algn="just">
              <a:lnSpc>
                <a:spcPct val="150000"/>
              </a:lnSpc>
              <a:buFont typeface="Wingdings" panose="05000000000000000000" pitchFamily="2" charset="2"/>
              <a:buChar char="ü"/>
            </a:pPr>
            <a:r>
              <a:rPr lang="en-US" sz="2400" dirty="0" smtClean="0">
                <a:latin typeface="Times New Roman"/>
                <a:ea typeface="Calibri"/>
                <a:cs typeface="Arial"/>
              </a:rPr>
              <a:t>The </a:t>
            </a:r>
            <a:r>
              <a:rPr lang="en-US" sz="2400" dirty="0">
                <a:latin typeface="Times New Roman"/>
                <a:ea typeface="Calibri"/>
                <a:cs typeface="Arial"/>
              </a:rPr>
              <a:t>VLR can be implemented as a separate entity, but it is commonly </a:t>
            </a:r>
            <a:r>
              <a:rPr lang="en-US" sz="2400" dirty="0" err="1">
                <a:latin typeface="Times New Roman"/>
                <a:ea typeface="Calibri"/>
                <a:cs typeface="Arial"/>
              </a:rPr>
              <a:t>realised</a:t>
            </a:r>
            <a:r>
              <a:rPr lang="en-US" sz="2400" dirty="0">
                <a:latin typeface="Times New Roman"/>
                <a:ea typeface="Calibri"/>
                <a:cs typeface="Arial"/>
              </a:rPr>
              <a:t> as an integral part of the MSC, rather than a separate entity. In this way access is made faster and more convenient.</a:t>
            </a:r>
            <a:endParaRPr lang="id-ID" sz="2000" dirty="0">
              <a:ea typeface="Calibri"/>
              <a:cs typeface="Arial"/>
            </a:endParaRPr>
          </a:p>
          <a:p>
            <a:endParaRPr lang="id-ID" dirty="0"/>
          </a:p>
        </p:txBody>
      </p:sp>
    </p:spTree>
    <p:extLst>
      <p:ext uri="{BB962C8B-B14F-4D97-AF65-F5344CB8AC3E}">
        <p14:creationId xmlns:p14="http://schemas.microsoft.com/office/powerpoint/2010/main" val="29827785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7620000" cy="6068144"/>
          </a:xfrm>
        </p:spPr>
        <p:txBody>
          <a:bodyPr/>
          <a:lstStyle/>
          <a:p>
            <a:pPr marL="0" lvl="0" indent="0" algn="just">
              <a:lnSpc>
                <a:spcPct val="150000"/>
              </a:lnSpc>
              <a:buClr>
                <a:srgbClr val="A9A57C"/>
              </a:buClr>
              <a:buNone/>
            </a:pPr>
            <a:r>
              <a:rPr lang="en-US" sz="2000" b="1" dirty="0" smtClean="0">
                <a:solidFill>
                  <a:srgbClr val="2F2B20"/>
                </a:solidFill>
                <a:latin typeface="Times New Roman"/>
                <a:ea typeface="Calibri"/>
                <a:cs typeface="Arial"/>
              </a:rPr>
              <a:t>4.    </a:t>
            </a:r>
            <a:r>
              <a:rPr lang="en-US" sz="2000" b="1" dirty="0" smtClean="0">
                <a:solidFill>
                  <a:srgbClr val="0070C0"/>
                </a:solidFill>
                <a:latin typeface="Times New Roman"/>
                <a:ea typeface="Calibri"/>
                <a:cs typeface="Arial"/>
              </a:rPr>
              <a:t>Equipment </a:t>
            </a:r>
            <a:r>
              <a:rPr lang="en-US" sz="2000" b="1" dirty="0">
                <a:solidFill>
                  <a:srgbClr val="0070C0"/>
                </a:solidFill>
                <a:latin typeface="Times New Roman"/>
                <a:ea typeface="Calibri"/>
                <a:cs typeface="Arial"/>
              </a:rPr>
              <a:t>Identity Register (EIR):  </a:t>
            </a:r>
            <a:endParaRPr lang="en-US" sz="2000" b="1" dirty="0" smtClean="0">
              <a:solidFill>
                <a:srgbClr val="0070C0"/>
              </a:solidFill>
              <a:latin typeface="Times New Roman"/>
              <a:ea typeface="Calibri"/>
              <a:cs typeface="Arial"/>
            </a:endParaRPr>
          </a:p>
          <a:p>
            <a:pPr marL="457200" indent="-457200" algn="just">
              <a:lnSpc>
                <a:spcPct val="150000"/>
              </a:lnSpc>
              <a:buClr>
                <a:srgbClr val="A9A57C"/>
              </a:buClr>
              <a:buFont typeface="Wingdings" panose="05000000000000000000" pitchFamily="2" charset="2"/>
              <a:buChar char="ü"/>
            </a:pPr>
            <a:r>
              <a:rPr lang="en-US" sz="2000" b="1" dirty="0" smtClean="0">
                <a:solidFill>
                  <a:srgbClr val="2F2B20"/>
                </a:solidFill>
                <a:latin typeface="Times New Roman"/>
                <a:ea typeface="Calibri"/>
                <a:cs typeface="Arial"/>
              </a:rPr>
              <a:t> </a:t>
            </a:r>
            <a:r>
              <a:rPr lang="en-US" sz="2000" b="1" dirty="0">
                <a:solidFill>
                  <a:srgbClr val="0070C0"/>
                </a:solidFill>
                <a:latin typeface="Times New Roman"/>
                <a:ea typeface="Calibri"/>
                <a:cs typeface="Arial"/>
              </a:rPr>
              <a:t>The EIR is the entity that decides whether a given mobile equipment may be allowed onto the network. </a:t>
            </a:r>
            <a:endParaRPr lang="en-US" sz="2000" b="1" dirty="0" smtClean="0">
              <a:solidFill>
                <a:srgbClr val="0070C0"/>
              </a:solidFill>
              <a:latin typeface="Times New Roman"/>
              <a:ea typeface="Calibri"/>
              <a:cs typeface="Arial"/>
            </a:endParaRPr>
          </a:p>
          <a:p>
            <a:pPr marL="457200" indent="-457200" algn="just">
              <a:lnSpc>
                <a:spcPct val="150000"/>
              </a:lnSpc>
              <a:buClr>
                <a:srgbClr val="A9A57C"/>
              </a:buClr>
              <a:buFont typeface="Wingdings" panose="05000000000000000000" pitchFamily="2" charset="2"/>
              <a:buChar char="ü"/>
            </a:pPr>
            <a:r>
              <a:rPr lang="en-US" sz="2000" dirty="0" smtClean="0">
                <a:solidFill>
                  <a:srgbClr val="2F2B20"/>
                </a:solidFill>
                <a:latin typeface="Times New Roman"/>
                <a:ea typeface="Calibri"/>
                <a:cs typeface="Arial"/>
              </a:rPr>
              <a:t>Each </a:t>
            </a:r>
            <a:r>
              <a:rPr lang="en-US" sz="2000" dirty="0">
                <a:solidFill>
                  <a:srgbClr val="2F2B20"/>
                </a:solidFill>
                <a:latin typeface="Times New Roman"/>
                <a:ea typeface="Calibri"/>
                <a:cs typeface="Arial"/>
              </a:rPr>
              <a:t>mobile equipment has a number known as the International Mobile Equipment </a:t>
            </a:r>
            <a:r>
              <a:rPr lang="en-US" sz="2000" dirty="0" smtClean="0">
                <a:solidFill>
                  <a:srgbClr val="2F2B20"/>
                </a:solidFill>
                <a:latin typeface="Times New Roman"/>
                <a:ea typeface="Calibri"/>
                <a:cs typeface="Arial"/>
              </a:rPr>
              <a:t>Identity</a:t>
            </a:r>
            <a:r>
              <a:rPr lang="en-US" b="1" dirty="0">
                <a:solidFill>
                  <a:srgbClr val="2F2B20"/>
                </a:solidFill>
                <a:latin typeface="Times New Roman"/>
                <a:ea typeface="Calibri"/>
                <a:cs typeface="Arial"/>
              </a:rPr>
              <a:t> (</a:t>
            </a:r>
            <a:r>
              <a:rPr lang="en-US" b="1" dirty="0" smtClean="0">
                <a:solidFill>
                  <a:srgbClr val="2F2B20"/>
                </a:solidFill>
                <a:latin typeface="Times New Roman"/>
                <a:ea typeface="Calibri"/>
                <a:cs typeface="Arial"/>
              </a:rPr>
              <a:t>IMEI)</a:t>
            </a:r>
            <a:r>
              <a:rPr lang="en-US" sz="2000" dirty="0" smtClean="0">
                <a:solidFill>
                  <a:srgbClr val="2F2B20"/>
                </a:solidFill>
                <a:latin typeface="Times New Roman"/>
                <a:ea typeface="Calibri"/>
                <a:cs typeface="Arial"/>
              </a:rPr>
              <a:t> . </a:t>
            </a:r>
          </a:p>
          <a:p>
            <a:pPr marL="457200" indent="-457200" algn="just">
              <a:lnSpc>
                <a:spcPct val="150000"/>
              </a:lnSpc>
              <a:buClr>
                <a:srgbClr val="A9A57C"/>
              </a:buClr>
              <a:buFont typeface="Wingdings" panose="05000000000000000000" pitchFamily="2" charset="2"/>
              <a:buChar char="ü"/>
            </a:pPr>
            <a:r>
              <a:rPr lang="en-US" sz="2000" dirty="0" smtClean="0">
                <a:solidFill>
                  <a:srgbClr val="2F2B20"/>
                </a:solidFill>
                <a:latin typeface="Times New Roman"/>
                <a:ea typeface="Calibri"/>
                <a:cs typeface="Arial"/>
              </a:rPr>
              <a:t>This </a:t>
            </a:r>
            <a:r>
              <a:rPr lang="en-US" sz="2000" dirty="0">
                <a:solidFill>
                  <a:srgbClr val="2F2B20"/>
                </a:solidFill>
                <a:latin typeface="Times New Roman"/>
                <a:ea typeface="Calibri"/>
                <a:cs typeface="Arial"/>
              </a:rPr>
              <a:t>number, as mentioned above, is installed in the equipment and is checked by the network during registration. </a:t>
            </a:r>
            <a:endParaRPr lang="en-US" sz="2000" dirty="0" smtClean="0">
              <a:solidFill>
                <a:srgbClr val="2F2B20"/>
              </a:solidFill>
              <a:latin typeface="Times New Roman"/>
              <a:ea typeface="Calibri"/>
              <a:cs typeface="Arial"/>
            </a:endParaRPr>
          </a:p>
          <a:p>
            <a:pPr marL="457200" indent="-457200" algn="just">
              <a:lnSpc>
                <a:spcPct val="150000"/>
              </a:lnSpc>
              <a:buClr>
                <a:srgbClr val="0070C0"/>
              </a:buClr>
              <a:buFont typeface="Wingdings" panose="05000000000000000000" pitchFamily="2" charset="2"/>
              <a:buChar char="ü"/>
            </a:pPr>
            <a:r>
              <a:rPr lang="en-US" sz="2000" dirty="0" smtClean="0">
                <a:solidFill>
                  <a:srgbClr val="2F2B20"/>
                </a:solidFill>
                <a:latin typeface="Times New Roman"/>
                <a:ea typeface="Calibri"/>
                <a:cs typeface="Arial"/>
              </a:rPr>
              <a:t>Dependent </a:t>
            </a:r>
            <a:r>
              <a:rPr lang="en-US" sz="2000" dirty="0">
                <a:solidFill>
                  <a:srgbClr val="2F2B20"/>
                </a:solidFill>
                <a:latin typeface="Times New Roman"/>
                <a:ea typeface="Calibri"/>
                <a:cs typeface="Arial"/>
              </a:rPr>
              <a:t>upon the information held in the EIR, the mobile may be allocated one </a:t>
            </a:r>
            <a:r>
              <a:rPr lang="en-US" sz="2000" dirty="0">
                <a:solidFill>
                  <a:srgbClr val="0070C0"/>
                </a:solidFill>
                <a:latin typeface="Times New Roman"/>
                <a:ea typeface="Calibri"/>
                <a:cs typeface="Arial"/>
              </a:rPr>
              <a:t>of three states </a:t>
            </a:r>
            <a:r>
              <a:rPr lang="en-US" sz="2000" dirty="0" smtClean="0">
                <a:solidFill>
                  <a:srgbClr val="0070C0"/>
                </a:solidFill>
                <a:latin typeface="Times New Roman"/>
                <a:ea typeface="Calibri"/>
                <a:cs typeface="Arial"/>
              </a:rPr>
              <a:t>–</a:t>
            </a:r>
          </a:p>
          <a:p>
            <a:pPr marL="457200" indent="-457200" algn="just">
              <a:lnSpc>
                <a:spcPct val="150000"/>
              </a:lnSpc>
              <a:buClr>
                <a:srgbClr val="0070C0"/>
              </a:buClr>
              <a:buFont typeface="Wingdings" panose="05000000000000000000" pitchFamily="2" charset="2"/>
              <a:buChar char="§"/>
            </a:pPr>
            <a:r>
              <a:rPr lang="en-US" sz="2000" dirty="0" smtClean="0">
                <a:solidFill>
                  <a:srgbClr val="2F2B20"/>
                </a:solidFill>
                <a:latin typeface="Times New Roman"/>
                <a:ea typeface="Calibri"/>
                <a:cs typeface="Arial"/>
              </a:rPr>
              <a:t> </a:t>
            </a:r>
            <a:r>
              <a:rPr lang="en-US" sz="2000" dirty="0">
                <a:solidFill>
                  <a:srgbClr val="2F2B20"/>
                </a:solidFill>
                <a:latin typeface="Times New Roman"/>
                <a:ea typeface="Calibri"/>
                <a:cs typeface="Arial"/>
              </a:rPr>
              <a:t>allowed onto the network, </a:t>
            </a:r>
            <a:endParaRPr lang="en-US" sz="2000" dirty="0" smtClean="0">
              <a:solidFill>
                <a:srgbClr val="2F2B20"/>
              </a:solidFill>
              <a:latin typeface="Times New Roman"/>
              <a:ea typeface="Calibri"/>
              <a:cs typeface="Arial"/>
            </a:endParaRPr>
          </a:p>
          <a:p>
            <a:pPr marL="457200" indent="-457200" algn="just">
              <a:lnSpc>
                <a:spcPct val="150000"/>
              </a:lnSpc>
              <a:buClr>
                <a:srgbClr val="0070C0"/>
              </a:buClr>
              <a:buFont typeface="Wingdings" panose="05000000000000000000" pitchFamily="2" charset="2"/>
              <a:buChar char="§"/>
            </a:pPr>
            <a:r>
              <a:rPr lang="en-US" sz="2000" dirty="0" smtClean="0">
                <a:solidFill>
                  <a:srgbClr val="2F2B20"/>
                </a:solidFill>
                <a:latin typeface="Times New Roman"/>
                <a:ea typeface="Calibri"/>
                <a:cs typeface="Arial"/>
              </a:rPr>
              <a:t>barred </a:t>
            </a:r>
            <a:r>
              <a:rPr lang="en-US" sz="2000" dirty="0">
                <a:solidFill>
                  <a:srgbClr val="2F2B20"/>
                </a:solidFill>
                <a:latin typeface="Times New Roman"/>
                <a:ea typeface="Calibri"/>
                <a:cs typeface="Arial"/>
              </a:rPr>
              <a:t>access, </a:t>
            </a:r>
            <a:endParaRPr lang="en-US" sz="2000" dirty="0" smtClean="0">
              <a:solidFill>
                <a:srgbClr val="2F2B20"/>
              </a:solidFill>
              <a:latin typeface="Times New Roman"/>
              <a:ea typeface="Calibri"/>
              <a:cs typeface="Arial"/>
            </a:endParaRPr>
          </a:p>
          <a:p>
            <a:pPr marL="457200" indent="-457200" algn="just">
              <a:lnSpc>
                <a:spcPct val="150000"/>
              </a:lnSpc>
              <a:buClr>
                <a:srgbClr val="0070C0"/>
              </a:buClr>
              <a:buFont typeface="Wingdings" panose="05000000000000000000" pitchFamily="2" charset="2"/>
              <a:buChar char="§"/>
            </a:pPr>
            <a:r>
              <a:rPr lang="en-US" sz="2000" dirty="0" smtClean="0">
                <a:solidFill>
                  <a:srgbClr val="2F2B20"/>
                </a:solidFill>
                <a:latin typeface="Times New Roman"/>
                <a:ea typeface="Calibri"/>
                <a:cs typeface="Arial"/>
              </a:rPr>
              <a:t>or </a:t>
            </a:r>
            <a:r>
              <a:rPr lang="en-US" sz="2000" dirty="0">
                <a:solidFill>
                  <a:srgbClr val="2F2B20"/>
                </a:solidFill>
                <a:latin typeface="Times New Roman"/>
                <a:ea typeface="Calibri"/>
                <a:cs typeface="Arial"/>
              </a:rPr>
              <a:t>monitored in case its problems.</a:t>
            </a:r>
            <a:endParaRPr lang="id-ID" sz="1700" dirty="0">
              <a:solidFill>
                <a:srgbClr val="2F2B20"/>
              </a:solidFill>
              <a:ea typeface="Calibri"/>
              <a:cs typeface="Arial"/>
            </a:endParaRPr>
          </a:p>
          <a:p>
            <a:endParaRPr lang="id-ID" dirty="0"/>
          </a:p>
        </p:txBody>
      </p:sp>
    </p:spTree>
    <p:extLst>
      <p:ext uri="{BB962C8B-B14F-4D97-AF65-F5344CB8AC3E}">
        <p14:creationId xmlns:p14="http://schemas.microsoft.com/office/powerpoint/2010/main" val="18417124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7620000" cy="6284168"/>
          </a:xfrm>
        </p:spPr>
        <p:txBody>
          <a:bodyPr>
            <a:normAutofit fontScale="85000" lnSpcReduction="20000"/>
          </a:bodyPr>
          <a:lstStyle/>
          <a:p>
            <a:pPr marL="0" lvl="0" indent="0" algn="just">
              <a:lnSpc>
                <a:spcPct val="150000"/>
              </a:lnSpc>
              <a:buNone/>
            </a:pPr>
            <a:r>
              <a:rPr lang="en-US" sz="2400" b="1" dirty="0" smtClean="0">
                <a:latin typeface="Times New Roman"/>
                <a:ea typeface="Calibri"/>
                <a:cs typeface="Arial"/>
              </a:rPr>
              <a:t>5</a:t>
            </a:r>
            <a:r>
              <a:rPr lang="en-US" sz="2400" b="1" dirty="0" smtClean="0">
                <a:solidFill>
                  <a:srgbClr val="0070C0"/>
                </a:solidFill>
                <a:latin typeface="Times New Roman"/>
                <a:ea typeface="Calibri"/>
                <a:cs typeface="Arial"/>
              </a:rPr>
              <a:t>.  Authentication </a:t>
            </a:r>
            <a:r>
              <a:rPr lang="en-US" sz="2400" b="1" dirty="0">
                <a:solidFill>
                  <a:srgbClr val="0070C0"/>
                </a:solidFill>
                <a:latin typeface="Times New Roman"/>
                <a:ea typeface="Calibri"/>
                <a:cs typeface="Arial"/>
              </a:rPr>
              <a:t>Centre (</a:t>
            </a:r>
            <a:r>
              <a:rPr lang="en-US" sz="2400" b="1" dirty="0" err="1">
                <a:solidFill>
                  <a:srgbClr val="0070C0"/>
                </a:solidFill>
                <a:latin typeface="Times New Roman"/>
                <a:ea typeface="Calibri"/>
                <a:cs typeface="Arial"/>
              </a:rPr>
              <a:t>AuC</a:t>
            </a:r>
            <a:r>
              <a:rPr lang="en-US" sz="2400" b="1" dirty="0">
                <a:solidFill>
                  <a:srgbClr val="0070C0"/>
                </a:solidFill>
                <a:latin typeface="Times New Roman"/>
                <a:ea typeface="Calibri"/>
                <a:cs typeface="Arial"/>
              </a:rPr>
              <a:t>):</a:t>
            </a:r>
            <a:r>
              <a:rPr lang="en-US" sz="2400" dirty="0">
                <a:solidFill>
                  <a:srgbClr val="0070C0"/>
                </a:solidFill>
                <a:latin typeface="Times New Roman"/>
                <a:ea typeface="Calibri"/>
                <a:cs typeface="Arial"/>
              </a:rPr>
              <a:t>  </a:t>
            </a:r>
            <a:endParaRPr lang="en-US" sz="2400" dirty="0" smtClean="0">
              <a:solidFill>
                <a:srgbClr val="0070C0"/>
              </a:solidFill>
              <a:latin typeface="Times New Roman"/>
              <a:ea typeface="Calibri"/>
              <a:cs typeface="Arial"/>
            </a:endParaRPr>
          </a:p>
          <a:p>
            <a:pPr lvl="0" indent="-342900" algn="just">
              <a:lnSpc>
                <a:spcPct val="150000"/>
              </a:lnSpc>
              <a:buFont typeface="Wingdings" panose="05000000000000000000" pitchFamily="2" charset="2"/>
              <a:buChar char="ü"/>
            </a:pPr>
            <a:r>
              <a:rPr lang="en-US" sz="2400" dirty="0" smtClean="0">
                <a:latin typeface="Times New Roman"/>
                <a:ea typeface="Calibri"/>
                <a:cs typeface="Arial"/>
              </a:rPr>
              <a:t>The </a:t>
            </a:r>
            <a:r>
              <a:rPr lang="en-US" sz="2400" dirty="0" err="1">
                <a:latin typeface="Times New Roman"/>
                <a:ea typeface="Calibri"/>
                <a:cs typeface="Arial"/>
              </a:rPr>
              <a:t>AuC</a:t>
            </a:r>
            <a:r>
              <a:rPr lang="en-US" sz="2400" dirty="0">
                <a:latin typeface="Times New Roman"/>
                <a:ea typeface="Calibri"/>
                <a:cs typeface="Arial"/>
              </a:rPr>
              <a:t> is a protected database that contains the secret </a:t>
            </a:r>
            <a:r>
              <a:rPr lang="en-US" sz="2400" dirty="0" smtClean="0">
                <a:latin typeface="Times New Roman"/>
                <a:ea typeface="Calibri"/>
                <a:cs typeface="Arial"/>
              </a:rPr>
              <a:t>key</a:t>
            </a:r>
          </a:p>
          <a:p>
            <a:pPr lvl="0" indent="-342900" algn="just">
              <a:lnSpc>
                <a:spcPct val="150000"/>
              </a:lnSpc>
              <a:buFont typeface="Wingdings" panose="05000000000000000000" pitchFamily="2" charset="2"/>
              <a:buChar char="ü"/>
            </a:pPr>
            <a:r>
              <a:rPr lang="en-US" sz="2400" dirty="0" smtClean="0">
                <a:latin typeface="Times New Roman"/>
                <a:ea typeface="Calibri"/>
                <a:cs typeface="Arial"/>
              </a:rPr>
              <a:t> </a:t>
            </a:r>
            <a:r>
              <a:rPr lang="en-US" sz="2400" dirty="0">
                <a:latin typeface="Times New Roman"/>
                <a:ea typeface="Calibri"/>
                <a:cs typeface="Arial"/>
              </a:rPr>
              <a:t>also contained in the user's SIM card. </a:t>
            </a:r>
            <a:endParaRPr lang="en-US" sz="2400" dirty="0" smtClean="0">
              <a:latin typeface="Times New Roman"/>
              <a:ea typeface="Calibri"/>
              <a:cs typeface="Arial"/>
            </a:endParaRPr>
          </a:p>
          <a:p>
            <a:pPr lvl="0" indent="-342900" algn="just">
              <a:lnSpc>
                <a:spcPct val="150000"/>
              </a:lnSpc>
              <a:buFont typeface="Wingdings" panose="05000000000000000000" pitchFamily="2" charset="2"/>
              <a:buChar char="ü"/>
            </a:pPr>
            <a:r>
              <a:rPr lang="en-US" sz="2400" dirty="0" smtClean="0">
                <a:latin typeface="Times New Roman"/>
                <a:ea typeface="Calibri"/>
                <a:cs typeface="Arial"/>
              </a:rPr>
              <a:t>It </a:t>
            </a:r>
            <a:r>
              <a:rPr lang="en-US" sz="2400" dirty="0">
                <a:latin typeface="Times New Roman"/>
                <a:ea typeface="Calibri"/>
                <a:cs typeface="Arial"/>
              </a:rPr>
              <a:t>is used for authentication and for ciphering on the radio channel.</a:t>
            </a:r>
            <a:endParaRPr lang="id-ID" sz="2000" dirty="0">
              <a:ea typeface="Calibri"/>
              <a:cs typeface="Arial"/>
            </a:endParaRPr>
          </a:p>
          <a:p>
            <a:pPr algn="just">
              <a:lnSpc>
                <a:spcPct val="150000"/>
              </a:lnSpc>
              <a:spcAft>
                <a:spcPts val="0"/>
              </a:spcAft>
              <a:buFont typeface="Wingdings" panose="05000000000000000000" pitchFamily="2" charset="2"/>
              <a:buChar char="ü"/>
            </a:pPr>
            <a:r>
              <a:rPr lang="id-ID" sz="2400" dirty="0">
                <a:latin typeface="Times New Roman"/>
                <a:ea typeface="Calibri"/>
                <a:cs typeface="Arial"/>
              </a:rPr>
              <a:t> </a:t>
            </a:r>
            <a:endParaRPr lang="id-ID" sz="2000" dirty="0">
              <a:ea typeface="Calibri"/>
              <a:cs typeface="Arial"/>
            </a:endParaRPr>
          </a:p>
          <a:p>
            <a:pPr marL="0" lvl="0" indent="0" algn="just">
              <a:lnSpc>
                <a:spcPct val="150000"/>
              </a:lnSpc>
              <a:buNone/>
            </a:pPr>
            <a:r>
              <a:rPr lang="en-US" sz="2400" b="1" dirty="0" smtClean="0">
                <a:latin typeface="Times New Roman"/>
                <a:ea typeface="Calibri"/>
                <a:cs typeface="Arial"/>
              </a:rPr>
              <a:t>Gateway </a:t>
            </a:r>
            <a:r>
              <a:rPr lang="en-US" sz="2400" b="1" dirty="0">
                <a:latin typeface="Times New Roman"/>
                <a:ea typeface="Calibri"/>
                <a:cs typeface="Arial"/>
              </a:rPr>
              <a:t>Mobile Switching Centre (GMSC</a:t>
            </a:r>
            <a:r>
              <a:rPr lang="en-US" sz="2400" dirty="0">
                <a:latin typeface="Times New Roman"/>
                <a:ea typeface="Calibri"/>
                <a:cs typeface="Arial"/>
              </a:rPr>
              <a:t>):  </a:t>
            </a:r>
            <a:endParaRPr lang="en-US" sz="2400" dirty="0" smtClean="0">
              <a:latin typeface="Times New Roman"/>
              <a:ea typeface="Calibri"/>
              <a:cs typeface="Arial"/>
            </a:endParaRPr>
          </a:p>
          <a:p>
            <a:pPr lvl="0" indent="-342900" algn="just">
              <a:lnSpc>
                <a:spcPct val="150000"/>
              </a:lnSpc>
              <a:buFont typeface="Wingdings" panose="05000000000000000000" pitchFamily="2" charset="2"/>
              <a:buChar char="ü"/>
            </a:pPr>
            <a:r>
              <a:rPr lang="en-US" sz="2400" dirty="0" smtClean="0">
                <a:latin typeface="Times New Roman"/>
                <a:ea typeface="Calibri"/>
                <a:cs typeface="Arial"/>
              </a:rPr>
              <a:t> </a:t>
            </a:r>
            <a:r>
              <a:rPr lang="en-US" sz="2400" dirty="0">
                <a:solidFill>
                  <a:srgbClr val="FF0000"/>
                </a:solidFill>
                <a:latin typeface="Times New Roman"/>
                <a:ea typeface="Calibri"/>
                <a:cs typeface="Arial"/>
              </a:rPr>
              <a:t>The GMSC is the point to which a ME terminating call is initially routed, without any knowledge of the MS's location. </a:t>
            </a:r>
            <a:endParaRPr lang="en-US" sz="2400" dirty="0" smtClean="0">
              <a:solidFill>
                <a:srgbClr val="FF0000"/>
              </a:solidFill>
              <a:latin typeface="Times New Roman"/>
              <a:ea typeface="Calibri"/>
              <a:cs typeface="Arial"/>
            </a:endParaRPr>
          </a:p>
          <a:p>
            <a:pPr lvl="0" indent="-342900" algn="just">
              <a:lnSpc>
                <a:spcPct val="150000"/>
              </a:lnSpc>
              <a:buFont typeface="Wingdings" panose="05000000000000000000" pitchFamily="2" charset="2"/>
              <a:buChar char="ü"/>
            </a:pPr>
            <a:r>
              <a:rPr lang="en-US" sz="2400" dirty="0" smtClean="0">
                <a:latin typeface="Times New Roman"/>
                <a:ea typeface="Calibri"/>
                <a:cs typeface="Arial"/>
              </a:rPr>
              <a:t>The </a:t>
            </a:r>
            <a:r>
              <a:rPr lang="en-US" sz="2400" dirty="0">
                <a:latin typeface="Times New Roman"/>
                <a:ea typeface="Calibri"/>
                <a:cs typeface="Arial"/>
              </a:rPr>
              <a:t>GMSC is thus in charge of obtaining the MSRN (Mobile Station Roaming Number) </a:t>
            </a:r>
            <a:r>
              <a:rPr lang="en-US" sz="2400" dirty="0">
                <a:solidFill>
                  <a:srgbClr val="FF0000"/>
                </a:solidFill>
                <a:latin typeface="Times New Roman"/>
                <a:ea typeface="Calibri"/>
                <a:cs typeface="Arial"/>
              </a:rPr>
              <a:t>from the HLR based on the </a:t>
            </a:r>
            <a:r>
              <a:rPr lang="en-US" sz="2400" dirty="0">
                <a:latin typeface="Times New Roman"/>
                <a:ea typeface="Calibri"/>
                <a:cs typeface="Arial"/>
              </a:rPr>
              <a:t>MSISDN (Mobile Station ISDN number, the "directory number" of a MS) </a:t>
            </a:r>
            <a:r>
              <a:rPr lang="en-US" sz="2400" dirty="0">
                <a:solidFill>
                  <a:srgbClr val="FF0000"/>
                </a:solidFill>
                <a:latin typeface="Times New Roman"/>
                <a:ea typeface="Calibri"/>
                <a:cs typeface="Arial"/>
              </a:rPr>
              <a:t>and routing the call to the correct visited MSC. </a:t>
            </a:r>
            <a:endParaRPr lang="en-US" sz="2400" dirty="0" smtClean="0">
              <a:solidFill>
                <a:srgbClr val="FF0000"/>
              </a:solidFill>
              <a:latin typeface="Times New Roman"/>
              <a:ea typeface="Calibri"/>
              <a:cs typeface="Arial"/>
            </a:endParaRPr>
          </a:p>
          <a:p>
            <a:pPr lvl="0" indent="-342900" algn="just">
              <a:lnSpc>
                <a:spcPct val="150000"/>
              </a:lnSpc>
              <a:buFont typeface="Wingdings" panose="05000000000000000000" pitchFamily="2" charset="2"/>
              <a:buChar char="ü"/>
            </a:pPr>
            <a:r>
              <a:rPr lang="en-US" sz="2400" dirty="0" smtClean="0">
                <a:latin typeface="Times New Roman"/>
                <a:ea typeface="Calibri"/>
                <a:cs typeface="Arial"/>
              </a:rPr>
              <a:t>The </a:t>
            </a:r>
            <a:r>
              <a:rPr lang="en-US" sz="2400" dirty="0">
                <a:latin typeface="Times New Roman"/>
                <a:ea typeface="Calibri"/>
                <a:cs typeface="Arial"/>
              </a:rPr>
              <a:t>"MSC" part of the term GMSC is misleading, since the gateway operation does not require any linking to an MSC.</a:t>
            </a:r>
            <a:endParaRPr lang="id-ID" sz="2000" dirty="0">
              <a:ea typeface="Calibri"/>
              <a:cs typeface="Arial"/>
            </a:endParaRPr>
          </a:p>
          <a:p>
            <a:endParaRPr lang="id-ID" dirty="0"/>
          </a:p>
        </p:txBody>
      </p:sp>
    </p:spTree>
    <p:extLst>
      <p:ext uri="{BB962C8B-B14F-4D97-AF65-F5344CB8AC3E}">
        <p14:creationId xmlns:p14="http://schemas.microsoft.com/office/powerpoint/2010/main" val="37285884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marL="233680" indent="0">
              <a:lnSpc>
                <a:spcPct val="150000"/>
              </a:lnSpc>
              <a:spcAft>
                <a:spcPts val="1000"/>
              </a:spcAft>
              <a:buNone/>
            </a:pPr>
            <a:r>
              <a:rPr lang="en-US" sz="2400" dirty="0">
                <a:latin typeface="Times New Roman"/>
                <a:ea typeface="Calibri"/>
                <a:cs typeface="Arial"/>
              </a:rPr>
              <a:t>Listed below are the features of GSM that account for its popularity and wide </a:t>
            </a:r>
            <a:r>
              <a:rPr lang="en-US" sz="2400" dirty="0" smtClean="0">
                <a:latin typeface="Times New Roman"/>
                <a:ea typeface="Calibri"/>
                <a:cs typeface="Arial"/>
              </a:rPr>
              <a:t>acceptance.  </a:t>
            </a:r>
            <a:endParaRPr lang="id-ID" sz="2000" dirty="0">
              <a:ea typeface="Calibri"/>
              <a:cs typeface="Arial"/>
            </a:endParaRPr>
          </a:p>
          <a:p>
            <a:pPr lvl="0" indent="-342900">
              <a:lnSpc>
                <a:spcPct val="150000"/>
              </a:lnSpc>
              <a:buFont typeface="Wingdings"/>
              <a:buChar char=""/>
            </a:pPr>
            <a:r>
              <a:rPr lang="en-US" sz="2400" dirty="0">
                <a:latin typeface="Times New Roman"/>
                <a:ea typeface="Calibri"/>
                <a:cs typeface="Arial"/>
              </a:rPr>
              <a:t>International roaming </a:t>
            </a:r>
            <a:endParaRPr lang="id-ID" sz="2000" dirty="0">
              <a:ea typeface="Calibri"/>
              <a:cs typeface="Arial"/>
            </a:endParaRPr>
          </a:p>
          <a:p>
            <a:pPr lvl="0" indent="-342900">
              <a:lnSpc>
                <a:spcPct val="150000"/>
              </a:lnSpc>
              <a:buFont typeface="Wingdings"/>
              <a:buChar char=""/>
            </a:pPr>
            <a:r>
              <a:rPr lang="en-US" sz="2400" dirty="0">
                <a:latin typeface="Times New Roman"/>
                <a:ea typeface="Calibri"/>
                <a:cs typeface="Arial"/>
              </a:rPr>
              <a:t>Low-cost mobile sets and base stations (BSs) </a:t>
            </a:r>
            <a:endParaRPr lang="id-ID" sz="2000" dirty="0">
              <a:ea typeface="Calibri"/>
              <a:cs typeface="Arial"/>
            </a:endParaRPr>
          </a:p>
          <a:p>
            <a:pPr lvl="0" indent="-342900">
              <a:lnSpc>
                <a:spcPct val="150000"/>
              </a:lnSpc>
              <a:buFont typeface="Wingdings"/>
              <a:buChar char=""/>
            </a:pPr>
            <a:r>
              <a:rPr lang="en-US" sz="2400" dirty="0">
                <a:latin typeface="Times New Roman"/>
                <a:ea typeface="Calibri"/>
                <a:cs typeface="Arial"/>
              </a:rPr>
              <a:t>High-quality speech </a:t>
            </a:r>
            <a:endParaRPr lang="id-ID" sz="2000" dirty="0">
              <a:ea typeface="Calibri"/>
              <a:cs typeface="Arial"/>
            </a:endParaRPr>
          </a:p>
          <a:p>
            <a:pPr lvl="0" indent="-342900">
              <a:lnSpc>
                <a:spcPct val="150000"/>
              </a:lnSpc>
              <a:buFont typeface="Wingdings"/>
              <a:buChar char=""/>
            </a:pPr>
            <a:r>
              <a:rPr lang="en-US" sz="2400" dirty="0">
                <a:latin typeface="Times New Roman"/>
                <a:ea typeface="Calibri"/>
                <a:cs typeface="Arial"/>
              </a:rPr>
              <a:t>Compatibility with Integrated Services Digital Network (ISDN) and other telephone company services </a:t>
            </a:r>
            <a:endParaRPr lang="id-ID" sz="2000" dirty="0">
              <a:ea typeface="Calibri"/>
              <a:cs typeface="Arial"/>
            </a:endParaRPr>
          </a:p>
          <a:p>
            <a:pPr lvl="0" indent="-342900">
              <a:lnSpc>
                <a:spcPct val="150000"/>
              </a:lnSpc>
              <a:spcAft>
                <a:spcPts val="1000"/>
              </a:spcAft>
              <a:buFont typeface="Wingdings"/>
              <a:buChar char=""/>
            </a:pPr>
            <a:r>
              <a:rPr lang="en-US" sz="2400" dirty="0">
                <a:latin typeface="Times New Roman"/>
                <a:ea typeface="Calibri"/>
                <a:cs typeface="Arial"/>
              </a:rPr>
              <a:t>Support for new services</a:t>
            </a:r>
            <a:endParaRPr lang="id-ID" sz="2000" dirty="0">
              <a:ea typeface="Calibri"/>
              <a:cs typeface="Arial"/>
            </a:endParaRPr>
          </a:p>
          <a:p>
            <a:pPr marL="452120">
              <a:lnSpc>
                <a:spcPct val="150000"/>
              </a:lnSpc>
              <a:spcAft>
                <a:spcPts val="1000"/>
              </a:spcAft>
            </a:pPr>
            <a:r>
              <a:rPr lang="id-ID" sz="2800" b="1" dirty="0">
                <a:latin typeface="Times New Roman"/>
                <a:ea typeface="Calibri"/>
                <a:cs typeface="Arial"/>
              </a:rPr>
              <a:t> </a:t>
            </a:r>
            <a:endParaRPr lang="id-ID" sz="2000" dirty="0">
              <a:ea typeface="Calibri"/>
              <a:cs typeface="Arial"/>
            </a:endParaRPr>
          </a:p>
          <a:p>
            <a:endParaRPr lang="id-ID" dirty="0"/>
          </a:p>
        </p:txBody>
      </p:sp>
      <p:sp>
        <p:nvSpPr>
          <p:cNvPr id="4" name="Title 1"/>
          <p:cNvSpPr>
            <a:spLocks noGrp="1"/>
          </p:cNvSpPr>
          <p:nvPr>
            <p:ph type="title"/>
          </p:nvPr>
        </p:nvSpPr>
        <p:spPr>
          <a:xfrm>
            <a:off x="457200" y="274638"/>
            <a:ext cx="7620000" cy="1143000"/>
          </a:xfrm>
        </p:spPr>
        <p:txBody>
          <a:bodyPr/>
          <a:lstStyle/>
          <a:p>
            <a:pPr algn="ctr"/>
            <a:r>
              <a:rPr lang="en-US" dirty="0" smtClean="0"/>
              <a:t>INTRODUCTION</a:t>
            </a:r>
            <a:endParaRPr lang="id-ID" dirty="0"/>
          </a:p>
        </p:txBody>
      </p:sp>
    </p:spTree>
    <p:extLst>
      <p:ext uri="{BB962C8B-B14F-4D97-AF65-F5344CB8AC3E}">
        <p14:creationId xmlns:p14="http://schemas.microsoft.com/office/powerpoint/2010/main" val="17895496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7620000" cy="6140152"/>
          </a:xfrm>
        </p:spPr>
        <p:txBody>
          <a:bodyPr>
            <a:normAutofit lnSpcReduction="10000"/>
          </a:bodyPr>
          <a:lstStyle/>
          <a:p>
            <a:pPr marL="0" lvl="0" indent="0" algn="just">
              <a:lnSpc>
                <a:spcPct val="150000"/>
              </a:lnSpc>
              <a:buClr>
                <a:srgbClr val="A9A57C"/>
              </a:buClr>
              <a:buNone/>
            </a:pPr>
            <a:r>
              <a:rPr lang="en-US" sz="2000" b="1" dirty="0" smtClean="0">
                <a:latin typeface="Times New Roman"/>
                <a:ea typeface="Calibri"/>
                <a:cs typeface="Arial"/>
              </a:rPr>
              <a:t>   SMS </a:t>
            </a:r>
            <a:r>
              <a:rPr lang="en-US" sz="2000" b="1" dirty="0">
                <a:latin typeface="Times New Roman"/>
                <a:ea typeface="Calibri"/>
                <a:cs typeface="Arial"/>
              </a:rPr>
              <a:t>Gateway (SMS-G):   </a:t>
            </a:r>
            <a:endParaRPr lang="en-US" sz="2000" b="1" dirty="0" smtClean="0">
              <a:latin typeface="Times New Roman"/>
              <a:ea typeface="Calibri"/>
              <a:cs typeface="Arial"/>
            </a:endParaRPr>
          </a:p>
          <a:p>
            <a:pPr marL="457200" lvl="0" indent="-457200" algn="just">
              <a:lnSpc>
                <a:spcPct val="150000"/>
              </a:lnSpc>
              <a:buClr>
                <a:srgbClr val="A9A57C"/>
              </a:buClr>
              <a:buFont typeface="Wingdings" panose="05000000000000000000" pitchFamily="2" charset="2"/>
              <a:buChar char="ü"/>
            </a:pPr>
            <a:r>
              <a:rPr lang="en-US" sz="2000" dirty="0" smtClean="0">
                <a:latin typeface="Times New Roman"/>
                <a:ea typeface="Calibri"/>
                <a:cs typeface="Arial"/>
              </a:rPr>
              <a:t>The </a:t>
            </a:r>
            <a:r>
              <a:rPr lang="en-US" sz="2000" dirty="0">
                <a:latin typeface="Times New Roman"/>
                <a:ea typeface="Calibri"/>
                <a:cs typeface="Arial"/>
              </a:rPr>
              <a:t>SMS-G or SMS gateway is the term that is used to collectively describe the two Short Message Services Gateways defined in the GSM standards</a:t>
            </a:r>
            <a:r>
              <a:rPr lang="en-US" sz="2000" dirty="0" smtClean="0">
                <a:latin typeface="Times New Roman"/>
                <a:ea typeface="Calibri"/>
                <a:cs typeface="Arial"/>
              </a:rPr>
              <a:t>.</a:t>
            </a:r>
          </a:p>
          <a:p>
            <a:pPr marL="0" lvl="0" indent="0" algn="just">
              <a:lnSpc>
                <a:spcPct val="150000"/>
              </a:lnSpc>
              <a:buClr>
                <a:srgbClr val="A9A57C"/>
              </a:buClr>
              <a:buNone/>
            </a:pPr>
            <a:r>
              <a:rPr lang="en-US" sz="2000" dirty="0" smtClean="0">
                <a:latin typeface="Times New Roman"/>
                <a:ea typeface="Calibri"/>
                <a:cs typeface="Arial"/>
              </a:rPr>
              <a:t> </a:t>
            </a:r>
            <a:r>
              <a:rPr lang="en-US" sz="2000" dirty="0">
                <a:latin typeface="Times New Roman"/>
                <a:ea typeface="Calibri"/>
                <a:cs typeface="Arial"/>
              </a:rPr>
              <a:t>The two gateways handle messages directed in different directions</a:t>
            </a:r>
            <a:r>
              <a:rPr lang="en-US" sz="2000" dirty="0" smtClean="0">
                <a:latin typeface="Times New Roman"/>
                <a:ea typeface="Calibri"/>
                <a:cs typeface="Arial"/>
              </a:rPr>
              <a:t>.</a:t>
            </a:r>
          </a:p>
          <a:p>
            <a:pPr marL="457200" lvl="0" indent="-457200" algn="just">
              <a:lnSpc>
                <a:spcPct val="150000"/>
              </a:lnSpc>
              <a:buClr>
                <a:srgbClr val="A9A57C"/>
              </a:buClr>
              <a:buFont typeface="+mj-lt"/>
              <a:buAutoNum type="arabicPeriod"/>
            </a:pPr>
            <a:r>
              <a:rPr lang="en-US" sz="2000" dirty="0" smtClean="0">
                <a:latin typeface="Times New Roman"/>
                <a:ea typeface="Calibri"/>
                <a:cs typeface="Arial"/>
              </a:rPr>
              <a:t> </a:t>
            </a:r>
            <a:r>
              <a:rPr lang="en-US" sz="2000" dirty="0">
                <a:latin typeface="Times New Roman"/>
                <a:ea typeface="Calibri"/>
                <a:cs typeface="Arial"/>
              </a:rPr>
              <a:t>The SMS-GMSC (Short Message Service Gateway Mobile Switching Centre) is for </a:t>
            </a:r>
            <a:r>
              <a:rPr lang="en-US" sz="2000" dirty="0">
                <a:solidFill>
                  <a:srgbClr val="FF0000"/>
                </a:solidFill>
                <a:latin typeface="Times New Roman"/>
                <a:ea typeface="Calibri"/>
                <a:cs typeface="Arial"/>
              </a:rPr>
              <a:t>short messages being sent to an ME</a:t>
            </a:r>
            <a:r>
              <a:rPr lang="en-US" sz="2000" dirty="0" smtClean="0">
                <a:solidFill>
                  <a:srgbClr val="FF0000"/>
                </a:solidFill>
                <a:latin typeface="Times New Roman"/>
                <a:ea typeface="Calibri"/>
                <a:cs typeface="Arial"/>
              </a:rPr>
              <a:t>.</a:t>
            </a:r>
          </a:p>
          <a:p>
            <a:pPr marL="457200" lvl="0" indent="-457200" algn="just">
              <a:lnSpc>
                <a:spcPct val="150000"/>
              </a:lnSpc>
              <a:buClr>
                <a:srgbClr val="A9A57C"/>
              </a:buClr>
              <a:buFont typeface="+mj-lt"/>
              <a:buAutoNum type="arabicPeriod"/>
            </a:pPr>
            <a:r>
              <a:rPr lang="en-US" sz="2000" dirty="0" smtClean="0">
                <a:latin typeface="Times New Roman"/>
                <a:ea typeface="Calibri"/>
                <a:cs typeface="Arial"/>
              </a:rPr>
              <a:t> </a:t>
            </a:r>
            <a:r>
              <a:rPr lang="en-US" sz="2000" dirty="0">
                <a:latin typeface="Times New Roman"/>
                <a:ea typeface="Calibri"/>
                <a:cs typeface="Arial"/>
              </a:rPr>
              <a:t>The SMS-IWMSC (Short Message Service Inter-Working Mobile Switching Centre) is </a:t>
            </a:r>
            <a:r>
              <a:rPr lang="en-US" sz="2000" dirty="0">
                <a:solidFill>
                  <a:srgbClr val="FF0000"/>
                </a:solidFill>
                <a:latin typeface="Times New Roman"/>
                <a:ea typeface="Calibri"/>
                <a:cs typeface="Arial"/>
              </a:rPr>
              <a:t>used for short messages originated with a mobile on that network. </a:t>
            </a:r>
            <a:endParaRPr lang="en-US" sz="2000" dirty="0" smtClean="0">
              <a:solidFill>
                <a:srgbClr val="FF0000"/>
              </a:solidFill>
              <a:latin typeface="Times New Roman"/>
              <a:ea typeface="Calibri"/>
              <a:cs typeface="Arial"/>
            </a:endParaRPr>
          </a:p>
          <a:p>
            <a:pPr marL="0" lvl="0" indent="0" algn="just">
              <a:lnSpc>
                <a:spcPct val="150000"/>
              </a:lnSpc>
              <a:buClr>
                <a:srgbClr val="A9A57C"/>
              </a:buClr>
              <a:buNone/>
            </a:pPr>
            <a:r>
              <a:rPr lang="en-US" sz="2000" dirty="0" smtClean="0">
                <a:latin typeface="Times New Roman"/>
                <a:ea typeface="Calibri"/>
                <a:cs typeface="Arial"/>
              </a:rPr>
              <a:t>The </a:t>
            </a:r>
            <a:r>
              <a:rPr lang="en-US" sz="2000" dirty="0">
                <a:latin typeface="Times New Roman"/>
                <a:ea typeface="Calibri"/>
                <a:cs typeface="Arial"/>
              </a:rPr>
              <a:t>SMS-GMSC role is similar to that of the GMSC, whereas the SMS-IWMSC provides a fixed access point to the Short Message Service Centre.</a:t>
            </a:r>
            <a:endParaRPr lang="id-ID" sz="2000" dirty="0">
              <a:latin typeface="Times New Roman"/>
              <a:ea typeface="Calibri"/>
              <a:cs typeface="Arial"/>
            </a:endParaRPr>
          </a:p>
          <a:p>
            <a:endParaRPr lang="id-ID" sz="2000" dirty="0">
              <a:latin typeface="Times New Roman"/>
              <a:ea typeface="Calibri"/>
              <a:cs typeface="Arial"/>
            </a:endParaRPr>
          </a:p>
        </p:txBody>
      </p:sp>
    </p:spTree>
    <p:extLst>
      <p:ext uri="{BB962C8B-B14F-4D97-AF65-F5344CB8AC3E}">
        <p14:creationId xmlns:p14="http://schemas.microsoft.com/office/powerpoint/2010/main" val="30159852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42900" lvl="0" indent="-342900">
              <a:lnSpc>
                <a:spcPct val="115000"/>
              </a:lnSpc>
              <a:spcBef>
                <a:spcPct val="20000"/>
              </a:spcBef>
            </a:pPr>
            <a:r>
              <a:rPr lang="en-US" sz="2700" b="1" dirty="0" smtClean="0">
                <a:solidFill>
                  <a:srgbClr val="675E47"/>
                </a:solidFill>
                <a:latin typeface="Times New Roman"/>
                <a:ea typeface="Calibri"/>
                <a:cs typeface="Arial"/>
              </a:rPr>
              <a:t>4.     OSS     </a:t>
            </a:r>
            <a:r>
              <a:rPr lang="en-US" sz="2700" b="1" dirty="0">
                <a:solidFill>
                  <a:srgbClr val="675E47"/>
                </a:solidFill>
                <a:latin typeface="Times New Roman"/>
                <a:ea typeface="Calibri"/>
                <a:cs typeface="Arial"/>
              </a:rPr>
              <a:t>(OPERATION SUPPORT SUBSYSTEM)</a:t>
            </a:r>
            <a:r>
              <a:rPr lang="id-ID" sz="2700" b="1" dirty="0">
                <a:solidFill>
                  <a:srgbClr val="675E47"/>
                </a:solidFill>
                <a:latin typeface="Times New Roman"/>
                <a:ea typeface="Calibri"/>
                <a:cs typeface="Arial"/>
              </a:rPr>
              <a:t/>
            </a:r>
            <a:br>
              <a:rPr lang="id-ID" sz="2700" b="1" dirty="0">
                <a:solidFill>
                  <a:srgbClr val="675E47"/>
                </a:solidFill>
                <a:latin typeface="Times New Roman"/>
                <a:ea typeface="Calibri"/>
                <a:cs typeface="Arial"/>
              </a:rPr>
            </a:br>
            <a:endParaRPr lang="id-ID" dirty="0"/>
          </a:p>
        </p:txBody>
      </p:sp>
      <p:sp>
        <p:nvSpPr>
          <p:cNvPr id="3" name="Content Placeholder 2"/>
          <p:cNvSpPr>
            <a:spLocks noGrp="1"/>
          </p:cNvSpPr>
          <p:nvPr>
            <p:ph idx="1"/>
          </p:nvPr>
        </p:nvSpPr>
        <p:spPr>
          <a:xfrm>
            <a:off x="395536" y="908720"/>
            <a:ext cx="7620000" cy="4800600"/>
          </a:xfrm>
        </p:spPr>
        <p:txBody>
          <a:bodyPr>
            <a:noAutofit/>
          </a:bodyPr>
          <a:lstStyle/>
          <a:p>
            <a:pPr marL="228600" indent="0">
              <a:lnSpc>
                <a:spcPct val="150000"/>
              </a:lnSpc>
              <a:spcAft>
                <a:spcPts val="0"/>
              </a:spcAft>
              <a:buNone/>
            </a:pPr>
            <a:r>
              <a:rPr lang="id-ID" sz="2400" dirty="0" smtClean="0">
                <a:latin typeface="Times New Roman"/>
                <a:ea typeface="Times New Roman"/>
                <a:cs typeface="Arial"/>
              </a:rPr>
              <a:t>It </a:t>
            </a:r>
            <a:r>
              <a:rPr lang="id-ID" sz="2400" dirty="0">
                <a:latin typeface="Times New Roman"/>
                <a:ea typeface="Times New Roman"/>
                <a:cs typeface="Arial"/>
              </a:rPr>
              <a:t>is the center for allthe operation and support by:</a:t>
            </a:r>
            <a:endParaRPr lang="id-ID" sz="2000" dirty="0">
              <a:ea typeface="Calibri"/>
              <a:cs typeface="Arial"/>
            </a:endParaRPr>
          </a:p>
          <a:p>
            <a:pPr lvl="0" indent="-342900">
              <a:lnSpc>
                <a:spcPct val="150000"/>
              </a:lnSpc>
              <a:buClr>
                <a:srgbClr val="FF0000"/>
              </a:buClr>
              <a:buFont typeface="+mj-lt"/>
              <a:buAutoNum type="arabicPeriod"/>
            </a:pPr>
            <a:r>
              <a:rPr lang="id-ID" sz="2400" dirty="0">
                <a:latin typeface="Times New Roman"/>
                <a:ea typeface="Times New Roman"/>
                <a:cs typeface="Arial"/>
              </a:rPr>
              <a:t>Planning The Network</a:t>
            </a:r>
            <a:endParaRPr lang="id-ID" sz="2000" dirty="0">
              <a:ea typeface="Calibri"/>
              <a:cs typeface="Arial"/>
            </a:endParaRPr>
          </a:p>
          <a:p>
            <a:pPr lvl="0" indent="-342900">
              <a:lnSpc>
                <a:spcPct val="150000"/>
              </a:lnSpc>
              <a:buClr>
                <a:srgbClr val="FF0000"/>
              </a:buClr>
              <a:buFont typeface="+mj-lt"/>
              <a:buAutoNum type="arabicPeriod"/>
            </a:pPr>
            <a:r>
              <a:rPr lang="id-ID" sz="2400" dirty="0">
                <a:latin typeface="Times New Roman"/>
                <a:ea typeface="Times New Roman"/>
                <a:cs typeface="Arial"/>
              </a:rPr>
              <a:t>Operating The Network</a:t>
            </a:r>
            <a:endParaRPr lang="id-ID" sz="2000" dirty="0">
              <a:ea typeface="Calibri"/>
              <a:cs typeface="Arial"/>
            </a:endParaRPr>
          </a:p>
          <a:p>
            <a:pPr lvl="0" indent="-342900">
              <a:lnSpc>
                <a:spcPct val="150000"/>
              </a:lnSpc>
              <a:buClr>
                <a:srgbClr val="FF0000"/>
              </a:buClr>
              <a:buFont typeface="+mj-lt"/>
              <a:buAutoNum type="arabicPeriod"/>
            </a:pPr>
            <a:r>
              <a:rPr lang="id-ID" sz="2400" dirty="0">
                <a:latin typeface="Times New Roman"/>
                <a:ea typeface="Times New Roman"/>
                <a:cs typeface="Arial"/>
              </a:rPr>
              <a:t>Maintainance The Network</a:t>
            </a:r>
            <a:endParaRPr lang="id-ID" sz="2000" dirty="0">
              <a:ea typeface="Calibri"/>
              <a:cs typeface="Arial"/>
            </a:endParaRPr>
          </a:p>
          <a:p>
            <a:pPr lvl="0" indent="-342900">
              <a:lnSpc>
                <a:spcPct val="150000"/>
              </a:lnSpc>
              <a:buClr>
                <a:srgbClr val="FF0000"/>
              </a:buClr>
              <a:buFont typeface="+mj-lt"/>
              <a:buAutoNum type="arabicPeriod"/>
            </a:pPr>
            <a:r>
              <a:rPr lang="id-ID" sz="2400" dirty="0">
                <a:latin typeface="Times New Roman"/>
                <a:ea typeface="Times New Roman"/>
                <a:cs typeface="Arial"/>
              </a:rPr>
              <a:t>Supervising The Network</a:t>
            </a:r>
            <a:endParaRPr lang="id-ID" sz="2000" dirty="0">
              <a:ea typeface="Calibri"/>
              <a:cs typeface="Arial"/>
            </a:endParaRPr>
          </a:p>
          <a:p>
            <a:pPr lvl="0" indent="-342900">
              <a:lnSpc>
                <a:spcPct val="150000"/>
              </a:lnSpc>
              <a:buClr>
                <a:srgbClr val="FF0000"/>
              </a:buClr>
              <a:buFont typeface="+mj-lt"/>
              <a:buAutoNum type="arabicPeriod"/>
            </a:pPr>
            <a:r>
              <a:rPr lang="id-ID" sz="2400" dirty="0">
                <a:latin typeface="Times New Roman"/>
                <a:ea typeface="Times New Roman"/>
                <a:cs typeface="Arial"/>
              </a:rPr>
              <a:t>Developing The Network</a:t>
            </a:r>
            <a:endParaRPr lang="id-ID" sz="2000" dirty="0">
              <a:ea typeface="Calibri"/>
              <a:cs typeface="Arial"/>
            </a:endParaRPr>
          </a:p>
          <a:p>
            <a:pPr marL="457200">
              <a:lnSpc>
                <a:spcPct val="150000"/>
              </a:lnSpc>
              <a:spcAft>
                <a:spcPts val="0"/>
              </a:spcAft>
            </a:pPr>
            <a:r>
              <a:rPr lang="id-ID" sz="2400" dirty="0">
                <a:latin typeface="Times New Roman"/>
                <a:ea typeface="Times New Roman"/>
                <a:cs typeface="Arial"/>
              </a:rPr>
              <a:t> And Implement the the operations and maintenance center (OMC)</a:t>
            </a:r>
            <a:endParaRPr lang="id-ID" sz="2000" dirty="0">
              <a:ea typeface="Calibri"/>
              <a:cs typeface="Arial"/>
            </a:endParaRPr>
          </a:p>
          <a:p>
            <a:pPr marL="457200">
              <a:lnSpc>
                <a:spcPct val="150000"/>
              </a:lnSpc>
              <a:spcAft>
                <a:spcPts val="0"/>
              </a:spcAft>
            </a:pPr>
            <a:r>
              <a:rPr lang="id-ID" sz="1400" b="1" dirty="0">
                <a:latin typeface="Times New Roman"/>
                <a:ea typeface="Calibri"/>
                <a:cs typeface="Arial"/>
              </a:rPr>
              <a:t> </a:t>
            </a:r>
            <a:endParaRPr lang="id-ID" sz="1200" dirty="0">
              <a:ea typeface="Calibri"/>
              <a:cs typeface="Arial"/>
            </a:endParaRPr>
          </a:p>
        </p:txBody>
      </p:sp>
    </p:spTree>
    <p:extLst>
      <p:ext uri="{BB962C8B-B14F-4D97-AF65-F5344CB8AC3E}">
        <p14:creationId xmlns:p14="http://schemas.microsoft.com/office/powerpoint/2010/main" val="36677949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7620000" cy="6068144"/>
          </a:xfrm>
        </p:spPr>
        <p:txBody>
          <a:bodyPr/>
          <a:lstStyle/>
          <a:p>
            <a:pPr marL="540385">
              <a:lnSpc>
                <a:spcPct val="115000"/>
              </a:lnSpc>
              <a:spcAft>
                <a:spcPts val="1000"/>
              </a:spcAft>
              <a:buClr>
                <a:srgbClr val="A9A57C"/>
              </a:buClr>
            </a:pPr>
            <a:r>
              <a:rPr lang="id-ID" sz="2000" b="1" dirty="0">
                <a:solidFill>
                  <a:srgbClr val="2F2B20"/>
                </a:solidFill>
                <a:latin typeface="Times New Roman"/>
                <a:ea typeface="Times New Roman"/>
                <a:cs typeface="Arial"/>
              </a:rPr>
              <a:t>Operations And Maintenance Center (OMC) </a:t>
            </a:r>
            <a:endParaRPr lang="en-US" sz="2000" b="1" dirty="0" smtClean="0">
              <a:solidFill>
                <a:srgbClr val="2F2B20"/>
              </a:solidFill>
              <a:latin typeface="Times New Roman"/>
              <a:ea typeface="Times New Roman"/>
              <a:cs typeface="Arial"/>
            </a:endParaRPr>
          </a:p>
          <a:p>
            <a:pPr marL="540385">
              <a:lnSpc>
                <a:spcPct val="115000"/>
              </a:lnSpc>
              <a:spcAft>
                <a:spcPts val="1000"/>
              </a:spcAft>
              <a:buClr>
                <a:srgbClr val="A9A57C"/>
              </a:buClr>
            </a:pPr>
            <a:endParaRPr lang="en-US" sz="2000" b="1" dirty="0">
              <a:solidFill>
                <a:srgbClr val="2F2B20"/>
              </a:solidFill>
              <a:latin typeface="Times New Roman"/>
              <a:ea typeface="Times New Roman"/>
              <a:cs typeface="Arial"/>
            </a:endParaRPr>
          </a:p>
          <a:p>
            <a:pPr marL="540385">
              <a:lnSpc>
                <a:spcPct val="115000"/>
              </a:lnSpc>
              <a:spcAft>
                <a:spcPts val="1000"/>
              </a:spcAft>
              <a:buClr>
                <a:srgbClr val="A9A57C"/>
              </a:buClr>
            </a:pPr>
            <a:r>
              <a:rPr lang="id-ID" sz="1800" dirty="0" smtClean="0">
                <a:solidFill>
                  <a:srgbClr val="2F2B20"/>
                </a:solidFill>
                <a:latin typeface="Times New Roman"/>
                <a:ea typeface="Times New Roman"/>
                <a:cs typeface="Arial"/>
              </a:rPr>
              <a:t>is </a:t>
            </a:r>
            <a:r>
              <a:rPr lang="id-ID" sz="1800" dirty="0">
                <a:solidFill>
                  <a:srgbClr val="2F2B20"/>
                </a:solidFill>
                <a:latin typeface="Times New Roman"/>
                <a:ea typeface="Times New Roman"/>
                <a:cs typeface="Arial"/>
              </a:rPr>
              <a:t>connected to all equipment in the switching system and to the BSC. The implementation of </a:t>
            </a:r>
            <a:endParaRPr lang="en-US" sz="1800" dirty="0" smtClean="0">
              <a:solidFill>
                <a:srgbClr val="2F2B20"/>
              </a:solidFill>
              <a:latin typeface="Times New Roman"/>
              <a:ea typeface="Times New Roman"/>
              <a:cs typeface="Arial"/>
            </a:endParaRPr>
          </a:p>
          <a:p>
            <a:pPr marL="540385">
              <a:lnSpc>
                <a:spcPct val="115000"/>
              </a:lnSpc>
              <a:spcAft>
                <a:spcPts val="1000"/>
              </a:spcAft>
              <a:buClr>
                <a:srgbClr val="A9A57C"/>
              </a:buClr>
            </a:pPr>
            <a:r>
              <a:rPr lang="id-ID" sz="1800" dirty="0" smtClean="0">
                <a:solidFill>
                  <a:srgbClr val="2F2B20"/>
                </a:solidFill>
                <a:latin typeface="Times New Roman"/>
                <a:ea typeface="Times New Roman"/>
                <a:cs typeface="Arial"/>
              </a:rPr>
              <a:t>OMC </a:t>
            </a:r>
            <a:r>
              <a:rPr lang="id-ID" sz="1800" dirty="0">
                <a:solidFill>
                  <a:srgbClr val="2F2B20"/>
                </a:solidFill>
                <a:latin typeface="Times New Roman"/>
                <a:ea typeface="Times New Roman"/>
                <a:cs typeface="Arial"/>
              </a:rPr>
              <a:t>is called the operation and support system (OSS).</a:t>
            </a:r>
            <a:endParaRPr lang="id-ID" sz="1600" dirty="0">
              <a:solidFill>
                <a:srgbClr val="2F2B20"/>
              </a:solidFill>
              <a:ea typeface="Calibri"/>
              <a:cs typeface="Arial"/>
            </a:endParaRPr>
          </a:p>
          <a:p>
            <a:pPr marL="540385" lvl="0">
              <a:lnSpc>
                <a:spcPct val="115000"/>
              </a:lnSpc>
              <a:spcAft>
                <a:spcPts val="1000"/>
              </a:spcAft>
              <a:buClr>
                <a:srgbClr val="A9A57C"/>
              </a:buClr>
            </a:pPr>
            <a:r>
              <a:rPr lang="id-ID" sz="1800" dirty="0" smtClean="0">
                <a:solidFill>
                  <a:srgbClr val="2F2B20"/>
                </a:solidFill>
                <a:latin typeface="Times New Roman"/>
                <a:ea typeface="Times New Roman"/>
                <a:cs typeface="Arial"/>
              </a:rPr>
              <a:t>Here </a:t>
            </a:r>
            <a:r>
              <a:rPr lang="id-ID" sz="1800" dirty="0">
                <a:solidFill>
                  <a:srgbClr val="2F2B20"/>
                </a:solidFill>
                <a:latin typeface="Times New Roman"/>
                <a:ea typeface="Times New Roman"/>
                <a:cs typeface="Arial"/>
              </a:rPr>
              <a:t>are some of the OMC functions:</a:t>
            </a:r>
            <a:endParaRPr lang="id-ID" sz="1600" dirty="0">
              <a:solidFill>
                <a:srgbClr val="2F2B20"/>
              </a:solidFill>
              <a:ea typeface="Calibri"/>
              <a:cs typeface="Arial"/>
            </a:endParaRPr>
          </a:p>
          <a:p>
            <a:pPr lvl="0" indent="-342900">
              <a:lnSpc>
                <a:spcPct val="115000"/>
              </a:lnSpc>
              <a:spcAft>
                <a:spcPts val="1000"/>
              </a:spcAft>
              <a:buClr>
                <a:srgbClr val="A9A57C"/>
              </a:buClr>
              <a:buSzPts val="1000"/>
              <a:buFont typeface="Wingdings" panose="05000000000000000000" pitchFamily="2" charset="2"/>
              <a:buChar char="Ø"/>
              <a:tabLst>
                <a:tab pos="1530350" algn="l"/>
              </a:tabLst>
            </a:pPr>
            <a:r>
              <a:rPr lang="id-ID" sz="1800" dirty="0">
                <a:solidFill>
                  <a:srgbClr val="2F2B20"/>
                </a:solidFill>
                <a:latin typeface="Times New Roman"/>
                <a:ea typeface="Times New Roman"/>
                <a:cs typeface="Arial"/>
              </a:rPr>
              <a:t>Administration and commercial operation (subscription, end terminals, charging and statistics).</a:t>
            </a:r>
            <a:endParaRPr lang="id-ID" sz="1600" dirty="0">
              <a:solidFill>
                <a:srgbClr val="2F2B20"/>
              </a:solidFill>
              <a:ea typeface="Calibri"/>
              <a:cs typeface="Arial"/>
            </a:endParaRPr>
          </a:p>
          <a:p>
            <a:pPr lvl="0" indent="-342900">
              <a:lnSpc>
                <a:spcPct val="115000"/>
              </a:lnSpc>
              <a:spcAft>
                <a:spcPts val="1000"/>
              </a:spcAft>
              <a:buClr>
                <a:srgbClr val="A9A57C"/>
              </a:buClr>
              <a:buSzPts val="1000"/>
              <a:buFont typeface="Wingdings" panose="05000000000000000000" pitchFamily="2" charset="2"/>
              <a:buChar char="Ø"/>
              <a:tabLst>
                <a:tab pos="1530350" algn="l"/>
              </a:tabLst>
            </a:pPr>
            <a:r>
              <a:rPr lang="id-ID" sz="1800" dirty="0">
                <a:solidFill>
                  <a:srgbClr val="2F2B20"/>
                </a:solidFill>
                <a:latin typeface="Times New Roman"/>
                <a:ea typeface="Times New Roman"/>
                <a:cs typeface="Arial"/>
              </a:rPr>
              <a:t>Security Management.</a:t>
            </a:r>
            <a:endParaRPr lang="id-ID" sz="1600" dirty="0">
              <a:solidFill>
                <a:srgbClr val="2F2B20"/>
              </a:solidFill>
              <a:ea typeface="Calibri"/>
              <a:cs typeface="Arial"/>
            </a:endParaRPr>
          </a:p>
          <a:p>
            <a:pPr lvl="0" indent="-342900">
              <a:lnSpc>
                <a:spcPct val="115000"/>
              </a:lnSpc>
              <a:spcAft>
                <a:spcPts val="1000"/>
              </a:spcAft>
              <a:buClr>
                <a:srgbClr val="A9A57C"/>
              </a:buClr>
              <a:buSzPts val="1000"/>
              <a:buFont typeface="Wingdings" panose="05000000000000000000" pitchFamily="2" charset="2"/>
              <a:buChar char="Ø"/>
              <a:tabLst>
                <a:tab pos="1530350" algn="l"/>
              </a:tabLst>
            </a:pPr>
            <a:r>
              <a:rPr lang="id-ID" sz="1800" dirty="0">
                <a:solidFill>
                  <a:srgbClr val="2F2B20"/>
                </a:solidFill>
                <a:latin typeface="Times New Roman"/>
                <a:ea typeface="Times New Roman"/>
                <a:cs typeface="Arial"/>
              </a:rPr>
              <a:t>Network configuration, Operation and Performance Management.</a:t>
            </a:r>
            <a:endParaRPr lang="id-ID" sz="1600" dirty="0">
              <a:solidFill>
                <a:srgbClr val="2F2B20"/>
              </a:solidFill>
              <a:ea typeface="Calibri"/>
              <a:cs typeface="Arial"/>
            </a:endParaRPr>
          </a:p>
          <a:p>
            <a:pPr lvl="0" indent="-342900">
              <a:lnSpc>
                <a:spcPct val="115000"/>
              </a:lnSpc>
              <a:spcAft>
                <a:spcPts val="1000"/>
              </a:spcAft>
              <a:buClr>
                <a:srgbClr val="A9A57C"/>
              </a:buClr>
              <a:buSzPts val="1000"/>
              <a:buFont typeface="Wingdings" panose="05000000000000000000" pitchFamily="2" charset="2"/>
              <a:buChar char="Ø"/>
              <a:tabLst>
                <a:tab pos="1530350" algn="l"/>
              </a:tabLst>
            </a:pPr>
            <a:r>
              <a:rPr lang="id-ID" sz="1800" dirty="0">
                <a:solidFill>
                  <a:srgbClr val="2F2B20"/>
                </a:solidFill>
                <a:latin typeface="Times New Roman"/>
                <a:ea typeface="Times New Roman"/>
                <a:cs typeface="Arial"/>
              </a:rPr>
              <a:t>Maintenance Tasks.</a:t>
            </a:r>
            <a:endParaRPr lang="id-ID" sz="1600" dirty="0">
              <a:solidFill>
                <a:srgbClr val="2F2B20"/>
              </a:solidFill>
              <a:ea typeface="Calibri"/>
              <a:cs typeface="Arial"/>
            </a:endParaRPr>
          </a:p>
          <a:p>
            <a:pPr lvl="0">
              <a:buClr>
                <a:srgbClr val="A9A57C"/>
              </a:buClr>
            </a:pPr>
            <a:endParaRPr lang="id-ID" sz="1600" dirty="0">
              <a:solidFill>
                <a:srgbClr val="2F2B20"/>
              </a:solidFill>
            </a:endParaRPr>
          </a:p>
          <a:p>
            <a:endParaRPr lang="id-ID" dirty="0"/>
          </a:p>
        </p:txBody>
      </p:sp>
    </p:spTree>
    <p:extLst>
      <p:ext uri="{BB962C8B-B14F-4D97-AF65-F5344CB8AC3E}">
        <p14:creationId xmlns:p14="http://schemas.microsoft.com/office/powerpoint/2010/main" val="36285914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en-US" b="1" dirty="0" smtClean="0"/>
              <a:t>QUESTION</a:t>
            </a:r>
          </a:p>
          <a:p>
            <a:r>
              <a:rPr lang="en-US" b="1" dirty="0" smtClean="0">
                <a:solidFill>
                  <a:srgbClr val="FF0000"/>
                </a:solidFill>
              </a:rPr>
              <a:t>WHAT IS THE DEFFERENCE BETWEEN   </a:t>
            </a:r>
            <a:r>
              <a:rPr lang="id-ID" b="1" dirty="0" smtClean="0">
                <a:solidFill>
                  <a:srgbClr val="FF0000"/>
                </a:solidFill>
              </a:rPr>
              <a:t>GSM </a:t>
            </a:r>
            <a:r>
              <a:rPr lang="en-US" b="1" dirty="0">
                <a:solidFill>
                  <a:srgbClr val="FF0000"/>
                </a:solidFill>
              </a:rPr>
              <a:t>,</a:t>
            </a:r>
            <a:r>
              <a:rPr lang="id-ID" b="1" dirty="0" smtClean="0">
                <a:solidFill>
                  <a:srgbClr val="FF0000"/>
                </a:solidFill>
              </a:rPr>
              <a:t>CDMA </a:t>
            </a:r>
            <a:r>
              <a:rPr lang="en-US" b="1" dirty="0" smtClean="0">
                <a:solidFill>
                  <a:srgbClr val="FF0000"/>
                </a:solidFill>
              </a:rPr>
              <a:t>,</a:t>
            </a:r>
            <a:r>
              <a:rPr lang="id-ID" b="1" dirty="0" smtClean="0">
                <a:solidFill>
                  <a:srgbClr val="FF0000"/>
                </a:solidFill>
              </a:rPr>
              <a:t>WCDMA</a:t>
            </a:r>
            <a:r>
              <a:rPr lang="en-US" b="1" dirty="0" smtClean="0">
                <a:solidFill>
                  <a:srgbClr val="FF0000"/>
                </a:solidFill>
              </a:rPr>
              <a:t>?</a:t>
            </a:r>
            <a:endParaRPr lang="id-ID" b="1" dirty="0">
              <a:solidFill>
                <a:srgbClr val="FF0000"/>
              </a:solidFill>
            </a:endParaRPr>
          </a:p>
          <a:p>
            <a:endParaRPr lang="id-ID" dirty="0"/>
          </a:p>
        </p:txBody>
      </p:sp>
    </p:spTree>
    <p:extLst>
      <p:ext uri="{BB962C8B-B14F-4D97-AF65-F5344CB8AC3E}">
        <p14:creationId xmlns:p14="http://schemas.microsoft.com/office/powerpoint/2010/main" val="28350193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4800" b="1" dirty="0">
                <a:ea typeface="Times New Roman"/>
                <a:cs typeface="Times New Roman"/>
              </a:rPr>
              <a:t>GSM Operations </a:t>
            </a:r>
            <a:endParaRPr lang="id-ID" dirty="0"/>
          </a:p>
        </p:txBody>
      </p:sp>
      <p:sp>
        <p:nvSpPr>
          <p:cNvPr id="3" name="Content Placeholder 2"/>
          <p:cNvSpPr>
            <a:spLocks noGrp="1"/>
          </p:cNvSpPr>
          <p:nvPr>
            <p:ph idx="1"/>
          </p:nvPr>
        </p:nvSpPr>
        <p:spPr/>
        <p:txBody>
          <a:bodyPr>
            <a:normAutofit fontScale="70000" lnSpcReduction="20000"/>
          </a:bodyPr>
          <a:lstStyle/>
          <a:p>
            <a:pPr marL="0" indent="0">
              <a:lnSpc>
                <a:spcPct val="115000"/>
              </a:lnSpc>
              <a:spcAft>
                <a:spcPts val="1000"/>
              </a:spcAft>
              <a:buNone/>
            </a:pPr>
            <a:r>
              <a:rPr lang="en-US" sz="2800" b="1" dirty="0">
                <a:latin typeface="Times New Roman"/>
                <a:ea typeface="Calibri"/>
                <a:cs typeface="Arial"/>
              </a:rPr>
              <a:t>Mobile Phone to Public Switched Telephone Network (PSTN) </a:t>
            </a:r>
            <a:endParaRPr lang="id-ID" sz="2000" dirty="0">
              <a:ea typeface="Calibri"/>
              <a:cs typeface="Arial"/>
            </a:endParaRPr>
          </a:p>
          <a:p>
            <a:pPr marL="457200" indent="0" algn="just">
              <a:lnSpc>
                <a:spcPct val="150000"/>
              </a:lnSpc>
              <a:spcAft>
                <a:spcPts val="0"/>
              </a:spcAft>
              <a:buNone/>
            </a:pPr>
            <a:r>
              <a:rPr lang="id-ID" sz="2400" dirty="0">
                <a:latin typeface="Times New Roman"/>
                <a:cs typeface="Arial"/>
              </a:rPr>
              <a:t>When a mobile subscriber makes a call to a PSTN telephone subscriber, the following sequence of events takes place: </a:t>
            </a:r>
            <a:endParaRPr lang="id-ID" dirty="0"/>
          </a:p>
          <a:p>
            <a:pPr marL="457200" indent="0" algn="just">
              <a:lnSpc>
                <a:spcPct val="150000"/>
              </a:lnSpc>
              <a:spcAft>
                <a:spcPts val="0"/>
              </a:spcAft>
              <a:buNone/>
            </a:pPr>
            <a:r>
              <a:rPr lang="id-ID" sz="2400" dirty="0">
                <a:latin typeface="Times New Roman"/>
                <a:cs typeface="Arial"/>
              </a:rPr>
              <a:t> </a:t>
            </a:r>
            <a:endParaRPr lang="id-ID" dirty="0"/>
          </a:p>
          <a:p>
            <a:pPr marL="457200" indent="0" algn="just">
              <a:lnSpc>
                <a:spcPct val="150000"/>
              </a:lnSpc>
              <a:spcAft>
                <a:spcPts val="0"/>
              </a:spcAft>
              <a:buNone/>
            </a:pPr>
            <a:r>
              <a:rPr lang="id-ID" sz="2400" dirty="0">
                <a:latin typeface="Times New Roman"/>
                <a:cs typeface="Arial"/>
              </a:rPr>
              <a:t>1. The MSC/VLR receives the message of a call request. </a:t>
            </a:r>
            <a:endParaRPr lang="id-ID" dirty="0"/>
          </a:p>
          <a:p>
            <a:pPr marL="177165" indent="0" algn="just">
              <a:lnSpc>
                <a:spcPct val="150000"/>
              </a:lnSpc>
              <a:spcAft>
                <a:spcPts val="0"/>
              </a:spcAft>
              <a:buNone/>
            </a:pPr>
            <a:r>
              <a:rPr lang="id-ID" sz="2400" dirty="0">
                <a:latin typeface="Times New Roman"/>
                <a:cs typeface="Arial"/>
              </a:rPr>
              <a:t>2. The MSC/VLR checks if the mobile station is authorized to access the network. If so, the mobile station is activated. If the mobile station is not authorized, then the service will be denied.</a:t>
            </a:r>
            <a:endParaRPr lang="id-ID" dirty="0"/>
          </a:p>
          <a:p>
            <a:pPr marL="457200" indent="0" algn="just">
              <a:lnSpc>
                <a:spcPct val="150000"/>
              </a:lnSpc>
              <a:spcAft>
                <a:spcPts val="0"/>
              </a:spcAft>
              <a:buNone/>
            </a:pPr>
            <a:r>
              <a:rPr lang="id-ID" sz="2400" dirty="0">
                <a:latin typeface="Times New Roman"/>
                <a:cs typeface="Arial"/>
              </a:rPr>
              <a:t> 3. MSC/VLR analyzes the number and initiates a call setup with the PSTN.</a:t>
            </a:r>
            <a:endParaRPr lang="id-ID" dirty="0"/>
          </a:p>
          <a:p>
            <a:pPr marL="163195" indent="0" algn="just">
              <a:lnSpc>
                <a:spcPct val="150000"/>
              </a:lnSpc>
              <a:spcAft>
                <a:spcPts val="0"/>
              </a:spcAft>
              <a:buNone/>
            </a:pPr>
            <a:r>
              <a:rPr lang="id-ID" sz="2400" dirty="0">
                <a:latin typeface="Times New Roman"/>
                <a:cs typeface="Arial"/>
              </a:rPr>
              <a:t> 4. MSC/VLR asks the corresponding BSC to allocate a traffic channel (a radio channel and a timeslot</a:t>
            </a:r>
            <a:r>
              <a:rPr lang="id-ID" sz="2400" dirty="0" smtClean="0">
                <a:latin typeface="Times New Roman"/>
                <a:cs typeface="Arial"/>
              </a:rPr>
              <a:t>).</a:t>
            </a:r>
            <a:endParaRPr lang="id-ID" dirty="0"/>
          </a:p>
        </p:txBody>
      </p:sp>
    </p:spTree>
    <p:extLst>
      <p:ext uri="{BB962C8B-B14F-4D97-AF65-F5344CB8AC3E}">
        <p14:creationId xmlns:p14="http://schemas.microsoft.com/office/powerpoint/2010/main" val="1911736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marL="163195" lvl="0" indent="0" algn="just">
              <a:lnSpc>
                <a:spcPct val="150000"/>
              </a:lnSpc>
              <a:buClr>
                <a:srgbClr val="A9A57C"/>
              </a:buClr>
              <a:buNone/>
            </a:pPr>
            <a:r>
              <a:rPr lang="id-ID" sz="1700" dirty="0">
                <a:latin typeface="Times New Roman"/>
                <a:cs typeface="Arial"/>
              </a:rPr>
              <a:t> 5. The BSC allocates the traffic channel and passes the information to the mobile station. </a:t>
            </a:r>
          </a:p>
          <a:p>
            <a:pPr marL="457200" lvl="0" indent="0" algn="just">
              <a:lnSpc>
                <a:spcPct val="150000"/>
              </a:lnSpc>
              <a:buClr>
                <a:srgbClr val="A9A57C"/>
              </a:buClr>
              <a:buNone/>
            </a:pPr>
            <a:r>
              <a:rPr lang="id-ID" sz="1700" dirty="0">
                <a:latin typeface="Times New Roman"/>
                <a:cs typeface="Arial"/>
              </a:rPr>
              <a:t>6. The called party answers the call and the conversation takes place. </a:t>
            </a:r>
          </a:p>
          <a:p>
            <a:pPr marL="163195" lvl="0" indent="0" algn="just">
              <a:lnSpc>
                <a:spcPct val="150000"/>
              </a:lnSpc>
              <a:buClr>
                <a:srgbClr val="A9A57C"/>
              </a:buClr>
              <a:buNone/>
            </a:pPr>
            <a:r>
              <a:rPr lang="id-ID" sz="1700" dirty="0">
                <a:latin typeface="Times New Roman"/>
                <a:cs typeface="Arial"/>
              </a:rPr>
              <a:t>7. The </a:t>
            </a:r>
            <a:r>
              <a:rPr lang="id-ID" sz="1700" dirty="0">
                <a:solidFill>
                  <a:srgbClr val="FF0000"/>
                </a:solidFill>
                <a:latin typeface="Times New Roman"/>
                <a:cs typeface="Arial"/>
              </a:rPr>
              <a:t>mobile station keeps on taking </a:t>
            </a:r>
            <a:r>
              <a:rPr lang="id-ID" sz="1700" dirty="0">
                <a:latin typeface="Times New Roman"/>
                <a:cs typeface="Arial"/>
              </a:rPr>
              <a:t>measurements of the radio channels in the present cell and the neighboring cells and passes the information to the BSC. The BSC decides if a handover is required. If so, a new traffic channel is allocated to the mobile station and the handover takes place. If handover is not required, the mobile station continues to transmit in the same frequency. </a:t>
            </a:r>
          </a:p>
          <a:p>
            <a:pPr marL="114300" lvl="0" indent="0">
              <a:buClr>
                <a:srgbClr val="A9A57C"/>
              </a:buClr>
              <a:buNone/>
            </a:pPr>
            <a:endParaRPr lang="id-ID" sz="1700" dirty="0">
              <a:latin typeface="Times New Roman"/>
              <a:cs typeface="Arial"/>
            </a:endParaRPr>
          </a:p>
          <a:p>
            <a:pPr marL="114300" indent="0">
              <a:buNone/>
            </a:pPr>
            <a:endParaRPr lang="id-ID" dirty="0"/>
          </a:p>
        </p:txBody>
      </p:sp>
    </p:spTree>
    <p:extLst>
      <p:ext uri="{BB962C8B-B14F-4D97-AF65-F5344CB8AC3E}">
        <p14:creationId xmlns:p14="http://schemas.microsoft.com/office/powerpoint/2010/main" val="556211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7505" y="692697"/>
            <a:ext cx="8352928" cy="5621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82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42900" lvl="0" indent="-342900">
              <a:lnSpc>
                <a:spcPct val="115000"/>
              </a:lnSpc>
              <a:spcBef>
                <a:spcPct val="20000"/>
              </a:spcBef>
              <a:spcAft>
                <a:spcPts val="1000"/>
              </a:spcAft>
            </a:pPr>
            <a:r>
              <a:rPr lang="en-US" sz="2400" b="1" spc="0" dirty="0" smtClean="0">
                <a:solidFill>
                  <a:srgbClr val="2F2B20"/>
                </a:solidFill>
                <a:latin typeface="Times New Roman"/>
                <a:ea typeface="Calibri"/>
                <a:cs typeface="Arial"/>
              </a:rPr>
              <a:t/>
            </a:r>
            <a:br>
              <a:rPr lang="en-US" sz="2400" b="1" spc="0" dirty="0" smtClean="0">
                <a:solidFill>
                  <a:srgbClr val="2F2B20"/>
                </a:solidFill>
                <a:latin typeface="Times New Roman"/>
                <a:ea typeface="Calibri"/>
                <a:cs typeface="Arial"/>
              </a:rPr>
            </a:br>
            <a:r>
              <a:rPr lang="en-US" sz="2400" b="1" spc="0" dirty="0">
                <a:solidFill>
                  <a:srgbClr val="2F2B20"/>
                </a:solidFill>
                <a:latin typeface="Times New Roman"/>
                <a:ea typeface="Calibri"/>
                <a:cs typeface="Arial"/>
              </a:rPr>
              <a:t/>
            </a:r>
            <a:br>
              <a:rPr lang="en-US" sz="2400" b="1" spc="0" dirty="0">
                <a:solidFill>
                  <a:srgbClr val="2F2B20"/>
                </a:solidFill>
                <a:latin typeface="Times New Roman"/>
                <a:ea typeface="Calibri"/>
                <a:cs typeface="Arial"/>
              </a:rPr>
            </a:br>
            <a:r>
              <a:rPr lang="en-US" sz="2400" b="1" spc="0" dirty="0" smtClean="0">
                <a:solidFill>
                  <a:srgbClr val="2F2B20"/>
                </a:solidFill>
                <a:latin typeface="Times New Roman"/>
                <a:ea typeface="Calibri"/>
                <a:cs typeface="Arial"/>
              </a:rPr>
              <a:t>PSTN </a:t>
            </a:r>
            <a:r>
              <a:rPr lang="en-US" sz="2400" b="1" spc="0" dirty="0">
                <a:solidFill>
                  <a:srgbClr val="2F2B20"/>
                </a:solidFill>
                <a:latin typeface="Times New Roman"/>
                <a:ea typeface="Calibri"/>
                <a:cs typeface="Arial"/>
              </a:rPr>
              <a:t>to Mobile Phone </a:t>
            </a:r>
            <a:r>
              <a:rPr lang="id-ID" sz="1700" spc="0" dirty="0">
                <a:solidFill>
                  <a:srgbClr val="2F2B20"/>
                </a:solidFill>
                <a:latin typeface="Calibri"/>
                <a:ea typeface="Calibri"/>
                <a:cs typeface="Arial"/>
              </a:rPr>
              <a:t/>
            </a:r>
            <a:br>
              <a:rPr lang="id-ID" sz="1700" spc="0" dirty="0">
                <a:solidFill>
                  <a:srgbClr val="2F2B20"/>
                </a:solidFill>
                <a:latin typeface="Calibri"/>
                <a:ea typeface="Calibri"/>
                <a:cs typeface="Arial"/>
              </a:rPr>
            </a:br>
            <a:endParaRPr lang="id-ID" dirty="0"/>
          </a:p>
        </p:txBody>
      </p:sp>
      <p:sp>
        <p:nvSpPr>
          <p:cNvPr id="3" name="Content Placeholder 2"/>
          <p:cNvSpPr>
            <a:spLocks noGrp="1"/>
          </p:cNvSpPr>
          <p:nvPr>
            <p:ph idx="1"/>
          </p:nvPr>
        </p:nvSpPr>
        <p:spPr/>
        <p:txBody>
          <a:bodyPr>
            <a:normAutofit fontScale="92500" lnSpcReduction="20000"/>
          </a:bodyPr>
          <a:lstStyle/>
          <a:p>
            <a:pPr marL="457200" indent="0" algn="just">
              <a:lnSpc>
                <a:spcPct val="150000"/>
              </a:lnSpc>
              <a:spcAft>
                <a:spcPts val="0"/>
              </a:spcAft>
              <a:buNone/>
            </a:pPr>
            <a:r>
              <a:rPr lang="id-ID" sz="2400" dirty="0" smtClean="0">
                <a:latin typeface="Times New Roman"/>
                <a:cs typeface="Arial"/>
              </a:rPr>
              <a:t>When </a:t>
            </a:r>
            <a:r>
              <a:rPr lang="id-ID" sz="2400" dirty="0">
                <a:latin typeface="Times New Roman"/>
                <a:cs typeface="Arial"/>
              </a:rPr>
              <a:t>a PSTN subscriber calls a mobile station, the following sequence of events takes place:  </a:t>
            </a:r>
            <a:endParaRPr lang="id-ID" dirty="0"/>
          </a:p>
          <a:p>
            <a:pPr marL="163195" indent="0" algn="just">
              <a:lnSpc>
                <a:spcPct val="150000"/>
              </a:lnSpc>
              <a:spcAft>
                <a:spcPts val="0"/>
              </a:spcAft>
              <a:buNone/>
            </a:pPr>
            <a:r>
              <a:rPr lang="id-ID" sz="2400" dirty="0">
                <a:latin typeface="Times New Roman"/>
                <a:cs typeface="Arial"/>
              </a:rPr>
              <a:t>1. </a:t>
            </a:r>
            <a:r>
              <a:rPr lang="id-ID" sz="2400" dirty="0">
                <a:solidFill>
                  <a:srgbClr val="FF0000"/>
                </a:solidFill>
                <a:latin typeface="Times New Roman"/>
                <a:cs typeface="Arial"/>
              </a:rPr>
              <a:t>The Gateway MSC </a:t>
            </a:r>
            <a:r>
              <a:rPr lang="id-ID" sz="2400" dirty="0">
                <a:latin typeface="Times New Roman"/>
                <a:cs typeface="Arial"/>
              </a:rPr>
              <a:t>receives the call and queries the </a:t>
            </a:r>
            <a:r>
              <a:rPr lang="id-ID" sz="2400" dirty="0">
                <a:solidFill>
                  <a:srgbClr val="FF0000"/>
                </a:solidFill>
                <a:latin typeface="Times New Roman"/>
                <a:cs typeface="Arial"/>
              </a:rPr>
              <a:t>HLR</a:t>
            </a:r>
            <a:r>
              <a:rPr lang="id-ID" sz="2400" dirty="0">
                <a:latin typeface="Times New Roman"/>
                <a:cs typeface="Arial"/>
              </a:rPr>
              <a:t> for the information needed to route the call to the serving MSC/VLR. </a:t>
            </a:r>
            <a:endParaRPr lang="id-ID" dirty="0"/>
          </a:p>
          <a:p>
            <a:pPr marL="457200" indent="0" algn="just">
              <a:lnSpc>
                <a:spcPct val="150000"/>
              </a:lnSpc>
              <a:spcAft>
                <a:spcPts val="0"/>
              </a:spcAft>
              <a:buNone/>
            </a:pPr>
            <a:r>
              <a:rPr lang="id-ID" sz="2400" dirty="0">
                <a:latin typeface="Times New Roman"/>
                <a:cs typeface="Arial"/>
              </a:rPr>
              <a:t>2. The </a:t>
            </a:r>
            <a:r>
              <a:rPr lang="id-ID" sz="2400" dirty="0">
                <a:solidFill>
                  <a:srgbClr val="FF0000"/>
                </a:solidFill>
                <a:latin typeface="Times New Roman"/>
                <a:cs typeface="Arial"/>
              </a:rPr>
              <a:t>GMSC routes </a:t>
            </a:r>
            <a:r>
              <a:rPr lang="id-ID" sz="2400" dirty="0">
                <a:latin typeface="Times New Roman"/>
                <a:cs typeface="Arial"/>
              </a:rPr>
              <a:t>the call to the </a:t>
            </a:r>
            <a:r>
              <a:rPr lang="id-ID" sz="2400" dirty="0">
                <a:solidFill>
                  <a:srgbClr val="FF0000"/>
                </a:solidFill>
                <a:latin typeface="Times New Roman"/>
                <a:cs typeface="Arial"/>
              </a:rPr>
              <a:t>MSC/VLR</a:t>
            </a:r>
            <a:r>
              <a:rPr lang="id-ID" sz="2400" dirty="0">
                <a:latin typeface="Times New Roman"/>
                <a:cs typeface="Arial"/>
              </a:rPr>
              <a:t>.</a:t>
            </a:r>
            <a:endParaRPr lang="id-ID" dirty="0"/>
          </a:p>
          <a:p>
            <a:pPr marL="457200" indent="0" algn="just">
              <a:lnSpc>
                <a:spcPct val="150000"/>
              </a:lnSpc>
              <a:spcAft>
                <a:spcPts val="0"/>
              </a:spcAft>
              <a:buNone/>
            </a:pPr>
            <a:r>
              <a:rPr lang="id-ID" sz="2400" dirty="0">
                <a:latin typeface="Times New Roman"/>
                <a:cs typeface="Arial"/>
              </a:rPr>
              <a:t> 3. The </a:t>
            </a:r>
            <a:r>
              <a:rPr lang="id-ID" sz="2400" dirty="0">
                <a:solidFill>
                  <a:srgbClr val="FF0000"/>
                </a:solidFill>
                <a:latin typeface="Times New Roman"/>
                <a:cs typeface="Arial"/>
              </a:rPr>
              <a:t>MSC </a:t>
            </a:r>
            <a:r>
              <a:rPr lang="id-ID" sz="2400" dirty="0">
                <a:latin typeface="Times New Roman"/>
                <a:cs typeface="Arial"/>
              </a:rPr>
              <a:t>checks the </a:t>
            </a:r>
            <a:r>
              <a:rPr lang="id-ID" sz="2400" dirty="0">
                <a:solidFill>
                  <a:srgbClr val="FF0000"/>
                </a:solidFill>
                <a:latin typeface="Times New Roman"/>
                <a:cs typeface="Arial"/>
              </a:rPr>
              <a:t>VLR </a:t>
            </a:r>
            <a:r>
              <a:rPr lang="id-ID" sz="2400" dirty="0">
                <a:latin typeface="Times New Roman"/>
                <a:cs typeface="Arial"/>
              </a:rPr>
              <a:t>for the location area of </a:t>
            </a:r>
            <a:r>
              <a:rPr lang="id-ID" sz="2400" dirty="0">
                <a:solidFill>
                  <a:srgbClr val="FF0000"/>
                </a:solidFill>
                <a:latin typeface="Times New Roman"/>
                <a:cs typeface="Arial"/>
              </a:rPr>
              <a:t>the M</a:t>
            </a:r>
            <a:r>
              <a:rPr lang="id-ID" sz="2400" dirty="0">
                <a:latin typeface="Times New Roman"/>
                <a:cs typeface="Arial"/>
              </a:rPr>
              <a:t>S.</a:t>
            </a:r>
            <a:endParaRPr lang="id-ID" dirty="0"/>
          </a:p>
          <a:p>
            <a:pPr marL="163195" indent="0" algn="just">
              <a:lnSpc>
                <a:spcPct val="150000"/>
              </a:lnSpc>
              <a:spcAft>
                <a:spcPts val="0"/>
              </a:spcAft>
              <a:buNone/>
            </a:pPr>
            <a:r>
              <a:rPr lang="id-ID" sz="2400" dirty="0">
                <a:latin typeface="Times New Roman"/>
                <a:cs typeface="Arial"/>
              </a:rPr>
              <a:t> 4. </a:t>
            </a:r>
            <a:r>
              <a:rPr lang="id-ID" sz="2400" dirty="0">
                <a:solidFill>
                  <a:srgbClr val="FF0000"/>
                </a:solidFill>
                <a:latin typeface="Times New Roman"/>
                <a:cs typeface="Arial"/>
              </a:rPr>
              <a:t>The MSC contacts the MS via the BSC </a:t>
            </a:r>
            <a:r>
              <a:rPr lang="id-ID" sz="2400" dirty="0">
                <a:latin typeface="Times New Roman"/>
                <a:cs typeface="Arial"/>
              </a:rPr>
              <a:t>through a broadcast message, that  is, through a paging request. </a:t>
            </a:r>
            <a:endParaRPr lang="id-ID" dirty="0"/>
          </a:p>
          <a:p>
            <a:pPr marL="457200" indent="0" algn="just">
              <a:lnSpc>
                <a:spcPct val="150000"/>
              </a:lnSpc>
              <a:spcAft>
                <a:spcPts val="0"/>
              </a:spcAft>
              <a:buNone/>
            </a:pPr>
            <a:r>
              <a:rPr lang="id-ID" sz="2400" dirty="0">
                <a:latin typeface="Times New Roman"/>
                <a:cs typeface="Arial"/>
              </a:rPr>
              <a:t>5. The MS responds to the page request.</a:t>
            </a:r>
            <a:endParaRPr lang="id-ID" dirty="0"/>
          </a:p>
          <a:p>
            <a:endParaRPr lang="id-ID" dirty="0"/>
          </a:p>
        </p:txBody>
      </p:sp>
    </p:spTree>
    <p:extLst>
      <p:ext uri="{BB962C8B-B14F-4D97-AF65-F5344CB8AC3E}">
        <p14:creationId xmlns:p14="http://schemas.microsoft.com/office/powerpoint/2010/main" val="8064889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endParaRPr lang="en-US" dirty="0"/>
          </a:p>
          <a:p>
            <a:endParaRPr lang="en-US" dirty="0"/>
          </a:p>
          <a:p>
            <a:pPr marL="114300" indent="0" algn="ctr">
              <a:buNone/>
            </a:pPr>
            <a:r>
              <a:rPr lang="en-US" sz="4400" b="1" dirty="0" smtClean="0">
                <a:solidFill>
                  <a:schemeClr val="accent5">
                    <a:lumMod val="75000"/>
                  </a:schemeClr>
                </a:solidFill>
                <a:latin typeface="Arial Black" panose="020B0A04020102020204" pitchFamily="34" charset="0"/>
              </a:rPr>
              <a:t>THANK YOU</a:t>
            </a:r>
            <a:endParaRPr lang="id-ID" sz="4400" b="1" dirty="0">
              <a:solidFill>
                <a:schemeClr val="accent5">
                  <a:lumMod val="75000"/>
                </a:schemeClr>
              </a:solidFill>
              <a:latin typeface="Arial Black" panose="020B0A04020102020204" pitchFamily="34" charset="0"/>
            </a:endParaRPr>
          </a:p>
        </p:txBody>
      </p:sp>
    </p:spTree>
    <p:extLst>
      <p:ext uri="{BB962C8B-B14F-4D97-AF65-F5344CB8AC3E}">
        <p14:creationId xmlns:p14="http://schemas.microsoft.com/office/powerpoint/2010/main" val="2431939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   </a:t>
            </a:r>
            <a:r>
              <a:rPr lang="id-ID" dirty="0" smtClean="0"/>
              <a:t>GSM </a:t>
            </a:r>
            <a:r>
              <a:rPr lang="id-ID" dirty="0"/>
              <a:t>Network Areas</a:t>
            </a:r>
            <a:br>
              <a:rPr lang="id-ID" dirty="0"/>
            </a:br>
            <a:endParaRPr lang="id-ID" dirty="0"/>
          </a:p>
        </p:txBody>
      </p:sp>
      <p:sp>
        <p:nvSpPr>
          <p:cNvPr id="3" name="Content Placeholder 2"/>
          <p:cNvSpPr>
            <a:spLocks noGrp="1"/>
          </p:cNvSpPr>
          <p:nvPr>
            <p:ph idx="1"/>
          </p:nvPr>
        </p:nvSpPr>
        <p:spPr>
          <a:xfrm>
            <a:off x="179512" y="1340768"/>
            <a:ext cx="8280920" cy="5400600"/>
          </a:xfrm>
        </p:spPr>
        <p:txBody>
          <a:bodyPr>
            <a:noAutofit/>
          </a:bodyPr>
          <a:lstStyle/>
          <a:p>
            <a:pPr marL="457200" indent="0">
              <a:lnSpc>
                <a:spcPct val="150000"/>
              </a:lnSpc>
              <a:spcAft>
                <a:spcPts val="1000"/>
              </a:spcAft>
              <a:buNone/>
            </a:pPr>
            <a:r>
              <a:rPr lang="en-US" sz="2000" dirty="0" smtClean="0">
                <a:latin typeface="Times New Roman"/>
                <a:ea typeface="Calibri"/>
                <a:cs typeface="Arial"/>
              </a:rPr>
              <a:t>In </a:t>
            </a:r>
            <a:r>
              <a:rPr lang="en-US" sz="2000" dirty="0">
                <a:latin typeface="Times New Roman"/>
                <a:ea typeface="Calibri"/>
                <a:cs typeface="Arial"/>
              </a:rPr>
              <a:t>a GSM network, the following areas are defined: </a:t>
            </a:r>
            <a:endParaRPr lang="id-ID" sz="1800" dirty="0">
              <a:ea typeface="Calibri"/>
              <a:cs typeface="Arial"/>
            </a:endParaRPr>
          </a:p>
          <a:p>
            <a:pPr lvl="0" indent="-342900">
              <a:lnSpc>
                <a:spcPct val="150000"/>
              </a:lnSpc>
              <a:buFont typeface="Wingdings"/>
              <a:buChar char=""/>
            </a:pPr>
            <a:r>
              <a:rPr lang="en-US" sz="2000" dirty="0">
                <a:latin typeface="Times New Roman"/>
                <a:ea typeface="Calibri"/>
                <a:cs typeface="Arial"/>
              </a:rPr>
              <a:t>Cell: Cell is the basic service area; one BTS covers one cell. Each cell is given a Cell Global Identity (CGI), a number that uniquely identifies the cell. </a:t>
            </a:r>
            <a:endParaRPr lang="id-ID" sz="1800" dirty="0">
              <a:ea typeface="Calibri"/>
              <a:cs typeface="Arial"/>
            </a:endParaRPr>
          </a:p>
          <a:p>
            <a:pPr lvl="0" indent="-342900">
              <a:lnSpc>
                <a:spcPct val="150000"/>
              </a:lnSpc>
              <a:buFont typeface="Wingdings"/>
              <a:buChar char=""/>
            </a:pPr>
            <a:r>
              <a:rPr lang="en-US" sz="2000" dirty="0">
                <a:latin typeface="Times New Roman"/>
                <a:ea typeface="Calibri"/>
                <a:cs typeface="Arial"/>
              </a:rPr>
              <a:t>Location Area: A group of cells form a Location Area (LA). This is the area that is paged when a subscriber gets an incoming call. Each LA is assigned a Location Area Identity (LAI). Each LA is served by one or more BSCs.  </a:t>
            </a:r>
            <a:endParaRPr lang="id-ID" sz="1800" dirty="0">
              <a:ea typeface="Calibri"/>
              <a:cs typeface="Arial"/>
            </a:endParaRPr>
          </a:p>
          <a:p>
            <a:pPr marL="742950" lvl="1" indent="-285750">
              <a:lnSpc>
                <a:spcPct val="150000"/>
              </a:lnSpc>
              <a:spcAft>
                <a:spcPts val="0"/>
              </a:spcAft>
              <a:buFont typeface="Wingdings"/>
              <a:buChar char=""/>
            </a:pPr>
            <a:r>
              <a:rPr lang="en-US" sz="1800" dirty="0">
                <a:latin typeface="Times New Roman"/>
                <a:ea typeface="Calibri"/>
                <a:cs typeface="Arial"/>
              </a:rPr>
              <a:t>MSC/VLR Service Area: The area covered by one MSC is called the MSC/VLR service area. </a:t>
            </a:r>
            <a:endParaRPr lang="id-ID" sz="1600" dirty="0">
              <a:ea typeface="Calibri"/>
              <a:cs typeface="Arial"/>
            </a:endParaRPr>
          </a:p>
          <a:p>
            <a:pPr marL="742950" lvl="1" indent="-285750">
              <a:lnSpc>
                <a:spcPct val="150000"/>
              </a:lnSpc>
              <a:spcAft>
                <a:spcPts val="1000"/>
              </a:spcAft>
              <a:buFont typeface="Wingdings"/>
              <a:buChar char=""/>
            </a:pPr>
            <a:r>
              <a:rPr lang="en-US" sz="1800" dirty="0">
                <a:latin typeface="Times New Roman"/>
                <a:ea typeface="Calibri"/>
                <a:cs typeface="Arial"/>
              </a:rPr>
              <a:t> PLMN: The area covered by one network operator is called the Public Land Mobile Network (PLMN). A PLMN can contain one or more MSCs. </a:t>
            </a:r>
            <a:endParaRPr lang="id-ID" sz="1600" dirty="0">
              <a:ea typeface="Calibri"/>
              <a:cs typeface="Arial"/>
            </a:endParaRPr>
          </a:p>
          <a:p>
            <a:endParaRPr lang="id-ID" sz="1400" dirty="0"/>
          </a:p>
        </p:txBody>
      </p:sp>
    </p:spTree>
    <p:extLst>
      <p:ext uri="{BB962C8B-B14F-4D97-AF65-F5344CB8AC3E}">
        <p14:creationId xmlns:p14="http://schemas.microsoft.com/office/powerpoint/2010/main" val="33226708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04353" y="1685602"/>
            <a:ext cx="7125694" cy="4629796"/>
          </a:xfrm>
        </p:spPr>
      </p:pic>
      <p:sp>
        <p:nvSpPr>
          <p:cNvPr id="5" name="Title 1"/>
          <p:cNvSpPr>
            <a:spLocks noGrp="1"/>
          </p:cNvSpPr>
          <p:nvPr>
            <p:ph type="title"/>
          </p:nvPr>
        </p:nvSpPr>
        <p:spPr>
          <a:xfrm>
            <a:off x="457200" y="274638"/>
            <a:ext cx="7620000" cy="1143000"/>
          </a:xfrm>
        </p:spPr>
        <p:txBody>
          <a:bodyPr/>
          <a:lstStyle/>
          <a:p>
            <a:r>
              <a:rPr lang="en-US" dirty="0" smtClean="0"/>
              <a:t/>
            </a:r>
            <a:br>
              <a:rPr lang="en-US" dirty="0" smtClean="0"/>
            </a:br>
            <a:r>
              <a:rPr lang="en-US" dirty="0" smtClean="0"/>
              <a:t>   </a:t>
            </a:r>
            <a:r>
              <a:rPr lang="id-ID" dirty="0" smtClean="0"/>
              <a:t>GSM </a:t>
            </a:r>
            <a:r>
              <a:rPr lang="id-ID" dirty="0"/>
              <a:t>Network Areas</a:t>
            </a:r>
            <a:br>
              <a:rPr lang="id-ID" dirty="0"/>
            </a:br>
            <a:endParaRPr lang="id-ID" dirty="0"/>
          </a:p>
        </p:txBody>
      </p:sp>
    </p:spTree>
    <p:extLst>
      <p:ext uri="{BB962C8B-B14F-4D97-AF65-F5344CB8AC3E}">
        <p14:creationId xmlns:p14="http://schemas.microsoft.com/office/powerpoint/2010/main" val="15781922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id-ID" dirty="0" smtClean="0"/>
              <a:t> </a:t>
            </a:r>
            <a:r>
              <a:rPr lang="id-ID" dirty="0"/>
              <a:t>GSM ARCITECTURE</a:t>
            </a:r>
            <a:br>
              <a:rPr lang="id-ID" dirty="0"/>
            </a:br>
            <a:endParaRPr lang="id-ID" dirty="0"/>
          </a:p>
        </p:txBody>
      </p:sp>
      <p:sp>
        <p:nvSpPr>
          <p:cNvPr id="3" name="Content Placeholder 2"/>
          <p:cNvSpPr>
            <a:spLocks noGrp="1"/>
          </p:cNvSpPr>
          <p:nvPr>
            <p:ph idx="1"/>
          </p:nvPr>
        </p:nvSpPr>
        <p:spPr>
          <a:xfrm>
            <a:off x="107504" y="1600200"/>
            <a:ext cx="8280920" cy="4800600"/>
          </a:xfrm>
        </p:spPr>
        <p:txBody>
          <a:bodyPr>
            <a:normAutofit fontScale="77500" lnSpcReduction="20000"/>
          </a:bodyPr>
          <a:lstStyle/>
          <a:p>
            <a:pPr marL="457200" indent="457200">
              <a:lnSpc>
                <a:spcPct val="150000"/>
              </a:lnSpc>
              <a:spcAft>
                <a:spcPts val="1000"/>
              </a:spcAft>
            </a:pPr>
            <a:r>
              <a:rPr lang="en-US" sz="2400" dirty="0" smtClean="0">
                <a:latin typeface="Times New Roman"/>
                <a:ea typeface="Calibri"/>
                <a:cs typeface="Arial"/>
              </a:rPr>
              <a:t>The </a:t>
            </a:r>
            <a:r>
              <a:rPr lang="en-US" sz="2400" dirty="0">
                <a:latin typeface="Times New Roman"/>
                <a:ea typeface="Calibri"/>
                <a:cs typeface="Arial"/>
              </a:rPr>
              <a:t>GSM technical specifications define the different elements within the GSM network architecture. It defines the different elements and the ways in which they interact to enable the overall system operation to be maintained.</a:t>
            </a:r>
            <a:endParaRPr lang="id-ID" sz="2000" dirty="0">
              <a:ea typeface="Calibri"/>
              <a:cs typeface="Arial"/>
            </a:endParaRPr>
          </a:p>
          <a:p>
            <a:pPr marL="457200" indent="457200" algn="just">
              <a:lnSpc>
                <a:spcPct val="150000"/>
              </a:lnSpc>
              <a:spcAft>
                <a:spcPts val="1000"/>
              </a:spcAft>
            </a:pPr>
            <a:r>
              <a:rPr lang="en-US" sz="2400" dirty="0">
                <a:latin typeface="Times New Roman"/>
                <a:ea typeface="Calibri"/>
                <a:cs typeface="Arial"/>
              </a:rPr>
              <a:t>The GSM network architecture is now well established and with the other later cellular systems now established and other new ones being deployed, the basic GSM network architecture has been updated to interface to the network elements required by these systems.</a:t>
            </a:r>
            <a:endParaRPr lang="id-ID" sz="2000" dirty="0">
              <a:ea typeface="Calibri"/>
              <a:cs typeface="Arial"/>
            </a:endParaRPr>
          </a:p>
          <a:p>
            <a:pPr marL="452120" algn="just">
              <a:lnSpc>
                <a:spcPct val="150000"/>
              </a:lnSpc>
              <a:spcAft>
                <a:spcPts val="1000"/>
              </a:spcAft>
            </a:pPr>
            <a:r>
              <a:rPr lang="en-US" sz="2400" dirty="0">
                <a:latin typeface="Times New Roman"/>
                <a:ea typeface="Calibri"/>
                <a:cs typeface="Arial"/>
              </a:rPr>
              <a:t>Despite the developments of the newer systems, the basic GSM system architecture has been maintained, and the network elements described below perform the same functions as they did when the original GSM system was launched in the early 1990s.GSM network architecture elements</a:t>
            </a:r>
            <a:endParaRPr lang="id-ID" sz="2000" dirty="0">
              <a:ea typeface="Calibri"/>
              <a:cs typeface="Arial"/>
            </a:endParaRPr>
          </a:p>
          <a:p>
            <a:endParaRPr lang="id-ID" dirty="0"/>
          </a:p>
        </p:txBody>
      </p:sp>
    </p:spTree>
    <p:extLst>
      <p:ext uri="{BB962C8B-B14F-4D97-AF65-F5344CB8AC3E}">
        <p14:creationId xmlns:p14="http://schemas.microsoft.com/office/powerpoint/2010/main" val="4864261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340768"/>
            <a:ext cx="7969696" cy="5060032"/>
          </a:xfrm>
        </p:spPr>
        <p:txBody>
          <a:bodyPr>
            <a:normAutofit fontScale="92500"/>
          </a:bodyPr>
          <a:lstStyle/>
          <a:p>
            <a:pPr marL="221615" indent="0" algn="just">
              <a:lnSpc>
                <a:spcPct val="150000"/>
              </a:lnSpc>
              <a:spcAft>
                <a:spcPts val="1000"/>
              </a:spcAft>
              <a:buNone/>
            </a:pPr>
            <a:r>
              <a:rPr lang="en-US" sz="2400" dirty="0">
                <a:latin typeface="Times New Roman"/>
                <a:ea typeface="Calibri"/>
                <a:cs typeface="Arial"/>
              </a:rPr>
              <a:t>The GSM network architecture as defined in the GSM specifications can be grouped into four main areas:</a:t>
            </a:r>
            <a:endParaRPr lang="id-ID" sz="2000" dirty="0">
              <a:ea typeface="Calibri"/>
              <a:cs typeface="Arial"/>
            </a:endParaRPr>
          </a:p>
          <a:p>
            <a:pPr lvl="0" indent="-342900" algn="just">
              <a:lnSpc>
                <a:spcPct val="150000"/>
              </a:lnSpc>
              <a:buFont typeface="+mj-lt"/>
              <a:buAutoNum type="arabicPeriod"/>
            </a:pPr>
            <a:r>
              <a:rPr lang="en-US" sz="2400" dirty="0">
                <a:solidFill>
                  <a:srgbClr val="FF0000"/>
                </a:solidFill>
                <a:latin typeface="Times New Roman"/>
                <a:ea typeface="Calibri"/>
                <a:cs typeface="Arial"/>
              </a:rPr>
              <a:t>Mobile station (MS)</a:t>
            </a:r>
            <a:endParaRPr lang="id-ID" sz="2000" dirty="0">
              <a:solidFill>
                <a:srgbClr val="FF0000"/>
              </a:solidFill>
              <a:ea typeface="Calibri"/>
              <a:cs typeface="Arial"/>
            </a:endParaRPr>
          </a:p>
          <a:p>
            <a:pPr lvl="0" indent="-342900" algn="just">
              <a:lnSpc>
                <a:spcPct val="150000"/>
              </a:lnSpc>
              <a:buFont typeface="+mj-lt"/>
              <a:buAutoNum type="arabicPeriod"/>
            </a:pPr>
            <a:r>
              <a:rPr lang="en-US" sz="2400" dirty="0">
                <a:solidFill>
                  <a:srgbClr val="FF0000"/>
                </a:solidFill>
                <a:latin typeface="Times New Roman"/>
                <a:ea typeface="Calibri"/>
                <a:cs typeface="Arial"/>
              </a:rPr>
              <a:t>Base-Station Subsystem (BSS)</a:t>
            </a:r>
            <a:endParaRPr lang="id-ID" sz="2000" dirty="0">
              <a:solidFill>
                <a:srgbClr val="FF0000"/>
              </a:solidFill>
              <a:ea typeface="Calibri"/>
              <a:cs typeface="Arial"/>
            </a:endParaRPr>
          </a:p>
          <a:p>
            <a:pPr lvl="0" indent="-342900" algn="just">
              <a:lnSpc>
                <a:spcPct val="150000"/>
              </a:lnSpc>
              <a:buFont typeface="+mj-lt"/>
              <a:buAutoNum type="arabicPeriod"/>
            </a:pPr>
            <a:r>
              <a:rPr lang="en-US" sz="2400" dirty="0" smtClean="0">
                <a:solidFill>
                  <a:srgbClr val="FF0000"/>
                </a:solidFill>
                <a:latin typeface="Times New Roman"/>
                <a:ea typeface="Calibri"/>
                <a:cs typeface="Arial"/>
              </a:rPr>
              <a:t>Network </a:t>
            </a:r>
            <a:r>
              <a:rPr lang="en-US" sz="2400" dirty="0">
                <a:solidFill>
                  <a:srgbClr val="FF0000"/>
                </a:solidFill>
                <a:latin typeface="Times New Roman"/>
                <a:ea typeface="Calibri"/>
                <a:cs typeface="Arial"/>
              </a:rPr>
              <a:t>and Switching Subsystem (NSS)</a:t>
            </a:r>
            <a:endParaRPr lang="id-ID" sz="2000" dirty="0">
              <a:solidFill>
                <a:srgbClr val="FF0000"/>
              </a:solidFill>
              <a:ea typeface="Calibri"/>
              <a:cs typeface="Arial"/>
            </a:endParaRPr>
          </a:p>
          <a:p>
            <a:pPr lvl="0" indent="-342900" algn="just">
              <a:lnSpc>
                <a:spcPct val="150000"/>
              </a:lnSpc>
              <a:spcAft>
                <a:spcPts val="1000"/>
              </a:spcAft>
              <a:buFont typeface="+mj-lt"/>
              <a:buAutoNum type="arabicPeriod"/>
            </a:pPr>
            <a:r>
              <a:rPr lang="en-US" sz="2400" dirty="0" smtClean="0">
                <a:solidFill>
                  <a:srgbClr val="FF0000"/>
                </a:solidFill>
                <a:latin typeface="Times New Roman"/>
                <a:ea typeface="Calibri"/>
                <a:cs typeface="Arial"/>
              </a:rPr>
              <a:t>Operation </a:t>
            </a:r>
            <a:r>
              <a:rPr lang="en-US" sz="2400" dirty="0">
                <a:solidFill>
                  <a:srgbClr val="FF0000"/>
                </a:solidFill>
                <a:latin typeface="Times New Roman"/>
                <a:ea typeface="Calibri"/>
                <a:cs typeface="Arial"/>
              </a:rPr>
              <a:t>and Support Subsystem (OSS)</a:t>
            </a:r>
            <a:endParaRPr lang="id-ID" sz="2000" dirty="0">
              <a:solidFill>
                <a:srgbClr val="FF0000"/>
              </a:solidFill>
              <a:ea typeface="Calibri"/>
              <a:cs typeface="Arial"/>
            </a:endParaRPr>
          </a:p>
          <a:p>
            <a:pPr marL="450215">
              <a:lnSpc>
                <a:spcPct val="150000"/>
              </a:lnSpc>
              <a:spcAft>
                <a:spcPts val="0"/>
              </a:spcAft>
            </a:pPr>
            <a:r>
              <a:rPr lang="en-US" sz="2400" dirty="0">
                <a:latin typeface="Times New Roman"/>
                <a:cs typeface="Arial"/>
              </a:rPr>
              <a:t>The different elements of the GSM network operate together and the user is not aware of the different entities within the system.</a:t>
            </a:r>
            <a:endParaRPr lang="id-ID" dirty="0"/>
          </a:p>
          <a:p>
            <a:endParaRPr lang="id-ID" dirty="0"/>
          </a:p>
        </p:txBody>
      </p:sp>
      <p:sp>
        <p:nvSpPr>
          <p:cNvPr id="4" name="Title 1"/>
          <p:cNvSpPr>
            <a:spLocks noGrp="1"/>
          </p:cNvSpPr>
          <p:nvPr>
            <p:ph type="title"/>
          </p:nvPr>
        </p:nvSpPr>
        <p:spPr/>
        <p:txBody>
          <a:bodyPr/>
          <a:lstStyle/>
          <a:p>
            <a:r>
              <a:rPr lang="en-US" dirty="0" smtClean="0"/>
              <a:t/>
            </a:r>
            <a:br>
              <a:rPr lang="en-US" dirty="0" smtClean="0"/>
            </a:br>
            <a:r>
              <a:rPr lang="id-ID" dirty="0" smtClean="0"/>
              <a:t> </a:t>
            </a:r>
            <a:r>
              <a:rPr lang="id-ID" dirty="0"/>
              <a:t>GSM ARCITECTURE</a:t>
            </a:r>
            <a:br>
              <a:rPr lang="id-ID" dirty="0"/>
            </a:br>
            <a:endParaRPr lang="id-ID" dirty="0"/>
          </a:p>
        </p:txBody>
      </p:sp>
    </p:spTree>
    <p:extLst>
      <p:ext uri="{BB962C8B-B14F-4D97-AF65-F5344CB8AC3E}">
        <p14:creationId xmlns:p14="http://schemas.microsoft.com/office/powerpoint/2010/main" val="40813380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7620000" cy="5204048"/>
          </a:xfrm>
        </p:spPr>
        <p:txBody>
          <a:bodyPr>
            <a:normAutofit/>
          </a:bodyPr>
          <a:lstStyle/>
          <a:p>
            <a:r>
              <a:rPr lang="en-US" sz="2400" dirty="0">
                <a:solidFill>
                  <a:srgbClr val="2F2B20"/>
                </a:solidFill>
                <a:latin typeface="Times New Roman"/>
                <a:ea typeface="Calibri"/>
                <a:cs typeface="Arial"/>
              </a:rPr>
              <a:t>The GSM system architecture contains a variety of different elements, and is often termed the core network. It provides the main control and interfacing for the whole mobile network. The major elements within the core network include:</a:t>
            </a:r>
            <a:endParaRPr lang="id-ID" sz="2400" dirty="0">
              <a:solidFill>
                <a:srgbClr val="2F2B20"/>
              </a:solidFill>
              <a:latin typeface="Times New Roman"/>
              <a:ea typeface="Calibri"/>
              <a:cs typeface="Arial"/>
            </a:endParaRPr>
          </a:p>
          <a:p>
            <a:r>
              <a:rPr lang="id-ID" dirty="0"/>
              <a:t> </a:t>
            </a:r>
          </a:p>
          <a:p>
            <a:pPr marL="571500" lvl="0" indent="-457200">
              <a:buFont typeface="+mj-lt"/>
              <a:buAutoNum type="arabicPeriod"/>
            </a:pPr>
            <a:r>
              <a:rPr lang="en-US" b="1" dirty="0">
                <a:solidFill>
                  <a:srgbClr val="00B0F0"/>
                </a:solidFill>
              </a:rPr>
              <a:t>MSC</a:t>
            </a:r>
            <a:r>
              <a:rPr lang="en-US" dirty="0">
                <a:solidFill>
                  <a:srgbClr val="00B0F0"/>
                </a:solidFill>
              </a:rPr>
              <a:t> </a:t>
            </a:r>
            <a:r>
              <a:rPr lang="id-ID" dirty="0"/>
              <a:t>    (</a:t>
            </a:r>
            <a:r>
              <a:rPr lang="en-US" dirty="0"/>
              <a:t>Mobile Services Switching Centre </a:t>
            </a:r>
            <a:r>
              <a:rPr lang="id-ID" dirty="0"/>
              <a:t>)</a:t>
            </a:r>
          </a:p>
          <a:p>
            <a:pPr marL="571500" lvl="0" indent="-457200">
              <a:buFont typeface="+mj-lt"/>
              <a:buAutoNum type="arabicPeriod"/>
            </a:pPr>
            <a:r>
              <a:rPr lang="en-US" b="1" dirty="0">
                <a:solidFill>
                  <a:srgbClr val="00B0F0"/>
                </a:solidFill>
              </a:rPr>
              <a:t>HLR</a:t>
            </a:r>
            <a:r>
              <a:rPr lang="id-ID" b="1" dirty="0">
                <a:solidFill>
                  <a:srgbClr val="00B0F0"/>
                </a:solidFill>
              </a:rPr>
              <a:t> </a:t>
            </a:r>
            <a:r>
              <a:rPr lang="id-ID" dirty="0"/>
              <a:t>     ( </a:t>
            </a:r>
            <a:r>
              <a:rPr lang="en-US" dirty="0"/>
              <a:t>Home Location Register </a:t>
            </a:r>
            <a:r>
              <a:rPr lang="id-ID" dirty="0"/>
              <a:t>)</a:t>
            </a:r>
          </a:p>
          <a:p>
            <a:pPr marL="571500" lvl="0" indent="-457200">
              <a:buFont typeface="+mj-lt"/>
              <a:buAutoNum type="arabicPeriod"/>
            </a:pPr>
            <a:r>
              <a:rPr lang="en-US" b="1" dirty="0">
                <a:solidFill>
                  <a:srgbClr val="00B0F0"/>
                </a:solidFill>
              </a:rPr>
              <a:t>VLR</a:t>
            </a:r>
            <a:r>
              <a:rPr lang="en-US" b="1" dirty="0"/>
              <a:t> </a:t>
            </a:r>
            <a:r>
              <a:rPr lang="id-ID" b="1" dirty="0"/>
              <a:t> </a:t>
            </a:r>
            <a:r>
              <a:rPr lang="id-ID" dirty="0"/>
              <a:t>     (</a:t>
            </a:r>
            <a:r>
              <a:rPr lang="en-US" dirty="0"/>
              <a:t>Visitor Location Register)</a:t>
            </a:r>
            <a:endParaRPr lang="id-ID" dirty="0"/>
          </a:p>
          <a:p>
            <a:pPr marL="571500" lvl="0" indent="-457200">
              <a:buFont typeface="+mj-lt"/>
              <a:buAutoNum type="arabicPeriod"/>
            </a:pPr>
            <a:r>
              <a:rPr lang="en-US" b="1" dirty="0">
                <a:solidFill>
                  <a:srgbClr val="00B0F0"/>
                </a:solidFill>
              </a:rPr>
              <a:t>EIR </a:t>
            </a:r>
            <a:r>
              <a:rPr lang="en-US" dirty="0"/>
              <a:t>  </a:t>
            </a:r>
            <a:r>
              <a:rPr lang="id-ID" dirty="0"/>
              <a:t>      (</a:t>
            </a:r>
            <a:r>
              <a:rPr lang="en-US" dirty="0"/>
              <a:t>Equipment Identity Register</a:t>
            </a:r>
            <a:r>
              <a:rPr lang="id-ID" dirty="0"/>
              <a:t>)</a:t>
            </a:r>
          </a:p>
          <a:p>
            <a:pPr marL="571500" lvl="0" indent="-457200">
              <a:buFont typeface="+mj-lt"/>
              <a:buAutoNum type="arabicPeriod"/>
            </a:pPr>
            <a:r>
              <a:rPr lang="en-US" b="1" dirty="0" err="1">
                <a:solidFill>
                  <a:srgbClr val="00B0F0"/>
                </a:solidFill>
              </a:rPr>
              <a:t>AuC</a:t>
            </a:r>
            <a:r>
              <a:rPr lang="en-US" dirty="0"/>
              <a:t> </a:t>
            </a:r>
            <a:r>
              <a:rPr lang="id-ID" dirty="0"/>
              <a:t>       (</a:t>
            </a:r>
            <a:r>
              <a:rPr lang="en-US" dirty="0"/>
              <a:t>Authentication Centre)</a:t>
            </a:r>
            <a:endParaRPr lang="id-ID" dirty="0"/>
          </a:p>
          <a:p>
            <a:pPr marL="571500" indent="-457200">
              <a:buFont typeface="+mj-lt"/>
              <a:buAutoNum type="arabicPeriod"/>
            </a:pPr>
            <a:r>
              <a:rPr lang="en-US" b="1" dirty="0" smtClean="0">
                <a:solidFill>
                  <a:srgbClr val="00B0F0"/>
                </a:solidFill>
              </a:rPr>
              <a:t>SMS-G  </a:t>
            </a:r>
            <a:r>
              <a:rPr lang="en-US" dirty="0" smtClean="0"/>
              <a:t>   </a:t>
            </a:r>
            <a:r>
              <a:rPr lang="en-US" dirty="0"/>
              <a:t>(SMS Gateway)</a:t>
            </a:r>
            <a:endParaRPr lang="id-ID" dirty="0"/>
          </a:p>
          <a:p>
            <a:pPr marL="571500" indent="-457200">
              <a:buFont typeface="+mj-lt"/>
              <a:buAutoNum type="arabicPeriod"/>
            </a:pPr>
            <a:r>
              <a:rPr lang="en-US" b="1" dirty="0" smtClean="0">
                <a:solidFill>
                  <a:srgbClr val="00B0F0"/>
                </a:solidFill>
              </a:rPr>
              <a:t>GMSC  </a:t>
            </a:r>
            <a:r>
              <a:rPr lang="en-US" dirty="0" smtClean="0"/>
              <a:t> </a:t>
            </a:r>
            <a:r>
              <a:rPr lang="en-US" dirty="0"/>
              <a:t>(Gateway Mobile Switching Centre)</a:t>
            </a:r>
            <a:endParaRPr lang="id-ID" dirty="0"/>
          </a:p>
          <a:p>
            <a:endParaRPr lang="id-ID" dirty="0"/>
          </a:p>
        </p:txBody>
      </p:sp>
      <p:sp>
        <p:nvSpPr>
          <p:cNvPr id="4" name="Title 3"/>
          <p:cNvSpPr>
            <a:spLocks noGrp="1"/>
          </p:cNvSpPr>
          <p:nvPr>
            <p:ph type="title"/>
          </p:nvPr>
        </p:nvSpPr>
        <p:spPr/>
        <p:txBody>
          <a:bodyPr/>
          <a:lstStyle/>
          <a:p>
            <a:endParaRPr lang="en-GB"/>
          </a:p>
        </p:txBody>
      </p:sp>
    </p:spTree>
    <p:extLst>
      <p:ext uri="{BB962C8B-B14F-4D97-AF65-F5344CB8AC3E}">
        <p14:creationId xmlns:p14="http://schemas.microsoft.com/office/powerpoint/2010/main" val="10951252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0215" lvl="0" indent="-228600">
              <a:lnSpc>
                <a:spcPct val="150000"/>
              </a:lnSpc>
              <a:spcBef>
                <a:spcPct val="20000"/>
              </a:spcBef>
            </a:pPr>
            <a:r>
              <a:rPr lang="en-US" sz="2000" spc="0" dirty="0" smtClean="0">
                <a:solidFill>
                  <a:srgbClr val="2F2B20"/>
                </a:solidFill>
                <a:latin typeface="Times New Roman"/>
                <a:ea typeface="+mn-ea"/>
                <a:cs typeface="Arial"/>
              </a:rPr>
              <a:t/>
            </a:r>
            <a:br>
              <a:rPr lang="en-US" sz="2000" spc="0" dirty="0" smtClean="0">
                <a:solidFill>
                  <a:srgbClr val="2F2B20"/>
                </a:solidFill>
                <a:latin typeface="Times New Roman"/>
                <a:ea typeface="+mn-ea"/>
                <a:cs typeface="Arial"/>
              </a:rPr>
            </a:br>
            <a:r>
              <a:rPr lang="en-US" sz="2000" spc="0" dirty="0">
                <a:solidFill>
                  <a:srgbClr val="2F2B20"/>
                </a:solidFill>
                <a:latin typeface="Times New Roman"/>
                <a:ea typeface="+mn-ea"/>
                <a:cs typeface="Arial"/>
              </a:rPr>
              <a:t/>
            </a:r>
            <a:br>
              <a:rPr lang="en-US" sz="2000" spc="0" dirty="0">
                <a:solidFill>
                  <a:srgbClr val="2F2B20"/>
                </a:solidFill>
                <a:latin typeface="Times New Roman"/>
                <a:ea typeface="+mn-ea"/>
                <a:cs typeface="Arial"/>
              </a:rPr>
            </a:br>
            <a:r>
              <a:rPr lang="en-US" sz="2000" spc="0" dirty="0" smtClean="0">
                <a:solidFill>
                  <a:srgbClr val="2F2B20"/>
                </a:solidFill>
                <a:latin typeface="Times New Roman"/>
                <a:ea typeface="+mn-ea"/>
                <a:cs typeface="Arial"/>
              </a:rPr>
              <a:t>A </a:t>
            </a:r>
            <a:r>
              <a:rPr lang="en-US" sz="2000" spc="0" dirty="0">
                <a:solidFill>
                  <a:srgbClr val="2F2B20"/>
                </a:solidFill>
                <a:latin typeface="Times New Roman"/>
                <a:ea typeface="+mn-ea"/>
                <a:cs typeface="Arial"/>
              </a:rPr>
              <a:t>basic diagram of the overall GSM system architecture with these four major elements is shown below:</a:t>
            </a:r>
            <a:r>
              <a:rPr lang="id-ID" sz="1900" spc="0" dirty="0">
                <a:solidFill>
                  <a:srgbClr val="2F2B20"/>
                </a:solidFill>
                <a:latin typeface="Calibri"/>
                <a:ea typeface="+mn-ea"/>
                <a:cs typeface="+mn-cs"/>
              </a:rPr>
              <a:t/>
            </a:r>
            <a:br>
              <a:rPr lang="id-ID" sz="1900" spc="0" dirty="0">
                <a:solidFill>
                  <a:srgbClr val="2F2B20"/>
                </a:solidFill>
                <a:latin typeface="Calibri"/>
                <a:ea typeface="+mn-ea"/>
                <a:cs typeface="+mn-cs"/>
              </a:rPr>
            </a:br>
            <a:endParaRPr lang="id-ID"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2195736" y="1340768"/>
            <a:ext cx="4025230" cy="3816424"/>
          </a:xfrm>
          <a:prstGeom prst="rect">
            <a:avLst/>
          </a:prstGeom>
        </p:spPr>
      </p:pic>
      <p:sp>
        <p:nvSpPr>
          <p:cNvPr id="5" name="Rectangle 4"/>
          <p:cNvSpPr/>
          <p:nvPr/>
        </p:nvSpPr>
        <p:spPr>
          <a:xfrm>
            <a:off x="-108520" y="4869160"/>
            <a:ext cx="8568952" cy="2298065"/>
          </a:xfrm>
          <a:prstGeom prst="rect">
            <a:avLst/>
          </a:prstGeom>
        </p:spPr>
        <p:txBody>
          <a:bodyPr wrap="square">
            <a:spAutoFit/>
          </a:bodyPr>
          <a:lstStyle/>
          <a:p>
            <a:pPr marL="452120" algn="just">
              <a:lnSpc>
                <a:spcPct val="150000"/>
              </a:lnSpc>
              <a:spcAft>
                <a:spcPts val="1000"/>
              </a:spcAft>
            </a:pPr>
            <a:r>
              <a:rPr lang="id-ID" b="1" dirty="0" smtClean="0">
                <a:solidFill>
                  <a:srgbClr val="FF0000"/>
                </a:solidFill>
                <a:effectLst/>
                <a:latin typeface="Times New Roman"/>
                <a:ea typeface="Calibri"/>
                <a:cs typeface="Arial"/>
              </a:rPr>
              <a:t> </a:t>
            </a:r>
            <a:endParaRPr lang="id-ID" sz="1600" dirty="0">
              <a:ea typeface="Calibri"/>
              <a:cs typeface="Arial"/>
            </a:endParaRPr>
          </a:p>
          <a:p>
            <a:pPr marL="457200" indent="457200">
              <a:lnSpc>
                <a:spcPct val="150000"/>
              </a:lnSpc>
              <a:spcAft>
                <a:spcPts val="0"/>
              </a:spcAft>
            </a:pPr>
            <a:r>
              <a:rPr lang="en-US" dirty="0" smtClean="0">
                <a:effectLst/>
                <a:latin typeface="Times New Roman"/>
                <a:cs typeface="Arial"/>
              </a:rPr>
              <a:t>Simplified diagram of the architecture of a typical GSM network showing the main elements in the base station subsystem, network and switching subsystem as well as the operation and support subsystem.</a:t>
            </a:r>
            <a:endParaRPr lang="id-ID" dirty="0" smtClean="0">
              <a:effectLst/>
            </a:endParaRPr>
          </a:p>
          <a:p>
            <a:pPr marL="452120" algn="just">
              <a:lnSpc>
                <a:spcPct val="150000"/>
              </a:lnSpc>
              <a:spcAft>
                <a:spcPts val="1000"/>
              </a:spcAft>
            </a:pPr>
            <a:r>
              <a:rPr lang="en-US" b="1" dirty="0" smtClean="0">
                <a:solidFill>
                  <a:srgbClr val="FF0000"/>
                </a:solidFill>
                <a:effectLst/>
                <a:latin typeface="Times New Roman"/>
                <a:ea typeface="Calibri"/>
                <a:cs typeface="Arial"/>
              </a:rPr>
              <a:t> </a:t>
            </a:r>
            <a:endParaRPr lang="id-ID" sz="1600" dirty="0">
              <a:ea typeface="Calibri"/>
              <a:cs typeface="Arial"/>
            </a:endParaRPr>
          </a:p>
        </p:txBody>
      </p:sp>
    </p:spTree>
    <p:extLst>
      <p:ext uri="{BB962C8B-B14F-4D97-AF65-F5344CB8AC3E}">
        <p14:creationId xmlns:p14="http://schemas.microsoft.com/office/powerpoint/2010/main" val="9466961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914400" indent="-914400">
              <a:buFont typeface="+mj-lt"/>
              <a:buAutoNum type="arabicPeriod"/>
            </a:pPr>
            <a:r>
              <a:rPr lang="id-ID" b="1" dirty="0">
                <a:solidFill>
                  <a:srgbClr val="FF0000"/>
                </a:solidFill>
              </a:rPr>
              <a:t>MS    (MOBILE STATION)</a:t>
            </a:r>
            <a:br>
              <a:rPr lang="id-ID" b="1" dirty="0">
                <a:solidFill>
                  <a:srgbClr val="FF0000"/>
                </a:solidFill>
              </a:rPr>
            </a:br>
            <a:endParaRPr lang="id-ID" b="1" dirty="0">
              <a:solidFill>
                <a:srgbClr val="FF0000"/>
              </a:solidFill>
            </a:endParaRPr>
          </a:p>
        </p:txBody>
      </p:sp>
      <p:sp>
        <p:nvSpPr>
          <p:cNvPr id="3" name="Content Placeholder 2"/>
          <p:cNvSpPr>
            <a:spLocks noGrp="1"/>
          </p:cNvSpPr>
          <p:nvPr>
            <p:ph idx="1"/>
          </p:nvPr>
        </p:nvSpPr>
        <p:spPr>
          <a:xfrm>
            <a:off x="0" y="1052736"/>
            <a:ext cx="8748464" cy="5544616"/>
          </a:xfrm>
        </p:spPr>
        <p:txBody>
          <a:bodyPr>
            <a:noAutofit/>
          </a:bodyPr>
          <a:lstStyle/>
          <a:p>
            <a:pPr marL="457200" lvl="0" indent="0">
              <a:lnSpc>
                <a:spcPct val="150000"/>
              </a:lnSpc>
              <a:buClr>
                <a:srgbClr val="A9A57C"/>
              </a:buClr>
              <a:buNone/>
            </a:pPr>
            <a:r>
              <a:rPr lang="id-ID" sz="2400" dirty="0">
                <a:latin typeface="Times New Roman"/>
                <a:ea typeface="Calibri"/>
                <a:cs typeface="Arial"/>
              </a:rPr>
              <a:t>it </a:t>
            </a:r>
            <a:r>
              <a:rPr lang="id-ID" sz="2400" dirty="0" smtClean="0">
                <a:latin typeface="Times New Roman"/>
                <a:ea typeface="Calibri"/>
                <a:cs typeface="Arial"/>
              </a:rPr>
              <a:t>consist</a:t>
            </a:r>
            <a:r>
              <a:rPr lang="en-US" sz="2400" dirty="0" smtClean="0">
                <a:latin typeface="Times New Roman"/>
                <a:ea typeface="Calibri"/>
                <a:cs typeface="Arial"/>
              </a:rPr>
              <a:t>s</a:t>
            </a:r>
            <a:r>
              <a:rPr lang="id-ID" sz="2400" dirty="0" smtClean="0">
                <a:latin typeface="Times New Roman"/>
                <a:ea typeface="Calibri"/>
                <a:cs typeface="Arial"/>
              </a:rPr>
              <a:t> </a:t>
            </a:r>
            <a:r>
              <a:rPr lang="id-ID" sz="2400" dirty="0">
                <a:latin typeface="Times New Roman"/>
                <a:ea typeface="Calibri"/>
                <a:cs typeface="Arial"/>
              </a:rPr>
              <a:t>of </a:t>
            </a:r>
          </a:p>
          <a:p>
            <a:pPr lvl="0" indent="-342900">
              <a:lnSpc>
                <a:spcPct val="150000"/>
              </a:lnSpc>
              <a:buClr>
                <a:srgbClr val="A9A57C"/>
              </a:buClr>
              <a:buFont typeface="+mj-lt"/>
              <a:buAutoNum type="arabicPeriod"/>
            </a:pPr>
            <a:r>
              <a:rPr lang="en-US" sz="2400" b="1" dirty="0">
                <a:solidFill>
                  <a:srgbClr val="00B050"/>
                </a:solidFill>
                <a:latin typeface="Times New Roman"/>
                <a:ea typeface="Calibri"/>
                <a:cs typeface="Arial"/>
              </a:rPr>
              <a:t>Mobile stations (MS)</a:t>
            </a:r>
            <a:endParaRPr lang="id-ID" sz="2400" b="1" dirty="0">
              <a:solidFill>
                <a:srgbClr val="00B050"/>
              </a:solidFill>
              <a:latin typeface="Times New Roman"/>
              <a:ea typeface="Calibri"/>
              <a:cs typeface="Arial"/>
            </a:endParaRPr>
          </a:p>
          <a:p>
            <a:pPr lvl="0" indent="-342900">
              <a:lnSpc>
                <a:spcPct val="150000"/>
              </a:lnSpc>
              <a:buClr>
                <a:srgbClr val="A9A57C"/>
              </a:buClr>
              <a:buFont typeface="+mj-lt"/>
              <a:buAutoNum type="arabicPeriod"/>
            </a:pPr>
            <a:r>
              <a:rPr lang="en-US" sz="2400" b="1" dirty="0">
                <a:solidFill>
                  <a:srgbClr val="00B050"/>
                </a:solidFill>
                <a:latin typeface="Times New Roman"/>
                <a:ea typeface="Calibri"/>
                <a:cs typeface="Arial"/>
              </a:rPr>
              <a:t>mobile equipment (ME</a:t>
            </a:r>
            <a:r>
              <a:rPr lang="en-US" sz="2400" b="1" dirty="0">
                <a:solidFill>
                  <a:srgbClr val="92D050"/>
                </a:solidFill>
                <a:latin typeface="Times New Roman"/>
                <a:ea typeface="Calibri"/>
                <a:cs typeface="Arial"/>
              </a:rPr>
              <a:t>)</a:t>
            </a:r>
            <a:r>
              <a:rPr lang="en-US" sz="2400" b="1" dirty="0">
                <a:solidFill>
                  <a:srgbClr val="FF0000"/>
                </a:solidFill>
                <a:latin typeface="Times New Roman"/>
                <a:ea typeface="Calibri"/>
                <a:cs typeface="Arial"/>
              </a:rPr>
              <a:t> </a:t>
            </a:r>
            <a:r>
              <a:rPr lang="en-US" sz="2400" dirty="0" smtClean="0">
                <a:latin typeface="Times New Roman"/>
                <a:ea typeface="Calibri"/>
                <a:cs typeface="Arial"/>
              </a:rPr>
              <a:t>or </a:t>
            </a:r>
            <a:r>
              <a:rPr lang="en-US" sz="2400" dirty="0">
                <a:latin typeface="Times New Roman"/>
                <a:ea typeface="Calibri"/>
                <a:cs typeface="Arial"/>
              </a:rPr>
              <a:t>as they are most widely known, cell or mobile phones are the section of a GSM cellular network that the user sees and operates. In recent years their size has fallen dramatically while the level of functionality has greatly increased. A further advantage is that the time between charges has significantly increased.</a:t>
            </a:r>
            <a:endParaRPr lang="id-ID" sz="2400" dirty="0">
              <a:latin typeface="Times New Roman"/>
              <a:ea typeface="Calibri"/>
              <a:cs typeface="Arial"/>
            </a:endParaRPr>
          </a:p>
          <a:p>
            <a:pPr marL="457200" lvl="0" indent="457200">
              <a:lnSpc>
                <a:spcPct val="150000"/>
              </a:lnSpc>
              <a:buClr>
                <a:srgbClr val="A9A57C"/>
              </a:buClr>
            </a:pPr>
            <a:r>
              <a:rPr lang="en-US" sz="2400" dirty="0">
                <a:latin typeface="Times New Roman"/>
                <a:ea typeface="Calibri"/>
                <a:cs typeface="Arial"/>
              </a:rPr>
              <a:t> </a:t>
            </a:r>
            <a:endParaRPr lang="id-ID" sz="2400" dirty="0">
              <a:latin typeface="Times New Roman"/>
              <a:ea typeface="Calibri"/>
              <a:cs typeface="Arial"/>
            </a:endParaRPr>
          </a:p>
          <a:p>
            <a:endParaRPr lang="id-ID" sz="2000" dirty="0">
              <a:latin typeface="Times New Roman"/>
              <a:ea typeface="Calibri"/>
              <a:cs typeface="Arial"/>
            </a:endParaRPr>
          </a:p>
        </p:txBody>
      </p:sp>
    </p:spTree>
    <p:extLst>
      <p:ext uri="{BB962C8B-B14F-4D97-AF65-F5344CB8AC3E}">
        <p14:creationId xmlns:p14="http://schemas.microsoft.com/office/powerpoint/2010/main" val="128249138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589</TotalTime>
  <Words>1730</Words>
  <Application>Microsoft Office PowerPoint</Application>
  <PresentationFormat>On-screen Show (4:3)</PresentationFormat>
  <Paragraphs>164</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Adjacency</vt:lpstr>
      <vt:lpstr>INTRODUCTION</vt:lpstr>
      <vt:lpstr>INTRODUCTION</vt:lpstr>
      <vt:lpstr>    GSM Network Areas </vt:lpstr>
      <vt:lpstr>    GSM Network Areas </vt:lpstr>
      <vt:lpstr>  GSM ARCITECTURE </vt:lpstr>
      <vt:lpstr>  GSM ARCITECTURE </vt:lpstr>
      <vt:lpstr>PowerPoint Presentation</vt:lpstr>
      <vt:lpstr>  A basic diagram of the overall GSM system architecture with these four major elements is shown below: </vt:lpstr>
      <vt:lpstr>MS    (MOBILE STATION) </vt:lpstr>
      <vt:lpstr>PowerPoint Presentation</vt:lpstr>
      <vt:lpstr>PowerPoint Presentation</vt:lpstr>
      <vt:lpstr> 2. BSS (BASE STATION SUBSYSTEM) </vt:lpstr>
      <vt:lpstr>PowerPoint Presentation</vt:lpstr>
      <vt:lpstr>3. NSS    (NETWORK STATION SUBSYSTEM) </vt:lpstr>
      <vt:lpstr>PowerPoint Presentation</vt:lpstr>
      <vt:lpstr>PowerPoint Presentation</vt:lpstr>
      <vt:lpstr>PowerPoint Presentation</vt:lpstr>
      <vt:lpstr>PowerPoint Presentation</vt:lpstr>
      <vt:lpstr>PowerPoint Presentation</vt:lpstr>
      <vt:lpstr>PowerPoint Presentation</vt:lpstr>
      <vt:lpstr>4.     OSS     (OPERATION SUPPORT SUBSYSTEM) </vt:lpstr>
      <vt:lpstr>PowerPoint Presentation</vt:lpstr>
      <vt:lpstr>PowerPoint Presentation</vt:lpstr>
      <vt:lpstr>GSM Operations </vt:lpstr>
      <vt:lpstr>PowerPoint Presentation</vt:lpstr>
      <vt:lpstr>PowerPoint Presentation</vt:lpstr>
      <vt:lpstr>  PSTN to Mobile Phone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Rafaa Ismael</dc:creator>
  <cp:lastModifiedBy>dr kareem</cp:lastModifiedBy>
  <cp:revision>31</cp:revision>
  <dcterms:created xsi:type="dcterms:W3CDTF">2018-11-10T19:30:56Z</dcterms:created>
  <dcterms:modified xsi:type="dcterms:W3CDTF">2018-12-25T16:44:48Z</dcterms:modified>
</cp:coreProperties>
</file>