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8" d="100"/>
          <a:sy n="58" d="100"/>
        </p:scale>
        <p:origin x="-149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D23D920-D1FE-420F-B475-BBDF87F96D49}" type="datetimeFigureOut">
              <a:rPr lang="en-GB" smtClean="0"/>
              <a:t>18/12/2018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A812FB-CFDF-4D91-ACD0-47AE28A0BE82}" type="slidenum">
              <a:rPr lang="en-GB" smtClean="0"/>
              <a:t>‹#›</a:t>
            </a:fld>
            <a:endParaRPr lang="en-GB"/>
          </a:p>
        </p:txBody>
      </p:sp>
    </p:spTree>
    <p:extLst>
      <p:ext uri="{BB962C8B-B14F-4D97-AF65-F5344CB8AC3E}">
        <p14:creationId xmlns:p14="http://schemas.microsoft.com/office/powerpoint/2010/main" val="1999769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8</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17</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18</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19</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20</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21</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22</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23</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9</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10</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23314614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12</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13</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14</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15</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DEEB50D7-56DF-4824-A121-03898C523E91}" type="slidenum">
              <a:rPr lang="en-GB" smtClean="0">
                <a:solidFill>
                  <a:prstClr val="black"/>
                </a:solidFill>
              </a:rPr>
              <a:pPr/>
              <a:t>16</a:t>
            </a:fld>
            <a:endParaRPr lang="en-GB">
              <a:solidFill>
                <a:prstClr val="black"/>
              </a:solidFill>
            </a:endParaRPr>
          </a:p>
        </p:txBody>
      </p:sp>
    </p:spTree>
    <p:extLst>
      <p:ext uri="{BB962C8B-B14F-4D97-AF65-F5344CB8AC3E}">
        <p14:creationId xmlns:p14="http://schemas.microsoft.com/office/powerpoint/2010/main" val="2277777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81EB7147-6B0C-405C-80A0-26B3F64D6F41}"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552517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B7147-6B0C-405C-80A0-26B3F64D6F41}"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1000962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B7147-6B0C-405C-80A0-26B3F64D6F41}"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2859750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81EB7147-6B0C-405C-80A0-26B3F64D6F41}"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16702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1EB7147-6B0C-405C-80A0-26B3F64D6F41}" type="datetimeFigureOut">
              <a:rPr lang="en-GB" smtClean="0"/>
              <a:t>18/12/2018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135988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1EB7147-6B0C-405C-80A0-26B3F64D6F41}"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3684517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81EB7147-6B0C-405C-80A0-26B3F64D6F41}" type="datetimeFigureOut">
              <a:rPr lang="en-GB" smtClean="0"/>
              <a:t>18/12/2018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20250649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81EB7147-6B0C-405C-80A0-26B3F64D6F41}" type="datetimeFigureOut">
              <a:rPr lang="en-GB" smtClean="0"/>
              <a:t>18/12/2018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1210029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EB7147-6B0C-405C-80A0-26B3F64D6F41}" type="datetimeFigureOut">
              <a:rPr lang="en-GB" smtClean="0"/>
              <a:t>18/12/2018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2013290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B7147-6B0C-405C-80A0-26B3F64D6F41}"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211418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B7147-6B0C-405C-80A0-26B3F64D6F41}" type="datetimeFigureOut">
              <a:rPr lang="en-GB" smtClean="0"/>
              <a:t>18/12/2018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9D2AA16-E011-47AA-B85B-D7E93B37D864}" type="slidenum">
              <a:rPr lang="en-GB" smtClean="0"/>
              <a:t>‹#›</a:t>
            </a:fld>
            <a:endParaRPr lang="en-GB"/>
          </a:p>
        </p:txBody>
      </p:sp>
    </p:spTree>
    <p:extLst>
      <p:ext uri="{BB962C8B-B14F-4D97-AF65-F5344CB8AC3E}">
        <p14:creationId xmlns:p14="http://schemas.microsoft.com/office/powerpoint/2010/main" val="9474793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EB7147-6B0C-405C-80A0-26B3F64D6F41}" type="datetimeFigureOut">
              <a:rPr lang="en-GB" smtClean="0"/>
              <a:t>18/12/2018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D2AA16-E011-47AA-B85B-D7E93B37D864}" type="slidenum">
              <a:rPr lang="en-GB" smtClean="0"/>
              <a:t>‹#›</a:t>
            </a:fld>
            <a:endParaRPr lang="en-GB"/>
          </a:p>
        </p:txBody>
      </p:sp>
    </p:spTree>
    <p:extLst>
      <p:ext uri="{BB962C8B-B14F-4D97-AF65-F5344CB8AC3E}">
        <p14:creationId xmlns:p14="http://schemas.microsoft.com/office/powerpoint/2010/main" val="34368770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52401"/>
            <a:ext cx="8077200" cy="990599"/>
          </a:xfrm>
        </p:spPr>
        <p:txBody>
          <a:bodyPr>
            <a:normAutofit fontScale="90000"/>
          </a:bodyPr>
          <a:lstStyle/>
          <a:p>
            <a:r>
              <a:rPr lang="en-GB" sz="3600" b="1" dirty="0" smtClean="0">
                <a:solidFill>
                  <a:srgbClr val="990099"/>
                </a:solidFill>
              </a:rPr>
              <a:t> </a:t>
            </a:r>
            <a:r>
              <a:rPr lang="en-GB" sz="3600" b="1" dirty="0" smtClean="0">
                <a:solidFill>
                  <a:schemeClr val="accent3">
                    <a:lumMod val="50000"/>
                  </a:schemeClr>
                </a:solidFill>
              </a:rPr>
              <a:t>Chapt.5</a:t>
            </a:r>
            <a:r>
              <a:rPr lang="en-GB" sz="3600" b="1" dirty="0" smtClean="0">
                <a:solidFill>
                  <a:srgbClr val="990099"/>
                </a:solidFill>
              </a:rPr>
              <a:t> Generic </a:t>
            </a:r>
            <a:r>
              <a:rPr lang="en-GB" sz="3600" b="1" dirty="0">
                <a:solidFill>
                  <a:srgbClr val="990099"/>
                </a:solidFill>
              </a:rPr>
              <a:t>User </a:t>
            </a:r>
            <a:r>
              <a:rPr lang="en-GB" sz="3600" b="1" dirty="0" smtClean="0">
                <a:solidFill>
                  <a:srgbClr val="990099"/>
                </a:solidFill>
              </a:rPr>
              <a:t>Interface Development</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838200" y="609600"/>
            <a:ext cx="7772400" cy="6019800"/>
          </a:xfrm>
        </p:spPr>
        <p:txBody>
          <a:bodyPr>
            <a:normAutofit fontScale="77500" lnSpcReduction="20000"/>
          </a:bodyPr>
          <a:lstStyle/>
          <a:p>
            <a:pPr algn="just"/>
            <a:r>
              <a:rPr lang="en-GB" b="1" dirty="0">
                <a:solidFill>
                  <a:srgbClr val="760014"/>
                </a:solidFill>
              </a:rPr>
              <a:t>such as issues related to human factors are not well defined. In this text, </a:t>
            </a:r>
            <a:r>
              <a:rPr lang="en-GB" b="1" dirty="0" smtClean="0">
                <a:solidFill>
                  <a:srgbClr val="760014"/>
                </a:solidFill>
              </a:rPr>
              <a:t>we will </a:t>
            </a:r>
            <a:r>
              <a:rPr lang="en-GB" b="1" dirty="0">
                <a:solidFill>
                  <a:srgbClr val="760014"/>
                </a:solidFill>
              </a:rPr>
              <a:t>use terminologies outlined by ECMA (European Computer </a:t>
            </a:r>
            <a:r>
              <a:rPr lang="en-GB" b="1" dirty="0" smtClean="0">
                <a:solidFill>
                  <a:srgbClr val="760014"/>
                </a:solidFill>
              </a:rPr>
              <a:t>Manufacturer Association</a:t>
            </a:r>
            <a:r>
              <a:rPr lang="en-GB" b="1" dirty="0">
                <a:solidFill>
                  <a:srgbClr val="760014"/>
                </a:solidFill>
              </a:rPr>
              <a:t>), W3C (World Wide Web Consortium), or similar </a:t>
            </a:r>
            <a:r>
              <a:rPr lang="en-GB" b="1" dirty="0" smtClean="0">
                <a:solidFill>
                  <a:srgbClr val="760014"/>
                </a:solidFill>
              </a:rPr>
              <a:t>non-commercial standards </a:t>
            </a:r>
            <a:r>
              <a:rPr lang="en-GB" b="1" dirty="0">
                <a:solidFill>
                  <a:srgbClr val="760014"/>
                </a:solidFill>
              </a:rPr>
              <a:t>bodies. </a:t>
            </a:r>
            <a:r>
              <a:rPr lang="en-GB" b="1" dirty="0">
                <a:solidFill>
                  <a:schemeClr val="tx2">
                    <a:lumMod val="50000"/>
                  </a:schemeClr>
                </a:solidFill>
              </a:rPr>
              <a:t>It is also important to note that user interface development </a:t>
            </a:r>
            <a:r>
              <a:rPr lang="en-GB" b="1" dirty="0" smtClean="0">
                <a:solidFill>
                  <a:schemeClr val="tx2">
                    <a:lumMod val="50000"/>
                  </a:schemeClr>
                </a:solidFill>
              </a:rPr>
              <a:t>for mobile </a:t>
            </a:r>
            <a:r>
              <a:rPr lang="en-GB" b="1" dirty="0">
                <a:solidFill>
                  <a:schemeClr val="tx2">
                    <a:lumMod val="50000"/>
                  </a:schemeClr>
                </a:solidFill>
              </a:rPr>
              <a:t>applications is a new field; therefore, there will be occasions when </a:t>
            </a:r>
            <a:r>
              <a:rPr lang="en-GB" b="1" dirty="0" smtClean="0">
                <a:solidFill>
                  <a:schemeClr val="tx2">
                    <a:lumMod val="50000"/>
                  </a:schemeClr>
                </a:solidFill>
              </a:rPr>
              <a:t>these bodies </a:t>
            </a:r>
            <a:r>
              <a:rPr lang="en-GB" b="1" dirty="0">
                <a:solidFill>
                  <a:schemeClr val="tx2">
                    <a:lumMod val="50000"/>
                  </a:schemeClr>
                </a:solidFill>
              </a:rPr>
              <a:t>have not decided on a standard way of addressing these problems. In </a:t>
            </a:r>
            <a:r>
              <a:rPr lang="en-GB" b="1" dirty="0" smtClean="0">
                <a:solidFill>
                  <a:schemeClr val="tx2">
                    <a:lumMod val="50000"/>
                  </a:schemeClr>
                </a:solidFill>
              </a:rPr>
              <a:t>such cases</a:t>
            </a:r>
            <a:r>
              <a:rPr lang="en-GB" b="1" dirty="0">
                <a:solidFill>
                  <a:schemeClr val="tx2">
                    <a:lumMod val="50000"/>
                  </a:schemeClr>
                </a:solidFill>
              </a:rPr>
              <a:t>, we will build some logical vocabulary as built on top of the existing </a:t>
            </a:r>
            <a:r>
              <a:rPr lang="en-GB" b="1" dirty="0" smtClean="0">
                <a:solidFill>
                  <a:schemeClr val="tx2">
                    <a:lumMod val="50000"/>
                  </a:schemeClr>
                </a:solidFill>
              </a:rPr>
              <a:t>standards and </a:t>
            </a:r>
            <a:r>
              <a:rPr lang="en-GB" b="1" dirty="0">
                <a:solidFill>
                  <a:schemeClr val="tx2">
                    <a:lumMod val="50000"/>
                  </a:schemeClr>
                </a:solidFill>
              </a:rPr>
              <a:t>as decided by the author of this </a:t>
            </a:r>
            <a:r>
              <a:rPr lang="en-GB" b="1" dirty="0" smtClean="0">
                <a:solidFill>
                  <a:schemeClr val="tx2">
                    <a:lumMod val="50000"/>
                  </a:schemeClr>
                </a:solidFill>
              </a:rPr>
              <a:t>book</a:t>
            </a:r>
            <a:r>
              <a:rPr lang="en-GB" b="1" dirty="0" smtClean="0">
                <a:solidFill>
                  <a:srgbClr val="990099"/>
                </a:solidFill>
              </a:rPr>
              <a:t>. The </a:t>
            </a:r>
            <a:r>
              <a:rPr lang="en-GB" b="1" dirty="0">
                <a:solidFill>
                  <a:srgbClr val="990099"/>
                </a:solidFill>
              </a:rPr>
              <a:t>first step in moving forward is to ask ourselves, “Why do we want to </a:t>
            </a:r>
            <a:r>
              <a:rPr lang="en-GB" b="1" dirty="0" smtClean="0">
                <a:solidFill>
                  <a:srgbClr val="990099"/>
                </a:solidFill>
              </a:rPr>
              <a:t>build generic </a:t>
            </a:r>
            <a:r>
              <a:rPr lang="en-GB" b="1" dirty="0">
                <a:solidFill>
                  <a:srgbClr val="990099"/>
                </a:solidFill>
              </a:rPr>
              <a:t>user interfaces?” First, mobile applications are typically used by a </a:t>
            </a:r>
            <a:r>
              <a:rPr lang="en-GB" b="1" dirty="0" smtClean="0">
                <a:solidFill>
                  <a:srgbClr val="990099"/>
                </a:solidFill>
              </a:rPr>
              <a:t>wider array </a:t>
            </a:r>
            <a:r>
              <a:rPr lang="en-GB" b="1" dirty="0">
                <a:solidFill>
                  <a:srgbClr val="990099"/>
                </a:solidFill>
              </a:rPr>
              <a:t>of operating environments and systems than a PC. Because there is such </a:t>
            </a:r>
            <a:r>
              <a:rPr lang="en-GB" b="1" dirty="0" smtClean="0">
                <a:solidFill>
                  <a:srgbClr val="990099"/>
                </a:solidFill>
              </a:rPr>
              <a:t>a wide </a:t>
            </a:r>
            <a:r>
              <a:rPr lang="en-GB" b="1" dirty="0">
                <a:solidFill>
                  <a:srgbClr val="990099"/>
                </a:solidFill>
              </a:rPr>
              <a:t>array of end clients for mobile applications, we need to be able to adapt </a:t>
            </a:r>
            <a:r>
              <a:rPr lang="en-GB" b="1" dirty="0" smtClean="0">
                <a:solidFill>
                  <a:srgbClr val="990099"/>
                </a:solidFill>
              </a:rPr>
              <a:t>the application </a:t>
            </a:r>
            <a:r>
              <a:rPr lang="en-GB" b="1" dirty="0">
                <a:solidFill>
                  <a:srgbClr val="990099"/>
                </a:solidFill>
              </a:rPr>
              <a:t>quickly, if not in real time, with very little or no additional </a:t>
            </a:r>
            <a:r>
              <a:rPr lang="en-GB" b="1" dirty="0" smtClean="0">
                <a:solidFill>
                  <a:srgbClr val="990099"/>
                </a:solidFill>
              </a:rPr>
              <a:t>development effort</a:t>
            </a:r>
            <a:r>
              <a:rPr lang="en-GB" b="1" dirty="0">
                <a:solidFill>
                  <a:srgbClr val="990099"/>
                </a:solidFill>
              </a:rPr>
              <a:t>.</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a:t>
            </a:fld>
            <a:endParaRPr lang="en-GB">
              <a:solidFill>
                <a:prstClr val="black">
                  <a:tint val="75000"/>
                </a:prstClr>
              </a:solidFill>
            </a:endParaRPr>
          </a:p>
        </p:txBody>
      </p:sp>
    </p:spTree>
    <p:extLst>
      <p:ext uri="{BB962C8B-B14F-4D97-AF65-F5344CB8AC3E}">
        <p14:creationId xmlns:p14="http://schemas.microsoft.com/office/powerpoint/2010/main" val="9668785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1"/>
            <a:ext cx="8382000" cy="381000"/>
          </a:xfrm>
        </p:spPr>
        <p:txBody>
          <a:bodyPr>
            <a:normAutofit fontScale="90000"/>
          </a:bodyPr>
          <a:lstStyle/>
          <a:p>
            <a:r>
              <a:rPr lang="en-GB" sz="3600" b="1" dirty="0">
                <a:solidFill>
                  <a:srgbClr val="990099"/>
                </a:solidFill>
              </a:rPr>
              <a:t>BUILDING GENERIC USER INTERFACES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152400" y="685800"/>
            <a:ext cx="8839200" cy="6019800"/>
          </a:xfrm>
        </p:spPr>
        <p:txBody>
          <a:bodyPr>
            <a:noAutofit/>
          </a:bodyPr>
          <a:lstStyle/>
          <a:p>
            <a:pPr algn="just"/>
            <a:r>
              <a:rPr lang="en-GB" sz="2000" b="1" dirty="0" smtClean="0">
                <a:solidFill>
                  <a:schemeClr val="tx1">
                    <a:lumMod val="95000"/>
                    <a:lumOff val="5000"/>
                  </a:schemeClr>
                </a:solidFill>
              </a:rPr>
              <a:t>So, when </a:t>
            </a:r>
            <a:r>
              <a:rPr lang="en-GB" sz="2000" b="1" dirty="0">
                <a:solidFill>
                  <a:schemeClr val="tx1">
                    <a:lumMod val="95000"/>
                    <a:lumOff val="5000"/>
                  </a:schemeClr>
                </a:solidFill>
              </a:rPr>
              <a:t>implementing the generic user interface, we provide all of the possible</a:t>
            </a:r>
          </a:p>
          <a:p>
            <a:pPr algn="just"/>
            <a:r>
              <a:rPr lang="en-GB" sz="2000" b="1" dirty="0">
                <a:solidFill>
                  <a:schemeClr val="tx1">
                    <a:lumMod val="95000"/>
                    <a:lumOff val="5000"/>
                  </a:schemeClr>
                </a:solidFill>
              </a:rPr>
              <a:t>functionality needed from the various user interfaces. In this way, we achieve</a:t>
            </a:r>
          </a:p>
          <a:p>
            <a:pPr algn="just"/>
            <a:r>
              <a:rPr lang="en-GB" sz="2000" b="1" dirty="0">
                <a:solidFill>
                  <a:schemeClr val="tx1">
                    <a:lumMod val="95000"/>
                    <a:lumOff val="5000"/>
                  </a:schemeClr>
                </a:solidFill>
              </a:rPr>
              <a:t>several goals:</a:t>
            </a:r>
          </a:p>
          <a:p>
            <a:pPr algn="just"/>
            <a:r>
              <a:rPr lang="en-GB" sz="2000" b="1" dirty="0">
                <a:solidFill>
                  <a:srgbClr val="002060"/>
                </a:solidFill>
              </a:rPr>
              <a:t>a. We avoid building the logic for the user to interact with the system multiple</a:t>
            </a:r>
          </a:p>
          <a:p>
            <a:pPr algn="just"/>
            <a:r>
              <a:rPr lang="en-GB" sz="2000" b="1" dirty="0">
                <a:solidFill>
                  <a:srgbClr val="002060"/>
                </a:solidFill>
              </a:rPr>
              <a:t>times.</a:t>
            </a:r>
          </a:p>
          <a:p>
            <a:pPr algn="just"/>
            <a:r>
              <a:rPr lang="en-GB" sz="2000" b="1" dirty="0">
                <a:solidFill>
                  <a:srgbClr val="003300"/>
                </a:solidFill>
              </a:rPr>
              <a:t>b. We build a consistent way of accessing all functionality. Remember </a:t>
            </a:r>
            <a:r>
              <a:rPr lang="en-GB" sz="2000" b="1" dirty="0" smtClean="0">
                <a:solidFill>
                  <a:srgbClr val="003300"/>
                </a:solidFill>
              </a:rPr>
              <a:t>that maintaining </a:t>
            </a:r>
            <a:r>
              <a:rPr lang="en-GB" sz="2000" b="1" dirty="0">
                <a:solidFill>
                  <a:srgbClr val="003300"/>
                </a:solidFill>
              </a:rPr>
              <a:t>consistency across multiple user interfaces for our </a:t>
            </a:r>
            <a:r>
              <a:rPr lang="en-GB" sz="2000" b="1" dirty="0" smtClean="0">
                <a:solidFill>
                  <a:srgbClr val="003300"/>
                </a:solidFill>
              </a:rPr>
              <a:t>system is </a:t>
            </a:r>
            <a:r>
              <a:rPr lang="en-GB" sz="2000" b="1" dirty="0">
                <a:solidFill>
                  <a:srgbClr val="003300"/>
                </a:solidFill>
              </a:rPr>
              <a:t>a must. The first place to start to establish such consistency is </a:t>
            </a:r>
            <a:r>
              <a:rPr lang="en-GB" sz="2000" b="1" dirty="0" smtClean="0">
                <a:solidFill>
                  <a:srgbClr val="003300"/>
                </a:solidFill>
              </a:rPr>
              <a:t>with the </a:t>
            </a:r>
            <a:r>
              <a:rPr lang="en-GB" sz="2000" b="1" dirty="0">
                <a:solidFill>
                  <a:srgbClr val="003300"/>
                </a:solidFill>
              </a:rPr>
              <a:t>way the back end expects the user interactions to behave.</a:t>
            </a:r>
          </a:p>
          <a:p>
            <a:pPr algn="just"/>
            <a:r>
              <a:rPr lang="en-GB" sz="2000" b="1" dirty="0">
                <a:solidFill>
                  <a:schemeClr val="tx1"/>
                </a:solidFill>
              </a:rPr>
              <a:t>c. If we decide to make the system </a:t>
            </a:r>
            <a:r>
              <a:rPr lang="en-GB" sz="2000" b="1" dirty="0" smtClean="0">
                <a:solidFill>
                  <a:schemeClr val="tx1"/>
                </a:solidFill>
              </a:rPr>
              <a:t>state full </a:t>
            </a:r>
            <a:r>
              <a:rPr lang="en-GB" sz="2000" b="1" dirty="0">
                <a:solidFill>
                  <a:schemeClr val="tx1"/>
                </a:solidFill>
              </a:rPr>
              <a:t>(so that the system remembers </a:t>
            </a:r>
            <a:r>
              <a:rPr lang="en-GB" sz="2000" b="1" dirty="0" smtClean="0">
                <a:solidFill>
                  <a:schemeClr val="tx1"/>
                </a:solidFill>
              </a:rPr>
              <a:t>the things </a:t>
            </a:r>
            <a:r>
              <a:rPr lang="en-GB" sz="2000" b="1" dirty="0">
                <a:solidFill>
                  <a:schemeClr val="tx1"/>
                </a:solidFill>
              </a:rPr>
              <a:t>that the user does as he or she navigates through the system), we </a:t>
            </a:r>
            <a:r>
              <a:rPr lang="en-GB" sz="2000" b="1" dirty="0" smtClean="0">
                <a:solidFill>
                  <a:schemeClr val="tx1"/>
                </a:solidFill>
              </a:rPr>
              <a:t>can easily </a:t>
            </a:r>
            <a:r>
              <a:rPr lang="en-GB" sz="2000" b="1" dirty="0">
                <a:solidFill>
                  <a:schemeClr val="tx1"/>
                </a:solidFill>
              </a:rPr>
              <a:t>maintain the state across different user interfaces. (We will look </a:t>
            </a:r>
            <a:r>
              <a:rPr lang="en-GB" sz="2000" b="1" dirty="0" smtClean="0">
                <a:solidFill>
                  <a:schemeClr val="tx1"/>
                </a:solidFill>
              </a:rPr>
              <a:t>at exactly </a:t>
            </a:r>
            <a:r>
              <a:rPr lang="en-GB" sz="2000" b="1" dirty="0">
                <a:solidFill>
                  <a:schemeClr val="tx1"/>
                </a:solidFill>
              </a:rPr>
              <a:t>how to implement such functionality in Chapter 8</a:t>
            </a:r>
            <a:r>
              <a:rPr lang="en-GB" sz="2000" b="1" dirty="0" smtClean="0">
                <a:solidFill>
                  <a:schemeClr val="tx1"/>
                </a:solidFill>
              </a:rPr>
              <a:t>.)</a:t>
            </a:r>
          </a:p>
          <a:p>
            <a:pPr algn="just"/>
            <a:r>
              <a:rPr lang="en-GB" sz="2000" b="1" dirty="0">
                <a:solidFill>
                  <a:srgbClr val="FF0000"/>
                </a:solidFill>
              </a:rPr>
              <a:t>d. Changing the set of functionality supported by the various user </a:t>
            </a:r>
            <a:r>
              <a:rPr lang="en-GB" sz="2000" b="1" dirty="0" smtClean="0">
                <a:solidFill>
                  <a:srgbClr val="FF0000"/>
                </a:solidFill>
              </a:rPr>
              <a:t>interfaces becomes </a:t>
            </a:r>
            <a:r>
              <a:rPr lang="en-GB" sz="2000" b="1" dirty="0">
                <a:solidFill>
                  <a:srgbClr val="FF0000"/>
                </a:solidFill>
              </a:rPr>
              <a:t>significantly easier. To support a piece of functionality </a:t>
            </a:r>
            <a:r>
              <a:rPr lang="en-GB" sz="2000" b="1" dirty="0" smtClean="0">
                <a:solidFill>
                  <a:srgbClr val="FF0000"/>
                </a:solidFill>
              </a:rPr>
              <a:t>supported by </a:t>
            </a:r>
            <a:r>
              <a:rPr lang="en-GB" sz="2000" b="1" dirty="0">
                <a:solidFill>
                  <a:srgbClr val="FF0000"/>
                </a:solidFill>
              </a:rPr>
              <a:t>the generic user interface, all we need to do is to add the </a:t>
            </a:r>
            <a:r>
              <a:rPr lang="en-GB" sz="2000" b="1" dirty="0" smtClean="0">
                <a:solidFill>
                  <a:srgbClr val="FF0000"/>
                </a:solidFill>
              </a:rPr>
              <a:t>corresponding specialization </a:t>
            </a:r>
            <a:r>
              <a:rPr lang="en-GB" sz="2000" b="1" dirty="0">
                <a:solidFill>
                  <a:srgbClr val="FF0000"/>
                </a:solidFill>
              </a:rPr>
              <a:t>features to the components that specialize the generic </a:t>
            </a:r>
            <a:r>
              <a:rPr lang="en-GB" sz="2000" b="1" dirty="0" smtClean="0">
                <a:solidFill>
                  <a:srgbClr val="FF0000"/>
                </a:solidFill>
              </a:rPr>
              <a:t>user interfaces</a:t>
            </a:r>
            <a:r>
              <a:rPr lang="en-GB" sz="2000" b="1" dirty="0">
                <a:solidFill>
                  <a:srgbClr val="FF0000"/>
                </a:solidFill>
              </a:rPr>
              <a:t>.</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10</a:t>
            </a:fld>
            <a:endParaRPr lang="en-GB" dirty="0">
              <a:solidFill>
                <a:prstClr val="black">
                  <a:tint val="75000"/>
                </a:prstClr>
              </a:solidFill>
            </a:endParaRPr>
          </a:p>
        </p:txBody>
      </p:sp>
    </p:spTree>
    <p:extLst>
      <p:ext uri="{BB962C8B-B14F-4D97-AF65-F5344CB8AC3E}">
        <p14:creationId xmlns:p14="http://schemas.microsoft.com/office/powerpoint/2010/main" val="13564531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C38C4C94-5AA8-4BE7-8ACE-CF16A184BA83}" type="slidenum">
              <a:rPr lang="en-GB" smtClean="0">
                <a:solidFill>
                  <a:prstClr val="black">
                    <a:tint val="75000"/>
                  </a:prstClr>
                </a:solidFill>
              </a:rPr>
              <a:pPr/>
              <a:t>11</a:t>
            </a:fld>
            <a:endParaRPr lang="en-GB">
              <a:solidFill>
                <a:prstClr val="black">
                  <a:tint val="75000"/>
                </a:prstClr>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3635283019"/>
              </p:ext>
            </p:extLst>
          </p:nvPr>
        </p:nvGraphicFramePr>
        <p:xfrm>
          <a:off x="457200" y="228602"/>
          <a:ext cx="7848600" cy="6019800"/>
        </p:xfrm>
        <a:graphic>
          <a:graphicData uri="http://schemas.openxmlformats.org/drawingml/2006/table">
            <a:tbl>
              <a:tblPr firstRow="1" bandRow="1">
                <a:tableStyleId>{5C22544A-7EE6-4342-B048-85BDC9FD1C3A}</a:tableStyleId>
              </a:tblPr>
              <a:tblGrid>
                <a:gridCol w="3924300"/>
                <a:gridCol w="3924300"/>
              </a:tblGrid>
              <a:tr h="1003300">
                <a:tc gridSpan="2">
                  <a:txBody>
                    <a:bodyPr/>
                    <a:lstStyle/>
                    <a:p>
                      <a:pPr algn="ctr"/>
                      <a:r>
                        <a:rPr lang="en-GB" sz="2800" b="1" i="0" u="none" strike="noStrike" baseline="0" dirty="0" smtClean="0">
                          <a:solidFill>
                            <a:srgbClr val="FFFF00"/>
                          </a:solidFill>
                          <a:latin typeface="Helvetica"/>
                        </a:rPr>
                        <a:t>Device/Platform Specific Specialization</a:t>
                      </a:r>
                      <a:endParaRPr lang="en-GB" sz="2800" b="1" dirty="0">
                        <a:solidFill>
                          <a:srgbClr val="FFFF00"/>
                        </a:solidFill>
                      </a:endParaRPr>
                    </a:p>
                  </a:txBody>
                  <a:tcPr/>
                </a:tc>
                <a:tc hMerge="1">
                  <a:txBody>
                    <a:bodyPr/>
                    <a:lstStyle/>
                    <a:p>
                      <a:endParaRPr lang="en-GB"/>
                    </a:p>
                  </a:txBody>
                  <a:tcPr/>
                </a:tc>
              </a:tr>
              <a:tr h="1003300">
                <a:tc gridSpan="2">
                  <a:txBody>
                    <a:bodyPr/>
                    <a:lstStyle/>
                    <a:p>
                      <a:pPr algn="ctr"/>
                      <a:r>
                        <a:rPr lang="en-GB" sz="2400" b="1" i="0" u="none" strike="noStrike" baseline="0" dirty="0" smtClean="0">
                          <a:solidFill>
                            <a:srgbClr val="002060"/>
                          </a:solidFill>
                          <a:latin typeface="Helvetica"/>
                        </a:rPr>
                        <a:t>Multimodal Specifications</a:t>
                      </a:r>
                      <a:endParaRPr lang="en-GB" sz="2400" b="1" dirty="0">
                        <a:solidFill>
                          <a:srgbClr val="002060"/>
                        </a:solidFill>
                      </a:endParaRPr>
                    </a:p>
                  </a:txBody>
                  <a:tcPr/>
                </a:tc>
                <a:tc hMerge="1">
                  <a:txBody>
                    <a:bodyPr/>
                    <a:lstStyle/>
                    <a:p>
                      <a:endParaRPr lang="en-GB"/>
                    </a:p>
                  </a:txBody>
                  <a:tcPr/>
                </a:tc>
              </a:tr>
              <a:tr h="1003300">
                <a:tc>
                  <a:txBody>
                    <a:bodyPr/>
                    <a:lstStyle/>
                    <a:p>
                      <a:r>
                        <a:rPr lang="en-GB" sz="2800" b="1" i="0" u="none" strike="noStrike" kern="1200" baseline="0" dirty="0" smtClean="0">
                          <a:solidFill>
                            <a:schemeClr val="dk1"/>
                          </a:solidFill>
                          <a:latin typeface="+mn-lt"/>
                          <a:ea typeface="+mn-ea"/>
                          <a:cs typeface="+mn-cs"/>
                        </a:rPr>
                        <a:t>Channel Specialization       </a:t>
                      </a:r>
                      <a:endParaRPr lang="en-GB" sz="2800" b="1" dirty="0"/>
                    </a:p>
                  </a:txBody>
                  <a:tcPr/>
                </a:tc>
                <a:tc>
                  <a:txBody>
                    <a:bodyPr/>
                    <a:lstStyle/>
                    <a:p>
                      <a:pPr algn="ctr"/>
                      <a:r>
                        <a:rPr lang="en-GB" sz="2800" b="1" i="0" u="none" strike="noStrike" kern="1200" baseline="0" dirty="0" smtClean="0">
                          <a:solidFill>
                            <a:srgbClr val="6600CC"/>
                          </a:solidFill>
                          <a:latin typeface="+mn-lt"/>
                          <a:ea typeface="+mn-ea"/>
                          <a:cs typeface="+mn-cs"/>
                        </a:rPr>
                        <a:t>Modal Specialization</a:t>
                      </a:r>
                      <a:endParaRPr lang="en-GB" sz="2800" b="1" dirty="0">
                        <a:solidFill>
                          <a:srgbClr val="6600CC"/>
                        </a:solidFill>
                      </a:endParaRPr>
                    </a:p>
                  </a:txBody>
                  <a:tcPr/>
                </a:tc>
              </a:tr>
              <a:tr h="1003300">
                <a:tc gridSpan="2">
                  <a:txBody>
                    <a:bodyPr/>
                    <a:lstStyle/>
                    <a:p>
                      <a:pPr algn="ctr"/>
                      <a:r>
                        <a:rPr lang="en-GB" sz="2400" b="1" i="0" u="none" strike="noStrike" baseline="0" dirty="0" smtClean="0">
                          <a:solidFill>
                            <a:srgbClr val="C00000"/>
                          </a:solidFill>
                          <a:latin typeface="Helvetica"/>
                        </a:rPr>
                        <a:t>Generic Presentation Logic</a:t>
                      </a:r>
                    </a:p>
                    <a:p>
                      <a:pPr algn="ctr"/>
                      <a:r>
                        <a:rPr lang="en-GB" sz="2400" b="1" i="0" u="none" strike="noStrike" baseline="0" dirty="0" smtClean="0">
                          <a:solidFill>
                            <a:srgbClr val="C00000"/>
                          </a:solidFill>
                          <a:latin typeface="Helvetica"/>
                        </a:rPr>
                        <a:t>(help, temporal ordering, spatial ordering, etc.)</a:t>
                      </a:r>
                      <a:endParaRPr lang="en-GB" sz="2400" b="1" dirty="0">
                        <a:solidFill>
                          <a:srgbClr val="C00000"/>
                        </a:solidFill>
                      </a:endParaRPr>
                    </a:p>
                  </a:txBody>
                  <a:tcPr/>
                </a:tc>
                <a:tc hMerge="1">
                  <a:txBody>
                    <a:bodyPr/>
                    <a:lstStyle/>
                    <a:p>
                      <a:endParaRPr lang="en-GB"/>
                    </a:p>
                  </a:txBody>
                  <a:tcPr/>
                </a:tc>
              </a:tr>
              <a:tr h="1003300">
                <a:tc gridSpan="2">
                  <a:txBody>
                    <a:bodyPr/>
                    <a:lstStyle/>
                    <a:p>
                      <a:pPr algn="ctr"/>
                      <a:r>
                        <a:rPr lang="en-GB" sz="2800" b="1" i="0" u="none" strike="noStrike" baseline="0" dirty="0" smtClean="0">
                          <a:solidFill>
                            <a:srgbClr val="003300"/>
                          </a:solidFill>
                          <a:latin typeface="Helvetica"/>
                        </a:rPr>
                        <a:t>Generic User Interaction Logic</a:t>
                      </a:r>
                      <a:endParaRPr lang="en-GB" sz="2800" b="1" dirty="0">
                        <a:solidFill>
                          <a:srgbClr val="003300"/>
                        </a:solidFill>
                      </a:endParaRPr>
                    </a:p>
                  </a:txBody>
                  <a:tcPr/>
                </a:tc>
                <a:tc hMerge="1">
                  <a:txBody>
                    <a:bodyPr/>
                    <a:lstStyle/>
                    <a:p>
                      <a:endParaRPr lang="en-GB"/>
                    </a:p>
                  </a:txBody>
                  <a:tcPr/>
                </a:tc>
              </a:tr>
              <a:tr h="1003300">
                <a:tc gridSpan="2">
                  <a:txBody>
                    <a:bodyPr/>
                    <a:lstStyle/>
                    <a:p>
                      <a:pPr algn="ctr"/>
                      <a:r>
                        <a:rPr lang="en-GB" sz="2800" b="1" dirty="0" smtClean="0">
                          <a:solidFill>
                            <a:srgbClr val="0000CC"/>
                          </a:solidFill>
                        </a:rPr>
                        <a:t>Application Logic</a:t>
                      </a:r>
                      <a:endParaRPr lang="en-GB" sz="2800" b="1" dirty="0">
                        <a:solidFill>
                          <a:srgbClr val="0000CC"/>
                        </a:solidFill>
                      </a:endParaRPr>
                    </a:p>
                  </a:txBody>
                  <a:tcPr/>
                </a:tc>
                <a:tc hMerge="1">
                  <a:txBody>
                    <a:bodyPr/>
                    <a:lstStyle/>
                    <a:p>
                      <a:endParaRPr lang="en-GB"/>
                    </a:p>
                  </a:txBody>
                  <a:tcPr/>
                </a:tc>
              </a:tr>
            </a:tbl>
          </a:graphicData>
        </a:graphic>
      </p:graphicFrame>
      <p:sp>
        <p:nvSpPr>
          <p:cNvPr id="5" name="Rectangle 4"/>
          <p:cNvSpPr/>
          <p:nvPr/>
        </p:nvSpPr>
        <p:spPr>
          <a:xfrm>
            <a:off x="1828800" y="6096000"/>
            <a:ext cx="4881657" cy="461665"/>
          </a:xfrm>
          <a:prstGeom prst="rect">
            <a:avLst/>
          </a:prstGeom>
        </p:spPr>
        <p:txBody>
          <a:bodyPr wrap="none">
            <a:spAutoFit/>
          </a:bodyPr>
          <a:lstStyle/>
          <a:p>
            <a:pPr algn="ctr"/>
            <a:r>
              <a:rPr lang="en-GB" sz="2400" b="1" dirty="0">
                <a:solidFill>
                  <a:prstClr val="black"/>
                </a:solidFill>
              </a:rPr>
              <a:t>FIGURE 5.1. Layering User Interfaces.</a:t>
            </a:r>
          </a:p>
        </p:txBody>
      </p:sp>
    </p:spTree>
    <p:extLst>
      <p:ext uri="{BB962C8B-B14F-4D97-AF65-F5344CB8AC3E}">
        <p14:creationId xmlns:p14="http://schemas.microsoft.com/office/powerpoint/2010/main" val="23998794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09600"/>
            <a:ext cx="8382000" cy="838200"/>
          </a:xfrm>
        </p:spPr>
        <p:txBody>
          <a:bodyPr>
            <a:normAutofit fontScale="90000"/>
          </a:bodyPr>
          <a:lstStyle/>
          <a:p>
            <a:r>
              <a:rPr lang="en-GB" sz="3600" b="1" dirty="0">
                <a:solidFill>
                  <a:srgbClr val="990099"/>
                </a:solidFill>
              </a:rPr>
              <a:t>Developing Mobile </a:t>
            </a:r>
            <a:r>
              <a:rPr lang="en-GB" sz="3600" b="1" dirty="0" smtClean="0">
                <a:solidFill>
                  <a:srgbClr val="990099"/>
                </a:solidFill>
              </a:rPr>
              <a:t>GUIs  Chapter6</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381000" y="1447800"/>
            <a:ext cx="8305800" cy="5486400"/>
          </a:xfrm>
        </p:spPr>
        <p:txBody>
          <a:bodyPr>
            <a:noAutofit/>
          </a:bodyPr>
          <a:lstStyle/>
          <a:p>
            <a:pPr algn="just"/>
            <a:r>
              <a:rPr lang="en-GB" sz="2000" b="1" dirty="0">
                <a:solidFill>
                  <a:srgbClr val="C00000"/>
                </a:solidFill>
              </a:rPr>
              <a:t>final goal: building mobile user interfaces. Mobile user </a:t>
            </a:r>
            <a:r>
              <a:rPr lang="en-GB" sz="2000" b="1" dirty="0" smtClean="0">
                <a:solidFill>
                  <a:srgbClr val="C00000"/>
                </a:solidFill>
              </a:rPr>
              <a:t>interfaces inherently </a:t>
            </a:r>
            <a:r>
              <a:rPr lang="en-GB" sz="2000" b="1" dirty="0">
                <a:solidFill>
                  <a:srgbClr val="C00000"/>
                </a:solidFill>
              </a:rPr>
              <a:t>have different requirements than their stationary </a:t>
            </a:r>
            <a:r>
              <a:rPr lang="en-GB" sz="2000" b="1" dirty="0" smtClean="0">
                <a:solidFill>
                  <a:srgbClr val="C00000"/>
                </a:solidFill>
              </a:rPr>
              <a:t>counterparts because </a:t>
            </a:r>
            <a:r>
              <a:rPr lang="en-GB" sz="2000" b="1" dirty="0">
                <a:solidFill>
                  <a:srgbClr val="C00000"/>
                </a:solidFill>
              </a:rPr>
              <a:t>of the dimensions of mobility and the mobile condition of the user. </a:t>
            </a:r>
            <a:r>
              <a:rPr lang="en-GB" sz="2000" b="1" dirty="0" smtClean="0">
                <a:solidFill>
                  <a:srgbClr val="C00000"/>
                </a:solidFill>
              </a:rPr>
              <a:t>The dimensions </a:t>
            </a:r>
            <a:r>
              <a:rPr lang="en-GB" sz="2000" b="1" dirty="0">
                <a:solidFill>
                  <a:srgbClr val="C00000"/>
                </a:solidFill>
              </a:rPr>
              <a:t>of mobility affect design and implementation of user interfaces in </a:t>
            </a:r>
            <a:r>
              <a:rPr lang="en-GB" sz="2000" b="1" dirty="0" smtClean="0">
                <a:solidFill>
                  <a:srgbClr val="C00000"/>
                </a:solidFill>
              </a:rPr>
              <a:t>two fundamental </a:t>
            </a:r>
            <a:r>
              <a:rPr lang="en-GB" sz="2000" b="1" dirty="0">
                <a:solidFill>
                  <a:srgbClr val="C00000"/>
                </a:solidFill>
              </a:rPr>
              <a:t>ways. </a:t>
            </a:r>
            <a:r>
              <a:rPr lang="en-GB" sz="2000" b="1" dirty="0">
                <a:solidFill>
                  <a:srgbClr val="6600CC"/>
                </a:solidFill>
              </a:rPr>
              <a:t>The first is that the user interface has to accommodate </a:t>
            </a:r>
            <a:r>
              <a:rPr lang="en-GB" sz="2000" b="1" dirty="0" smtClean="0">
                <a:solidFill>
                  <a:srgbClr val="6600CC"/>
                </a:solidFill>
              </a:rPr>
              <a:t>functionality that </a:t>
            </a:r>
            <a:r>
              <a:rPr lang="en-GB" sz="2000" b="1" dirty="0">
                <a:solidFill>
                  <a:srgbClr val="6600CC"/>
                </a:solidFill>
              </a:rPr>
              <a:t>relates to the dimensions of mobility. For example, user </a:t>
            </a:r>
            <a:r>
              <a:rPr lang="en-GB" sz="2000" b="1" dirty="0" smtClean="0">
                <a:solidFill>
                  <a:srgbClr val="6600CC"/>
                </a:solidFill>
              </a:rPr>
              <a:t>interfaces must </a:t>
            </a:r>
            <a:r>
              <a:rPr lang="en-GB" sz="2000" b="1" dirty="0">
                <a:solidFill>
                  <a:srgbClr val="6600CC"/>
                </a:solidFill>
              </a:rPr>
              <a:t>be available on all of those devices through which the user of an </a:t>
            </a:r>
            <a:r>
              <a:rPr lang="en-GB" sz="2000" b="1" dirty="0" smtClean="0">
                <a:solidFill>
                  <a:srgbClr val="6600CC"/>
                </a:solidFill>
              </a:rPr>
              <a:t>application may </a:t>
            </a:r>
            <a:r>
              <a:rPr lang="en-GB" sz="2000" b="1" dirty="0">
                <a:solidFill>
                  <a:srgbClr val="6600CC"/>
                </a:solidFill>
              </a:rPr>
              <a:t>access a system. Second, the dimensions of mobility create various </a:t>
            </a:r>
            <a:r>
              <a:rPr lang="en-GB" sz="2000" b="1" dirty="0" smtClean="0">
                <a:solidFill>
                  <a:srgbClr val="6600CC"/>
                </a:solidFill>
              </a:rPr>
              <a:t>concerns that </a:t>
            </a:r>
            <a:r>
              <a:rPr lang="en-GB" sz="2000" b="1" dirty="0">
                <a:solidFill>
                  <a:srgbClr val="6600CC"/>
                </a:solidFill>
              </a:rPr>
              <a:t>require further separation of concerns when building user interfaces. </a:t>
            </a:r>
            <a:r>
              <a:rPr lang="en-GB" sz="2000" b="1" dirty="0" smtClean="0">
                <a:solidFill>
                  <a:schemeClr val="tx1"/>
                </a:solidFill>
              </a:rPr>
              <a:t>Today’s state-of-the-art </a:t>
            </a:r>
            <a:r>
              <a:rPr lang="en-GB" sz="2000" b="1" dirty="0">
                <a:solidFill>
                  <a:schemeClr val="tx1"/>
                </a:solidFill>
              </a:rPr>
              <a:t>techniques in model-view-controller (MVC) and </a:t>
            </a:r>
            <a:r>
              <a:rPr lang="en-GB" sz="2000" b="1" dirty="0" smtClean="0">
                <a:solidFill>
                  <a:schemeClr val="tx1"/>
                </a:solidFill>
              </a:rPr>
              <a:t>presentation abstraction- control </a:t>
            </a:r>
            <a:r>
              <a:rPr lang="en-GB" sz="2000" b="1" dirty="0">
                <a:solidFill>
                  <a:schemeClr val="tx1"/>
                </a:solidFill>
              </a:rPr>
              <a:t>are incomplete in treating these concerns so we will first </a:t>
            </a:r>
            <a:r>
              <a:rPr lang="en-GB" sz="2000" b="1" dirty="0" smtClean="0">
                <a:solidFill>
                  <a:schemeClr val="tx1"/>
                </a:solidFill>
              </a:rPr>
              <a:t>examine them </a:t>
            </a:r>
            <a:r>
              <a:rPr lang="en-GB" sz="2000" b="1" dirty="0">
                <a:solidFill>
                  <a:schemeClr val="tx1"/>
                </a:solidFill>
              </a:rPr>
              <a:t>and then examine enhancements and alternatives to the </a:t>
            </a:r>
            <a:r>
              <a:rPr lang="en-GB" sz="2000" b="1" dirty="0" smtClean="0">
                <a:solidFill>
                  <a:schemeClr val="tx1"/>
                </a:solidFill>
              </a:rPr>
              <a:t>existing techniques </a:t>
            </a:r>
            <a:r>
              <a:rPr lang="en-GB" sz="2000" b="1" dirty="0">
                <a:solidFill>
                  <a:schemeClr val="tx1"/>
                </a:solidFill>
              </a:rPr>
              <a:t>that allow us to design and implement with the proper separation </a:t>
            </a:r>
            <a:r>
              <a:rPr lang="en-GB" sz="2000" b="1" dirty="0" smtClean="0">
                <a:solidFill>
                  <a:schemeClr val="tx1"/>
                </a:solidFill>
              </a:rPr>
              <a:t>of concerns </a:t>
            </a:r>
            <a:r>
              <a:rPr lang="en-GB" sz="2000" b="1" dirty="0">
                <a:solidFill>
                  <a:schemeClr val="tx1"/>
                </a:solidFill>
              </a:rPr>
              <a:t>for the new concerns introduced by the dimensions of mobility</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12</a:t>
            </a:fld>
            <a:endParaRPr lang="en-GB" dirty="0">
              <a:solidFill>
                <a:prstClr val="black">
                  <a:tint val="75000"/>
                </a:prstClr>
              </a:solidFill>
            </a:endParaRPr>
          </a:p>
        </p:txBody>
      </p:sp>
    </p:spTree>
    <p:extLst>
      <p:ext uri="{BB962C8B-B14F-4D97-AF65-F5344CB8AC3E}">
        <p14:creationId xmlns:p14="http://schemas.microsoft.com/office/powerpoint/2010/main" val="574042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1066800"/>
            <a:ext cx="8382000" cy="381000"/>
          </a:xfrm>
        </p:spPr>
        <p:txBody>
          <a:bodyPr>
            <a:normAutofit fontScale="90000"/>
          </a:bodyPr>
          <a:lstStyle/>
          <a:p>
            <a:r>
              <a:rPr lang="en-GB" sz="3600" b="1" dirty="0">
                <a:solidFill>
                  <a:srgbClr val="990099"/>
                </a:solidFill>
              </a:rPr>
              <a:t>Developing Mobile GUIs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457200" y="1524000"/>
            <a:ext cx="8305800" cy="5486400"/>
          </a:xfrm>
        </p:spPr>
        <p:txBody>
          <a:bodyPr>
            <a:noAutofit/>
          </a:bodyPr>
          <a:lstStyle/>
          <a:p>
            <a:pPr algn="just"/>
            <a:r>
              <a:rPr lang="en-GB" sz="2000" b="1" dirty="0" smtClean="0">
                <a:solidFill>
                  <a:schemeClr val="tx1">
                    <a:lumMod val="95000"/>
                    <a:lumOff val="5000"/>
                  </a:schemeClr>
                </a:solidFill>
              </a:rPr>
              <a:t>We have already begun this process by looking at building generic user interfaces</a:t>
            </a:r>
            <a:r>
              <a:rPr lang="en-GB" sz="2000" b="1" dirty="0">
                <a:solidFill>
                  <a:srgbClr val="C00000"/>
                </a:solidFill>
              </a:rPr>
              <a:t>. Generic user interfaces simply model a user’s interaction with the system (independent </a:t>
            </a:r>
            <a:r>
              <a:rPr lang="en-GB" sz="2000" b="1" dirty="0" smtClean="0">
                <a:solidFill>
                  <a:srgbClr val="C00000"/>
                </a:solidFill>
              </a:rPr>
              <a:t>of  the </a:t>
            </a:r>
            <a:r>
              <a:rPr lang="en-GB" sz="2000" b="1" dirty="0">
                <a:solidFill>
                  <a:srgbClr val="C00000"/>
                </a:solidFill>
              </a:rPr>
              <a:t>modality and the communication channels</a:t>
            </a:r>
            <a:r>
              <a:rPr lang="en-GB" sz="2000" b="1" dirty="0" smtClean="0">
                <a:solidFill>
                  <a:srgbClr val="C00000"/>
                </a:solidFill>
              </a:rPr>
              <a:t>).</a:t>
            </a:r>
          </a:p>
          <a:p>
            <a:pPr algn="just"/>
            <a:endParaRPr lang="en-GB" sz="2000" b="1" dirty="0">
              <a:solidFill>
                <a:schemeClr val="tx1"/>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13</a:t>
            </a:fld>
            <a:endParaRPr lang="en-GB" dirty="0">
              <a:solidFill>
                <a:prstClr val="black">
                  <a:tint val="75000"/>
                </a:prstClr>
              </a:solidFill>
            </a:endParaRPr>
          </a:p>
        </p:txBody>
      </p:sp>
    </p:spTree>
    <p:extLst>
      <p:ext uri="{BB962C8B-B14F-4D97-AF65-F5344CB8AC3E}">
        <p14:creationId xmlns:p14="http://schemas.microsoft.com/office/powerpoint/2010/main" val="19137634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382000" cy="381000"/>
          </a:xfrm>
        </p:spPr>
        <p:txBody>
          <a:bodyPr>
            <a:normAutofit fontScale="90000"/>
          </a:bodyPr>
          <a:lstStyle/>
          <a:p>
            <a:r>
              <a:rPr lang="en-GB" sz="3600" b="1" dirty="0">
                <a:solidFill>
                  <a:srgbClr val="990099"/>
                </a:solidFill>
              </a:rPr>
              <a:t>PAC, MVC, and Others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1143000"/>
            <a:ext cx="8305800" cy="5486400"/>
          </a:xfrm>
        </p:spPr>
        <p:txBody>
          <a:bodyPr>
            <a:noAutofit/>
          </a:bodyPr>
          <a:lstStyle/>
          <a:p>
            <a:pPr algn="just"/>
            <a:r>
              <a:rPr lang="en-GB" sz="2000" b="1" dirty="0" smtClean="0">
                <a:solidFill>
                  <a:srgbClr val="C00000"/>
                </a:solidFill>
              </a:rPr>
              <a:t>As </a:t>
            </a:r>
            <a:r>
              <a:rPr lang="en-GB" sz="2000" b="1" dirty="0">
                <a:solidFill>
                  <a:srgbClr val="C00000"/>
                </a:solidFill>
              </a:rPr>
              <a:t>you recall, we face multiple challenges in developing user interfaces for</a:t>
            </a:r>
          </a:p>
          <a:p>
            <a:pPr algn="just"/>
            <a:r>
              <a:rPr lang="en-GB" sz="2000" b="1" dirty="0">
                <a:solidFill>
                  <a:srgbClr val="C00000"/>
                </a:solidFill>
              </a:rPr>
              <a:t>mobile applications. There are a multitude of devices and platforms used by </a:t>
            </a:r>
            <a:r>
              <a:rPr lang="en-GB" sz="2000" b="1" dirty="0" smtClean="0">
                <a:solidFill>
                  <a:srgbClr val="C00000"/>
                </a:solidFill>
              </a:rPr>
              <a:t>the consumers </a:t>
            </a:r>
            <a:r>
              <a:rPr lang="en-GB" sz="2000" b="1" dirty="0">
                <a:solidFill>
                  <a:srgbClr val="C00000"/>
                </a:solidFill>
              </a:rPr>
              <a:t>(device proliferation), the user interface must be robust enough to </a:t>
            </a:r>
            <a:r>
              <a:rPr lang="en-GB" sz="2000" b="1" dirty="0" smtClean="0">
                <a:solidFill>
                  <a:srgbClr val="C00000"/>
                </a:solidFill>
              </a:rPr>
              <a:t>allow the </a:t>
            </a:r>
            <a:r>
              <a:rPr lang="en-GB" sz="2000" b="1" dirty="0">
                <a:solidFill>
                  <a:srgbClr val="C00000"/>
                </a:solidFill>
              </a:rPr>
              <a:t>modalities that fit the condition of the mobile user at the time of using </a:t>
            </a:r>
            <a:r>
              <a:rPr lang="en-GB" sz="2000" b="1" dirty="0" smtClean="0">
                <a:solidFill>
                  <a:srgbClr val="C00000"/>
                </a:solidFill>
              </a:rPr>
              <a:t>the system </a:t>
            </a:r>
            <a:r>
              <a:rPr lang="en-GB" sz="2000" b="1" dirty="0">
                <a:solidFill>
                  <a:srgbClr val="C00000"/>
                </a:solidFill>
              </a:rPr>
              <a:t>(support for a wide variety of user interfaces), and the user interface of </a:t>
            </a:r>
            <a:r>
              <a:rPr lang="en-GB" sz="2000" b="1" dirty="0" smtClean="0">
                <a:solidFill>
                  <a:srgbClr val="C00000"/>
                </a:solidFill>
              </a:rPr>
              <a:t>one application </a:t>
            </a:r>
            <a:r>
              <a:rPr lang="en-GB" sz="2000" b="1" dirty="0">
                <a:solidFill>
                  <a:srgbClr val="C00000"/>
                </a:solidFill>
              </a:rPr>
              <a:t>may need to adapt itself to be used under a number of system </a:t>
            </a:r>
            <a:r>
              <a:rPr lang="en-GB" sz="2000" b="1" dirty="0" smtClean="0">
                <a:solidFill>
                  <a:srgbClr val="C00000"/>
                </a:solidFill>
              </a:rPr>
              <a:t>conditions (low </a:t>
            </a:r>
            <a:r>
              <a:rPr lang="en-GB" sz="2000" b="1" dirty="0">
                <a:solidFill>
                  <a:srgbClr val="C00000"/>
                </a:solidFill>
              </a:rPr>
              <a:t>battery, poor QOS, and low device user interface capabilities). </a:t>
            </a:r>
            <a:r>
              <a:rPr lang="en-GB" sz="2000" b="1" dirty="0">
                <a:solidFill>
                  <a:srgbClr val="003300"/>
                </a:solidFill>
              </a:rPr>
              <a:t>Because of </a:t>
            </a:r>
            <a:r>
              <a:rPr lang="en-GB" sz="2000" b="1" dirty="0" smtClean="0">
                <a:solidFill>
                  <a:srgbClr val="003300"/>
                </a:solidFill>
              </a:rPr>
              <a:t>the relative </a:t>
            </a:r>
            <a:r>
              <a:rPr lang="en-GB" sz="2000" b="1" dirty="0">
                <a:solidFill>
                  <a:srgbClr val="003300"/>
                </a:solidFill>
              </a:rPr>
              <a:t>short lifetime of the mobile device acceptance in the marketplace </a:t>
            </a:r>
            <a:r>
              <a:rPr lang="en-GB" sz="2000" b="1" dirty="0" smtClean="0">
                <a:solidFill>
                  <a:srgbClr val="003300"/>
                </a:solidFill>
              </a:rPr>
              <a:t>and the </a:t>
            </a:r>
            <a:r>
              <a:rPr lang="en-GB" sz="2000" b="1" dirty="0">
                <a:solidFill>
                  <a:srgbClr val="003300"/>
                </a:solidFill>
              </a:rPr>
              <a:t>large permutations of possible platforms (mobile operating system, </a:t>
            </a:r>
            <a:r>
              <a:rPr lang="en-GB" sz="2000" b="1" dirty="0" smtClean="0">
                <a:solidFill>
                  <a:srgbClr val="003300"/>
                </a:solidFill>
              </a:rPr>
              <a:t>hardware, network</a:t>
            </a:r>
            <a:r>
              <a:rPr lang="en-GB" sz="2000" b="1" dirty="0">
                <a:solidFill>
                  <a:srgbClr val="003300"/>
                </a:solidFill>
              </a:rPr>
              <a:t>, deployment, etc.) we have to do our best to construct the device </a:t>
            </a:r>
            <a:r>
              <a:rPr lang="en-GB" sz="2000" b="1" dirty="0" smtClean="0">
                <a:solidFill>
                  <a:srgbClr val="003300"/>
                </a:solidFill>
              </a:rPr>
              <a:t>so that </a:t>
            </a:r>
            <a:r>
              <a:rPr lang="en-GB" sz="2000" b="1" dirty="0">
                <a:solidFill>
                  <a:srgbClr val="003300"/>
                </a:solidFill>
              </a:rPr>
              <a:t>code is maintainable, extensible, and flexible. Whatever problems you </a:t>
            </a:r>
            <a:r>
              <a:rPr lang="en-GB" sz="2000" b="1" dirty="0" smtClean="0">
                <a:solidFill>
                  <a:srgbClr val="003300"/>
                </a:solidFill>
              </a:rPr>
              <a:t>may have </a:t>
            </a:r>
            <a:r>
              <a:rPr lang="en-GB" sz="2000" b="1" dirty="0">
                <a:solidFill>
                  <a:srgbClr val="003300"/>
                </a:solidFill>
              </a:rPr>
              <a:t>faced in maintainability, extensibility, and flexibility of software for </a:t>
            </a:r>
            <a:r>
              <a:rPr lang="en-GB" sz="2000" b="1" dirty="0" smtClean="0">
                <a:solidFill>
                  <a:srgbClr val="003300"/>
                </a:solidFill>
              </a:rPr>
              <a:t>stationary  applications </a:t>
            </a:r>
            <a:r>
              <a:rPr lang="en-GB" sz="2000" b="1" dirty="0">
                <a:solidFill>
                  <a:srgbClr val="003300"/>
                </a:solidFill>
              </a:rPr>
              <a:t>are permutated by the dimensions of mobility.</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14</a:t>
            </a:fld>
            <a:endParaRPr lang="en-GB" dirty="0">
              <a:solidFill>
                <a:prstClr val="black">
                  <a:tint val="75000"/>
                </a:prstClr>
              </a:solidFill>
            </a:endParaRPr>
          </a:p>
        </p:txBody>
      </p:sp>
    </p:spTree>
    <p:extLst>
      <p:ext uri="{BB962C8B-B14F-4D97-AF65-F5344CB8AC3E}">
        <p14:creationId xmlns:p14="http://schemas.microsoft.com/office/powerpoint/2010/main" val="763391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382000" cy="381000"/>
          </a:xfrm>
        </p:spPr>
        <p:txBody>
          <a:bodyPr>
            <a:normAutofit fontScale="90000"/>
          </a:bodyPr>
          <a:lstStyle/>
          <a:p>
            <a:r>
              <a:rPr lang="en-GB" sz="3600" b="1" dirty="0">
                <a:solidFill>
                  <a:srgbClr val="990099"/>
                </a:solidFill>
              </a:rPr>
              <a:t>PAC, MVC, and Others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1143000"/>
            <a:ext cx="8305800" cy="5486400"/>
          </a:xfrm>
        </p:spPr>
        <p:txBody>
          <a:bodyPr>
            <a:noAutofit/>
          </a:bodyPr>
          <a:lstStyle/>
          <a:p>
            <a:pPr algn="just"/>
            <a:r>
              <a:rPr lang="en-GB" sz="2000" b="1" dirty="0" smtClean="0">
                <a:solidFill>
                  <a:srgbClr val="0000CC"/>
                </a:solidFill>
              </a:rPr>
              <a:t>There </a:t>
            </a:r>
            <a:r>
              <a:rPr lang="en-GB" sz="2000" b="1" dirty="0">
                <a:solidFill>
                  <a:srgbClr val="0000CC"/>
                </a:solidFill>
              </a:rPr>
              <a:t>are a variety of software development techniques for developing the</a:t>
            </a:r>
          </a:p>
          <a:p>
            <a:pPr algn="just"/>
            <a:r>
              <a:rPr lang="en-GB" sz="2000" b="1" dirty="0">
                <a:solidFill>
                  <a:srgbClr val="0000CC"/>
                </a:solidFill>
              </a:rPr>
              <a:t>user interface to stationary applications, but we will focus on those </a:t>
            </a:r>
            <a:r>
              <a:rPr lang="en-GB" sz="2000" b="1" dirty="0" smtClean="0">
                <a:solidFill>
                  <a:srgbClr val="0000CC"/>
                </a:solidFill>
              </a:rPr>
              <a:t>techniques that </a:t>
            </a:r>
            <a:r>
              <a:rPr lang="en-GB" sz="2000" b="1" dirty="0">
                <a:solidFill>
                  <a:srgbClr val="0000CC"/>
                </a:solidFill>
              </a:rPr>
              <a:t>have evolved from the study of object-oriented programming and </a:t>
            </a:r>
            <a:r>
              <a:rPr lang="en-GB" sz="2000" b="1" dirty="0" smtClean="0">
                <a:solidFill>
                  <a:srgbClr val="0000CC"/>
                </a:solidFill>
              </a:rPr>
              <a:t>design patterns</a:t>
            </a:r>
            <a:r>
              <a:rPr lang="en-GB" sz="2000" b="1" dirty="0">
                <a:solidFill>
                  <a:srgbClr val="0000CC"/>
                </a:solidFill>
              </a:rPr>
              <a:t>. If your chosen language for building your mobile application is C</a:t>
            </a:r>
            <a:r>
              <a:rPr lang="en-GB" sz="2000" b="1" dirty="0" smtClean="0">
                <a:solidFill>
                  <a:srgbClr val="0000CC"/>
                </a:solidFill>
              </a:rPr>
              <a:t>++, Java</a:t>
            </a:r>
            <a:r>
              <a:rPr lang="en-GB" sz="2000" b="1" dirty="0">
                <a:solidFill>
                  <a:srgbClr val="0000CC"/>
                </a:solidFill>
              </a:rPr>
              <a:t>, or another object-oriented programming language, these techniques </a:t>
            </a:r>
            <a:r>
              <a:rPr lang="en-GB" sz="2000" b="1" dirty="0" smtClean="0">
                <a:solidFill>
                  <a:srgbClr val="0000CC"/>
                </a:solidFill>
              </a:rPr>
              <a:t>will apply </a:t>
            </a:r>
            <a:r>
              <a:rPr lang="en-GB" sz="2000" b="1" dirty="0">
                <a:solidFill>
                  <a:srgbClr val="0000CC"/>
                </a:solidFill>
              </a:rPr>
              <a:t>directly. However, even if you are using a language such as C (and </a:t>
            </a:r>
            <a:r>
              <a:rPr lang="en-GB" sz="2000" b="1" dirty="0" smtClean="0">
                <a:solidFill>
                  <a:srgbClr val="0000CC"/>
                </a:solidFill>
              </a:rPr>
              <a:t>the relevant </a:t>
            </a:r>
            <a:r>
              <a:rPr lang="en-GB" sz="2000" b="1" dirty="0">
                <a:solidFill>
                  <a:srgbClr val="0000CC"/>
                </a:solidFill>
              </a:rPr>
              <a:t>tool sets), the concepts will still apply</a:t>
            </a:r>
            <a:r>
              <a:rPr lang="en-GB" sz="2000" b="1" dirty="0">
                <a:solidFill>
                  <a:schemeClr val="tx1"/>
                </a:solidFill>
              </a:rPr>
              <a:t>. You may need to apply </a:t>
            </a:r>
            <a:r>
              <a:rPr lang="en-GB" sz="2000" b="1" dirty="0" smtClean="0">
                <a:solidFill>
                  <a:schemeClr val="tx1"/>
                </a:solidFill>
              </a:rPr>
              <a:t>some creativity </a:t>
            </a:r>
            <a:r>
              <a:rPr lang="en-GB" sz="2000" b="1" dirty="0">
                <a:solidFill>
                  <a:schemeClr val="tx1"/>
                </a:solidFill>
              </a:rPr>
              <a:t>(or read up on writing object-oriented applications with C) in </a:t>
            </a:r>
            <a:r>
              <a:rPr lang="en-GB" sz="2000" b="1" dirty="0" smtClean="0">
                <a:solidFill>
                  <a:schemeClr val="tx1"/>
                </a:solidFill>
              </a:rPr>
              <a:t>adapting these </a:t>
            </a:r>
            <a:r>
              <a:rPr lang="en-GB" sz="2000" b="1" dirty="0">
                <a:solidFill>
                  <a:schemeClr val="tx1"/>
                </a:solidFill>
              </a:rPr>
              <a:t>techniques to the language of your choice</a:t>
            </a:r>
            <a:r>
              <a:rPr lang="en-GB" sz="2000" b="1" dirty="0" smtClean="0">
                <a:solidFill>
                  <a:schemeClr val="tx1"/>
                </a:solidFill>
              </a:rPr>
              <a:t>.</a:t>
            </a:r>
          </a:p>
          <a:p>
            <a:pPr algn="just"/>
            <a:endParaRPr lang="en-GB" sz="2000" b="1" dirty="0" smtClean="0">
              <a:solidFill>
                <a:schemeClr val="tx1"/>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15</a:t>
            </a:fld>
            <a:endParaRPr lang="en-GB" dirty="0">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67467" y="4343400"/>
            <a:ext cx="5537200" cy="2895600"/>
          </a:xfrm>
          <a:prstGeom prst="rect">
            <a:avLst/>
          </a:prstGeom>
        </p:spPr>
      </p:pic>
    </p:spTree>
    <p:extLst>
      <p:ext uri="{BB962C8B-B14F-4D97-AF65-F5344CB8AC3E}">
        <p14:creationId xmlns:p14="http://schemas.microsoft.com/office/powerpoint/2010/main" val="10214804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382000" cy="381000"/>
          </a:xfrm>
        </p:spPr>
        <p:txBody>
          <a:bodyPr>
            <a:normAutofit fontScale="90000"/>
          </a:bodyPr>
          <a:lstStyle/>
          <a:p>
            <a:r>
              <a:rPr lang="en-GB" sz="3600" b="1" dirty="0">
                <a:solidFill>
                  <a:srgbClr val="990099"/>
                </a:solidFill>
              </a:rPr>
              <a:t>Model-View-Controller</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1143000"/>
            <a:ext cx="8305800" cy="5486400"/>
          </a:xfrm>
        </p:spPr>
        <p:txBody>
          <a:bodyPr>
            <a:noAutofit/>
          </a:bodyPr>
          <a:lstStyle/>
          <a:p>
            <a:pPr algn="just"/>
            <a:r>
              <a:rPr lang="en-GB" sz="2000" b="1" dirty="0">
                <a:solidFill>
                  <a:srgbClr val="0000CC"/>
                </a:solidFill>
              </a:rPr>
              <a:t>Model-View-Controller (MVC) is an object-oriented design pattern for separation of concerns of applications with user input (see Figure 6.1).</a:t>
            </a:r>
            <a:r>
              <a:rPr lang="en-GB" sz="2000" b="1" dirty="0" err="1">
                <a:solidFill>
                  <a:srgbClr val="0000CC"/>
                </a:solidFill>
              </a:rPr>
              <a:t>MVCis</a:t>
            </a:r>
            <a:r>
              <a:rPr lang="en-GB" sz="2000" b="1" dirty="0">
                <a:solidFill>
                  <a:srgbClr val="0000CC"/>
                </a:solidFill>
              </a:rPr>
              <a:t> best defined by </a:t>
            </a:r>
            <a:r>
              <a:rPr lang="en-GB" sz="2000" b="1" dirty="0" err="1">
                <a:solidFill>
                  <a:srgbClr val="0000CC"/>
                </a:solidFill>
              </a:rPr>
              <a:t>Buschmann</a:t>
            </a:r>
            <a:r>
              <a:rPr lang="en-GB" sz="2000" b="1" dirty="0">
                <a:solidFill>
                  <a:srgbClr val="0000CC"/>
                </a:solidFill>
              </a:rPr>
              <a:t>, </a:t>
            </a:r>
            <a:r>
              <a:rPr lang="en-GB" sz="2000" b="1" dirty="0" err="1">
                <a:solidFill>
                  <a:srgbClr val="0000CC"/>
                </a:solidFill>
              </a:rPr>
              <a:t>Meunier</a:t>
            </a:r>
            <a:r>
              <a:rPr lang="en-GB" sz="2000" b="1" dirty="0">
                <a:solidFill>
                  <a:srgbClr val="0000CC"/>
                </a:solidFill>
              </a:rPr>
              <a:t>, Rohnert, </a:t>
            </a:r>
            <a:r>
              <a:rPr lang="en-GB" sz="2000" b="1" dirty="0" err="1">
                <a:solidFill>
                  <a:srgbClr val="0000CC"/>
                </a:solidFill>
              </a:rPr>
              <a:t>Sommerlad</a:t>
            </a:r>
            <a:r>
              <a:rPr lang="en-GB" sz="2000" b="1" dirty="0">
                <a:solidFill>
                  <a:srgbClr val="0000CC"/>
                </a:solidFill>
              </a:rPr>
              <a:t>, and </a:t>
            </a:r>
            <a:r>
              <a:rPr lang="en-GB" sz="2000" b="1" dirty="0" err="1">
                <a:solidFill>
                  <a:srgbClr val="0000CC"/>
                </a:solidFill>
              </a:rPr>
              <a:t>Stal</a:t>
            </a:r>
            <a:r>
              <a:rPr lang="en-GB" sz="2000" b="1" dirty="0">
                <a:solidFill>
                  <a:srgbClr val="0000CC"/>
                </a:solidFill>
              </a:rPr>
              <a:t> (also known as the “Gang of Five”) in one of the staple texts of software application development called Pattern Oriented Software Architecture: A System of Patterns. MVC divides an interactive . </a:t>
            </a:r>
            <a:r>
              <a:rPr lang="en-GB" sz="2000" b="1" dirty="0">
                <a:solidFill>
                  <a:srgbClr val="003300"/>
                </a:solidFill>
              </a:rPr>
              <a:t>The model is the internal implementation of the application and does not </a:t>
            </a:r>
            <a:r>
              <a:rPr lang="en-GB" sz="2000" b="1" dirty="0" smtClean="0">
                <a:solidFill>
                  <a:srgbClr val="003300"/>
                </a:solidFill>
              </a:rPr>
              <a:t>encapsulate any </a:t>
            </a:r>
            <a:r>
              <a:rPr lang="en-GB" sz="2000" b="1" dirty="0">
                <a:solidFill>
                  <a:srgbClr val="003300"/>
                </a:solidFill>
              </a:rPr>
              <a:t>data or have any </a:t>
            </a:r>
            <a:r>
              <a:rPr lang="en-GB" sz="2000" b="1" dirty="0" smtClean="0">
                <a:solidFill>
                  <a:srgbClr val="003300"/>
                </a:solidFill>
              </a:rPr>
              <a:t>behaviour </a:t>
            </a:r>
            <a:r>
              <a:rPr lang="en-GB" sz="2000" b="1" dirty="0">
                <a:solidFill>
                  <a:srgbClr val="003300"/>
                </a:solidFill>
              </a:rPr>
              <a:t>related to interactions with the user </a:t>
            </a:r>
            <a:r>
              <a:rPr lang="en-GB" sz="2000" b="1" dirty="0" smtClean="0">
                <a:solidFill>
                  <a:srgbClr val="003300"/>
                </a:solidFill>
              </a:rPr>
              <a:t>or the </a:t>
            </a:r>
            <a:r>
              <a:rPr lang="en-GB" sz="2000" b="1" dirty="0">
                <a:solidFill>
                  <a:srgbClr val="003300"/>
                </a:solidFill>
              </a:rPr>
              <a:t>presentation of data to the user. The view encapsulates any output through </a:t>
            </a:r>
            <a:r>
              <a:rPr lang="en-GB" sz="2000" b="1" dirty="0" smtClean="0">
                <a:solidFill>
                  <a:srgbClr val="003300"/>
                </a:solidFill>
              </a:rPr>
              <a:t>the user </a:t>
            </a:r>
            <a:r>
              <a:rPr lang="en-GB" sz="2000" b="1" dirty="0">
                <a:solidFill>
                  <a:srgbClr val="003300"/>
                </a:solidFill>
              </a:rPr>
              <a:t>interface to the user. What you can view on the screen or hear on the phone</a:t>
            </a:r>
          </a:p>
          <a:p>
            <a:pPr algn="just"/>
            <a:r>
              <a:rPr lang="en-GB" sz="2000" b="1" dirty="0">
                <a:solidFill>
                  <a:srgbClr val="003300"/>
                </a:solidFill>
              </a:rPr>
              <a:t>is rendered by the view. </a:t>
            </a:r>
            <a:r>
              <a:rPr lang="en-GB" sz="2000" b="1" u="sng" dirty="0">
                <a:solidFill>
                  <a:srgbClr val="003300"/>
                </a:solidFill>
              </a:rPr>
              <a:t>MVC allows separation of three different concerns: receiving </a:t>
            </a:r>
            <a:r>
              <a:rPr lang="en-GB" sz="2000" b="1" u="sng" dirty="0" smtClean="0">
                <a:solidFill>
                  <a:srgbClr val="003300"/>
                </a:solidFill>
              </a:rPr>
              <a:t>input from </a:t>
            </a:r>
            <a:r>
              <a:rPr lang="en-GB" sz="2000" b="1" u="sng" dirty="0">
                <a:solidFill>
                  <a:srgbClr val="003300"/>
                </a:solidFill>
              </a:rPr>
              <a:t>the user (controller), implementing components that model business </a:t>
            </a:r>
            <a:r>
              <a:rPr lang="en-GB" sz="2000" b="1" u="sng" dirty="0" smtClean="0">
                <a:solidFill>
                  <a:srgbClr val="003300"/>
                </a:solidFill>
              </a:rPr>
              <a:t>logic and </a:t>
            </a:r>
            <a:r>
              <a:rPr lang="en-GB" sz="2000" b="1" u="sng" dirty="0">
                <a:solidFill>
                  <a:srgbClr val="003300"/>
                </a:solidFill>
              </a:rPr>
              <a:t>operations that build the core functionality of the application (model), </a:t>
            </a:r>
            <a:r>
              <a:rPr lang="en-GB" sz="2000" b="1" u="sng" dirty="0" smtClean="0">
                <a:solidFill>
                  <a:srgbClr val="003300"/>
                </a:solidFill>
              </a:rPr>
              <a:t>and presenting </a:t>
            </a:r>
            <a:r>
              <a:rPr lang="en-GB" sz="2000" b="1" u="sng" dirty="0">
                <a:solidFill>
                  <a:srgbClr val="003300"/>
                </a:solidFill>
              </a:rPr>
              <a:t>information to the user (view).</a:t>
            </a:r>
            <a:endParaRPr lang="en-GB" sz="2000" b="1" u="sng" dirty="0" smtClean="0">
              <a:solidFill>
                <a:srgbClr val="00330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16</a:t>
            </a:fld>
            <a:endParaRPr lang="en-GB" dirty="0">
              <a:solidFill>
                <a:prstClr val="black">
                  <a:tint val="75000"/>
                </a:prstClr>
              </a:solidFill>
            </a:endParaRPr>
          </a:p>
        </p:txBody>
      </p:sp>
    </p:spTree>
    <p:extLst>
      <p:ext uri="{BB962C8B-B14F-4D97-AF65-F5344CB8AC3E}">
        <p14:creationId xmlns:p14="http://schemas.microsoft.com/office/powerpoint/2010/main" val="1009250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382000" cy="381000"/>
          </a:xfrm>
        </p:spPr>
        <p:txBody>
          <a:bodyPr>
            <a:normAutofit fontScale="90000"/>
          </a:bodyPr>
          <a:lstStyle/>
          <a:p>
            <a:r>
              <a:rPr lang="en-GB" sz="3600" b="1" dirty="0">
                <a:solidFill>
                  <a:srgbClr val="990099"/>
                </a:solidFill>
              </a:rPr>
              <a:t>Model-View-Controller</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1143000"/>
            <a:ext cx="8305800" cy="5486400"/>
          </a:xfrm>
        </p:spPr>
        <p:txBody>
          <a:bodyPr>
            <a:noAutofit/>
          </a:bodyPr>
          <a:lstStyle/>
          <a:p>
            <a:pPr algn="just"/>
            <a:r>
              <a:rPr lang="en-GB" sz="2000" b="1" dirty="0" smtClean="0">
                <a:solidFill>
                  <a:srgbClr val="0000CC"/>
                </a:solidFill>
              </a:rPr>
              <a:t>MVC </a:t>
            </a:r>
            <a:r>
              <a:rPr lang="en-GB" sz="2000" b="1" dirty="0">
                <a:solidFill>
                  <a:srgbClr val="0000CC"/>
                </a:solidFill>
              </a:rPr>
              <a:t>has a couple of </a:t>
            </a:r>
            <a:r>
              <a:rPr lang="en-GB" sz="2000" b="1" dirty="0" smtClean="0">
                <a:solidFill>
                  <a:srgbClr val="0000CC"/>
                </a:solidFill>
              </a:rPr>
              <a:t>disadvantages. First</a:t>
            </a:r>
            <a:r>
              <a:rPr lang="en-GB" sz="2000" b="1" dirty="0">
                <a:solidFill>
                  <a:srgbClr val="0000CC"/>
                </a:solidFill>
              </a:rPr>
              <a:t>, proliferation of views </a:t>
            </a:r>
            <a:r>
              <a:rPr lang="en-GB" sz="2000" b="1" dirty="0" smtClean="0">
                <a:solidFill>
                  <a:srgbClr val="0000CC"/>
                </a:solidFill>
              </a:rPr>
              <a:t>and  controllers </a:t>
            </a:r>
            <a:r>
              <a:rPr lang="en-GB" sz="2000" b="1" dirty="0">
                <a:solidFill>
                  <a:srgbClr val="0000CC"/>
                </a:solidFill>
              </a:rPr>
              <a:t>becomes unmanageable and very </a:t>
            </a:r>
            <a:r>
              <a:rPr lang="en-GB" sz="2000" b="1" dirty="0" smtClean="0">
                <a:solidFill>
                  <a:srgbClr val="0000CC"/>
                </a:solidFill>
              </a:rPr>
              <a:t>difficult to </a:t>
            </a:r>
            <a:r>
              <a:rPr lang="en-GB" sz="2000" b="1" dirty="0">
                <a:solidFill>
                  <a:srgbClr val="0000CC"/>
                </a:solidFill>
              </a:rPr>
              <a:t>maintain as mobile applications have multiple user interfaces </a:t>
            </a:r>
            <a:r>
              <a:rPr lang="en-GB" sz="2000" b="1" dirty="0" smtClean="0">
                <a:solidFill>
                  <a:srgbClr val="0000CC"/>
                </a:solidFill>
              </a:rPr>
              <a:t>rendered through </a:t>
            </a:r>
            <a:r>
              <a:rPr lang="en-GB" sz="2000" b="1" dirty="0">
                <a:solidFill>
                  <a:srgbClr val="0000CC"/>
                </a:solidFill>
              </a:rPr>
              <a:t>multiple channels and can receive input from numerous controllers. </a:t>
            </a:r>
            <a:r>
              <a:rPr lang="en-GB" sz="2000" b="1" dirty="0" smtClean="0">
                <a:solidFill>
                  <a:srgbClr val="0000CC"/>
                </a:solidFill>
              </a:rPr>
              <a:t>Second, the </a:t>
            </a:r>
            <a:r>
              <a:rPr lang="en-GB" sz="2000" b="1" dirty="0">
                <a:solidFill>
                  <a:srgbClr val="0000CC"/>
                </a:solidFill>
              </a:rPr>
              <a:t>inherent asymmetry in treating the input and the output from the </a:t>
            </a:r>
            <a:r>
              <a:rPr lang="en-GB" sz="2000" b="1" dirty="0" smtClean="0">
                <a:solidFill>
                  <a:srgbClr val="0000CC"/>
                </a:solidFill>
              </a:rPr>
              <a:t>user to </a:t>
            </a:r>
            <a:r>
              <a:rPr lang="en-GB" sz="2000" b="1" dirty="0">
                <a:solidFill>
                  <a:srgbClr val="0000CC"/>
                </a:solidFill>
              </a:rPr>
              <a:t>the model compounds the effect of this proliferation problem. </a:t>
            </a:r>
            <a:r>
              <a:rPr lang="en-GB" sz="2000" b="1" dirty="0">
                <a:solidFill>
                  <a:schemeClr val="tx1"/>
                </a:solidFill>
              </a:rPr>
              <a:t>For example, </a:t>
            </a:r>
            <a:r>
              <a:rPr lang="en-GB" sz="2000" b="1" dirty="0" smtClean="0">
                <a:solidFill>
                  <a:schemeClr val="tx1"/>
                </a:solidFill>
              </a:rPr>
              <a:t>a system </a:t>
            </a:r>
            <a:r>
              <a:rPr lang="en-GB" sz="2000" b="1" dirty="0">
                <a:solidFill>
                  <a:schemeClr val="tx1"/>
                </a:solidFill>
              </a:rPr>
              <a:t>that offers a VUI and an HTML user interface for its users would need </a:t>
            </a:r>
            <a:r>
              <a:rPr lang="en-GB" sz="2000" b="1" dirty="0" smtClean="0">
                <a:solidFill>
                  <a:schemeClr val="tx1"/>
                </a:solidFill>
              </a:rPr>
              <a:t>at least </a:t>
            </a:r>
            <a:r>
              <a:rPr lang="en-GB" sz="2000" b="1" dirty="0">
                <a:solidFill>
                  <a:schemeClr val="tx1"/>
                </a:solidFill>
              </a:rPr>
              <a:t>two separate controllers, one that can receives user input through a </a:t>
            </a:r>
            <a:r>
              <a:rPr lang="en-GB" sz="2000" b="1" dirty="0" smtClean="0">
                <a:solidFill>
                  <a:schemeClr val="tx1"/>
                </a:solidFill>
              </a:rPr>
              <a:t>voice channel </a:t>
            </a:r>
            <a:r>
              <a:rPr lang="en-GB" sz="2000" b="1" dirty="0">
                <a:solidFill>
                  <a:schemeClr val="tx1"/>
                </a:solidFill>
              </a:rPr>
              <a:t>and another that receives input from the user through HTTP</a:t>
            </a:r>
            <a:r>
              <a:rPr lang="en-GB" sz="2000" b="1" dirty="0">
                <a:solidFill>
                  <a:srgbClr val="0000CC"/>
                </a:solidFill>
              </a:rPr>
              <a:t>. </a:t>
            </a:r>
            <a:r>
              <a:rPr lang="en-GB" sz="2000" b="1" dirty="0" smtClean="0">
                <a:solidFill>
                  <a:srgbClr val="FF0000"/>
                </a:solidFill>
              </a:rPr>
              <a:t>Likewise, two </a:t>
            </a:r>
            <a:r>
              <a:rPr lang="en-GB" sz="2000" b="1" dirty="0">
                <a:solidFill>
                  <a:srgbClr val="FF0000"/>
                </a:solidFill>
              </a:rPr>
              <a:t>different views would be needed, one that renders a GUI in HTML and </a:t>
            </a:r>
            <a:r>
              <a:rPr lang="en-GB" sz="2000" b="1" dirty="0" smtClean="0">
                <a:solidFill>
                  <a:srgbClr val="FF0000"/>
                </a:solidFill>
              </a:rPr>
              <a:t>another that </a:t>
            </a:r>
            <a:r>
              <a:rPr lang="en-GB" sz="2000" b="1" dirty="0">
                <a:solidFill>
                  <a:srgbClr val="FF0000"/>
                </a:solidFill>
              </a:rPr>
              <a:t>renders an aural user interface through playback of audio. If we </a:t>
            </a:r>
            <a:r>
              <a:rPr lang="en-GB" sz="2000" b="1" dirty="0" smtClean="0">
                <a:solidFill>
                  <a:srgbClr val="FF0000"/>
                </a:solidFill>
              </a:rPr>
              <a:t>wanted access </a:t>
            </a:r>
            <a:r>
              <a:rPr lang="en-GB" sz="2000" b="1" dirty="0">
                <a:solidFill>
                  <a:srgbClr val="FF0000"/>
                </a:solidFill>
              </a:rPr>
              <a:t>to the aural user interface through the PC as well as the telephony </a:t>
            </a:r>
            <a:r>
              <a:rPr lang="en-GB" sz="2000" b="1" dirty="0" smtClean="0">
                <a:solidFill>
                  <a:srgbClr val="FF0000"/>
                </a:solidFill>
              </a:rPr>
              <a:t>system, we </a:t>
            </a:r>
            <a:r>
              <a:rPr lang="en-GB" sz="2000" b="1" dirty="0">
                <a:solidFill>
                  <a:srgbClr val="FF0000"/>
                </a:solidFill>
              </a:rPr>
              <a:t>would end up with two controllers and two views for the VUI. It is easy </a:t>
            </a:r>
            <a:r>
              <a:rPr lang="en-GB" sz="2000" b="1" dirty="0" smtClean="0">
                <a:solidFill>
                  <a:srgbClr val="FF0000"/>
                </a:solidFill>
              </a:rPr>
              <a:t>to see </a:t>
            </a:r>
            <a:r>
              <a:rPr lang="en-GB" sz="2000" b="1" dirty="0">
                <a:solidFill>
                  <a:srgbClr val="FF0000"/>
                </a:solidFill>
              </a:rPr>
              <a:t>that the user interfaces and channels to be supported for a mobile </a:t>
            </a:r>
            <a:r>
              <a:rPr lang="en-GB" sz="2000" b="1" dirty="0" smtClean="0">
                <a:solidFill>
                  <a:srgbClr val="FF0000"/>
                </a:solidFill>
              </a:rPr>
              <a:t>application can </a:t>
            </a:r>
            <a:r>
              <a:rPr lang="en-GB" sz="2000" b="1" dirty="0">
                <a:solidFill>
                  <a:srgbClr val="FF0000"/>
                </a:solidFill>
              </a:rPr>
              <a:t>become unmanageable.</a:t>
            </a:r>
            <a:endParaRPr lang="en-GB" sz="2000" b="1" dirty="0" smtClean="0">
              <a:solidFill>
                <a:srgbClr val="FF000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17</a:t>
            </a:fld>
            <a:endParaRPr lang="en-GB" dirty="0">
              <a:solidFill>
                <a:prstClr val="black">
                  <a:tint val="75000"/>
                </a:prstClr>
              </a:solidFill>
            </a:endParaRPr>
          </a:p>
        </p:txBody>
      </p:sp>
    </p:spTree>
    <p:extLst>
      <p:ext uri="{BB962C8B-B14F-4D97-AF65-F5344CB8AC3E}">
        <p14:creationId xmlns:p14="http://schemas.microsoft.com/office/powerpoint/2010/main" val="2033863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838200"/>
            <a:ext cx="8382000" cy="381000"/>
          </a:xfrm>
        </p:spPr>
        <p:txBody>
          <a:bodyPr>
            <a:normAutofit fontScale="90000"/>
          </a:bodyPr>
          <a:lstStyle/>
          <a:p>
            <a:r>
              <a:rPr lang="en-GB" sz="3600" b="1" dirty="0">
                <a:solidFill>
                  <a:srgbClr val="990099"/>
                </a:solidFill>
              </a:rPr>
              <a:t>Model-View-Controller</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1143000"/>
            <a:ext cx="8305800" cy="5486400"/>
          </a:xfrm>
        </p:spPr>
        <p:txBody>
          <a:bodyPr>
            <a:noAutofit/>
          </a:bodyPr>
          <a:lstStyle/>
          <a:p>
            <a:pPr algn="just"/>
            <a:endParaRPr lang="en-US" sz="2000" b="1" dirty="0" smtClean="0">
              <a:solidFill>
                <a:srgbClr val="FF0000"/>
              </a:solidFill>
            </a:endParaRPr>
          </a:p>
          <a:p>
            <a:pPr algn="just"/>
            <a:endParaRPr lang="en-US" sz="2000" b="1" dirty="0">
              <a:solidFill>
                <a:srgbClr val="FF0000"/>
              </a:solidFill>
            </a:endParaRPr>
          </a:p>
          <a:p>
            <a:pPr algn="just"/>
            <a:endParaRPr lang="en-US" sz="2000" b="1" dirty="0" smtClean="0">
              <a:solidFill>
                <a:srgbClr val="FF0000"/>
              </a:solidFill>
            </a:endParaRPr>
          </a:p>
          <a:p>
            <a:pPr algn="just"/>
            <a:endParaRPr lang="en-US" sz="2000" b="1" dirty="0">
              <a:solidFill>
                <a:srgbClr val="FF0000"/>
              </a:solidFill>
            </a:endParaRPr>
          </a:p>
          <a:p>
            <a:pPr algn="just"/>
            <a:endParaRPr lang="en-US" sz="2000" b="1" dirty="0" smtClean="0">
              <a:solidFill>
                <a:srgbClr val="FF0000"/>
              </a:solidFill>
            </a:endParaRPr>
          </a:p>
          <a:p>
            <a:pPr algn="just"/>
            <a:endParaRPr lang="en-US" sz="2000" b="1" dirty="0">
              <a:solidFill>
                <a:srgbClr val="FF0000"/>
              </a:solidFill>
            </a:endParaRPr>
          </a:p>
          <a:p>
            <a:pPr algn="just"/>
            <a:endParaRPr lang="en-US" sz="2000" b="1" dirty="0" smtClean="0">
              <a:solidFill>
                <a:srgbClr val="FF0000"/>
              </a:solidFill>
            </a:endParaRPr>
          </a:p>
          <a:p>
            <a:pPr algn="just"/>
            <a:endParaRPr lang="en-US" sz="2000" b="1" dirty="0" smtClean="0">
              <a:solidFill>
                <a:srgbClr val="FF0000"/>
              </a:solidFill>
            </a:endParaRPr>
          </a:p>
          <a:p>
            <a:pPr algn="just"/>
            <a:endParaRPr lang="en-US" sz="2000" b="1" dirty="0">
              <a:solidFill>
                <a:srgbClr val="FF0000"/>
              </a:solidFill>
            </a:endParaRPr>
          </a:p>
          <a:p>
            <a:pPr algn="just"/>
            <a:r>
              <a:rPr lang="en-GB" sz="2000" b="1" dirty="0">
                <a:solidFill>
                  <a:schemeClr val="tx1"/>
                </a:solidFill>
              </a:rPr>
              <a:t>MVC still gives us some value in separating the three major concerns, but its</a:t>
            </a:r>
          </a:p>
          <a:p>
            <a:pPr algn="just"/>
            <a:r>
              <a:rPr lang="en-GB" sz="2000" b="1" dirty="0">
                <a:solidFill>
                  <a:schemeClr val="tx1"/>
                </a:solidFill>
              </a:rPr>
              <a:t>tightly coupled and asymmetric nature, as well as its inability to treat </a:t>
            </a:r>
            <a:r>
              <a:rPr lang="en-GB" sz="2000" b="1" dirty="0" smtClean="0">
                <a:solidFill>
                  <a:schemeClr val="tx1"/>
                </a:solidFill>
              </a:rPr>
              <a:t>multiple views </a:t>
            </a:r>
            <a:r>
              <a:rPr lang="en-GB" sz="2000" b="1" dirty="0">
                <a:solidFill>
                  <a:schemeClr val="tx1"/>
                </a:solidFill>
              </a:rPr>
              <a:t>and controller types elegantly, makes it less than ideal for user interfaces </a:t>
            </a:r>
            <a:r>
              <a:rPr lang="en-GB" sz="2000" b="1" dirty="0" smtClean="0">
                <a:solidFill>
                  <a:schemeClr val="tx1"/>
                </a:solidFill>
              </a:rPr>
              <a:t>in mobile </a:t>
            </a:r>
            <a:r>
              <a:rPr lang="en-GB" sz="2000" b="1" dirty="0">
                <a:solidFill>
                  <a:schemeClr val="tx1"/>
                </a:solidFill>
              </a:rPr>
              <a:t>applications</a:t>
            </a:r>
            <a:r>
              <a:rPr lang="en-GB" sz="2000" b="1" dirty="0">
                <a:solidFill>
                  <a:srgbClr val="FF0000"/>
                </a:solidFill>
              </a:rPr>
              <a:t>. Let us continue our search through existing techniques </a:t>
            </a:r>
            <a:r>
              <a:rPr lang="en-GB" sz="2000" b="1" dirty="0" smtClean="0">
                <a:solidFill>
                  <a:srgbClr val="FF0000"/>
                </a:solidFill>
              </a:rPr>
              <a:t>by looking </a:t>
            </a:r>
            <a:r>
              <a:rPr lang="en-GB" sz="2000" b="1" dirty="0">
                <a:solidFill>
                  <a:srgbClr val="FF0000"/>
                </a:solidFill>
              </a:rPr>
              <a:t>at a similar design pattern, also exposed by the “Gang of Five” called </a:t>
            </a:r>
            <a:r>
              <a:rPr lang="en-GB" sz="2000" b="1" dirty="0" smtClean="0">
                <a:solidFill>
                  <a:srgbClr val="FF0000"/>
                </a:solidFill>
              </a:rPr>
              <a:t> PAC</a:t>
            </a:r>
            <a:r>
              <a:rPr lang="en-GB" sz="2000" b="1" dirty="0">
                <a:solidFill>
                  <a:srgbClr val="FF0000"/>
                </a:solidFill>
              </a:rPr>
              <a:t>.</a:t>
            </a:r>
            <a:endParaRPr lang="en-US" sz="2000" b="1" dirty="0" smtClean="0">
              <a:solidFill>
                <a:srgbClr val="FF0000"/>
              </a:solidFill>
            </a:endParaRPr>
          </a:p>
          <a:p>
            <a:pPr algn="just"/>
            <a:endParaRPr lang="en-US" sz="2000" b="1" dirty="0">
              <a:solidFill>
                <a:srgbClr val="FF0000"/>
              </a:solidFill>
            </a:endParaRPr>
          </a:p>
          <a:p>
            <a:pPr algn="just"/>
            <a:endParaRPr lang="en-GB" sz="2000" b="1" dirty="0" smtClean="0">
              <a:solidFill>
                <a:srgbClr val="FF000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18</a:t>
            </a:fld>
            <a:endParaRPr lang="en-GB" dirty="0">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1371600"/>
            <a:ext cx="7315200" cy="3048000"/>
          </a:xfrm>
          <a:prstGeom prst="rect">
            <a:avLst/>
          </a:prstGeom>
        </p:spPr>
      </p:pic>
    </p:spTree>
    <p:extLst>
      <p:ext uri="{BB962C8B-B14F-4D97-AF65-F5344CB8AC3E}">
        <p14:creationId xmlns:p14="http://schemas.microsoft.com/office/powerpoint/2010/main" val="1005545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382000" cy="381000"/>
          </a:xfrm>
        </p:spPr>
        <p:txBody>
          <a:bodyPr>
            <a:normAutofit fontScale="90000"/>
          </a:bodyPr>
          <a:lstStyle/>
          <a:p>
            <a:r>
              <a:rPr lang="en-GB" sz="3600" b="1" dirty="0">
                <a:solidFill>
                  <a:srgbClr val="990099"/>
                </a:solidFill>
              </a:rPr>
              <a:t>Presentation-Abstraction-Control</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838200"/>
            <a:ext cx="8305800" cy="5638800"/>
          </a:xfrm>
        </p:spPr>
        <p:txBody>
          <a:bodyPr>
            <a:noAutofit/>
          </a:bodyPr>
          <a:lstStyle/>
          <a:p>
            <a:pPr algn="just"/>
            <a:r>
              <a:rPr lang="en-GB" sz="2000" b="1" dirty="0">
                <a:solidFill>
                  <a:srgbClr val="C00000"/>
                </a:solidFill>
              </a:rPr>
              <a:t>Presentation-Abstraction-Control (PAC) is an object-oriented design pattern </a:t>
            </a:r>
            <a:r>
              <a:rPr lang="en-GB" sz="2000" b="1" dirty="0" smtClean="0">
                <a:solidFill>
                  <a:srgbClr val="C00000"/>
                </a:solidFill>
              </a:rPr>
              <a:t>that separates </a:t>
            </a:r>
            <a:r>
              <a:rPr lang="en-GB" sz="2000" b="1" dirty="0">
                <a:solidFill>
                  <a:srgbClr val="C00000"/>
                </a:solidFill>
              </a:rPr>
              <a:t>the concerns of a system by breaking it down into loosely coupled </a:t>
            </a:r>
            <a:r>
              <a:rPr lang="en-GB" sz="2000" b="1" dirty="0" smtClean="0">
                <a:solidFill>
                  <a:srgbClr val="C00000"/>
                </a:solidFill>
              </a:rPr>
              <a:t>agents, each </a:t>
            </a:r>
            <a:r>
              <a:rPr lang="en-GB" sz="2000" b="1" dirty="0">
                <a:solidFill>
                  <a:srgbClr val="C00000"/>
                </a:solidFill>
              </a:rPr>
              <a:t>responsible for one task (see Figure 6.2). The Presentation-PAC </a:t>
            </a:r>
            <a:r>
              <a:rPr lang="en-GB" sz="2000" b="1" dirty="0" smtClean="0">
                <a:solidFill>
                  <a:srgbClr val="C00000"/>
                </a:solidFill>
              </a:rPr>
              <a:t>architectural pattern </a:t>
            </a:r>
            <a:r>
              <a:rPr lang="en-GB" sz="2000" b="1" dirty="0">
                <a:solidFill>
                  <a:srgbClr val="C00000"/>
                </a:solidFill>
              </a:rPr>
              <a:t>defines a structure for interactive software systems in the form of a </a:t>
            </a:r>
            <a:r>
              <a:rPr lang="en-GB" sz="2000" b="1" dirty="0" smtClean="0">
                <a:solidFill>
                  <a:srgbClr val="C00000"/>
                </a:solidFill>
              </a:rPr>
              <a:t>hierarchy of </a:t>
            </a:r>
            <a:r>
              <a:rPr lang="en-GB" sz="2000" b="1" dirty="0">
                <a:solidFill>
                  <a:srgbClr val="C00000"/>
                </a:solidFill>
              </a:rPr>
              <a:t>cooperating agents </a:t>
            </a:r>
            <a:r>
              <a:rPr lang="en-GB" sz="2000" b="1" dirty="0" smtClean="0">
                <a:solidFill>
                  <a:srgbClr val="C00000"/>
                </a:solidFill>
              </a:rPr>
              <a:t>.</a:t>
            </a:r>
          </a:p>
          <a:p>
            <a:pPr algn="just"/>
            <a:r>
              <a:rPr lang="en-GB" sz="2000" b="1" dirty="0" smtClean="0">
                <a:solidFill>
                  <a:srgbClr val="0000CC"/>
                </a:solidFill>
              </a:rPr>
              <a:t>Every </a:t>
            </a:r>
            <a:r>
              <a:rPr lang="en-GB" sz="2000" b="1" dirty="0">
                <a:solidFill>
                  <a:srgbClr val="0000CC"/>
                </a:solidFill>
              </a:rPr>
              <a:t>agent internally </a:t>
            </a:r>
            <a:r>
              <a:rPr lang="en-GB" sz="2000" b="1" dirty="0" smtClean="0">
                <a:solidFill>
                  <a:srgbClr val="0000CC"/>
                </a:solidFill>
              </a:rPr>
              <a:t>has components </a:t>
            </a:r>
            <a:r>
              <a:rPr lang="en-GB" sz="2000" b="1" dirty="0">
                <a:solidFill>
                  <a:srgbClr val="0000CC"/>
                </a:solidFill>
              </a:rPr>
              <a:t>that serve one of three tasks: those components that abstract away </a:t>
            </a:r>
            <a:r>
              <a:rPr lang="en-GB" sz="2000" b="1" dirty="0" smtClean="0">
                <a:solidFill>
                  <a:srgbClr val="0000CC"/>
                </a:solidFill>
              </a:rPr>
              <a:t>the core </a:t>
            </a:r>
            <a:r>
              <a:rPr lang="en-GB" sz="2000" b="1" dirty="0">
                <a:solidFill>
                  <a:srgbClr val="0000CC"/>
                </a:solidFill>
              </a:rPr>
              <a:t>functionality and data used by the agent (abstraction), those components </a:t>
            </a:r>
            <a:r>
              <a:rPr lang="en-GB" sz="2000" b="1" dirty="0" smtClean="0">
                <a:solidFill>
                  <a:srgbClr val="0000CC"/>
                </a:solidFill>
              </a:rPr>
              <a:t>that provide </a:t>
            </a:r>
            <a:r>
              <a:rPr lang="en-GB" sz="2000" b="1" dirty="0">
                <a:solidFill>
                  <a:srgbClr val="0000CC"/>
                </a:solidFill>
              </a:rPr>
              <a:t>access to the agent (presentation), and those components that control </a:t>
            </a:r>
            <a:r>
              <a:rPr lang="en-GB" sz="2000" b="1" dirty="0" smtClean="0">
                <a:solidFill>
                  <a:srgbClr val="0000CC"/>
                </a:solidFill>
              </a:rPr>
              <a:t>the interactions </a:t>
            </a:r>
            <a:r>
              <a:rPr lang="en-GB" sz="2000" b="1" dirty="0">
                <a:solidFill>
                  <a:srgbClr val="0000CC"/>
                </a:solidFill>
              </a:rPr>
              <a:t>between the abstraction and presentation layers (control). Note </a:t>
            </a:r>
            <a:r>
              <a:rPr lang="en-GB" sz="2000" b="1" dirty="0" smtClean="0">
                <a:solidFill>
                  <a:srgbClr val="0000CC"/>
                </a:solidFill>
              </a:rPr>
              <a:t>that the </a:t>
            </a:r>
            <a:r>
              <a:rPr lang="en-GB" sz="2000" b="1" dirty="0">
                <a:solidFill>
                  <a:srgbClr val="0000CC"/>
                </a:solidFill>
              </a:rPr>
              <a:t>PAC pattern is similar to the MVC pattern in that it hides the internal </a:t>
            </a:r>
            <a:r>
              <a:rPr lang="en-GB" sz="2000" b="1" dirty="0" smtClean="0">
                <a:solidFill>
                  <a:srgbClr val="0000CC"/>
                </a:solidFill>
              </a:rPr>
              <a:t>implementation of </a:t>
            </a:r>
            <a:r>
              <a:rPr lang="en-GB" sz="2000" b="1" dirty="0">
                <a:solidFill>
                  <a:srgbClr val="0000CC"/>
                </a:solidFill>
              </a:rPr>
              <a:t>the logical functions of the system from the user interface (i.e., </a:t>
            </a:r>
            <a:r>
              <a:rPr lang="en-GB" sz="2000" b="1" dirty="0" smtClean="0">
                <a:solidFill>
                  <a:srgbClr val="0000CC"/>
                </a:solidFill>
              </a:rPr>
              <a:t>the abstraction </a:t>
            </a:r>
            <a:r>
              <a:rPr lang="en-GB" sz="2000" b="1" dirty="0">
                <a:solidFill>
                  <a:srgbClr val="0000CC"/>
                </a:solidFill>
              </a:rPr>
              <a:t>layer hides the business logic).</a:t>
            </a:r>
            <a:endParaRPr lang="en-GB" sz="2000" b="1" dirty="0" smtClean="0">
              <a:solidFill>
                <a:srgbClr val="0000CC"/>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19</a:t>
            </a:fld>
            <a:endParaRPr lang="en-GB" dirty="0">
              <a:solidFill>
                <a:prstClr val="black">
                  <a:tint val="75000"/>
                </a:prstClr>
              </a:solidFill>
            </a:endParaRPr>
          </a:p>
        </p:txBody>
      </p:sp>
    </p:spTree>
    <p:extLst>
      <p:ext uri="{BB962C8B-B14F-4D97-AF65-F5344CB8AC3E}">
        <p14:creationId xmlns:p14="http://schemas.microsoft.com/office/powerpoint/2010/main" val="2251964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990599"/>
          </a:xfrm>
        </p:spPr>
        <p:txBody>
          <a:bodyPr>
            <a:normAutofit fontScale="90000"/>
          </a:bodyPr>
          <a:lstStyle/>
          <a:p>
            <a:r>
              <a:rPr lang="en-GB" sz="3600" b="1" dirty="0" smtClean="0">
                <a:solidFill>
                  <a:srgbClr val="990099"/>
                </a:solidFill>
              </a:rPr>
              <a:t>User Interface Development</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838200" y="609600"/>
            <a:ext cx="7772400" cy="6019800"/>
          </a:xfrm>
        </p:spPr>
        <p:txBody>
          <a:bodyPr>
            <a:normAutofit fontScale="85000" lnSpcReduction="10000"/>
          </a:bodyPr>
          <a:lstStyle/>
          <a:p>
            <a:pPr algn="just"/>
            <a:r>
              <a:rPr lang="en-GB" b="1" dirty="0">
                <a:solidFill>
                  <a:schemeClr val="tx1">
                    <a:lumMod val="95000"/>
                    <a:lumOff val="5000"/>
                  </a:schemeClr>
                </a:solidFill>
              </a:rPr>
              <a:t>A software application is started by a person, another software application, a </a:t>
            </a:r>
            <a:r>
              <a:rPr lang="en-GB" b="1" dirty="0" smtClean="0">
                <a:solidFill>
                  <a:schemeClr val="tx1">
                    <a:lumMod val="95000"/>
                    <a:lumOff val="5000"/>
                  </a:schemeClr>
                </a:solidFill>
              </a:rPr>
              <a:t>hardware  application</a:t>
            </a:r>
            <a:r>
              <a:rPr lang="en-GB" b="1" dirty="0">
                <a:solidFill>
                  <a:schemeClr val="tx1">
                    <a:lumMod val="95000"/>
                    <a:lumOff val="5000"/>
                  </a:schemeClr>
                </a:solidFill>
              </a:rPr>
              <a:t>, or a combination thereof. A demon program may invoke a </a:t>
            </a:r>
            <a:r>
              <a:rPr lang="en-GB" b="1" dirty="0" smtClean="0">
                <a:solidFill>
                  <a:schemeClr val="tx1">
                    <a:lumMod val="95000"/>
                    <a:lumOff val="5000"/>
                  </a:schemeClr>
                </a:solidFill>
              </a:rPr>
              <a:t>server  application </a:t>
            </a:r>
            <a:r>
              <a:rPr lang="en-GB" b="1" dirty="0">
                <a:solidFill>
                  <a:schemeClr val="tx1">
                    <a:lumMod val="95000"/>
                    <a:lumOff val="5000"/>
                  </a:schemeClr>
                </a:solidFill>
              </a:rPr>
              <a:t>at a particular time; this is an example of a software application </a:t>
            </a:r>
            <a:r>
              <a:rPr lang="en-GB" b="1" dirty="0" smtClean="0">
                <a:solidFill>
                  <a:schemeClr val="tx1">
                    <a:lumMod val="95000"/>
                    <a:lumOff val="5000"/>
                  </a:schemeClr>
                </a:solidFill>
              </a:rPr>
              <a:t>being  invoked </a:t>
            </a:r>
            <a:r>
              <a:rPr lang="en-GB" b="1" dirty="0">
                <a:solidFill>
                  <a:schemeClr val="tx1">
                    <a:lumMod val="95000"/>
                    <a:lumOff val="5000"/>
                  </a:schemeClr>
                </a:solidFill>
              </a:rPr>
              <a:t>by another software application. </a:t>
            </a:r>
            <a:r>
              <a:rPr lang="en-GB" b="1" dirty="0">
                <a:solidFill>
                  <a:srgbClr val="002060"/>
                </a:solidFill>
              </a:rPr>
              <a:t>The operating system itself is an </a:t>
            </a:r>
            <a:r>
              <a:rPr lang="en-GB" b="1" dirty="0" smtClean="0">
                <a:solidFill>
                  <a:srgbClr val="002060"/>
                </a:solidFill>
              </a:rPr>
              <a:t>application  that </a:t>
            </a:r>
            <a:r>
              <a:rPr lang="en-GB" b="1" dirty="0">
                <a:solidFill>
                  <a:srgbClr val="002060"/>
                </a:solidFill>
              </a:rPr>
              <a:t>may be started by a hardware/software driven application, turning </a:t>
            </a:r>
            <a:r>
              <a:rPr lang="en-GB" b="1" dirty="0" smtClean="0">
                <a:solidFill>
                  <a:srgbClr val="002060"/>
                </a:solidFill>
              </a:rPr>
              <a:t>the  computer </a:t>
            </a:r>
            <a:r>
              <a:rPr lang="en-GB" b="1" dirty="0">
                <a:solidFill>
                  <a:srgbClr val="002060"/>
                </a:solidFill>
              </a:rPr>
              <a:t>on, providing power to the CPU, and allowing the initialization </a:t>
            </a:r>
            <a:r>
              <a:rPr lang="en-GB" b="1" dirty="0" smtClean="0">
                <a:solidFill>
                  <a:srgbClr val="002060"/>
                </a:solidFill>
              </a:rPr>
              <a:t>software  permanently </a:t>
            </a:r>
            <a:r>
              <a:rPr lang="en-GB" b="1" dirty="0">
                <a:solidFill>
                  <a:srgbClr val="002060"/>
                </a:solidFill>
              </a:rPr>
              <a:t>stored on the hardware to invoke an operating system.</a:t>
            </a:r>
            <a:r>
              <a:rPr lang="en-GB" b="1" dirty="0">
                <a:solidFill>
                  <a:srgbClr val="990099"/>
                </a:solidFill>
              </a:rPr>
              <a:t> </a:t>
            </a:r>
            <a:r>
              <a:rPr lang="en-GB" b="1" dirty="0">
                <a:solidFill>
                  <a:srgbClr val="760014"/>
                </a:solidFill>
              </a:rPr>
              <a:t>Excluding </a:t>
            </a:r>
            <a:r>
              <a:rPr lang="en-GB" b="1" dirty="0" smtClean="0">
                <a:solidFill>
                  <a:srgbClr val="760014"/>
                </a:solidFill>
              </a:rPr>
              <a:t>artificially  intelligent </a:t>
            </a:r>
            <a:r>
              <a:rPr lang="en-GB" b="1" dirty="0">
                <a:solidFill>
                  <a:srgbClr val="760014"/>
                </a:solidFill>
              </a:rPr>
              <a:t>systems, all software applications, at some point and </a:t>
            </a:r>
            <a:r>
              <a:rPr lang="en-GB" b="1" dirty="0" smtClean="0">
                <a:solidFill>
                  <a:srgbClr val="760014"/>
                </a:solidFill>
              </a:rPr>
              <a:t>perhaps  through </a:t>
            </a:r>
            <a:r>
              <a:rPr lang="en-GB" b="1" dirty="0">
                <a:solidFill>
                  <a:srgbClr val="760014"/>
                </a:solidFill>
              </a:rPr>
              <a:t>a long line of succession, are either started or scheduled to start by </a:t>
            </a:r>
            <a:r>
              <a:rPr lang="en-GB" b="1" dirty="0" smtClean="0">
                <a:solidFill>
                  <a:srgbClr val="760014"/>
                </a:solidFill>
              </a:rPr>
              <a:t>a  person—a </a:t>
            </a:r>
            <a:r>
              <a:rPr lang="en-GB" b="1" dirty="0">
                <a:solidFill>
                  <a:srgbClr val="760014"/>
                </a:solidFill>
              </a:rPr>
              <a:t>user.</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2</a:t>
            </a:fld>
            <a:endParaRPr lang="en-GB">
              <a:solidFill>
                <a:prstClr val="black">
                  <a:tint val="75000"/>
                </a:prstClr>
              </a:solidFill>
            </a:endParaRPr>
          </a:p>
        </p:txBody>
      </p:sp>
    </p:spTree>
    <p:extLst>
      <p:ext uri="{BB962C8B-B14F-4D97-AF65-F5344CB8AC3E}">
        <p14:creationId xmlns:p14="http://schemas.microsoft.com/office/powerpoint/2010/main" val="179625292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382000" cy="381000"/>
          </a:xfrm>
        </p:spPr>
        <p:txBody>
          <a:bodyPr>
            <a:normAutofit fontScale="90000"/>
          </a:bodyPr>
          <a:lstStyle/>
          <a:p>
            <a:r>
              <a:rPr lang="fr-FR" sz="3600" b="1" dirty="0">
                <a:solidFill>
                  <a:srgbClr val="990099"/>
                </a:solidFill>
              </a:rPr>
              <a:t>Transformation-</a:t>
            </a:r>
            <a:r>
              <a:rPr lang="fr-FR" sz="3600" b="1" dirty="0" err="1">
                <a:solidFill>
                  <a:srgbClr val="990099"/>
                </a:solidFill>
              </a:rPr>
              <a:t>Based</a:t>
            </a:r>
            <a:r>
              <a:rPr lang="fr-FR" sz="3600" b="1" dirty="0">
                <a:solidFill>
                  <a:srgbClr val="990099"/>
                </a:solidFill>
              </a:rPr>
              <a:t> Techniques for Mobile Applications</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838200"/>
            <a:ext cx="8305800" cy="5638800"/>
          </a:xfrm>
        </p:spPr>
        <p:txBody>
          <a:bodyPr>
            <a:noAutofit/>
          </a:bodyPr>
          <a:lstStyle/>
          <a:p>
            <a:pPr algn="just"/>
            <a:r>
              <a:rPr lang="en-GB" sz="2000" b="1" dirty="0">
                <a:solidFill>
                  <a:srgbClr val="0000CC"/>
                </a:solidFill>
              </a:rPr>
              <a:t>The first attempts at building mobile user interfaces has been to transfer today’s HTML-driven Web model to handheld mobile devices  The goal of such </a:t>
            </a:r>
            <a:r>
              <a:rPr lang="en-GB" sz="2000" b="1" dirty="0" err="1">
                <a:solidFill>
                  <a:srgbClr val="0000CC"/>
                </a:solidFill>
              </a:rPr>
              <a:t>markup</a:t>
            </a:r>
            <a:r>
              <a:rPr lang="en-GB" sz="2000" b="1" dirty="0">
                <a:solidFill>
                  <a:srgbClr val="0000CC"/>
                </a:solidFill>
              </a:rPr>
              <a:t> languages </a:t>
            </a:r>
            <a:r>
              <a:rPr lang="en-GB" sz="2000" b="1" dirty="0" smtClean="0">
                <a:solidFill>
                  <a:srgbClr val="0000CC"/>
                </a:solidFill>
              </a:rPr>
              <a:t>is to </a:t>
            </a:r>
            <a:r>
              <a:rPr lang="en-GB" sz="2000" b="1" dirty="0">
                <a:solidFill>
                  <a:srgbClr val="0000CC"/>
                </a:solidFill>
              </a:rPr>
              <a:t>take a subset of functionality of HTML. This has two benefits</a:t>
            </a:r>
            <a:r>
              <a:rPr lang="en-GB" sz="2000" b="1" dirty="0" smtClean="0">
                <a:solidFill>
                  <a:srgbClr val="0000CC"/>
                </a:solidFill>
              </a:rPr>
              <a:t>:</a:t>
            </a:r>
          </a:p>
          <a:p>
            <a:pPr algn="just"/>
            <a:r>
              <a:rPr lang="en-GB" sz="2000" b="1" dirty="0" smtClean="0">
                <a:solidFill>
                  <a:srgbClr val="0000CC"/>
                </a:solidFill>
              </a:rPr>
              <a:t> </a:t>
            </a:r>
            <a:r>
              <a:rPr lang="en-GB" sz="2000" b="1" dirty="0">
                <a:solidFill>
                  <a:schemeClr val="tx1"/>
                </a:solidFill>
              </a:rPr>
              <a:t>1. Only a subset is needed for devices with limited capabilities, bandwidth, power supply, etc. and</a:t>
            </a:r>
          </a:p>
          <a:p>
            <a:pPr algn="just"/>
            <a:r>
              <a:rPr lang="en-GB" sz="2000" b="1" dirty="0">
                <a:solidFill>
                  <a:schemeClr val="tx1"/>
                </a:solidFill>
              </a:rPr>
              <a:t>2. having a subset enables us to have a simpler and smaller browser that uses </a:t>
            </a:r>
            <a:r>
              <a:rPr lang="en-GB" sz="2000" b="1" dirty="0" smtClean="0">
                <a:solidFill>
                  <a:schemeClr val="tx1"/>
                </a:solidFill>
              </a:rPr>
              <a:t>less of </a:t>
            </a:r>
            <a:r>
              <a:rPr lang="en-GB" sz="2000" b="1" dirty="0">
                <a:solidFill>
                  <a:schemeClr val="tx1"/>
                </a:solidFill>
              </a:rPr>
              <a:t>these scarce </a:t>
            </a:r>
            <a:r>
              <a:rPr lang="en-GB" sz="2000" b="1" dirty="0" smtClean="0">
                <a:solidFill>
                  <a:schemeClr val="tx1"/>
                </a:solidFill>
              </a:rPr>
              <a:t>resources. Because </a:t>
            </a:r>
            <a:r>
              <a:rPr lang="en-GB" sz="2000" b="1" dirty="0">
                <a:solidFill>
                  <a:schemeClr val="tx1"/>
                </a:solidFill>
              </a:rPr>
              <a:t>Web content is mostly in HTML, this means that HTML has to </a:t>
            </a:r>
            <a:r>
              <a:rPr lang="en-GB" sz="2000" b="1" dirty="0" smtClean="0">
                <a:solidFill>
                  <a:schemeClr val="tx1"/>
                </a:solidFill>
              </a:rPr>
              <a:t>be transformed </a:t>
            </a:r>
            <a:r>
              <a:rPr lang="en-GB" sz="2000" b="1" dirty="0">
                <a:solidFill>
                  <a:schemeClr val="tx1"/>
                </a:solidFill>
              </a:rPr>
              <a:t>to the </a:t>
            </a:r>
            <a:r>
              <a:rPr lang="en-GB" sz="2000" b="1" dirty="0" err="1">
                <a:solidFill>
                  <a:schemeClr val="tx1"/>
                </a:solidFill>
              </a:rPr>
              <a:t>markup</a:t>
            </a:r>
            <a:r>
              <a:rPr lang="en-GB" sz="2000" b="1" dirty="0">
                <a:solidFill>
                  <a:schemeClr val="tx1"/>
                </a:solidFill>
              </a:rPr>
              <a:t> language supported by the target device. But </a:t>
            </a:r>
            <a:r>
              <a:rPr lang="en-GB" sz="2000" b="1" dirty="0" smtClean="0">
                <a:solidFill>
                  <a:schemeClr val="tx1"/>
                </a:solidFill>
              </a:rPr>
              <a:t>because there </a:t>
            </a:r>
            <a:r>
              <a:rPr lang="en-GB" sz="2000" b="1" dirty="0">
                <a:solidFill>
                  <a:schemeClr val="tx1"/>
                </a:solidFill>
              </a:rPr>
              <a:t>are a variety of devices and slightly different implementations and </a:t>
            </a:r>
            <a:r>
              <a:rPr lang="en-GB" sz="2000" b="1" dirty="0" smtClean="0">
                <a:solidFill>
                  <a:schemeClr val="tx1"/>
                </a:solidFill>
              </a:rPr>
              <a:t>variations of </a:t>
            </a:r>
            <a:r>
              <a:rPr lang="en-GB" sz="2000" b="1" dirty="0">
                <a:solidFill>
                  <a:schemeClr val="tx1"/>
                </a:solidFill>
              </a:rPr>
              <a:t>the </a:t>
            </a:r>
            <a:r>
              <a:rPr lang="en-GB" sz="2000" b="1" dirty="0" err="1">
                <a:solidFill>
                  <a:schemeClr val="tx1"/>
                </a:solidFill>
              </a:rPr>
              <a:t>markup</a:t>
            </a:r>
            <a:r>
              <a:rPr lang="en-GB" sz="2000" b="1" dirty="0">
                <a:solidFill>
                  <a:schemeClr val="tx1"/>
                </a:solidFill>
              </a:rPr>
              <a:t> languages, developers were left with a significant problem: how </a:t>
            </a:r>
            <a:r>
              <a:rPr lang="en-GB" sz="2000" b="1" dirty="0" smtClean="0">
                <a:solidFill>
                  <a:schemeClr val="tx1"/>
                </a:solidFill>
              </a:rPr>
              <a:t>to automate </a:t>
            </a:r>
            <a:r>
              <a:rPr lang="en-GB" sz="2000" b="1" dirty="0">
                <a:solidFill>
                  <a:schemeClr val="tx1"/>
                </a:solidFill>
              </a:rPr>
              <a:t>the task of publishing to these various user </a:t>
            </a:r>
            <a:r>
              <a:rPr lang="en-GB" sz="2000" b="1" dirty="0" smtClean="0">
                <a:solidFill>
                  <a:schemeClr val="tx1"/>
                </a:solidFill>
              </a:rPr>
              <a:t>interfaces.</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20</a:t>
            </a:fld>
            <a:endParaRPr lang="en-GB" dirty="0">
              <a:solidFill>
                <a:prstClr val="black">
                  <a:tint val="75000"/>
                </a:prstClr>
              </a:solidFill>
            </a:endParaRPr>
          </a:p>
        </p:txBody>
      </p:sp>
    </p:spTree>
    <p:extLst>
      <p:ext uri="{BB962C8B-B14F-4D97-AF65-F5344CB8AC3E}">
        <p14:creationId xmlns:p14="http://schemas.microsoft.com/office/powerpoint/2010/main" val="15024853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52400"/>
            <a:ext cx="8305800" cy="6324600"/>
          </a:xfrm>
        </p:spPr>
        <p:txBody>
          <a:bodyPr>
            <a:noAutofit/>
          </a:bodyPr>
          <a:lstStyle/>
          <a:p>
            <a:pPr algn="just"/>
            <a:r>
              <a:rPr lang="en-GB" sz="1800" b="1" dirty="0" smtClean="0">
                <a:solidFill>
                  <a:schemeClr val="tx1"/>
                </a:solidFill>
              </a:rPr>
              <a:t>Developers </a:t>
            </a:r>
            <a:r>
              <a:rPr lang="en-GB" sz="1800" b="1" dirty="0">
                <a:solidFill>
                  <a:schemeClr val="tx1"/>
                </a:solidFill>
              </a:rPr>
              <a:t>began using two techniques to complement both PAC and MVC:</a:t>
            </a:r>
          </a:p>
          <a:p>
            <a:pPr algn="just"/>
            <a:r>
              <a:rPr lang="en-GB" sz="1800" b="1" dirty="0">
                <a:solidFill>
                  <a:srgbClr val="C00000"/>
                </a:solidFill>
              </a:rPr>
              <a:t>1. </a:t>
            </a:r>
            <a:r>
              <a:rPr lang="en-GB" sz="1800" b="1" i="1" dirty="0">
                <a:solidFill>
                  <a:srgbClr val="C00000"/>
                </a:solidFill>
              </a:rPr>
              <a:t>Transcoding</a:t>
            </a:r>
            <a:r>
              <a:rPr lang="en-GB" sz="1800" b="1" dirty="0">
                <a:solidFill>
                  <a:srgbClr val="C00000"/>
                </a:solidFill>
              </a:rPr>
              <a:t>: If the content is initially in HTML, we are dealing with a “view” </a:t>
            </a:r>
            <a:r>
              <a:rPr lang="en-GB" sz="1800" b="1" dirty="0" smtClean="0">
                <a:solidFill>
                  <a:srgbClr val="C00000"/>
                </a:solidFill>
              </a:rPr>
              <a:t>of the </a:t>
            </a:r>
            <a:r>
              <a:rPr lang="en-GB" sz="1800" b="1" dirty="0">
                <a:solidFill>
                  <a:srgbClr val="C00000"/>
                </a:solidFill>
              </a:rPr>
              <a:t>existing system. Transcoding techniques focus on extracting the </a:t>
            </a:r>
            <a:r>
              <a:rPr lang="en-GB" sz="1800" b="1" dirty="0" smtClean="0">
                <a:solidFill>
                  <a:srgbClr val="C00000"/>
                </a:solidFill>
              </a:rPr>
              <a:t>information out </a:t>
            </a:r>
            <a:r>
              <a:rPr lang="en-GB" sz="1800" b="1" dirty="0">
                <a:solidFill>
                  <a:srgbClr val="C00000"/>
                </a:solidFill>
              </a:rPr>
              <a:t>of this view to create an intermediate format that can in turn be used </a:t>
            </a:r>
            <a:r>
              <a:rPr lang="en-GB" sz="1800" b="1" dirty="0" smtClean="0">
                <a:solidFill>
                  <a:srgbClr val="C00000"/>
                </a:solidFill>
              </a:rPr>
              <a:t>to produce </a:t>
            </a:r>
            <a:r>
              <a:rPr lang="en-GB" sz="1800" b="1" dirty="0">
                <a:solidFill>
                  <a:srgbClr val="C00000"/>
                </a:solidFill>
              </a:rPr>
              <a:t>other views. The process of creating this intermediate format is </a:t>
            </a:r>
            <a:r>
              <a:rPr lang="en-GB" sz="1800" b="1" dirty="0" smtClean="0">
                <a:solidFill>
                  <a:srgbClr val="C00000"/>
                </a:solidFill>
              </a:rPr>
              <a:t>referred to </a:t>
            </a:r>
            <a:r>
              <a:rPr lang="en-GB" sz="1800" b="1" dirty="0">
                <a:solidFill>
                  <a:srgbClr val="C00000"/>
                </a:solidFill>
              </a:rPr>
              <a:t>as “transcoding.” Prior to use in the </a:t>
            </a:r>
            <a:r>
              <a:rPr lang="en-GB" sz="1800" b="1" dirty="0" err="1">
                <a:solidFill>
                  <a:srgbClr val="C00000"/>
                </a:solidFill>
              </a:rPr>
              <a:t>moble</a:t>
            </a:r>
            <a:r>
              <a:rPr lang="en-GB" sz="1800" b="1" dirty="0">
                <a:solidFill>
                  <a:srgbClr val="C00000"/>
                </a:solidFill>
              </a:rPr>
              <a:t> context, the term </a:t>
            </a:r>
            <a:r>
              <a:rPr lang="en-GB" sz="1800" b="1" dirty="0" smtClean="0">
                <a:solidFill>
                  <a:srgbClr val="C00000"/>
                </a:solidFill>
              </a:rPr>
              <a:t>transcoding typically </a:t>
            </a:r>
            <a:r>
              <a:rPr lang="en-GB" sz="1800" b="1" dirty="0">
                <a:solidFill>
                  <a:srgbClr val="C00000"/>
                </a:solidFill>
              </a:rPr>
              <a:t>meant conversion of one compressed format to another. And, as </a:t>
            </a:r>
            <a:r>
              <a:rPr lang="en-GB" sz="1800" b="1" dirty="0" smtClean="0">
                <a:solidFill>
                  <a:srgbClr val="C00000"/>
                </a:solidFill>
              </a:rPr>
              <a:t>in the </a:t>
            </a:r>
            <a:r>
              <a:rPr lang="en-GB" sz="1800" b="1" dirty="0">
                <a:solidFill>
                  <a:srgbClr val="C00000"/>
                </a:solidFill>
              </a:rPr>
              <a:t>case of conversion of one compressed format to another, there is </a:t>
            </a:r>
            <a:r>
              <a:rPr lang="en-GB" sz="1800" b="1" dirty="0" smtClean="0">
                <a:solidFill>
                  <a:srgbClr val="C00000"/>
                </a:solidFill>
              </a:rPr>
              <a:t>almost always </a:t>
            </a:r>
            <a:r>
              <a:rPr lang="en-GB" sz="1800" b="1" dirty="0">
                <a:solidFill>
                  <a:srgbClr val="C00000"/>
                </a:solidFill>
              </a:rPr>
              <a:t>some loss of data in conversion of HTML (or another </a:t>
            </a:r>
            <a:r>
              <a:rPr lang="en-GB" sz="1800" b="1" dirty="0" err="1">
                <a:solidFill>
                  <a:srgbClr val="C00000"/>
                </a:solidFill>
              </a:rPr>
              <a:t>markup</a:t>
            </a:r>
            <a:r>
              <a:rPr lang="en-GB" sz="1800" b="1" dirty="0">
                <a:solidFill>
                  <a:srgbClr val="C00000"/>
                </a:solidFill>
              </a:rPr>
              <a:t> </a:t>
            </a:r>
            <a:r>
              <a:rPr lang="en-GB" sz="1800" b="1" dirty="0" smtClean="0">
                <a:solidFill>
                  <a:srgbClr val="C00000"/>
                </a:solidFill>
              </a:rPr>
              <a:t>language) into </a:t>
            </a:r>
            <a:r>
              <a:rPr lang="en-GB" sz="1800" b="1" dirty="0">
                <a:solidFill>
                  <a:srgbClr val="C00000"/>
                </a:solidFill>
              </a:rPr>
              <a:t>the intermediate format. The intermediate format is used like a </a:t>
            </a:r>
            <a:r>
              <a:rPr lang="en-GB" sz="1800" b="1" dirty="0" smtClean="0">
                <a:solidFill>
                  <a:srgbClr val="C00000"/>
                </a:solidFill>
              </a:rPr>
              <a:t>generic user </a:t>
            </a:r>
            <a:r>
              <a:rPr lang="en-GB" sz="1800" b="1" dirty="0">
                <a:solidFill>
                  <a:srgbClr val="C00000"/>
                </a:solidFill>
              </a:rPr>
              <a:t>interface and then transformed to the various views using XSL or a </a:t>
            </a:r>
            <a:r>
              <a:rPr lang="en-GB" sz="1800" b="1" dirty="0" smtClean="0">
                <a:solidFill>
                  <a:srgbClr val="C00000"/>
                </a:solidFill>
              </a:rPr>
              <a:t>similar technology</a:t>
            </a:r>
            <a:r>
              <a:rPr lang="en-GB" sz="1800" b="1" dirty="0">
                <a:solidFill>
                  <a:srgbClr val="C00000"/>
                </a:solidFill>
              </a:rPr>
              <a:t>.</a:t>
            </a:r>
          </a:p>
          <a:p>
            <a:pPr algn="just"/>
            <a:r>
              <a:rPr lang="en-GB" sz="1800" b="1" dirty="0">
                <a:solidFill>
                  <a:srgbClr val="7030A0"/>
                </a:solidFill>
              </a:rPr>
              <a:t>2. </a:t>
            </a:r>
            <a:r>
              <a:rPr lang="en-GB" sz="1800" b="1" i="1" dirty="0">
                <a:solidFill>
                  <a:srgbClr val="7030A0"/>
                </a:solidFill>
              </a:rPr>
              <a:t>Transforming</a:t>
            </a:r>
            <a:r>
              <a:rPr lang="en-GB" sz="1800" b="1" dirty="0">
                <a:solidFill>
                  <a:srgbClr val="7030A0"/>
                </a:solidFill>
              </a:rPr>
              <a:t>: Although we can start with HTML (or some other </a:t>
            </a:r>
            <a:r>
              <a:rPr lang="en-GB" sz="1800" b="1" dirty="0" smtClean="0">
                <a:solidFill>
                  <a:srgbClr val="7030A0"/>
                </a:solidFill>
              </a:rPr>
              <a:t>presentational view </a:t>
            </a:r>
            <a:r>
              <a:rPr lang="en-GB" sz="1800" b="1" dirty="0">
                <a:solidFill>
                  <a:srgbClr val="7030A0"/>
                </a:solidFill>
              </a:rPr>
              <a:t>of the system) and convert to other views of the system, this is a </a:t>
            </a:r>
            <a:r>
              <a:rPr lang="en-GB" sz="1800" b="1" dirty="0" smtClean="0">
                <a:solidFill>
                  <a:srgbClr val="7030A0"/>
                </a:solidFill>
              </a:rPr>
              <a:t>solution that </a:t>
            </a:r>
            <a:r>
              <a:rPr lang="en-GB" sz="1800" b="1" dirty="0">
                <a:solidFill>
                  <a:srgbClr val="7030A0"/>
                </a:solidFill>
              </a:rPr>
              <a:t>should be done only as a last measure. The preferred situation is that </a:t>
            </a:r>
            <a:r>
              <a:rPr lang="en-GB" sz="1800" b="1" dirty="0" smtClean="0">
                <a:solidFill>
                  <a:srgbClr val="7030A0"/>
                </a:solidFill>
              </a:rPr>
              <a:t>all content </a:t>
            </a:r>
            <a:r>
              <a:rPr lang="en-GB" sz="1800" b="1" dirty="0">
                <a:solidFill>
                  <a:srgbClr val="7030A0"/>
                </a:solidFill>
              </a:rPr>
              <a:t>is initially produced in XML that gives a presentation-neutral view </a:t>
            </a:r>
            <a:r>
              <a:rPr lang="en-GB" sz="1800" b="1" dirty="0" smtClean="0">
                <a:solidFill>
                  <a:srgbClr val="7030A0"/>
                </a:solidFill>
              </a:rPr>
              <a:t>of the </a:t>
            </a:r>
            <a:r>
              <a:rPr lang="en-GB" sz="1800" b="1" dirty="0">
                <a:solidFill>
                  <a:srgbClr val="7030A0"/>
                </a:solidFill>
              </a:rPr>
              <a:t>system. This content can then be transformed to the appropriate views </a:t>
            </a:r>
            <a:r>
              <a:rPr lang="en-GB" sz="1800" b="1" dirty="0" smtClean="0">
                <a:solidFill>
                  <a:srgbClr val="7030A0"/>
                </a:solidFill>
              </a:rPr>
              <a:t>using XSL </a:t>
            </a:r>
            <a:r>
              <a:rPr lang="en-GB" sz="1800" b="1" dirty="0">
                <a:solidFill>
                  <a:srgbClr val="7030A0"/>
                </a:solidFill>
              </a:rPr>
              <a:t>or similar technologies.</a:t>
            </a:r>
            <a:endParaRPr lang="en-GB" sz="1800" b="1" dirty="0" smtClean="0">
              <a:solidFill>
                <a:srgbClr val="7030A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21</a:t>
            </a:fld>
            <a:endParaRPr lang="en-GB" dirty="0">
              <a:solidFill>
                <a:prstClr val="black">
                  <a:tint val="75000"/>
                </a:prstClr>
              </a:solidFill>
            </a:endParaRPr>
          </a:p>
        </p:txBody>
      </p:sp>
    </p:spTree>
    <p:extLst>
      <p:ext uri="{BB962C8B-B14F-4D97-AF65-F5344CB8AC3E}">
        <p14:creationId xmlns:p14="http://schemas.microsoft.com/office/powerpoint/2010/main" val="11125431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382000" cy="381000"/>
          </a:xfrm>
        </p:spPr>
        <p:txBody>
          <a:bodyPr>
            <a:normAutofit fontScale="90000"/>
          </a:bodyPr>
          <a:lstStyle/>
          <a:p>
            <a:r>
              <a:rPr lang="en-GB" sz="2200" b="1" dirty="0">
                <a:solidFill>
                  <a:srgbClr val="990099"/>
                </a:solidFill>
              </a:rPr>
              <a:t>Developers began using two techniques to complement both PAC and </a:t>
            </a:r>
            <a:r>
              <a:rPr lang="en-GB" sz="2200" b="1" dirty="0" smtClean="0">
                <a:solidFill>
                  <a:srgbClr val="990099"/>
                </a:solidFill>
              </a:rPr>
              <a:t>MVC</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533400" y="838200"/>
            <a:ext cx="8305800" cy="5638800"/>
          </a:xfrm>
        </p:spPr>
        <p:txBody>
          <a:bodyPr>
            <a:noAutofit/>
          </a:bodyPr>
          <a:lstStyle/>
          <a:p>
            <a:pPr algn="just"/>
            <a:r>
              <a:rPr lang="en-GB" sz="2000" b="1" dirty="0">
                <a:solidFill>
                  <a:srgbClr val="0000CC"/>
                </a:solidFill>
              </a:rPr>
              <a:t>There are two main differences between transcoding and transforming. First, </a:t>
            </a:r>
            <a:r>
              <a:rPr lang="en-GB" sz="2000" b="1" dirty="0" smtClean="0">
                <a:solidFill>
                  <a:srgbClr val="0000CC"/>
                </a:solidFill>
              </a:rPr>
              <a:t>in transcoding</a:t>
            </a:r>
            <a:r>
              <a:rPr lang="en-GB" sz="2000" b="1" dirty="0">
                <a:solidFill>
                  <a:srgbClr val="0000CC"/>
                </a:solidFill>
              </a:rPr>
              <a:t>, we are starting out with some final (specialized) content, not </a:t>
            </a:r>
            <a:r>
              <a:rPr lang="en-GB" sz="2000" b="1" dirty="0" smtClean="0">
                <a:solidFill>
                  <a:srgbClr val="0000CC"/>
                </a:solidFill>
              </a:rPr>
              <a:t>raw (generic</a:t>
            </a:r>
            <a:r>
              <a:rPr lang="en-GB" sz="2000" b="1" dirty="0">
                <a:solidFill>
                  <a:srgbClr val="0000CC"/>
                </a:solidFill>
              </a:rPr>
              <a:t>) content. Second, transcoding is typically </a:t>
            </a:r>
            <a:r>
              <a:rPr lang="en-GB" sz="2000" b="1" dirty="0" err="1">
                <a:solidFill>
                  <a:srgbClr val="0000CC"/>
                </a:solidFill>
              </a:rPr>
              <a:t>lossy</a:t>
            </a:r>
            <a:r>
              <a:rPr lang="en-GB" sz="2000" b="1" dirty="0">
                <a:solidFill>
                  <a:srgbClr val="0000CC"/>
                </a:solidFill>
              </a:rPr>
              <a:t> and needs special </a:t>
            </a:r>
            <a:r>
              <a:rPr lang="en-GB" sz="2000" b="1" dirty="0" smtClean="0">
                <a:solidFill>
                  <a:srgbClr val="0000CC"/>
                </a:solidFill>
              </a:rPr>
              <a:t>instructions whereas </a:t>
            </a:r>
            <a:r>
              <a:rPr lang="en-GB" sz="2000" b="1" dirty="0">
                <a:solidFill>
                  <a:srgbClr val="0000CC"/>
                </a:solidFill>
              </a:rPr>
              <a:t>transforming is not </a:t>
            </a:r>
            <a:r>
              <a:rPr lang="en-GB" sz="2000" b="1" dirty="0" err="1">
                <a:solidFill>
                  <a:srgbClr val="0000CC"/>
                </a:solidFill>
              </a:rPr>
              <a:t>lossy</a:t>
            </a:r>
            <a:r>
              <a:rPr lang="en-GB" sz="2000" b="1" dirty="0">
                <a:solidFill>
                  <a:srgbClr val="0000CC"/>
                </a:solidFill>
              </a:rPr>
              <a:t> and should not need special </a:t>
            </a:r>
            <a:r>
              <a:rPr lang="en-GB" sz="2000" b="1" dirty="0" smtClean="0">
                <a:solidFill>
                  <a:srgbClr val="0000CC"/>
                </a:solidFill>
              </a:rPr>
              <a:t>instructions (other </a:t>
            </a:r>
            <a:r>
              <a:rPr lang="en-GB" sz="2000" b="1" dirty="0">
                <a:solidFill>
                  <a:srgbClr val="0000CC"/>
                </a:solidFill>
              </a:rPr>
              <a:t>than the transformation). Both transcoding and transforming are </a:t>
            </a:r>
            <a:r>
              <a:rPr lang="en-GB" sz="2000" b="1" dirty="0" smtClean="0">
                <a:solidFill>
                  <a:srgbClr val="0000CC"/>
                </a:solidFill>
              </a:rPr>
              <a:t>complementary to </a:t>
            </a:r>
            <a:r>
              <a:rPr lang="en-GB" sz="2000" b="1" dirty="0" err="1" smtClean="0">
                <a:solidFill>
                  <a:srgbClr val="0000CC"/>
                </a:solidFill>
              </a:rPr>
              <a:t>MVCand</a:t>
            </a:r>
            <a:r>
              <a:rPr lang="en-GB" sz="2000" b="1" dirty="0" smtClean="0">
                <a:solidFill>
                  <a:srgbClr val="0000CC"/>
                </a:solidFill>
              </a:rPr>
              <a:t> </a:t>
            </a:r>
            <a:r>
              <a:rPr lang="en-GB" sz="2000" b="1" dirty="0">
                <a:solidFill>
                  <a:srgbClr val="0000CC"/>
                </a:solidFill>
              </a:rPr>
              <a:t>PAC. Figure 6.4 shows how the content produced by a </a:t>
            </a:r>
            <a:r>
              <a:rPr lang="en-GB" sz="2000" b="1" dirty="0" smtClean="0">
                <a:solidFill>
                  <a:srgbClr val="0000CC"/>
                </a:solidFill>
              </a:rPr>
              <a:t>system using </a:t>
            </a:r>
            <a:r>
              <a:rPr lang="en-GB" sz="2000" b="1" dirty="0">
                <a:solidFill>
                  <a:srgbClr val="0000CC"/>
                </a:solidFill>
              </a:rPr>
              <a:t>PAC is transcoded and transformed to other forms of content for access </a:t>
            </a:r>
            <a:r>
              <a:rPr lang="en-GB" sz="2000" b="1" dirty="0" smtClean="0">
                <a:solidFill>
                  <a:srgbClr val="0000CC"/>
                </a:solidFill>
              </a:rPr>
              <a:t>by multiple </a:t>
            </a:r>
            <a:r>
              <a:rPr lang="en-GB" sz="2000" b="1" dirty="0">
                <a:solidFill>
                  <a:srgbClr val="0000CC"/>
                </a:solidFill>
              </a:rPr>
              <a:t>user interfaces.</a:t>
            </a:r>
            <a:endParaRPr lang="en-GB" sz="2000" b="1" dirty="0" smtClean="0">
              <a:solidFill>
                <a:srgbClr val="0000CC"/>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22</a:t>
            </a:fld>
            <a:endParaRPr lang="en-GB" dirty="0">
              <a:solidFill>
                <a:prstClr val="black">
                  <a:tint val="75000"/>
                </a:prstClr>
              </a:solidFill>
            </a:endParaRPr>
          </a:p>
        </p:txBody>
      </p:sp>
    </p:spTree>
    <p:extLst>
      <p:ext uri="{BB962C8B-B14F-4D97-AF65-F5344CB8AC3E}">
        <p14:creationId xmlns:p14="http://schemas.microsoft.com/office/powerpoint/2010/main" val="26266338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457200"/>
            <a:ext cx="8382000" cy="381000"/>
          </a:xfrm>
        </p:spPr>
        <p:txBody>
          <a:bodyPr>
            <a:normAutofit fontScale="90000"/>
          </a:bodyPr>
          <a:lstStyle/>
          <a:p>
            <a:r>
              <a:rPr lang="en-GB" sz="2200" b="1" dirty="0">
                <a:solidFill>
                  <a:srgbClr val="990099"/>
                </a:solidFill>
              </a:rPr>
              <a:t>Developers began using two techniques to complement both PAC and </a:t>
            </a:r>
            <a:r>
              <a:rPr lang="en-GB" sz="2200" b="1" dirty="0" smtClean="0">
                <a:solidFill>
                  <a:srgbClr val="990099"/>
                </a:solidFill>
              </a:rPr>
              <a:t>MVC</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438856" y="609600"/>
            <a:ext cx="8305800" cy="5638800"/>
          </a:xfrm>
        </p:spPr>
        <p:txBody>
          <a:bodyPr>
            <a:noAutofit/>
          </a:bodyPr>
          <a:lstStyle/>
          <a:p>
            <a:pPr algn="just"/>
            <a:endParaRPr lang="en-GB" sz="2000" b="1" dirty="0" smtClean="0">
              <a:solidFill>
                <a:srgbClr val="0000CC"/>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23</a:t>
            </a:fld>
            <a:endParaRPr lang="en-GB" dirty="0">
              <a:solidFill>
                <a:prstClr val="black">
                  <a:tint val="75000"/>
                </a:prstClr>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4156" y="990600"/>
            <a:ext cx="7315200" cy="4495800"/>
          </a:xfrm>
          <a:prstGeom prst="rect">
            <a:avLst/>
          </a:prstGeom>
        </p:spPr>
      </p:pic>
    </p:spTree>
    <p:extLst>
      <p:ext uri="{BB962C8B-B14F-4D97-AF65-F5344CB8AC3E}">
        <p14:creationId xmlns:p14="http://schemas.microsoft.com/office/powerpoint/2010/main" val="33999900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0"/>
            <a:ext cx="8763000" cy="1470025"/>
          </a:xfrm>
        </p:spPr>
        <p:txBody>
          <a:bodyPr>
            <a:normAutofit/>
          </a:bodyPr>
          <a:lstStyle/>
          <a:p>
            <a:r>
              <a:rPr lang="en-GB" sz="3200" b="1" dirty="0"/>
              <a:t>VUIs and Mobile</a:t>
            </a:r>
            <a:br>
              <a:rPr lang="en-GB" sz="3200" b="1" dirty="0"/>
            </a:br>
            <a:r>
              <a:rPr lang="en-GB" sz="3200" b="1" dirty="0"/>
              <a:t>Applications</a:t>
            </a:r>
            <a:endParaRPr lang="en-GB" sz="3200" dirty="0"/>
          </a:p>
        </p:txBody>
      </p:sp>
      <p:sp>
        <p:nvSpPr>
          <p:cNvPr id="3" name="Subtitle 2"/>
          <p:cNvSpPr>
            <a:spLocks noGrp="1"/>
          </p:cNvSpPr>
          <p:nvPr>
            <p:ph type="subTitle" idx="1"/>
          </p:nvPr>
        </p:nvSpPr>
        <p:spPr>
          <a:xfrm>
            <a:off x="381000" y="1219200"/>
            <a:ext cx="8305800" cy="5410200"/>
          </a:xfrm>
        </p:spPr>
        <p:txBody>
          <a:bodyPr>
            <a:noAutofit/>
          </a:bodyPr>
          <a:lstStyle/>
          <a:p>
            <a:pPr algn="l"/>
            <a:r>
              <a:rPr lang="en-GB" sz="2400" b="1" dirty="0" smtClean="0">
                <a:solidFill>
                  <a:srgbClr val="FF0000"/>
                </a:solidFill>
              </a:rPr>
              <a:t>As their name indicates, voice user interfaces (VUIs) are interfaces that allow users to interact with computing systems through use of voice. Although our voice can be used in different ways, VUIs typically refer to communication through the use of language. This narrows down the problem at hand as communication through VUIs is a subset of communicating through aural user interfaces. </a:t>
            </a:r>
            <a:r>
              <a:rPr lang="en-GB" sz="2400" b="1" dirty="0" smtClean="0">
                <a:solidFill>
                  <a:srgbClr val="0070C0"/>
                </a:solidFill>
              </a:rPr>
              <a:t>It is possible to communicate with computers through sounds other than pronounced words and  sentences. Different sounds can be used to communicate information through their frequency, amplitude, duration, and other properties that make them unique</a:t>
            </a:r>
            <a:r>
              <a:rPr lang="en-GB" sz="2400" b="1" dirty="0" smtClean="0">
                <a:solidFill>
                  <a:schemeClr val="tx1">
                    <a:lumMod val="95000"/>
                    <a:lumOff val="5000"/>
                  </a:schemeClr>
                </a:solidFill>
              </a:rPr>
              <a:t>. However, language is how we naturally communicate, be it through voice or text; therefore, when referring to VUIs, we refer to communicating with machines using pronounced language.</a:t>
            </a:r>
            <a:endParaRPr lang="en-GB" sz="2400" b="1" dirty="0">
              <a:solidFill>
                <a:schemeClr val="tx1">
                  <a:lumMod val="95000"/>
                  <a:lumOff val="5000"/>
                </a:schemeClr>
              </a:solidFill>
            </a:endParaRPr>
          </a:p>
        </p:txBody>
      </p:sp>
    </p:spTree>
    <p:extLst>
      <p:ext uri="{BB962C8B-B14F-4D97-AF65-F5344CB8AC3E}">
        <p14:creationId xmlns:p14="http://schemas.microsoft.com/office/powerpoint/2010/main" val="261103228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0"/>
            <a:ext cx="8763000" cy="1470025"/>
          </a:xfrm>
        </p:spPr>
        <p:txBody>
          <a:bodyPr>
            <a:normAutofit/>
          </a:bodyPr>
          <a:lstStyle/>
          <a:p>
            <a:r>
              <a:rPr lang="en-GB" sz="3200" b="1" dirty="0"/>
              <a:t>VUIs and Mobile</a:t>
            </a:r>
            <a:br>
              <a:rPr lang="en-GB" sz="3200" b="1" dirty="0"/>
            </a:br>
            <a:r>
              <a:rPr lang="en-GB" sz="3200" b="1" dirty="0"/>
              <a:t>Applications</a:t>
            </a:r>
            <a:endParaRPr lang="en-GB" sz="3200" dirty="0"/>
          </a:p>
        </p:txBody>
      </p:sp>
      <p:sp>
        <p:nvSpPr>
          <p:cNvPr id="3" name="Subtitle 2"/>
          <p:cNvSpPr>
            <a:spLocks noGrp="1"/>
          </p:cNvSpPr>
          <p:nvPr>
            <p:ph type="subTitle" idx="1"/>
          </p:nvPr>
        </p:nvSpPr>
        <p:spPr>
          <a:xfrm>
            <a:off x="381000" y="1219200"/>
            <a:ext cx="8305800" cy="5410200"/>
          </a:xfrm>
        </p:spPr>
        <p:txBody>
          <a:bodyPr>
            <a:noAutofit/>
          </a:bodyPr>
          <a:lstStyle/>
          <a:p>
            <a:pPr algn="l"/>
            <a:r>
              <a:rPr lang="en-GB" sz="2400" b="1" dirty="0" smtClean="0">
                <a:solidFill>
                  <a:srgbClr val="FF0000"/>
                </a:solidFill>
              </a:rPr>
              <a:t>The qualities of speech are those things that differentiate speech from other types of aural input. To build good VUIs, a general understanding of the physical qualities of speech not only give us a better high-level insight into the operation of voice recognition engines but also leads us toward building better VUIs. So, let us take a survey of what these qualities of speech are.</a:t>
            </a:r>
          </a:p>
          <a:p>
            <a:pPr algn="l"/>
            <a:endParaRPr lang="en-GB" sz="2400" b="1" dirty="0">
              <a:solidFill>
                <a:srgbClr val="FF0000"/>
              </a:solidFill>
            </a:endParaRPr>
          </a:p>
        </p:txBody>
      </p:sp>
    </p:spTree>
    <p:extLst>
      <p:ext uri="{BB962C8B-B14F-4D97-AF65-F5344CB8AC3E}">
        <p14:creationId xmlns:p14="http://schemas.microsoft.com/office/powerpoint/2010/main" val="25866146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1066800"/>
          </a:xfrm>
        </p:spPr>
        <p:txBody>
          <a:bodyPr>
            <a:normAutofit/>
          </a:bodyPr>
          <a:lstStyle/>
          <a:p>
            <a:r>
              <a:rPr lang="en-GB" sz="3200" b="1" dirty="0" smtClean="0">
                <a:solidFill>
                  <a:schemeClr val="accent3">
                    <a:lumMod val="50000"/>
                  </a:schemeClr>
                </a:solidFill>
              </a:rPr>
              <a:t>VOICE RECOGNITION</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a:solidFill>
                  <a:srgbClr val="7030A0"/>
                </a:solidFill>
              </a:rPr>
              <a:t>Unlike voice transcription, voice recognition has not been so illusive in </a:t>
            </a:r>
            <a:r>
              <a:rPr lang="en-GB" sz="2400" b="1" dirty="0" smtClean="0">
                <a:solidFill>
                  <a:srgbClr val="7030A0"/>
                </a:solidFill>
              </a:rPr>
              <a:t>achieving. </a:t>
            </a:r>
            <a:r>
              <a:rPr lang="en-GB" sz="2400" b="1" i="1" dirty="0" smtClean="0">
                <a:solidFill>
                  <a:srgbClr val="7030A0"/>
                </a:solidFill>
              </a:rPr>
              <a:t>Voice </a:t>
            </a:r>
            <a:r>
              <a:rPr lang="en-GB" sz="2400" b="1" i="1" dirty="0">
                <a:solidFill>
                  <a:srgbClr val="7030A0"/>
                </a:solidFill>
              </a:rPr>
              <a:t>recognition allows the recognition of a word, a phrase, a sentence, or </a:t>
            </a:r>
            <a:r>
              <a:rPr lang="en-GB" sz="2400" b="1" i="1" dirty="0" smtClean="0">
                <a:solidFill>
                  <a:srgbClr val="7030A0"/>
                </a:solidFill>
              </a:rPr>
              <a:t>multiple sentences </a:t>
            </a:r>
            <a:r>
              <a:rPr lang="en-GB" sz="2400" b="1" i="1" dirty="0">
                <a:solidFill>
                  <a:srgbClr val="7030A0"/>
                </a:solidFill>
              </a:rPr>
              <a:t>pronounced by voice against a finite set possible matches</a:t>
            </a:r>
            <a:r>
              <a:rPr lang="en-GB" sz="2400" b="1" dirty="0">
                <a:solidFill>
                  <a:srgbClr val="7030A0"/>
                </a:solidFill>
              </a:rPr>
              <a:t>. In other </a:t>
            </a:r>
            <a:r>
              <a:rPr lang="en-GB" sz="2400" b="1" dirty="0" smtClean="0">
                <a:solidFill>
                  <a:srgbClr val="7030A0"/>
                </a:solidFill>
              </a:rPr>
              <a:t>words, the </a:t>
            </a:r>
            <a:r>
              <a:rPr lang="en-GB" sz="2400" b="1" dirty="0">
                <a:solidFill>
                  <a:srgbClr val="7030A0"/>
                </a:solidFill>
              </a:rPr>
              <a:t>computing system tries to match something said by the user to a given set of</a:t>
            </a:r>
          </a:p>
          <a:p>
            <a:pPr algn="just"/>
            <a:r>
              <a:rPr lang="en-GB" sz="2400" b="1" dirty="0">
                <a:solidFill>
                  <a:srgbClr val="7030A0"/>
                </a:solidFill>
              </a:rPr>
              <a:t>possibilities that it already understands. For example, telephone companies </a:t>
            </a:r>
            <a:r>
              <a:rPr lang="en-GB" sz="2400" b="1" dirty="0" smtClean="0">
                <a:solidFill>
                  <a:srgbClr val="7030A0"/>
                </a:solidFill>
              </a:rPr>
              <a:t>have used </a:t>
            </a:r>
            <a:r>
              <a:rPr lang="en-GB" sz="2400" b="1" dirty="0">
                <a:solidFill>
                  <a:srgbClr val="7030A0"/>
                </a:solidFill>
              </a:rPr>
              <a:t>this technology for years in their directory systems asking the user to “</a:t>
            </a:r>
            <a:r>
              <a:rPr lang="en-GB" sz="2400" b="1" dirty="0" smtClean="0">
                <a:solidFill>
                  <a:srgbClr val="7030A0"/>
                </a:solidFill>
              </a:rPr>
              <a:t>Please say </a:t>
            </a:r>
            <a:r>
              <a:rPr lang="en-GB" sz="2400" b="1" dirty="0">
                <a:solidFill>
                  <a:srgbClr val="7030A0"/>
                </a:solidFill>
              </a:rPr>
              <a:t>one to reach Bob and two to reach Phil</a:t>
            </a:r>
            <a:r>
              <a:rPr lang="en-GB" sz="2400" b="1" dirty="0">
                <a:solidFill>
                  <a:srgbClr val="C00000"/>
                </a:solidFill>
              </a:rPr>
              <a:t>.” If the user says “three,” the </a:t>
            </a:r>
            <a:r>
              <a:rPr lang="en-GB" sz="2400" b="1" dirty="0" smtClean="0">
                <a:solidFill>
                  <a:srgbClr val="C00000"/>
                </a:solidFill>
              </a:rPr>
              <a:t>system cannot </a:t>
            </a:r>
            <a:r>
              <a:rPr lang="en-GB" sz="2400" b="1" dirty="0">
                <a:solidFill>
                  <a:srgbClr val="C00000"/>
                </a:solidFill>
              </a:rPr>
              <a:t>find a match and tells the user “That’s not a valid option; please say one </a:t>
            </a:r>
            <a:r>
              <a:rPr lang="en-GB" sz="2400" b="1" dirty="0" smtClean="0">
                <a:solidFill>
                  <a:srgbClr val="C00000"/>
                </a:solidFill>
              </a:rPr>
              <a:t>to reach </a:t>
            </a:r>
            <a:r>
              <a:rPr lang="en-GB" sz="2400" b="1" dirty="0">
                <a:solidFill>
                  <a:srgbClr val="C00000"/>
                </a:solidFill>
              </a:rPr>
              <a:t>Bob and two to reach Phil.” Though the term </a:t>
            </a:r>
            <a:r>
              <a:rPr lang="en-GB" sz="2400" b="1" i="1" dirty="0">
                <a:solidFill>
                  <a:srgbClr val="C00000"/>
                </a:solidFill>
              </a:rPr>
              <a:t>voice recognition </a:t>
            </a:r>
            <a:r>
              <a:rPr lang="en-GB" sz="2400" b="1" dirty="0">
                <a:solidFill>
                  <a:srgbClr val="C00000"/>
                </a:solidFill>
              </a:rPr>
              <a:t>is often </a:t>
            </a:r>
            <a:r>
              <a:rPr lang="en-GB" sz="2400" b="1" dirty="0" smtClean="0">
                <a:solidFill>
                  <a:srgbClr val="C00000"/>
                </a:solidFill>
              </a:rPr>
              <a:t>used as </a:t>
            </a:r>
            <a:r>
              <a:rPr lang="en-GB" sz="2400" b="1" dirty="0">
                <a:solidFill>
                  <a:srgbClr val="C00000"/>
                </a:solidFill>
              </a:rPr>
              <a:t>an encompassing definition of voice transcription and voice recognition, in </a:t>
            </a:r>
            <a:r>
              <a:rPr lang="en-GB" sz="2400" b="1" dirty="0" smtClean="0">
                <a:solidFill>
                  <a:srgbClr val="C00000"/>
                </a:solidFill>
              </a:rPr>
              <a:t>this text</a:t>
            </a:r>
            <a:r>
              <a:rPr lang="en-GB" sz="2400" b="1" dirty="0">
                <a:solidFill>
                  <a:srgbClr val="C00000"/>
                </a:solidFill>
              </a:rPr>
              <a:t>, we will use it to recognize the so-called command-and-control type of </a:t>
            </a:r>
            <a:r>
              <a:rPr lang="en-GB" sz="2400" b="1" dirty="0" smtClean="0">
                <a:solidFill>
                  <a:srgbClr val="C00000"/>
                </a:solidFill>
              </a:rPr>
              <a:t>recognition. Some </a:t>
            </a:r>
            <a:r>
              <a:rPr lang="en-GB" sz="2400" b="1" dirty="0">
                <a:solidFill>
                  <a:srgbClr val="C00000"/>
                </a:solidFill>
              </a:rPr>
              <a:t>major distinctions between voice transcription and voice </a:t>
            </a:r>
            <a:r>
              <a:rPr lang="en-GB" sz="2400" b="1" dirty="0" smtClean="0">
                <a:solidFill>
                  <a:srgbClr val="C00000"/>
                </a:solidFill>
              </a:rPr>
              <a:t>recognition, as </a:t>
            </a:r>
            <a:r>
              <a:rPr lang="en-GB" sz="2400" b="1" dirty="0">
                <a:solidFill>
                  <a:srgbClr val="C00000"/>
                </a:solidFill>
              </a:rPr>
              <a:t>defined in this text, are the following:</a:t>
            </a:r>
          </a:p>
        </p:txBody>
      </p:sp>
    </p:spTree>
    <p:extLst>
      <p:ext uri="{BB962C8B-B14F-4D97-AF65-F5344CB8AC3E}">
        <p14:creationId xmlns:p14="http://schemas.microsoft.com/office/powerpoint/2010/main" val="274379991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533399"/>
          </a:xfrm>
        </p:spPr>
        <p:txBody>
          <a:bodyPr>
            <a:normAutofit fontScale="90000"/>
          </a:bodyPr>
          <a:lstStyle/>
          <a:p>
            <a:r>
              <a:rPr lang="en-GB" sz="3200" b="1" dirty="0" smtClean="0">
                <a:solidFill>
                  <a:schemeClr val="accent3">
                    <a:lumMod val="50000"/>
                  </a:schemeClr>
                </a:solidFill>
              </a:rPr>
              <a:t>VOICE RECOGNITION</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457200"/>
            <a:ext cx="8991600" cy="6248400"/>
          </a:xfrm>
        </p:spPr>
        <p:txBody>
          <a:bodyPr>
            <a:noAutofit/>
          </a:bodyPr>
          <a:lstStyle/>
          <a:p>
            <a:pPr algn="just"/>
            <a:r>
              <a:rPr lang="en-GB" sz="2400" b="1" dirty="0" smtClean="0">
                <a:solidFill>
                  <a:srgbClr val="C00000"/>
                </a:solidFill>
              </a:rPr>
              <a:t>1. Directed Dialogue: As the term suggests, this is the case when every response by the user is preceded by a list of acceptable responses as well as an explanation of them. An example of such a dialogue is shown in Figure 7.2. As you see in this example, the dialogue is directed by the system. The </a:t>
            </a:r>
            <a:r>
              <a:rPr lang="en-GB" sz="2400" b="1" dirty="0" err="1" smtClean="0">
                <a:solidFill>
                  <a:srgbClr val="C00000"/>
                </a:solidFill>
              </a:rPr>
              <a:t>analog</a:t>
            </a:r>
            <a:r>
              <a:rPr lang="en-GB" sz="2400" b="1" dirty="0" smtClean="0">
                <a:solidFill>
                  <a:srgbClr val="C00000"/>
                </a:solidFill>
              </a:rPr>
              <a:t> of this type of dialog in the GUI world would be an interface entirely comprised of list boxes</a:t>
            </a:r>
          </a:p>
          <a:p>
            <a:pPr algn="just"/>
            <a:r>
              <a:rPr lang="en-GB" sz="2400" b="1" dirty="0" smtClean="0">
                <a:solidFill>
                  <a:srgbClr val="C00000"/>
                </a:solidFill>
              </a:rPr>
              <a:t>that are bound to predetermined selections.</a:t>
            </a:r>
          </a:p>
          <a:p>
            <a:pPr algn="just"/>
            <a:r>
              <a:rPr lang="en-US" sz="2400" b="1" dirty="0" smtClean="0">
                <a:solidFill>
                  <a:srgbClr val="C00000"/>
                </a:solidFill>
              </a:rPr>
              <a:t>2 </a:t>
            </a:r>
            <a:r>
              <a:rPr lang="en-GB" sz="2400" b="1" dirty="0" smtClean="0">
                <a:solidFill>
                  <a:schemeClr val="tx1">
                    <a:lumMod val="95000"/>
                    <a:lumOff val="5000"/>
                  </a:schemeClr>
                </a:solidFill>
              </a:rPr>
              <a:t>Natural Language: The ultimate goal of voice recognition is to be able to have the computing system understand the commands that you give it even if things are paraphrased or are put into the wrong order. Figure 7.3 is an example of a natural language interaction, taking place between a user and the computing system. As you can see in this example, although the system can only understand sentences and words that concern turning on and off lights or adjusting the temperature in the house, the user is able to put those words and sentences in any order desired</a:t>
            </a:r>
            <a:endParaRPr lang="en-GB" sz="2400" b="1" dirty="0">
              <a:solidFill>
                <a:schemeClr val="tx1">
                  <a:lumMod val="95000"/>
                  <a:lumOff val="5000"/>
                </a:schemeClr>
              </a:solidFill>
            </a:endParaRPr>
          </a:p>
        </p:txBody>
      </p:sp>
    </p:spTree>
    <p:extLst>
      <p:ext uri="{BB962C8B-B14F-4D97-AF65-F5344CB8AC3E}">
        <p14:creationId xmlns:p14="http://schemas.microsoft.com/office/powerpoint/2010/main" val="126175679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1066800"/>
          </a:xfrm>
        </p:spPr>
        <p:txBody>
          <a:bodyPr>
            <a:normAutofit/>
          </a:bodyPr>
          <a:lstStyle/>
          <a:p>
            <a:r>
              <a:rPr lang="en-GB" sz="3200" b="1" dirty="0" smtClean="0">
                <a:solidFill>
                  <a:schemeClr val="accent3">
                    <a:lumMod val="50000"/>
                  </a:schemeClr>
                </a:solidFill>
              </a:rPr>
              <a:t>VOICE RECOGNITION</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l"/>
            <a:r>
              <a:rPr lang="en-GB" sz="2000" b="1" dirty="0">
                <a:solidFill>
                  <a:srgbClr val="0070C0"/>
                </a:solidFill>
              </a:rPr>
              <a:t>System: “Welcome home Bob. How was your day? Can I help you tonight?”</a:t>
            </a:r>
          </a:p>
          <a:p>
            <a:pPr algn="l"/>
            <a:r>
              <a:rPr lang="en-GB" sz="2000" b="1" dirty="0">
                <a:solidFill>
                  <a:srgbClr val="0070C0"/>
                </a:solidFill>
              </a:rPr>
              <a:t>Bob: “Yeah. Turn on the lights in the garage, will you</a:t>
            </a:r>
            <a:r>
              <a:rPr lang="en-GB" sz="2000" b="1" dirty="0" smtClean="0">
                <a:solidFill>
                  <a:srgbClr val="0070C0"/>
                </a:solidFill>
              </a:rPr>
              <a:t>?” System</a:t>
            </a:r>
            <a:r>
              <a:rPr lang="en-GB" sz="2000" b="1" dirty="0">
                <a:solidFill>
                  <a:srgbClr val="0070C0"/>
                </a:solidFill>
              </a:rPr>
              <a:t>: “Lights are already on in the garage Bob. Is there anything else I can </a:t>
            </a:r>
            <a:r>
              <a:rPr lang="en-GB" sz="2000" b="1" dirty="0" smtClean="0">
                <a:solidFill>
                  <a:srgbClr val="0070C0"/>
                </a:solidFill>
              </a:rPr>
              <a:t>do for </a:t>
            </a:r>
            <a:r>
              <a:rPr lang="en-GB" sz="2000" b="1" dirty="0">
                <a:solidFill>
                  <a:srgbClr val="0070C0"/>
                </a:solidFill>
              </a:rPr>
              <a:t>you?”</a:t>
            </a:r>
          </a:p>
          <a:p>
            <a:pPr algn="l"/>
            <a:r>
              <a:rPr lang="en-GB" sz="2000" b="1" dirty="0">
                <a:solidFill>
                  <a:srgbClr val="0070C0"/>
                </a:solidFill>
              </a:rPr>
              <a:t>Bob: “Can you warm up the dinner please?”</a:t>
            </a:r>
          </a:p>
          <a:p>
            <a:pPr algn="l"/>
            <a:r>
              <a:rPr lang="en-GB" sz="2000" b="1" dirty="0">
                <a:solidFill>
                  <a:srgbClr val="0070C0"/>
                </a:solidFill>
              </a:rPr>
              <a:t>System: “I’m sorry Bob, I only understand tasks related to lighting and temperature.</a:t>
            </a:r>
          </a:p>
          <a:p>
            <a:pPr algn="l"/>
            <a:r>
              <a:rPr lang="en-GB" sz="2000" b="1" dirty="0">
                <a:solidFill>
                  <a:srgbClr val="0070C0"/>
                </a:solidFill>
              </a:rPr>
              <a:t>You’ll have to upgrade me to help you with the other </a:t>
            </a:r>
            <a:r>
              <a:rPr lang="en-GB" sz="2000" b="1" dirty="0" smtClean="0">
                <a:solidFill>
                  <a:srgbClr val="0070C0"/>
                </a:solidFill>
              </a:rPr>
              <a:t>household  controls</a:t>
            </a:r>
            <a:r>
              <a:rPr lang="en-GB" sz="2000" b="1" dirty="0">
                <a:solidFill>
                  <a:srgbClr val="0070C0"/>
                </a:solidFill>
              </a:rPr>
              <a:t>?”</a:t>
            </a:r>
          </a:p>
          <a:p>
            <a:pPr algn="l"/>
            <a:r>
              <a:rPr lang="en-GB" sz="2000" b="1" dirty="0">
                <a:solidFill>
                  <a:srgbClr val="0070C0"/>
                </a:solidFill>
              </a:rPr>
              <a:t>Bob: “Ok, well, turn on the lights in the kitchen and go into quiet mode.”</a:t>
            </a:r>
          </a:p>
          <a:p>
            <a:pPr algn="l"/>
            <a:r>
              <a:rPr lang="en-GB" sz="2000" b="1" dirty="0">
                <a:solidFill>
                  <a:srgbClr val="0070C0"/>
                </a:solidFill>
              </a:rPr>
              <a:t>System: “Thank you Bob. Lights are now on in the kitchen. Just say ‘Genie’ if</a:t>
            </a:r>
          </a:p>
          <a:p>
            <a:pPr algn="l"/>
            <a:r>
              <a:rPr lang="en-GB" sz="2000" b="1" dirty="0">
                <a:solidFill>
                  <a:srgbClr val="0070C0"/>
                </a:solidFill>
              </a:rPr>
              <a:t>you need me</a:t>
            </a:r>
            <a:r>
              <a:rPr lang="en-GB" sz="2000" b="1" dirty="0" smtClean="0">
                <a:solidFill>
                  <a:srgbClr val="0070C0"/>
                </a:solidFill>
              </a:rPr>
              <a:t>.”</a:t>
            </a:r>
          </a:p>
          <a:p>
            <a:pPr algn="l"/>
            <a:endParaRPr lang="en-GB" sz="2000" b="1" dirty="0">
              <a:solidFill>
                <a:srgbClr val="0070C0"/>
              </a:solidFill>
            </a:endParaRPr>
          </a:p>
          <a:p>
            <a:r>
              <a:rPr lang="en-GB" sz="2000" b="1" dirty="0">
                <a:solidFill>
                  <a:srgbClr val="C00000"/>
                </a:solidFill>
              </a:rPr>
              <a:t>FIGURE 7.3. Natural Language.</a:t>
            </a:r>
          </a:p>
        </p:txBody>
      </p:sp>
    </p:spTree>
    <p:extLst>
      <p:ext uri="{BB962C8B-B14F-4D97-AF65-F5344CB8AC3E}">
        <p14:creationId xmlns:p14="http://schemas.microsoft.com/office/powerpoint/2010/main" val="391519225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1066800"/>
          </a:xfrm>
        </p:spPr>
        <p:txBody>
          <a:bodyPr>
            <a:normAutofit/>
          </a:bodyPr>
          <a:lstStyle/>
          <a:p>
            <a:r>
              <a:rPr lang="en-GB" sz="3200" b="1" dirty="0" smtClean="0">
                <a:solidFill>
                  <a:schemeClr val="accent3">
                    <a:lumMod val="50000"/>
                  </a:schemeClr>
                </a:solidFill>
              </a:rPr>
              <a:t>VOICE RECOGNITION</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smtClean="0">
                <a:solidFill>
                  <a:srgbClr val="C00000"/>
                </a:solidFill>
              </a:rPr>
              <a:t>3. Mixed-Mode Dialogues: Mixed-mode dialogs are often referred to as </a:t>
            </a:r>
            <a:r>
              <a:rPr lang="en-GB" sz="2400" b="1" dirty="0" err="1" smtClean="0">
                <a:solidFill>
                  <a:srgbClr val="C00000"/>
                </a:solidFill>
              </a:rPr>
              <a:t>mixedinitiative</a:t>
            </a:r>
            <a:r>
              <a:rPr lang="en-GB" sz="2400" b="1" dirty="0">
                <a:solidFill>
                  <a:srgbClr val="C00000"/>
                </a:solidFill>
              </a:rPr>
              <a:t> </a:t>
            </a:r>
            <a:r>
              <a:rPr lang="en-GB" sz="2400" b="1" dirty="0" smtClean="0">
                <a:solidFill>
                  <a:srgbClr val="C00000"/>
                </a:solidFill>
              </a:rPr>
              <a:t>or natural language as well (though this second is a bit of a misnomer as mixed-mode dialogues are not as flexible as natural language dialogues). </a:t>
            </a:r>
            <a:r>
              <a:rPr lang="en-GB" sz="2400" b="1" dirty="0" smtClean="0">
                <a:solidFill>
                  <a:schemeClr val="accent3">
                    <a:lumMod val="50000"/>
                  </a:schemeClr>
                </a:solidFill>
              </a:rPr>
              <a:t>Mixed-mode dialogues allow natural language interactions while directing the user so as to contain the possible responses to a given question to a minimum. Figure 7.4 shows an example of a mixed-mode dialog between our fictitious</a:t>
            </a:r>
          </a:p>
          <a:p>
            <a:pPr algn="just"/>
            <a:r>
              <a:rPr lang="en-GB" sz="2400" b="1" dirty="0" smtClean="0">
                <a:solidFill>
                  <a:schemeClr val="accent3">
                    <a:lumMod val="50000"/>
                  </a:schemeClr>
                </a:solidFill>
              </a:rPr>
              <a:t>system and Bob. Note that although the system drives the conversation taking place with the user and tries to limit the expected responses from the user, it understands the user’s natural language response.</a:t>
            </a:r>
            <a:endParaRPr lang="en-GB" sz="2400" b="1" dirty="0">
              <a:solidFill>
                <a:schemeClr val="accent3">
                  <a:lumMod val="50000"/>
                </a:schemeClr>
              </a:solidFill>
            </a:endParaRPr>
          </a:p>
        </p:txBody>
      </p:sp>
    </p:spTree>
    <p:extLst>
      <p:ext uri="{BB962C8B-B14F-4D97-AF65-F5344CB8AC3E}">
        <p14:creationId xmlns:p14="http://schemas.microsoft.com/office/powerpoint/2010/main" val="19737080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52401"/>
            <a:ext cx="7772400" cy="609599"/>
          </a:xfrm>
        </p:spPr>
        <p:txBody>
          <a:bodyPr>
            <a:normAutofit fontScale="90000"/>
          </a:bodyPr>
          <a:lstStyle/>
          <a:p>
            <a:r>
              <a:rPr lang="en-GB" sz="3600" b="1" dirty="0">
                <a:solidFill>
                  <a:srgbClr val="990099"/>
                </a:solidFill>
              </a:rPr>
              <a:t>Human Factors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838200" y="609600"/>
            <a:ext cx="7772400" cy="6019800"/>
          </a:xfrm>
        </p:spPr>
        <p:txBody>
          <a:bodyPr>
            <a:normAutofit fontScale="85000" lnSpcReduction="20000"/>
          </a:bodyPr>
          <a:lstStyle/>
          <a:p>
            <a:pPr algn="just"/>
            <a:r>
              <a:rPr lang="en-GB" b="1" dirty="0" smtClean="0">
                <a:solidFill>
                  <a:schemeClr val="tx1">
                    <a:lumMod val="95000"/>
                    <a:lumOff val="5000"/>
                  </a:schemeClr>
                </a:solidFill>
              </a:rPr>
              <a:t>Dix </a:t>
            </a:r>
            <a:r>
              <a:rPr lang="en-GB" b="1" dirty="0">
                <a:solidFill>
                  <a:schemeClr val="tx1">
                    <a:lumMod val="95000"/>
                    <a:lumOff val="5000"/>
                  </a:schemeClr>
                </a:solidFill>
              </a:rPr>
              <a:t>et al. define human factors, often referred to as ergonomics, as the study of</a:t>
            </a:r>
          </a:p>
          <a:p>
            <a:pPr algn="just"/>
            <a:r>
              <a:rPr lang="en-GB" b="1" dirty="0">
                <a:solidFill>
                  <a:schemeClr val="tx1">
                    <a:lumMod val="95000"/>
                    <a:lumOff val="5000"/>
                  </a:schemeClr>
                </a:solidFill>
              </a:rPr>
              <a:t>the physical characteristics of the interaction</a:t>
            </a:r>
            <a:r>
              <a:rPr lang="en-GB" b="1" dirty="0" smtClean="0">
                <a:solidFill>
                  <a:schemeClr val="tx1">
                    <a:lumMod val="95000"/>
                    <a:lumOff val="5000"/>
                  </a:schemeClr>
                </a:solidFill>
              </a:rPr>
              <a:t>: how </a:t>
            </a:r>
            <a:r>
              <a:rPr lang="en-GB" b="1" dirty="0">
                <a:solidFill>
                  <a:schemeClr val="tx1">
                    <a:lumMod val="95000"/>
                    <a:lumOff val="5000"/>
                  </a:schemeClr>
                </a:solidFill>
              </a:rPr>
              <a:t>the controls are designed, </a:t>
            </a:r>
            <a:r>
              <a:rPr lang="en-GB" b="1" dirty="0" smtClean="0">
                <a:solidFill>
                  <a:schemeClr val="tx1">
                    <a:lumMod val="95000"/>
                    <a:lumOff val="5000"/>
                  </a:schemeClr>
                </a:solidFill>
              </a:rPr>
              <a:t>the physical </a:t>
            </a:r>
            <a:r>
              <a:rPr lang="en-GB" b="1" dirty="0">
                <a:solidFill>
                  <a:schemeClr val="tx1">
                    <a:lumMod val="95000"/>
                    <a:lumOff val="5000"/>
                  </a:schemeClr>
                </a:solidFill>
              </a:rPr>
              <a:t>environment in which the interaction takes place, and the layout </a:t>
            </a:r>
            <a:r>
              <a:rPr lang="en-GB" b="1" dirty="0" smtClean="0">
                <a:solidFill>
                  <a:schemeClr val="tx1">
                    <a:lumMod val="95000"/>
                    <a:lumOff val="5000"/>
                  </a:schemeClr>
                </a:solidFill>
              </a:rPr>
              <a:t>and physical </a:t>
            </a:r>
            <a:r>
              <a:rPr lang="en-GB" b="1" dirty="0">
                <a:solidFill>
                  <a:schemeClr val="tx1">
                    <a:lumMod val="95000"/>
                    <a:lumOff val="5000"/>
                  </a:schemeClr>
                </a:solidFill>
              </a:rPr>
              <a:t>qualities of the screen [Dix et al. 1998].</a:t>
            </a:r>
          </a:p>
          <a:p>
            <a:pPr algn="just"/>
            <a:r>
              <a:rPr lang="en-GB" b="1" dirty="0" smtClean="0">
                <a:solidFill>
                  <a:srgbClr val="760014"/>
                </a:solidFill>
              </a:rPr>
              <a:t>For </a:t>
            </a:r>
            <a:r>
              <a:rPr lang="en-GB" b="1" dirty="0">
                <a:solidFill>
                  <a:srgbClr val="760014"/>
                </a:solidFill>
              </a:rPr>
              <a:t>any typical application, we need to consider the following as the </a:t>
            </a:r>
            <a:r>
              <a:rPr lang="en-GB" b="1" dirty="0" smtClean="0">
                <a:solidFill>
                  <a:srgbClr val="760014"/>
                </a:solidFill>
              </a:rPr>
              <a:t>elements of </a:t>
            </a:r>
            <a:r>
              <a:rPr lang="en-GB" b="1" dirty="0">
                <a:solidFill>
                  <a:srgbClr val="760014"/>
                </a:solidFill>
              </a:rPr>
              <a:t>human factors consideration:</a:t>
            </a:r>
          </a:p>
          <a:p>
            <a:pPr algn="just"/>
            <a:r>
              <a:rPr lang="en-GB" b="1" dirty="0">
                <a:solidFill>
                  <a:srgbClr val="760014"/>
                </a:solidFill>
              </a:rPr>
              <a:t>1. the look and feel of the application and how the users “like” the user interface,</a:t>
            </a:r>
          </a:p>
          <a:p>
            <a:pPr algn="just"/>
            <a:r>
              <a:rPr lang="en-GB" b="1" dirty="0">
                <a:solidFill>
                  <a:srgbClr val="760014"/>
                </a:solidFill>
              </a:rPr>
              <a:t>2. the ease of learning the interface well and becoming efficient at using the user</a:t>
            </a:r>
          </a:p>
          <a:p>
            <a:pPr algn="just"/>
            <a:r>
              <a:rPr lang="en-GB" b="1" dirty="0">
                <a:solidFill>
                  <a:srgbClr val="760014"/>
                </a:solidFill>
              </a:rPr>
              <a:t>interface, and</a:t>
            </a:r>
          </a:p>
          <a:p>
            <a:pPr algn="just"/>
            <a:r>
              <a:rPr lang="en-GB" b="1" dirty="0">
                <a:solidFill>
                  <a:srgbClr val="760014"/>
                </a:solidFill>
              </a:rPr>
              <a:t>3. health issues in using the user interface.</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3</a:t>
            </a:fld>
            <a:endParaRPr lang="en-GB" dirty="0">
              <a:solidFill>
                <a:prstClr val="black">
                  <a:tint val="75000"/>
                </a:prstClr>
              </a:solidFill>
            </a:endParaRPr>
          </a:p>
        </p:txBody>
      </p:sp>
    </p:spTree>
    <p:extLst>
      <p:ext uri="{BB962C8B-B14F-4D97-AF65-F5344CB8AC3E}">
        <p14:creationId xmlns:p14="http://schemas.microsoft.com/office/powerpoint/2010/main" val="394612551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457199"/>
          </a:xfrm>
        </p:spPr>
        <p:txBody>
          <a:bodyPr>
            <a:normAutofit fontScale="90000"/>
          </a:bodyPr>
          <a:lstStyle/>
          <a:p>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l"/>
            <a:r>
              <a:rPr lang="en-GB" sz="2400" b="1" dirty="0" smtClean="0">
                <a:solidFill>
                  <a:srgbClr val="002060"/>
                </a:solidFill>
              </a:rPr>
              <a:t>System: “Welcome home Bob. How was your day? Can I turn on any lights or</a:t>
            </a:r>
          </a:p>
          <a:p>
            <a:pPr algn="l"/>
            <a:r>
              <a:rPr lang="en-GB" sz="2400" b="1" dirty="0" smtClean="0">
                <a:solidFill>
                  <a:srgbClr val="002060"/>
                </a:solidFill>
              </a:rPr>
              <a:t>adjust the temperature for you tonight?”</a:t>
            </a:r>
          </a:p>
          <a:p>
            <a:pPr algn="l"/>
            <a:r>
              <a:rPr lang="en-GB" sz="2400" b="1" dirty="0" smtClean="0">
                <a:solidFill>
                  <a:srgbClr val="002060"/>
                </a:solidFill>
              </a:rPr>
              <a:t>Bob: “Yeah. Could you turn on the lights please?”</a:t>
            </a:r>
          </a:p>
          <a:p>
            <a:pPr algn="l"/>
            <a:r>
              <a:rPr lang="en-GB" sz="2400" b="1" dirty="0" smtClean="0">
                <a:solidFill>
                  <a:srgbClr val="002060"/>
                </a:solidFill>
              </a:rPr>
              <a:t>System: “Where would you like to turn on the lights Bob? Your bedroom, the</a:t>
            </a:r>
          </a:p>
          <a:p>
            <a:pPr algn="l"/>
            <a:r>
              <a:rPr lang="en-GB" sz="2400" b="1" dirty="0" smtClean="0">
                <a:solidFill>
                  <a:srgbClr val="002060"/>
                </a:solidFill>
              </a:rPr>
              <a:t>bathroom, the kitchen, or the garage?”</a:t>
            </a:r>
          </a:p>
          <a:p>
            <a:pPr algn="l"/>
            <a:r>
              <a:rPr lang="en-GB" sz="2400" b="1" dirty="0" smtClean="0">
                <a:solidFill>
                  <a:srgbClr val="002060"/>
                </a:solidFill>
              </a:rPr>
              <a:t>Bob: “My Bedroom and the bathroom lights please?”</a:t>
            </a:r>
          </a:p>
          <a:p>
            <a:pPr algn="l"/>
            <a:r>
              <a:rPr lang="en-GB" sz="2400" b="1" dirty="0" smtClean="0">
                <a:solidFill>
                  <a:srgbClr val="002060"/>
                </a:solidFill>
              </a:rPr>
              <a:t>System: “Ok Bob. Those lights are now on.”</a:t>
            </a:r>
          </a:p>
          <a:p>
            <a:pPr algn="l"/>
            <a:r>
              <a:rPr lang="en-GB" sz="2400" b="1" dirty="0" smtClean="0">
                <a:solidFill>
                  <a:srgbClr val="002060"/>
                </a:solidFill>
              </a:rPr>
              <a:t>Bob: “Great. You can go into quiet mode now.”</a:t>
            </a:r>
          </a:p>
          <a:p>
            <a:pPr algn="l"/>
            <a:endParaRPr lang="en-GB" sz="2400" b="1" dirty="0" smtClean="0">
              <a:solidFill>
                <a:srgbClr val="002060"/>
              </a:solidFill>
            </a:endParaRPr>
          </a:p>
          <a:p>
            <a:pPr algn="l"/>
            <a:r>
              <a:rPr lang="en-GB" sz="2000" b="1" dirty="0" smtClean="0">
                <a:solidFill>
                  <a:srgbClr val="C00000"/>
                </a:solidFill>
              </a:rPr>
              <a:t>FIGURE 7.4. Mixed-Initiative Dialogs.</a:t>
            </a:r>
            <a:endParaRPr lang="en-GB" sz="2000" b="1" dirty="0">
              <a:solidFill>
                <a:srgbClr val="C00000"/>
              </a:solidFill>
            </a:endParaRPr>
          </a:p>
        </p:txBody>
      </p:sp>
    </p:spTree>
    <p:extLst>
      <p:ext uri="{BB962C8B-B14F-4D97-AF65-F5344CB8AC3E}">
        <p14:creationId xmlns:p14="http://schemas.microsoft.com/office/powerpoint/2010/main" val="206468745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761999"/>
          </a:xfrm>
        </p:spPr>
        <p:txBody>
          <a:bodyPr>
            <a:normAutofit/>
          </a:bodyPr>
          <a:lstStyle/>
          <a:p>
            <a:r>
              <a:rPr lang="en-GB" sz="3200" b="1" i="1" dirty="0"/>
              <a:t>Java Speech APIs</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smtClean="0">
                <a:solidFill>
                  <a:schemeClr val="accent3">
                    <a:lumMod val="50000"/>
                  </a:schemeClr>
                </a:solidFill>
              </a:rPr>
              <a:t>As in the case of other APIs, the Java platform offers a canonical API, agreed upon by the various vendors of speech-related software. JSAPI, or Java Speech APIs, is this canonical API. Although this API is no different than any other API, considering it has two benefits.</a:t>
            </a:r>
            <a:r>
              <a:rPr lang="en-GB" sz="2400" b="1" dirty="0" smtClean="0">
                <a:solidFill>
                  <a:srgbClr val="FF0000"/>
                </a:solidFill>
              </a:rPr>
              <a:t> First, because it has been agreed on by more than one commercial entity, there is less bias in it toward any particular platform implementation.</a:t>
            </a:r>
          </a:p>
          <a:p>
            <a:pPr algn="just"/>
            <a:r>
              <a:rPr lang="en-GB" sz="2400" b="1" dirty="0" smtClean="0">
                <a:solidFill>
                  <a:srgbClr val="FF0000"/>
                </a:solidFill>
              </a:rPr>
              <a:t>Second, it gives us a good high-level view of what any API may implement in providing access to the underlying technologies for a VUI.  There are three main packages in JSAPI:</a:t>
            </a:r>
            <a:endParaRPr lang="en-GB" sz="2400" b="1" dirty="0">
              <a:solidFill>
                <a:srgbClr val="FF0000"/>
              </a:solidFill>
            </a:endParaRPr>
          </a:p>
        </p:txBody>
      </p:sp>
    </p:spTree>
    <p:extLst>
      <p:ext uri="{BB962C8B-B14F-4D97-AF65-F5344CB8AC3E}">
        <p14:creationId xmlns:p14="http://schemas.microsoft.com/office/powerpoint/2010/main" val="328720438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761999"/>
          </a:xfrm>
        </p:spPr>
        <p:txBody>
          <a:bodyPr>
            <a:normAutofit/>
          </a:bodyPr>
          <a:lstStyle/>
          <a:p>
            <a:r>
              <a:rPr lang="en-GB" sz="3200" b="1" i="1" dirty="0"/>
              <a:t>Java Speech APIs</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smtClean="0">
                <a:solidFill>
                  <a:srgbClr val="FF0000"/>
                </a:solidFill>
              </a:rPr>
              <a:t>1. </a:t>
            </a:r>
            <a:r>
              <a:rPr lang="en-GB" sz="2400" b="1" dirty="0" err="1" smtClean="0">
                <a:solidFill>
                  <a:srgbClr val="FF0000"/>
                </a:solidFill>
              </a:rPr>
              <a:t>javax.speech</a:t>
            </a:r>
            <a:r>
              <a:rPr lang="en-GB" sz="2400" b="1" dirty="0" smtClean="0">
                <a:solidFill>
                  <a:srgbClr val="FF0000"/>
                </a:solidFill>
              </a:rPr>
              <a:t>: This package provides the infrastructure to connect to the voice channels for input and output and to manage dictionary vocabularies dynamically. It also provides the interfaces that are later used by the other two packages  in JSAPI.</a:t>
            </a:r>
          </a:p>
          <a:p>
            <a:pPr algn="just"/>
            <a:r>
              <a:rPr lang="en-GB" sz="2400" b="1" dirty="0" smtClean="0">
                <a:solidFill>
                  <a:schemeClr val="tx1">
                    <a:lumMod val="95000"/>
                    <a:lumOff val="5000"/>
                  </a:schemeClr>
                </a:solidFill>
              </a:rPr>
              <a:t>2. </a:t>
            </a:r>
            <a:r>
              <a:rPr lang="en-GB" sz="2400" b="1" dirty="0" err="1" smtClean="0">
                <a:solidFill>
                  <a:schemeClr val="tx1">
                    <a:lumMod val="95000"/>
                    <a:lumOff val="5000"/>
                  </a:schemeClr>
                </a:solidFill>
              </a:rPr>
              <a:t>javax.speech.synthesis</a:t>
            </a:r>
            <a:r>
              <a:rPr lang="en-GB" sz="2400" b="1" dirty="0" smtClean="0">
                <a:solidFill>
                  <a:schemeClr val="tx1">
                    <a:lumMod val="95000"/>
                    <a:lumOff val="5000"/>
                  </a:schemeClr>
                </a:solidFill>
              </a:rPr>
              <a:t>: As its name may suggest, this package provides an API suitable for providing an interface to speech-synthesis systems. This package provides the utilities to adjust the different values for the quality of speech provided by the speech-synthesis engine for tighter control of the synthesis. It also provides JSML hooks into the system so that the synthesis can be done based on JSML.</a:t>
            </a:r>
          </a:p>
          <a:p>
            <a:pPr algn="just"/>
            <a:r>
              <a:rPr lang="en-GB" sz="2400" b="1" dirty="0" smtClean="0">
                <a:solidFill>
                  <a:srgbClr val="7030A0"/>
                </a:solidFill>
              </a:rPr>
              <a:t>3. </a:t>
            </a:r>
            <a:r>
              <a:rPr lang="en-GB" sz="2400" b="1" dirty="0" err="1" smtClean="0">
                <a:solidFill>
                  <a:srgbClr val="7030A0"/>
                </a:solidFill>
              </a:rPr>
              <a:t>javax.speech.recognition</a:t>
            </a:r>
            <a:r>
              <a:rPr lang="en-GB" sz="2400" b="1" dirty="0" smtClean="0">
                <a:solidFill>
                  <a:srgbClr val="7030A0"/>
                </a:solidFill>
              </a:rPr>
              <a:t>: This package provides the interfaces for managing grammars, rules, recognition results, and the settings of the recognition engine. As may be suspected, it takes advantage of JSGF,</a:t>
            </a:r>
            <a:endParaRPr lang="en-GB" sz="2400" b="1" dirty="0">
              <a:solidFill>
                <a:srgbClr val="7030A0"/>
              </a:solidFill>
            </a:endParaRPr>
          </a:p>
        </p:txBody>
      </p:sp>
    </p:spTree>
    <p:extLst>
      <p:ext uri="{BB962C8B-B14F-4D97-AF65-F5344CB8AC3E}">
        <p14:creationId xmlns:p14="http://schemas.microsoft.com/office/powerpoint/2010/main" val="212884358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609599"/>
          </a:xfrm>
        </p:spPr>
        <p:txBody>
          <a:bodyPr>
            <a:normAutofit/>
          </a:bodyPr>
          <a:lstStyle/>
          <a:p>
            <a:r>
              <a:rPr lang="en-GB" sz="3200" b="1" i="1" dirty="0"/>
              <a:t>VXML</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smtClean="0">
                <a:solidFill>
                  <a:srgbClr val="FF0000"/>
                </a:solidFill>
              </a:rPr>
              <a:t>VXML has its roots in efforts by Motorola, AT&amp;T, and a group of other companies. The goal was to create a model similar to the thin-client GUI Web browsers such as Mosaic, Netscape Navigator, or MS Internet Explorer. As various </a:t>
            </a:r>
            <a:r>
              <a:rPr lang="en-GB" sz="2400" b="1" dirty="0" err="1" smtClean="0">
                <a:solidFill>
                  <a:srgbClr val="FF0000"/>
                </a:solidFill>
              </a:rPr>
              <a:t>markup</a:t>
            </a:r>
            <a:r>
              <a:rPr lang="en-GB" sz="2400" b="1" dirty="0" smtClean="0">
                <a:solidFill>
                  <a:srgbClr val="FF0000"/>
                </a:solidFill>
              </a:rPr>
              <a:t> language were suggested by different groups, it became apparent that a standard language was needed and this is when various commercial entities, under the direction of W3C, began to develop VXML</a:t>
            </a:r>
            <a:r>
              <a:rPr lang="en-GB" sz="2400" b="1" dirty="0" smtClean="0">
                <a:solidFill>
                  <a:srgbClr val="7030A0"/>
                </a:solidFill>
              </a:rPr>
              <a:t>. VXML version 2.0 is the latest ratified version of VXML. Before we go into the syntactical aspects of VXML, let us take a step back and see what VXML is and what it is not:</a:t>
            </a:r>
            <a:endParaRPr lang="en-GB" sz="2400" b="1" dirty="0">
              <a:solidFill>
                <a:srgbClr val="7030A0"/>
              </a:solidFill>
            </a:endParaRPr>
          </a:p>
        </p:txBody>
      </p:sp>
    </p:spTree>
    <p:extLst>
      <p:ext uri="{BB962C8B-B14F-4D97-AF65-F5344CB8AC3E}">
        <p14:creationId xmlns:p14="http://schemas.microsoft.com/office/powerpoint/2010/main" val="6099079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609599"/>
          </a:xfrm>
        </p:spPr>
        <p:txBody>
          <a:bodyPr>
            <a:normAutofit/>
          </a:bodyPr>
          <a:lstStyle/>
          <a:p>
            <a:r>
              <a:rPr lang="en-GB" sz="3200" b="1" i="1" dirty="0"/>
              <a:t>VXML</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marL="457200" indent="-457200" algn="just">
              <a:buAutoNum type="arabicPeriod"/>
            </a:pPr>
            <a:r>
              <a:rPr lang="en-GB" sz="2400" b="1" dirty="0" smtClean="0">
                <a:solidFill>
                  <a:srgbClr val="7030A0"/>
                </a:solidFill>
              </a:rPr>
              <a:t>VXML is normally not consumable by the end telephony device. Perhaps the biggest misconception about VXML is that, like HTML, it is consumed by a browser that runs on a device that is in control of the user.</a:t>
            </a:r>
          </a:p>
          <a:p>
            <a:pPr marL="457200" indent="-457200" algn="just">
              <a:buAutoNum type="arabicPeriod"/>
            </a:pPr>
            <a:r>
              <a:rPr lang="en-GB" sz="2400" b="1" dirty="0" smtClean="0">
                <a:solidFill>
                  <a:schemeClr val="tx1">
                    <a:lumMod val="95000"/>
                    <a:lumOff val="5000"/>
                  </a:schemeClr>
                </a:solidFill>
              </a:rPr>
              <a:t>SALT and VXML are not equivalent in functionality, architecture, or any other aspects.  SALT and VXML are largely competing technologies. VXML has been  designed to </a:t>
            </a:r>
            <a:r>
              <a:rPr lang="en-GB" sz="2400" b="1" dirty="0" err="1" smtClean="0">
                <a:solidFill>
                  <a:schemeClr val="tx1">
                    <a:lumMod val="95000"/>
                    <a:lumOff val="5000"/>
                  </a:schemeClr>
                </a:solidFill>
              </a:rPr>
              <a:t>ful</a:t>
            </a:r>
            <a:r>
              <a:rPr lang="en-GB" sz="2400" b="1" dirty="0" smtClean="0">
                <a:solidFill>
                  <a:schemeClr val="tx1">
                    <a:lumMod val="95000"/>
                    <a:lumOff val="5000"/>
                  </a:schemeClr>
                </a:solidFill>
              </a:rPr>
              <a:t> fill the voice recognition piece of the puzzle in a larger architectural  design along with a series of other standards such as CCML, SSML, SMIL, and others.</a:t>
            </a:r>
          </a:p>
          <a:p>
            <a:pPr marL="457200" indent="-457200" algn="just">
              <a:buAutoNum type="arabicPeriod"/>
            </a:pPr>
            <a:r>
              <a:rPr lang="en-GB" sz="2400" b="1" dirty="0" smtClean="0">
                <a:solidFill>
                  <a:srgbClr val="FF0000"/>
                </a:solidFill>
              </a:rPr>
              <a:t>Whether VXML can be used on a project depends on whether the voice recognition platform offers a VXML-compliant browse. VXML simply offers us an easier method of specifying the states and navigation methods between the different states of a </a:t>
            </a:r>
            <a:r>
              <a:rPr lang="en-GB" sz="2400" b="1" dirty="0" err="1" smtClean="0">
                <a:solidFill>
                  <a:srgbClr val="FF0000"/>
                </a:solidFill>
              </a:rPr>
              <a:t>VUI.We</a:t>
            </a:r>
            <a:r>
              <a:rPr lang="en-GB" sz="2400" b="1" dirty="0" smtClean="0">
                <a:solidFill>
                  <a:srgbClr val="FF0000"/>
                </a:solidFill>
              </a:rPr>
              <a:t> still need the voice recognition engine and an API to </a:t>
            </a:r>
            <a:r>
              <a:rPr lang="en-GB" sz="2400" b="1" dirty="0" err="1" smtClean="0">
                <a:solidFill>
                  <a:srgbClr val="FF0000"/>
                </a:solidFill>
              </a:rPr>
              <a:t>accessi</a:t>
            </a:r>
            <a:r>
              <a:rPr lang="en-GB" sz="2400" b="1" dirty="0" smtClean="0">
                <a:solidFill>
                  <a:srgbClr val="FF0000"/>
                </a:solidFill>
              </a:rPr>
              <a:t> </a:t>
            </a:r>
            <a:r>
              <a:rPr lang="en-GB" sz="2400" b="1" dirty="0" err="1" smtClean="0">
                <a:solidFill>
                  <a:srgbClr val="FF0000"/>
                </a:solidFill>
              </a:rPr>
              <a:t>ts</a:t>
            </a:r>
            <a:r>
              <a:rPr lang="en-GB" sz="2400" b="1" dirty="0" smtClean="0">
                <a:solidFill>
                  <a:srgbClr val="FF0000"/>
                </a:solidFill>
              </a:rPr>
              <a:t> functionality.</a:t>
            </a:r>
            <a:endParaRPr lang="en-GB" sz="2400" b="1" dirty="0">
              <a:solidFill>
                <a:srgbClr val="FF0000"/>
              </a:solidFill>
            </a:endParaRPr>
          </a:p>
        </p:txBody>
      </p:sp>
    </p:spTree>
    <p:extLst>
      <p:ext uri="{BB962C8B-B14F-4D97-AF65-F5344CB8AC3E}">
        <p14:creationId xmlns:p14="http://schemas.microsoft.com/office/powerpoint/2010/main" val="190608804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609599"/>
          </a:xfrm>
        </p:spPr>
        <p:txBody>
          <a:bodyPr>
            <a:normAutofit/>
          </a:bodyPr>
          <a:lstStyle/>
          <a:p>
            <a:r>
              <a:rPr lang="en-GB" sz="3200" b="1" i="1" dirty="0"/>
              <a:t>VXML</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685800"/>
            <a:ext cx="8991600" cy="6019800"/>
          </a:xfrm>
        </p:spPr>
        <p:txBody>
          <a:bodyPr>
            <a:noAutofit/>
          </a:bodyPr>
          <a:lstStyle/>
          <a:p>
            <a:pPr algn="just"/>
            <a:r>
              <a:rPr lang="en-GB" sz="2400" b="1" dirty="0" smtClean="0">
                <a:solidFill>
                  <a:srgbClr val="FF0000"/>
                </a:solidFill>
              </a:rPr>
              <a:t>4. VXML can be static or dynamically generated. Just like HTML, we can have static VXML documents, generate the VXML in batches, or we can generate the documents at run time based on a set of rules.</a:t>
            </a:r>
          </a:p>
          <a:p>
            <a:pPr algn="just"/>
            <a:r>
              <a:rPr lang="en-GB" sz="2400" b="1" dirty="0" smtClean="0">
                <a:solidFill>
                  <a:srgbClr val="002060"/>
                </a:solidFill>
              </a:rPr>
              <a:t>VXML has the following set of goals:</a:t>
            </a:r>
          </a:p>
          <a:p>
            <a:pPr algn="just"/>
            <a:r>
              <a:rPr lang="en-GB" sz="2000" b="1" dirty="0" smtClean="0">
                <a:solidFill>
                  <a:schemeClr val="tx1">
                    <a:lumMod val="95000"/>
                    <a:lumOff val="5000"/>
                  </a:schemeClr>
                </a:solidFill>
              </a:rPr>
              <a:t>1. To provide a simple mechanism to build VUIs.</a:t>
            </a:r>
          </a:p>
          <a:p>
            <a:pPr algn="just"/>
            <a:r>
              <a:rPr lang="en-GB" sz="2000" b="1" dirty="0" smtClean="0">
                <a:solidFill>
                  <a:srgbClr val="002060"/>
                </a:solidFill>
              </a:rPr>
              <a:t>2. To separate the concerns of business logic from the concerns of building VUIs.</a:t>
            </a:r>
          </a:p>
          <a:p>
            <a:pPr algn="just"/>
            <a:r>
              <a:rPr lang="en-GB" sz="2000" b="1" dirty="0" smtClean="0">
                <a:solidFill>
                  <a:schemeClr val="accent6">
                    <a:lumMod val="50000"/>
                  </a:schemeClr>
                </a:solidFill>
              </a:rPr>
              <a:t>3. To provide a language that is portable across multiple voice recognition platforms.</a:t>
            </a:r>
          </a:p>
          <a:p>
            <a:pPr algn="just"/>
            <a:r>
              <a:rPr lang="en-GB" sz="2000" b="1" dirty="0" smtClean="0">
                <a:solidFill>
                  <a:srgbClr val="002060"/>
                </a:solidFill>
              </a:rPr>
              <a:t>4. To enable one VXML document to hold multiple voice interactions. This lessens  the number of interactions between the application running on the voice platform  and applications, databases, or other interfaces providing the business  logic necessary to generate the VXML document.</a:t>
            </a:r>
          </a:p>
          <a:p>
            <a:pPr algn="just"/>
            <a:r>
              <a:rPr lang="en-GB" sz="2000" b="1" dirty="0" smtClean="0">
                <a:solidFill>
                  <a:schemeClr val="accent3">
                    <a:lumMod val="50000"/>
                  </a:schemeClr>
                </a:solidFill>
              </a:rPr>
              <a:t>5. To offer a small but sufficient set of features for basic telephony call control  and text-to-speech interactions. Although the functionality through VXML for  these functions are sufficient for smaller efforts, it is recommended that more  comprehensive efforts, particularly for mobile applications, defer telephony  control to CCPP and text-to-speech generation to SSML.</a:t>
            </a:r>
            <a:endParaRPr lang="en-GB" sz="2000" b="1" dirty="0">
              <a:solidFill>
                <a:schemeClr val="accent3">
                  <a:lumMod val="50000"/>
                </a:schemeClr>
              </a:solidFill>
            </a:endParaRPr>
          </a:p>
        </p:txBody>
      </p:sp>
    </p:spTree>
    <p:extLst>
      <p:ext uri="{BB962C8B-B14F-4D97-AF65-F5344CB8AC3E}">
        <p14:creationId xmlns:p14="http://schemas.microsoft.com/office/powerpoint/2010/main" val="3935615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533399"/>
          </a:xfrm>
        </p:spPr>
        <p:txBody>
          <a:bodyPr>
            <a:normAutofit fontScale="90000"/>
          </a:bodyPr>
          <a:lstStyle/>
          <a:p>
            <a:r>
              <a:rPr lang="en-GB" sz="3200" b="1" i="1" dirty="0"/>
              <a:t>Using VXML for Mobile Applications</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533400"/>
            <a:ext cx="8991600" cy="6172200"/>
          </a:xfrm>
        </p:spPr>
        <p:txBody>
          <a:bodyPr>
            <a:noAutofit/>
          </a:bodyPr>
          <a:lstStyle/>
          <a:p>
            <a:pPr algn="just"/>
            <a:r>
              <a:rPr lang="en-GB" sz="2000" b="1" dirty="0" smtClean="0">
                <a:solidFill>
                  <a:srgbClr val="C00000"/>
                </a:solidFill>
              </a:rPr>
              <a:t>Though there is a great deal of effort today to implement embedded voice recognition systems onto mobile devices, resource-starved devices do not lend themselves to voice browsing technologies. So, when it comes to using VXML for mobile applications, we are primarily referring to the server-side interpretation of the VXML document.</a:t>
            </a:r>
          </a:p>
          <a:p>
            <a:pPr algn="just"/>
            <a:r>
              <a:rPr lang="en-GB" sz="2000" b="1" dirty="0" smtClean="0">
                <a:solidFill>
                  <a:schemeClr val="tx1">
                    <a:lumMod val="95000"/>
                    <a:lumOff val="5000"/>
                  </a:schemeClr>
                </a:solidFill>
              </a:rPr>
              <a:t>VXML can be produced from existing GUIs using transcoding mechanisms that</a:t>
            </a:r>
          </a:p>
          <a:p>
            <a:pPr algn="just"/>
            <a:r>
              <a:rPr lang="en-GB" sz="2000" b="1" dirty="0" smtClean="0">
                <a:solidFill>
                  <a:schemeClr val="tx1">
                    <a:lumMod val="95000"/>
                    <a:lumOff val="5000"/>
                  </a:schemeClr>
                </a:solidFill>
              </a:rPr>
              <a:t>convert another user interface </a:t>
            </a:r>
            <a:r>
              <a:rPr lang="en-GB" sz="2000" b="1" dirty="0" err="1" smtClean="0">
                <a:solidFill>
                  <a:schemeClr val="tx1">
                    <a:lumMod val="95000"/>
                    <a:lumOff val="5000"/>
                  </a:schemeClr>
                </a:solidFill>
              </a:rPr>
              <a:t>markup</a:t>
            </a:r>
            <a:r>
              <a:rPr lang="en-GB" sz="2000" b="1" dirty="0" smtClean="0">
                <a:solidFill>
                  <a:schemeClr val="tx1">
                    <a:lumMod val="95000"/>
                    <a:lumOff val="5000"/>
                  </a:schemeClr>
                </a:solidFill>
              </a:rPr>
              <a:t> language to VXML, using XSLs or other</a:t>
            </a:r>
          </a:p>
          <a:p>
            <a:pPr algn="just"/>
            <a:r>
              <a:rPr lang="en-GB" sz="2000" b="1" dirty="0" smtClean="0">
                <a:solidFill>
                  <a:schemeClr val="tx1">
                    <a:lumMod val="95000"/>
                    <a:lumOff val="5000"/>
                  </a:schemeClr>
                </a:solidFill>
              </a:rPr>
              <a:t>technologies. In theory, the primary advantage of using VXML in this manner is to</a:t>
            </a:r>
          </a:p>
          <a:p>
            <a:pPr algn="just"/>
            <a:r>
              <a:rPr lang="en-GB" sz="2000" b="1" dirty="0" smtClean="0">
                <a:solidFill>
                  <a:schemeClr val="tx1">
                    <a:lumMod val="95000"/>
                    <a:lumOff val="5000"/>
                  </a:schemeClr>
                </a:solidFill>
              </a:rPr>
              <a:t>reduce the necessary development, create consistency among different interfaces,</a:t>
            </a:r>
          </a:p>
          <a:p>
            <a:pPr algn="just"/>
            <a:r>
              <a:rPr lang="en-GB" sz="2000" b="1" dirty="0" smtClean="0">
                <a:solidFill>
                  <a:schemeClr val="tx1">
                    <a:lumMod val="95000"/>
                    <a:lumOff val="5000"/>
                  </a:schemeClr>
                </a:solidFill>
              </a:rPr>
              <a:t>and to reduce the cost of changes and maintenance during the lifetime of an</a:t>
            </a:r>
          </a:p>
          <a:p>
            <a:pPr algn="just"/>
            <a:r>
              <a:rPr lang="en-GB" sz="2000" b="1" dirty="0" smtClean="0">
                <a:solidFill>
                  <a:schemeClr val="tx1">
                    <a:lumMod val="95000"/>
                    <a:lumOff val="5000"/>
                  </a:schemeClr>
                </a:solidFill>
              </a:rPr>
              <a:t>application. In practice, things do not quite work that way because of a number</a:t>
            </a:r>
          </a:p>
          <a:p>
            <a:pPr algn="just"/>
            <a:r>
              <a:rPr lang="en-GB" sz="2000" b="1" dirty="0" smtClean="0">
                <a:solidFill>
                  <a:schemeClr val="tx1">
                    <a:lumMod val="95000"/>
                    <a:lumOff val="5000"/>
                  </a:schemeClr>
                </a:solidFill>
              </a:rPr>
              <a:t>of factors. Some of these are as follows:</a:t>
            </a:r>
            <a:endParaRPr lang="en-GB" sz="2000" b="1" dirty="0">
              <a:solidFill>
                <a:schemeClr val="tx1">
                  <a:lumMod val="95000"/>
                  <a:lumOff val="5000"/>
                </a:schemeClr>
              </a:solidFill>
            </a:endParaRPr>
          </a:p>
        </p:txBody>
      </p:sp>
    </p:spTree>
    <p:extLst>
      <p:ext uri="{BB962C8B-B14F-4D97-AF65-F5344CB8AC3E}">
        <p14:creationId xmlns:p14="http://schemas.microsoft.com/office/powerpoint/2010/main" val="10245367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533399"/>
          </a:xfrm>
        </p:spPr>
        <p:txBody>
          <a:bodyPr>
            <a:normAutofit fontScale="90000"/>
          </a:bodyPr>
          <a:lstStyle/>
          <a:p>
            <a:r>
              <a:rPr lang="en-GB" sz="3200" b="1" i="1" dirty="0"/>
              <a:t>Using VXML for Mobile Applications</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533400"/>
            <a:ext cx="8991600" cy="6172200"/>
          </a:xfrm>
        </p:spPr>
        <p:txBody>
          <a:bodyPr>
            <a:noAutofit/>
          </a:bodyPr>
          <a:lstStyle/>
          <a:p>
            <a:pPr algn="just"/>
            <a:r>
              <a:rPr lang="en-GB" sz="2000" b="1" dirty="0" smtClean="0">
                <a:solidFill>
                  <a:srgbClr val="C00000"/>
                </a:solidFill>
              </a:rPr>
              <a:t>1. There is a large performance cost in using VXML on the server side. Consequently, many commercial applications that have moved from the traditional</a:t>
            </a:r>
          </a:p>
          <a:p>
            <a:pPr algn="just"/>
            <a:r>
              <a:rPr lang="en-GB" sz="2000" b="1" dirty="0" smtClean="0">
                <a:solidFill>
                  <a:srgbClr val="C00000"/>
                </a:solidFill>
              </a:rPr>
              <a:t>IVR model of building on top of vendor-specific APIs suffer some performance</a:t>
            </a:r>
          </a:p>
          <a:p>
            <a:pPr algn="just"/>
            <a:r>
              <a:rPr lang="en-GB" sz="2000" b="1" dirty="0" smtClean="0">
                <a:solidFill>
                  <a:srgbClr val="C00000"/>
                </a:solidFill>
              </a:rPr>
              <a:t>loss. This problem can typically be easily solved by increasing CPU and memory.</a:t>
            </a:r>
          </a:p>
          <a:p>
            <a:pPr algn="just"/>
            <a:r>
              <a:rPr lang="en-GB" sz="2000" b="1" dirty="0" smtClean="0">
                <a:solidFill>
                  <a:srgbClr val="C00000"/>
                </a:solidFill>
              </a:rPr>
              <a:t>Because CPU and memory are now mostly inexpensive commodities, the problem is not significant. Nevertheless, it is important to be aware of the performance</a:t>
            </a:r>
          </a:p>
          <a:p>
            <a:pPr algn="just"/>
            <a:r>
              <a:rPr lang="en-GB" sz="2000" b="1" dirty="0" smtClean="0">
                <a:solidFill>
                  <a:srgbClr val="C00000"/>
                </a:solidFill>
              </a:rPr>
              <a:t>loss when moving from a legacy VUI to a VXML-based VUI.</a:t>
            </a:r>
          </a:p>
          <a:p>
            <a:pPr algn="just"/>
            <a:r>
              <a:rPr lang="en-US" sz="2000" b="1" dirty="0" smtClean="0">
                <a:solidFill>
                  <a:srgbClr val="002060"/>
                </a:solidFill>
              </a:rPr>
              <a:t>2. </a:t>
            </a:r>
            <a:r>
              <a:rPr lang="en-GB" sz="2000" b="1" dirty="0" smtClean="0">
                <a:solidFill>
                  <a:srgbClr val="002060"/>
                </a:solidFill>
              </a:rPr>
              <a:t>Because VXML has been designed as a browser that utilizes </a:t>
            </a:r>
            <a:r>
              <a:rPr lang="en-GB" sz="2000" b="1" dirty="0" err="1" smtClean="0">
                <a:solidFill>
                  <a:srgbClr val="002060"/>
                </a:solidFill>
              </a:rPr>
              <a:t>ECMAScript</a:t>
            </a:r>
            <a:r>
              <a:rPr lang="en-GB" sz="2000" b="1" dirty="0" smtClean="0">
                <a:solidFill>
                  <a:srgbClr val="002060"/>
                </a:solidFill>
              </a:rPr>
              <a:t> to</a:t>
            </a:r>
          </a:p>
          <a:p>
            <a:pPr algn="just"/>
            <a:r>
              <a:rPr lang="en-GB" sz="2000" b="1" dirty="0" smtClean="0">
                <a:solidFill>
                  <a:srgbClr val="002060"/>
                </a:solidFill>
              </a:rPr>
              <a:t>reduce traffic with the other applications, it is </a:t>
            </a:r>
            <a:r>
              <a:rPr lang="en-GB" sz="2000" b="1" dirty="0" err="1" smtClean="0">
                <a:solidFill>
                  <a:srgbClr val="002060"/>
                </a:solidFill>
              </a:rPr>
              <a:t>stateful</a:t>
            </a:r>
            <a:r>
              <a:rPr lang="en-GB" sz="2000" b="1" dirty="0" smtClean="0">
                <a:solidFill>
                  <a:srgbClr val="002060"/>
                </a:solidFill>
              </a:rPr>
              <a:t>. And because it is </a:t>
            </a:r>
            <a:r>
              <a:rPr lang="en-GB" sz="2000" b="1" dirty="0" err="1" smtClean="0">
                <a:solidFill>
                  <a:srgbClr val="002060"/>
                </a:solidFill>
              </a:rPr>
              <a:t>stateful</a:t>
            </a:r>
            <a:r>
              <a:rPr lang="en-GB" sz="2000" b="1" dirty="0" smtClean="0">
                <a:solidFill>
                  <a:srgbClr val="002060"/>
                </a:solidFill>
              </a:rPr>
              <a:t>,</a:t>
            </a:r>
          </a:p>
          <a:p>
            <a:pPr algn="just"/>
            <a:r>
              <a:rPr lang="en-GB" sz="2000" b="1" dirty="0" smtClean="0">
                <a:solidFill>
                  <a:srgbClr val="002060"/>
                </a:solidFill>
              </a:rPr>
              <a:t>the task of transforming a generic interface to VXML can be a fairly complicated</a:t>
            </a:r>
          </a:p>
          <a:p>
            <a:pPr algn="just"/>
            <a:r>
              <a:rPr lang="en-GB" sz="2000" b="1" dirty="0" smtClean="0">
                <a:solidFill>
                  <a:srgbClr val="002060"/>
                </a:solidFill>
              </a:rPr>
              <a:t>one.</a:t>
            </a:r>
          </a:p>
        </p:txBody>
      </p:sp>
    </p:spTree>
    <p:extLst>
      <p:ext uri="{BB962C8B-B14F-4D97-AF65-F5344CB8AC3E}">
        <p14:creationId xmlns:p14="http://schemas.microsoft.com/office/powerpoint/2010/main" val="9113808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
            <a:ext cx="8763000" cy="533399"/>
          </a:xfrm>
        </p:spPr>
        <p:txBody>
          <a:bodyPr>
            <a:normAutofit fontScale="90000"/>
          </a:bodyPr>
          <a:lstStyle/>
          <a:p>
            <a:r>
              <a:rPr lang="en-GB" sz="3200" b="1" i="1" dirty="0"/>
              <a:t>Using VXML for Mobile Applications</a:t>
            </a:r>
            <a:endParaRPr lang="en-GB" sz="3200" b="1" dirty="0">
              <a:solidFill>
                <a:schemeClr val="accent3">
                  <a:lumMod val="50000"/>
                </a:schemeClr>
              </a:solidFill>
            </a:endParaRPr>
          </a:p>
        </p:txBody>
      </p:sp>
      <p:sp>
        <p:nvSpPr>
          <p:cNvPr id="3" name="Subtitle 2"/>
          <p:cNvSpPr>
            <a:spLocks noGrp="1"/>
          </p:cNvSpPr>
          <p:nvPr>
            <p:ph type="subTitle" idx="1"/>
          </p:nvPr>
        </p:nvSpPr>
        <p:spPr>
          <a:xfrm>
            <a:off x="152400" y="533400"/>
            <a:ext cx="8991600" cy="6172200"/>
          </a:xfrm>
        </p:spPr>
        <p:txBody>
          <a:bodyPr>
            <a:noAutofit/>
          </a:bodyPr>
          <a:lstStyle/>
          <a:p>
            <a:pPr algn="just"/>
            <a:r>
              <a:rPr lang="en-GB" sz="2000" b="1" dirty="0" smtClean="0">
                <a:solidFill>
                  <a:srgbClr val="FF0000"/>
                </a:solidFill>
              </a:rPr>
              <a:t>3. Generating VXML with typical server-side technologies such as JSP or ASP</a:t>
            </a:r>
          </a:p>
          <a:p>
            <a:pPr algn="just"/>
            <a:r>
              <a:rPr lang="en-GB" sz="2000" b="1" dirty="0" smtClean="0">
                <a:solidFill>
                  <a:srgbClr val="FF0000"/>
                </a:solidFill>
              </a:rPr>
              <a:t>has the drawback of increasing network traffic although it has the advantage</a:t>
            </a:r>
          </a:p>
          <a:p>
            <a:pPr algn="just"/>
            <a:r>
              <a:rPr lang="en-GB" sz="2000" b="1" dirty="0" smtClean="0">
                <a:solidFill>
                  <a:srgbClr val="FF0000"/>
                </a:solidFill>
              </a:rPr>
              <a:t>of allowing us to apply the same techniques used for generating HTML-based</a:t>
            </a:r>
          </a:p>
          <a:p>
            <a:pPr algn="just"/>
            <a:r>
              <a:rPr lang="en-GB" sz="2000" b="1" dirty="0" smtClean="0">
                <a:solidFill>
                  <a:srgbClr val="FF0000"/>
                </a:solidFill>
              </a:rPr>
              <a:t>Web pages to generate VXML pages.</a:t>
            </a:r>
          </a:p>
          <a:p>
            <a:pPr algn="just"/>
            <a:r>
              <a:rPr lang="en-US" sz="2000" b="1" dirty="0" smtClean="0">
                <a:solidFill>
                  <a:schemeClr val="accent2">
                    <a:lumMod val="50000"/>
                  </a:schemeClr>
                </a:solidFill>
              </a:rPr>
              <a:t>4.</a:t>
            </a:r>
            <a:r>
              <a:rPr lang="en-GB" sz="2000" b="1" dirty="0" smtClean="0">
                <a:solidFill>
                  <a:schemeClr val="accent2">
                    <a:lumMod val="50000"/>
                  </a:schemeClr>
                </a:solidFill>
              </a:rPr>
              <a:t> Automated conversion mechanisms that consume HTML or XHTML to produce</a:t>
            </a:r>
          </a:p>
          <a:p>
            <a:pPr algn="just"/>
            <a:r>
              <a:rPr lang="en-GB" sz="2000" b="1" dirty="0" smtClean="0">
                <a:solidFill>
                  <a:schemeClr val="accent2">
                    <a:lumMod val="50000"/>
                  </a:schemeClr>
                </a:solidFill>
              </a:rPr>
              <a:t>VXML are typically flawed. Whereas the same technologies do a fair job</a:t>
            </a:r>
          </a:p>
          <a:p>
            <a:pPr algn="just"/>
            <a:r>
              <a:rPr lang="en-GB" sz="2000" b="1" dirty="0" smtClean="0">
                <a:solidFill>
                  <a:schemeClr val="accent2">
                    <a:lumMod val="50000"/>
                  </a:schemeClr>
                </a:solidFill>
              </a:rPr>
              <a:t>with text and GUIs, VUIs are much more sensitive to errors. One wrong or</a:t>
            </a:r>
          </a:p>
          <a:p>
            <a:pPr algn="just"/>
            <a:r>
              <a:rPr lang="en-GB" sz="2000" b="1" dirty="0" smtClean="0">
                <a:solidFill>
                  <a:schemeClr val="accent2">
                    <a:lumMod val="50000"/>
                  </a:schemeClr>
                </a:solidFill>
              </a:rPr>
              <a:t>poorly designed interaction with the user will turn the user off from using the</a:t>
            </a:r>
          </a:p>
          <a:p>
            <a:pPr algn="just"/>
            <a:r>
              <a:rPr lang="en-GB" sz="2000" b="1" dirty="0" smtClean="0">
                <a:solidFill>
                  <a:schemeClr val="accent2">
                    <a:lumMod val="50000"/>
                  </a:schemeClr>
                </a:solidFill>
              </a:rPr>
              <a:t>system. The key with VUIs is that the user interface must be as close to perfect</a:t>
            </a:r>
          </a:p>
          <a:p>
            <a:pPr algn="just"/>
            <a:r>
              <a:rPr lang="en-GB" sz="2000" b="1" dirty="0" smtClean="0">
                <a:solidFill>
                  <a:schemeClr val="accent2">
                    <a:lumMod val="50000"/>
                  </a:schemeClr>
                </a:solidFill>
              </a:rPr>
              <a:t>as possible. Users are simply not as patient with VUIs as they are with</a:t>
            </a:r>
          </a:p>
          <a:p>
            <a:pPr algn="just"/>
            <a:r>
              <a:rPr lang="en-GB" sz="2000" b="1" dirty="0" smtClean="0">
                <a:solidFill>
                  <a:schemeClr val="accent2">
                    <a:lumMod val="50000"/>
                  </a:schemeClr>
                </a:solidFill>
              </a:rPr>
              <a:t>GUIs.</a:t>
            </a:r>
            <a:endParaRPr lang="en-GB" sz="2000" b="1" dirty="0">
              <a:solidFill>
                <a:schemeClr val="accent2">
                  <a:lumMod val="50000"/>
                </a:schemeClr>
              </a:solidFill>
            </a:endParaRPr>
          </a:p>
        </p:txBody>
      </p:sp>
    </p:spTree>
    <p:extLst>
      <p:ext uri="{BB962C8B-B14F-4D97-AF65-F5344CB8AC3E}">
        <p14:creationId xmlns:p14="http://schemas.microsoft.com/office/powerpoint/2010/main" val="40186984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609599"/>
          </a:xfrm>
        </p:spPr>
        <p:txBody>
          <a:bodyPr>
            <a:normAutofit fontScale="90000"/>
          </a:bodyPr>
          <a:lstStyle/>
          <a:p>
            <a:r>
              <a:rPr lang="en-GB" sz="3100" b="1" dirty="0">
                <a:solidFill>
                  <a:srgbClr val="990099"/>
                </a:solidFill>
              </a:rPr>
              <a:t>Usability, Human Factors, and </a:t>
            </a:r>
            <a:r>
              <a:rPr lang="en-GB" sz="3100" b="1" dirty="0" smtClean="0">
                <a:solidFill>
                  <a:srgbClr val="990099"/>
                </a:solidFill>
              </a:rPr>
              <a:t>Other  Considerations for  Developing </a:t>
            </a:r>
            <a:r>
              <a:rPr lang="en-GB" sz="3100" b="1" dirty="0">
                <a:solidFill>
                  <a:srgbClr val="990099"/>
                </a:solidFill>
              </a:rPr>
              <a:t>Stationary PC-Based User Interfaces</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762000" y="1447800"/>
            <a:ext cx="7772400" cy="5029200"/>
          </a:xfrm>
        </p:spPr>
        <p:txBody>
          <a:bodyPr>
            <a:normAutofit fontScale="85000" lnSpcReduction="20000"/>
          </a:bodyPr>
          <a:lstStyle/>
          <a:p>
            <a:pPr algn="just"/>
            <a:r>
              <a:rPr lang="en-GB" b="1" dirty="0" smtClean="0">
                <a:solidFill>
                  <a:srgbClr val="760014"/>
                </a:solidFill>
              </a:rPr>
              <a:t>list some issues that the software engineering industry, as a whole, deems to be important</a:t>
            </a:r>
          </a:p>
          <a:p>
            <a:pPr marL="514350" indent="-514350" algn="just">
              <a:buAutoNum type="arabicPeriod"/>
            </a:pPr>
            <a:r>
              <a:rPr lang="en-GB" b="1" dirty="0">
                <a:solidFill>
                  <a:srgbClr val="003300"/>
                </a:solidFill>
              </a:rPr>
              <a:t>Intuitiveness: User interfaces should be intuitive. User interfaces should be intuitive. The first time a user </a:t>
            </a:r>
            <a:r>
              <a:rPr lang="en-GB" b="1" dirty="0" smtClean="0">
                <a:solidFill>
                  <a:srgbClr val="003300"/>
                </a:solidFill>
              </a:rPr>
              <a:t>uses an </a:t>
            </a:r>
            <a:r>
              <a:rPr lang="en-GB" b="1" dirty="0">
                <a:solidFill>
                  <a:srgbClr val="003300"/>
                </a:solidFill>
              </a:rPr>
              <a:t>application, he or she should be able to navigate his or her way </a:t>
            </a:r>
            <a:r>
              <a:rPr lang="en-GB" b="1" dirty="0" smtClean="0">
                <a:solidFill>
                  <a:srgbClr val="003300"/>
                </a:solidFill>
              </a:rPr>
              <a:t>through without </a:t>
            </a:r>
            <a:r>
              <a:rPr lang="en-GB" b="1" dirty="0">
                <a:solidFill>
                  <a:srgbClr val="003300"/>
                </a:solidFill>
              </a:rPr>
              <a:t>too much trouble, assuming a reasonable amount of familiarity </a:t>
            </a:r>
            <a:r>
              <a:rPr lang="en-GB" b="1" dirty="0" smtClean="0">
                <a:solidFill>
                  <a:srgbClr val="003300"/>
                </a:solidFill>
              </a:rPr>
              <a:t>with the </a:t>
            </a:r>
            <a:r>
              <a:rPr lang="en-GB" b="1" dirty="0">
                <a:solidFill>
                  <a:srgbClr val="003300"/>
                </a:solidFill>
              </a:rPr>
              <a:t>application domain.</a:t>
            </a:r>
          </a:p>
          <a:p>
            <a:pPr marL="514350" indent="-514350" algn="just">
              <a:buAutoNum type="arabicPeriod"/>
            </a:pPr>
            <a:r>
              <a:rPr lang="en-GB" b="1" dirty="0">
                <a:solidFill>
                  <a:schemeClr val="tx1">
                    <a:lumMod val="95000"/>
                    <a:lumOff val="5000"/>
                  </a:schemeClr>
                </a:solidFill>
              </a:rPr>
              <a:t>Consistency</a:t>
            </a:r>
            <a:r>
              <a:rPr lang="en-GB" b="1" dirty="0" smtClean="0">
                <a:solidFill>
                  <a:schemeClr val="tx1">
                    <a:lumMod val="95000"/>
                    <a:lumOff val="5000"/>
                  </a:schemeClr>
                </a:solidFill>
              </a:rPr>
              <a:t>: Consistency</a:t>
            </a:r>
            <a:r>
              <a:rPr lang="en-GB" b="1" dirty="0">
                <a:solidFill>
                  <a:schemeClr val="tx1">
                    <a:lumMod val="95000"/>
                    <a:lumOff val="5000"/>
                  </a:schemeClr>
                </a:solidFill>
              </a:rPr>
              <a:t>: A software application should present user interface </a:t>
            </a:r>
            <a:r>
              <a:rPr lang="en-GB" b="1" dirty="0" smtClean="0">
                <a:solidFill>
                  <a:schemeClr val="tx1">
                    <a:lumMod val="95000"/>
                    <a:lumOff val="5000"/>
                  </a:schemeClr>
                </a:solidFill>
              </a:rPr>
              <a:t>components that </a:t>
            </a:r>
            <a:r>
              <a:rPr lang="en-GB" b="1" dirty="0">
                <a:solidFill>
                  <a:schemeClr val="tx1">
                    <a:lumMod val="95000"/>
                    <a:lumOff val="5000"/>
                  </a:schemeClr>
                </a:solidFill>
              </a:rPr>
              <a:t>are consistent with each other and consistent with their operating environments.</a:t>
            </a:r>
            <a:endParaRPr lang="en-GB" b="1" dirty="0" smtClean="0">
              <a:solidFill>
                <a:schemeClr val="tx1">
                  <a:lumMod val="95000"/>
                  <a:lumOff val="5000"/>
                </a:schemeClr>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4</a:t>
            </a:fld>
            <a:endParaRPr lang="en-GB" dirty="0">
              <a:solidFill>
                <a:prstClr val="black">
                  <a:tint val="75000"/>
                </a:prstClr>
              </a:solidFill>
            </a:endParaRPr>
          </a:p>
        </p:txBody>
      </p:sp>
    </p:spTree>
    <p:extLst>
      <p:ext uri="{BB962C8B-B14F-4D97-AF65-F5344CB8AC3E}">
        <p14:creationId xmlns:p14="http://schemas.microsoft.com/office/powerpoint/2010/main" val="389867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609599"/>
          </a:xfrm>
        </p:spPr>
        <p:txBody>
          <a:bodyPr>
            <a:normAutofit fontScale="90000"/>
          </a:bodyPr>
          <a:lstStyle/>
          <a:p>
            <a:r>
              <a:rPr lang="en-GB" sz="3100" b="1" dirty="0">
                <a:solidFill>
                  <a:srgbClr val="990099"/>
                </a:solidFill>
              </a:rPr>
              <a:t>Usability, Human Factors, and </a:t>
            </a:r>
            <a:r>
              <a:rPr lang="en-GB" sz="3100" b="1" dirty="0" smtClean="0">
                <a:solidFill>
                  <a:srgbClr val="990099"/>
                </a:solidFill>
              </a:rPr>
              <a:t>Other  Considerations for  Developing </a:t>
            </a:r>
            <a:r>
              <a:rPr lang="en-GB" sz="3100" b="1" dirty="0">
                <a:solidFill>
                  <a:srgbClr val="990099"/>
                </a:solidFill>
              </a:rPr>
              <a:t>Stationary PC-Based User Interfaces</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762000" y="1447800"/>
            <a:ext cx="7772400" cy="5029200"/>
          </a:xfrm>
        </p:spPr>
        <p:txBody>
          <a:bodyPr>
            <a:normAutofit lnSpcReduction="10000"/>
          </a:bodyPr>
          <a:lstStyle/>
          <a:p>
            <a:pPr algn="just"/>
            <a:r>
              <a:rPr lang="en-GB" b="1" dirty="0" smtClean="0">
                <a:solidFill>
                  <a:schemeClr val="tx1">
                    <a:lumMod val="95000"/>
                    <a:lumOff val="5000"/>
                  </a:schemeClr>
                </a:solidFill>
              </a:rPr>
              <a:t>3. </a:t>
            </a:r>
            <a:r>
              <a:rPr lang="en-GB" b="1" dirty="0" err="1" smtClean="0">
                <a:solidFill>
                  <a:schemeClr val="tx1">
                    <a:lumMod val="95000"/>
                    <a:lumOff val="5000"/>
                  </a:schemeClr>
                </a:solidFill>
              </a:rPr>
              <a:t>Learnablility</a:t>
            </a:r>
            <a:r>
              <a:rPr lang="en-GB" b="1" dirty="0">
                <a:solidFill>
                  <a:schemeClr val="tx1">
                    <a:lumMod val="95000"/>
                    <a:lumOff val="5000"/>
                  </a:schemeClr>
                </a:solidFill>
              </a:rPr>
              <a:t>: The user should be able to learn how to use the user </a:t>
            </a:r>
            <a:r>
              <a:rPr lang="en-GB" b="1" dirty="0" smtClean="0">
                <a:solidFill>
                  <a:schemeClr val="tx1">
                    <a:lumMod val="95000"/>
                    <a:lumOff val="5000"/>
                  </a:schemeClr>
                </a:solidFill>
              </a:rPr>
              <a:t>interface within </a:t>
            </a:r>
            <a:r>
              <a:rPr lang="en-GB" b="1" dirty="0">
                <a:solidFill>
                  <a:schemeClr val="tx1">
                    <a:lumMod val="95000"/>
                    <a:lumOff val="5000"/>
                  </a:schemeClr>
                </a:solidFill>
              </a:rPr>
              <a:t>the first few times of using it and remember how to use it </a:t>
            </a:r>
            <a:r>
              <a:rPr lang="en-GB" b="1" dirty="0" smtClean="0">
                <a:solidFill>
                  <a:schemeClr val="tx1">
                    <a:lumMod val="95000"/>
                    <a:lumOff val="5000"/>
                  </a:schemeClr>
                </a:solidFill>
              </a:rPr>
              <a:t>without having </a:t>
            </a:r>
            <a:r>
              <a:rPr lang="en-GB" b="1" dirty="0">
                <a:solidFill>
                  <a:schemeClr val="tx1">
                    <a:lumMod val="95000"/>
                    <a:lumOff val="5000"/>
                  </a:schemeClr>
                </a:solidFill>
              </a:rPr>
              <a:t>to refer to manuals. This goes hand in hand with the user </a:t>
            </a:r>
            <a:r>
              <a:rPr lang="en-GB" b="1" dirty="0" smtClean="0">
                <a:solidFill>
                  <a:schemeClr val="tx1">
                    <a:lumMod val="95000"/>
                    <a:lumOff val="5000"/>
                  </a:schemeClr>
                </a:solidFill>
              </a:rPr>
              <a:t>interface being </a:t>
            </a:r>
            <a:r>
              <a:rPr lang="en-GB" b="1" dirty="0">
                <a:solidFill>
                  <a:schemeClr val="tx1">
                    <a:lumMod val="95000"/>
                    <a:lumOff val="5000"/>
                  </a:schemeClr>
                </a:solidFill>
              </a:rPr>
              <a:t>intuitive</a:t>
            </a:r>
            <a:r>
              <a:rPr lang="en-GB" b="1" dirty="0" smtClean="0">
                <a:solidFill>
                  <a:schemeClr val="tx1">
                    <a:lumMod val="95000"/>
                    <a:lumOff val="5000"/>
                  </a:schemeClr>
                </a:solidFill>
              </a:rPr>
              <a:t>.</a:t>
            </a:r>
          </a:p>
          <a:p>
            <a:pPr algn="just"/>
            <a:r>
              <a:rPr lang="en-US" b="1" dirty="0" smtClean="0">
                <a:solidFill>
                  <a:srgbClr val="FF0000"/>
                </a:solidFill>
              </a:rPr>
              <a:t>4.</a:t>
            </a:r>
            <a:r>
              <a:rPr lang="en-GB" b="1" dirty="0">
                <a:solidFill>
                  <a:srgbClr val="FF0000"/>
                </a:solidFill>
              </a:rPr>
              <a:t> </a:t>
            </a:r>
            <a:r>
              <a:rPr lang="en-GB" b="1" dirty="0" err="1">
                <a:solidFill>
                  <a:srgbClr val="FF0000"/>
                </a:solidFill>
              </a:rPr>
              <a:t>Nonintrusively</a:t>
            </a:r>
            <a:r>
              <a:rPr lang="en-GB" b="1" dirty="0">
                <a:solidFill>
                  <a:srgbClr val="FF0000"/>
                </a:solidFill>
              </a:rPr>
              <a:t> Helpful: The user interface and the underlying application </a:t>
            </a:r>
            <a:r>
              <a:rPr lang="en-GB" b="1" dirty="0" smtClean="0">
                <a:solidFill>
                  <a:srgbClr val="FF0000"/>
                </a:solidFill>
              </a:rPr>
              <a:t>should provide </a:t>
            </a:r>
            <a:r>
              <a:rPr lang="en-GB" b="1" dirty="0">
                <a:solidFill>
                  <a:srgbClr val="FF0000"/>
                </a:solidFill>
              </a:rPr>
              <a:t>help and hints. There can never be too much in the way of help </a:t>
            </a:r>
            <a:r>
              <a:rPr lang="en-GB" b="1" dirty="0" smtClean="0">
                <a:solidFill>
                  <a:srgbClr val="FF0000"/>
                </a:solidFill>
              </a:rPr>
              <a:t>and hints </a:t>
            </a:r>
            <a:r>
              <a:rPr lang="en-GB" b="1" dirty="0">
                <a:solidFill>
                  <a:srgbClr val="FF0000"/>
                </a:solidFill>
              </a:rPr>
              <a:t>on a user interface.</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5</a:t>
            </a:fld>
            <a:endParaRPr lang="en-GB" dirty="0">
              <a:solidFill>
                <a:prstClr val="black">
                  <a:tint val="75000"/>
                </a:prstClr>
              </a:solidFill>
            </a:endParaRPr>
          </a:p>
        </p:txBody>
      </p:sp>
    </p:spTree>
    <p:extLst>
      <p:ext uri="{BB962C8B-B14F-4D97-AF65-F5344CB8AC3E}">
        <p14:creationId xmlns:p14="http://schemas.microsoft.com/office/powerpoint/2010/main" val="39683050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609599"/>
          </a:xfrm>
        </p:spPr>
        <p:txBody>
          <a:bodyPr>
            <a:normAutofit fontScale="90000"/>
          </a:bodyPr>
          <a:lstStyle/>
          <a:p>
            <a:r>
              <a:rPr lang="en-GB" sz="3100" b="1" dirty="0">
                <a:solidFill>
                  <a:srgbClr val="990099"/>
                </a:solidFill>
              </a:rPr>
              <a:t>Usability, Human Factors, and </a:t>
            </a:r>
            <a:r>
              <a:rPr lang="en-GB" sz="3100" b="1" dirty="0" smtClean="0">
                <a:solidFill>
                  <a:srgbClr val="990099"/>
                </a:solidFill>
              </a:rPr>
              <a:t>Other  Considerations for  Developing </a:t>
            </a:r>
            <a:r>
              <a:rPr lang="en-GB" sz="3100" b="1" dirty="0">
                <a:solidFill>
                  <a:srgbClr val="990099"/>
                </a:solidFill>
              </a:rPr>
              <a:t>Stationary PC-Based User Interfaces</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762000" y="1447800"/>
            <a:ext cx="7772400" cy="5029200"/>
          </a:xfrm>
        </p:spPr>
        <p:txBody>
          <a:bodyPr>
            <a:normAutofit fontScale="92500" lnSpcReduction="20000"/>
          </a:bodyPr>
          <a:lstStyle/>
          <a:p>
            <a:pPr algn="just"/>
            <a:r>
              <a:rPr lang="en-GB" b="1" dirty="0">
                <a:solidFill>
                  <a:srgbClr val="FF0000"/>
                </a:solidFill>
              </a:rPr>
              <a:t>5. Accommodating Expert Users: A good user interface provides shortcuts for </a:t>
            </a:r>
            <a:r>
              <a:rPr lang="en-GB" b="1" dirty="0" smtClean="0">
                <a:solidFill>
                  <a:srgbClr val="FF0000"/>
                </a:solidFill>
              </a:rPr>
              <a:t>the expert </a:t>
            </a:r>
            <a:r>
              <a:rPr lang="en-GB" b="1" dirty="0">
                <a:solidFill>
                  <a:srgbClr val="FF0000"/>
                </a:solidFill>
              </a:rPr>
              <a:t>users. Applications should be efficient and fast to use for expert </a:t>
            </a:r>
            <a:r>
              <a:rPr lang="en-GB" b="1" dirty="0" smtClean="0">
                <a:solidFill>
                  <a:srgbClr val="FF0000"/>
                </a:solidFill>
              </a:rPr>
              <a:t>users. As </a:t>
            </a:r>
            <a:r>
              <a:rPr lang="en-GB" b="1" dirty="0">
                <a:solidFill>
                  <a:srgbClr val="FF0000"/>
                </a:solidFill>
              </a:rPr>
              <a:t>a user learns how to use the system better, he or she should be able to </a:t>
            </a:r>
            <a:r>
              <a:rPr lang="en-GB" b="1" dirty="0" smtClean="0">
                <a:solidFill>
                  <a:srgbClr val="FF0000"/>
                </a:solidFill>
              </a:rPr>
              <a:t>access the </a:t>
            </a:r>
            <a:r>
              <a:rPr lang="en-GB" b="1" dirty="0">
                <a:solidFill>
                  <a:srgbClr val="FF0000"/>
                </a:solidFill>
              </a:rPr>
              <a:t>information and perform the tasks faster and faster</a:t>
            </a:r>
            <a:r>
              <a:rPr lang="en-GB" b="1" dirty="0" smtClean="0">
                <a:solidFill>
                  <a:srgbClr val="FF0000"/>
                </a:solidFill>
              </a:rPr>
              <a:t>.</a:t>
            </a:r>
          </a:p>
          <a:p>
            <a:pPr algn="just"/>
            <a:r>
              <a:rPr lang="en-GB" b="1" dirty="0">
                <a:solidFill>
                  <a:srgbClr val="002060"/>
                </a:solidFill>
              </a:rPr>
              <a:t>6. Trustable: The user interface should be predictable, trustable, and easily </a:t>
            </a:r>
            <a:r>
              <a:rPr lang="en-GB" b="1" dirty="0" smtClean="0">
                <a:solidFill>
                  <a:srgbClr val="002060"/>
                </a:solidFill>
              </a:rPr>
              <a:t>understood. There </a:t>
            </a:r>
            <a:r>
              <a:rPr lang="en-GB" b="1" dirty="0">
                <a:solidFill>
                  <a:srgbClr val="002060"/>
                </a:solidFill>
              </a:rPr>
              <a:t>should be a simple set of rules that are used in building the </a:t>
            </a:r>
            <a:r>
              <a:rPr lang="en-GB" b="1" dirty="0" smtClean="0">
                <a:solidFill>
                  <a:srgbClr val="002060"/>
                </a:solidFill>
              </a:rPr>
              <a:t>user interface </a:t>
            </a:r>
            <a:r>
              <a:rPr lang="en-GB" b="1" dirty="0">
                <a:solidFill>
                  <a:srgbClr val="002060"/>
                </a:solidFill>
              </a:rPr>
              <a:t>that allow the user to be able to guess what the reaction of the </a:t>
            </a:r>
            <a:r>
              <a:rPr lang="en-GB" b="1" dirty="0" smtClean="0">
                <a:solidFill>
                  <a:srgbClr val="002060"/>
                </a:solidFill>
              </a:rPr>
              <a:t>user interface </a:t>
            </a:r>
            <a:r>
              <a:rPr lang="en-GB" b="1" dirty="0">
                <a:solidFill>
                  <a:srgbClr val="002060"/>
                </a:solidFill>
              </a:rPr>
              <a:t>may be.</a:t>
            </a:r>
            <a:endParaRPr lang="en-US" b="1" dirty="0" smtClean="0">
              <a:solidFill>
                <a:srgbClr val="00206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6</a:t>
            </a:fld>
            <a:endParaRPr lang="en-GB" dirty="0">
              <a:solidFill>
                <a:prstClr val="black">
                  <a:tint val="75000"/>
                </a:prstClr>
              </a:solidFill>
            </a:endParaRPr>
          </a:p>
        </p:txBody>
      </p:sp>
    </p:spTree>
    <p:extLst>
      <p:ext uri="{BB962C8B-B14F-4D97-AF65-F5344CB8AC3E}">
        <p14:creationId xmlns:p14="http://schemas.microsoft.com/office/powerpoint/2010/main" val="29676525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685800"/>
            <a:ext cx="7772400" cy="609599"/>
          </a:xfrm>
        </p:spPr>
        <p:txBody>
          <a:bodyPr>
            <a:normAutofit fontScale="90000"/>
          </a:bodyPr>
          <a:lstStyle/>
          <a:p>
            <a:r>
              <a:rPr lang="en-GB" sz="3100" b="1" dirty="0">
                <a:solidFill>
                  <a:srgbClr val="990099"/>
                </a:solidFill>
              </a:rPr>
              <a:t>Usability, Human Factors, and </a:t>
            </a:r>
            <a:r>
              <a:rPr lang="en-GB" sz="3100" b="1" dirty="0" smtClean="0">
                <a:solidFill>
                  <a:srgbClr val="990099"/>
                </a:solidFill>
              </a:rPr>
              <a:t>Other  Considerations for  Developing </a:t>
            </a:r>
            <a:r>
              <a:rPr lang="en-GB" sz="3100" b="1" dirty="0">
                <a:solidFill>
                  <a:srgbClr val="990099"/>
                </a:solidFill>
              </a:rPr>
              <a:t>Stationary PC-Based User Interfaces</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762000" y="1447800"/>
            <a:ext cx="7772400" cy="5029200"/>
          </a:xfrm>
        </p:spPr>
        <p:txBody>
          <a:bodyPr>
            <a:normAutofit lnSpcReduction="10000"/>
          </a:bodyPr>
          <a:lstStyle/>
          <a:p>
            <a:pPr algn="just"/>
            <a:r>
              <a:rPr lang="en-GB" b="1" dirty="0" smtClean="0">
                <a:solidFill>
                  <a:srgbClr val="002060"/>
                </a:solidFill>
              </a:rPr>
              <a:t>7</a:t>
            </a:r>
            <a:r>
              <a:rPr lang="en-GB" b="1" dirty="0">
                <a:solidFill>
                  <a:srgbClr val="002060"/>
                </a:solidFill>
              </a:rPr>
              <a:t>. Robustness [Dix et al. 1998]: A good user interface should gracefully </a:t>
            </a:r>
            <a:r>
              <a:rPr lang="en-GB" b="1" dirty="0" smtClean="0">
                <a:solidFill>
                  <a:srgbClr val="002060"/>
                </a:solidFill>
              </a:rPr>
              <a:t>recover from </a:t>
            </a:r>
            <a:r>
              <a:rPr lang="en-GB" b="1" dirty="0">
                <a:solidFill>
                  <a:srgbClr val="002060"/>
                </a:solidFill>
              </a:rPr>
              <a:t>user errors (e.g., display the proper dialogue boxes to guide the user </a:t>
            </a:r>
            <a:r>
              <a:rPr lang="en-GB" b="1" dirty="0" smtClean="0">
                <a:solidFill>
                  <a:srgbClr val="002060"/>
                </a:solidFill>
              </a:rPr>
              <a:t>when an </a:t>
            </a:r>
            <a:r>
              <a:rPr lang="en-GB" b="1" dirty="0">
                <a:solidFill>
                  <a:srgbClr val="002060"/>
                </a:solidFill>
              </a:rPr>
              <a:t>error happens), should convey the relation to the application logic easily </a:t>
            </a:r>
            <a:r>
              <a:rPr lang="en-GB" b="1" dirty="0" smtClean="0">
                <a:solidFill>
                  <a:srgbClr val="002060"/>
                </a:solidFill>
              </a:rPr>
              <a:t>to the </a:t>
            </a:r>
            <a:r>
              <a:rPr lang="en-GB" b="1" dirty="0">
                <a:solidFill>
                  <a:srgbClr val="002060"/>
                </a:solidFill>
              </a:rPr>
              <a:t>user (e.g., make sure that the user knows which data are changing, </a:t>
            </a:r>
            <a:r>
              <a:rPr lang="en-GB" b="1" dirty="0" smtClean="0">
                <a:solidFill>
                  <a:srgbClr val="002060"/>
                </a:solidFill>
              </a:rPr>
              <a:t>when transactions </a:t>
            </a:r>
            <a:r>
              <a:rPr lang="en-GB" b="1" dirty="0">
                <a:solidFill>
                  <a:srgbClr val="002060"/>
                </a:solidFill>
              </a:rPr>
              <a:t>are committed, etc.), and should be fast enough and let the </a:t>
            </a:r>
            <a:r>
              <a:rPr lang="en-GB" b="1" dirty="0" smtClean="0">
                <a:solidFill>
                  <a:srgbClr val="002060"/>
                </a:solidFill>
              </a:rPr>
              <a:t>user know </a:t>
            </a:r>
            <a:r>
              <a:rPr lang="en-GB" b="1" dirty="0">
                <a:solidFill>
                  <a:srgbClr val="002060"/>
                </a:solidFill>
              </a:rPr>
              <a:t>when there are long waits for responses.</a:t>
            </a:r>
            <a:endParaRPr lang="en-US" b="1" dirty="0" smtClean="0">
              <a:solidFill>
                <a:srgbClr val="002060"/>
              </a:solidFill>
            </a:endParaRP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7</a:t>
            </a:fld>
            <a:endParaRPr lang="en-GB" dirty="0">
              <a:solidFill>
                <a:prstClr val="black">
                  <a:tint val="75000"/>
                </a:prstClr>
              </a:solidFill>
            </a:endParaRPr>
          </a:p>
        </p:txBody>
      </p:sp>
    </p:spTree>
    <p:extLst>
      <p:ext uri="{BB962C8B-B14F-4D97-AF65-F5344CB8AC3E}">
        <p14:creationId xmlns:p14="http://schemas.microsoft.com/office/powerpoint/2010/main" val="190892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382000" cy="609599"/>
          </a:xfrm>
        </p:spPr>
        <p:txBody>
          <a:bodyPr>
            <a:normAutofit fontScale="90000"/>
          </a:bodyPr>
          <a:lstStyle/>
          <a:p>
            <a:r>
              <a:rPr lang="en-GB" sz="2700" b="1" dirty="0">
                <a:solidFill>
                  <a:srgbClr val="990099"/>
                </a:solidFill>
              </a:rPr>
              <a:t>Example 5.1: User Interface Consistency Guidelines for a Mortgage </a:t>
            </a:r>
            <a:r>
              <a:rPr lang="en-GB" sz="2700" b="1" dirty="0" smtClean="0">
                <a:solidFill>
                  <a:srgbClr val="990099"/>
                </a:solidFill>
              </a:rPr>
              <a:t>Banking  Application</a:t>
            </a:r>
            <a:r>
              <a:rPr lang="en-GB" sz="2700" b="1" dirty="0">
                <a:solidFill>
                  <a:srgbClr val="990099"/>
                </a:solidFill>
              </a:rPr>
              <a:t>.</a:t>
            </a:r>
            <a:r>
              <a:rPr lang="en-GB" sz="3600" b="1" dirty="0">
                <a:solidFill>
                  <a:srgbClr val="990099"/>
                </a:solidFill>
              </a:rPr>
              <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0" y="914400"/>
            <a:ext cx="8991600" cy="5791200"/>
          </a:xfrm>
        </p:spPr>
        <p:txBody>
          <a:bodyPr>
            <a:noAutofit/>
          </a:bodyPr>
          <a:lstStyle/>
          <a:p>
            <a:pPr algn="just"/>
            <a:r>
              <a:rPr lang="en-GB" sz="2000" b="1" dirty="0">
                <a:solidFill>
                  <a:srgbClr val="FF0000"/>
                </a:solidFill>
              </a:rPr>
              <a:t>A) Guidelines by Domain:</a:t>
            </a:r>
          </a:p>
          <a:p>
            <a:pPr algn="just"/>
            <a:r>
              <a:rPr lang="en-GB" sz="2000" b="1" dirty="0">
                <a:solidFill>
                  <a:srgbClr val="003300"/>
                </a:solidFill>
              </a:rPr>
              <a:t>a. </a:t>
            </a:r>
            <a:r>
              <a:rPr lang="en-GB" sz="2000" b="1" dirty="0" err="1">
                <a:solidFill>
                  <a:srgbClr val="003300"/>
                </a:solidFill>
              </a:rPr>
              <a:t>Color</a:t>
            </a:r>
            <a:r>
              <a:rPr lang="en-GB" sz="2000" b="1" dirty="0">
                <a:solidFill>
                  <a:srgbClr val="003300"/>
                </a:solidFill>
              </a:rPr>
              <a:t>: Use white, black, scales of </a:t>
            </a:r>
            <a:r>
              <a:rPr lang="en-GB" sz="2000" b="1" dirty="0" err="1">
                <a:solidFill>
                  <a:srgbClr val="003300"/>
                </a:solidFill>
              </a:rPr>
              <a:t>gray</a:t>
            </a:r>
            <a:r>
              <a:rPr lang="en-GB" sz="2000" b="1" dirty="0">
                <a:solidFill>
                  <a:srgbClr val="003300"/>
                </a:solidFill>
              </a:rPr>
              <a:t>, and scales of blue only. These </a:t>
            </a:r>
            <a:r>
              <a:rPr lang="en-GB" sz="2000" b="1" dirty="0" smtClean="0">
                <a:solidFill>
                  <a:srgbClr val="003300"/>
                </a:solidFill>
              </a:rPr>
              <a:t>are the </a:t>
            </a:r>
            <a:r>
              <a:rPr lang="en-GB" sz="2000" b="1" dirty="0">
                <a:solidFill>
                  <a:srgbClr val="003300"/>
                </a:solidFill>
              </a:rPr>
              <a:t>branding </a:t>
            </a:r>
            <a:r>
              <a:rPr lang="en-GB" sz="2000" b="1" dirty="0" err="1">
                <a:solidFill>
                  <a:srgbClr val="003300"/>
                </a:solidFill>
              </a:rPr>
              <a:t>colors</a:t>
            </a:r>
            <a:r>
              <a:rPr lang="en-GB" sz="2000" b="1" dirty="0">
                <a:solidFill>
                  <a:srgbClr val="003300"/>
                </a:solidFill>
              </a:rPr>
              <a:t> associated with ACME Mortgage corporation.</a:t>
            </a:r>
          </a:p>
          <a:p>
            <a:pPr algn="just"/>
            <a:r>
              <a:rPr lang="en-GB" sz="2000" b="1" dirty="0">
                <a:solidFill>
                  <a:srgbClr val="6600CC"/>
                </a:solidFill>
              </a:rPr>
              <a:t>b. VUI Prompts: All prompts relating to gathering information for the </a:t>
            </a:r>
            <a:r>
              <a:rPr lang="en-GB" sz="2000" b="1" dirty="0" smtClean="0">
                <a:solidFill>
                  <a:srgbClr val="6600CC"/>
                </a:solidFill>
              </a:rPr>
              <a:t>financial portions </a:t>
            </a:r>
            <a:r>
              <a:rPr lang="en-GB" sz="2000" b="1" dirty="0">
                <a:solidFill>
                  <a:srgbClr val="6600CC"/>
                </a:solidFill>
              </a:rPr>
              <a:t>of the loan application should be recorded by a female </a:t>
            </a:r>
            <a:r>
              <a:rPr lang="en-GB" sz="2000" b="1" dirty="0" smtClean="0">
                <a:solidFill>
                  <a:srgbClr val="6600CC"/>
                </a:solidFill>
              </a:rPr>
              <a:t>voice talent</a:t>
            </a:r>
            <a:r>
              <a:rPr lang="en-GB" sz="2000" b="1" dirty="0">
                <a:solidFill>
                  <a:srgbClr val="6600CC"/>
                </a:solidFill>
              </a:rPr>
              <a:t>. All prompts relating to gathering information for the personal </a:t>
            </a:r>
            <a:r>
              <a:rPr lang="en-GB" sz="2000" b="1" dirty="0" smtClean="0">
                <a:solidFill>
                  <a:srgbClr val="6600CC"/>
                </a:solidFill>
              </a:rPr>
              <a:t>sections of </a:t>
            </a:r>
            <a:r>
              <a:rPr lang="en-GB" sz="2000" b="1" dirty="0">
                <a:solidFill>
                  <a:srgbClr val="6600CC"/>
                </a:solidFill>
              </a:rPr>
              <a:t>the loan applications should be recorded by a young male </a:t>
            </a:r>
            <a:r>
              <a:rPr lang="en-GB" sz="2000" b="1" dirty="0" smtClean="0">
                <a:solidFill>
                  <a:srgbClr val="6600CC"/>
                </a:solidFill>
              </a:rPr>
              <a:t>voice talent</a:t>
            </a:r>
            <a:r>
              <a:rPr lang="en-GB" sz="2000" b="1" dirty="0">
                <a:solidFill>
                  <a:srgbClr val="6600CC"/>
                </a:solidFill>
              </a:rPr>
              <a:t>.</a:t>
            </a:r>
          </a:p>
          <a:p>
            <a:pPr algn="just"/>
            <a:r>
              <a:rPr lang="en-GB" sz="2000" b="1" dirty="0">
                <a:solidFill>
                  <a:srgbClr val="FF0000"/>
                </a:solidFill>
              </a:rPr>
              <a:t>B) Guidelines by User Interface Components:</a:t>
            </a:r>
          </a:p>
          <a:p>
            <a:pPr algn="just"/>
            <a:r>
              <a:rPr lang="en-GB" sz="2000" b="1" dirty="0">
                <a:solidFill>
                  <a:schemeClr val="tx1">
                    <a:lumMod val="95000"/>
                    <a:lumOff val="5000"/>
                  </a:schemeClr>
                </a:solidFill>
              </a:rPr>
              <a:t>a. </a:t>
            </a:r>
            <a:r>
              <a:rPr lang="en-GB" sz="2000" b="1" dirty="0" err="1">
                <a:solidFill>
                  <a:schemeClr val="tx1">
                    <a:lumMod val="95000"/>
                    <a:lumOff val="5000"/>
                  </a:schemeClr>
                </a:solidFill>
              </a:rPr>
              <a:t>Color</a:t>
            </a:r>
            <a:r>
              <a:rPr lang="en-GB" sz="2000" b="1" dirty="0">
                <a:solidFill>
                  <a:schemeClr val="tx1">
                    <a:lumMod val="95000"/>
                    <a:lumOff val="5000"/>
                  </a:schemeClr>
                </a:solidFill>
              </a:rPr>
              <a:t>: Use blue for all of the buttons. Use white for all of the </a:t>
            </a:r>
            <a:r>
              <a:rPr lang="en-GB" sz="2000" b="1" dirty="0" smtClean="0">
                <a:solidFill>
                  <a:schemeClr val="tx1">
                    <a:lumMod val="95000"/>
                    <a:lumOff val="5000"/>
                  </a:schemeClr>
                </a:solidFill>
              </a:rPr>
              <a:t>backgrounds. Use </a:t>
            </a:r>
            <a:r>
              <a:rPr lang="en-GB" sz="2000" b="1" dirty="0">
                <a:solidFill>
                  <a:schemeClr val="tx1">
                    <a:lumMod val="95000"/>
                    <a:lumOff val="5000"/>
                  </a:schemeClr>
                </a:solidFill>
              </a:rPr>
              <a:t>black for all of the fonts. Use scales of </a:t>
            </a:r>
            <a:r>
              <a:rPr lang="en-GB" sz="2000" b="1" dirty="0" err="1">
                <a:solidFill>
                  <a:schemeClr val="tx1">
                    <a:lumMod val="95000"/>
                    <a:lumOff val="5000"/>
                  </a:schemeClr>
                </a:solidFill>
              </a:rPr>
              <a:t>gray</a:t>
            </a:r>
            <a:r>
              <a:rPr lang="en-GB" sz="2000" b="1" dirty="0">
                <a:solidFill>
                  <a:schemeClr val="tx1">
                    <a:lumMod val="95000"/>
                    <a:lumOff val="5000"/>
                  </a:schemeClr>
                </a:solidFill>
              </a:rPr>
              <a:t> for all other </a:t>
            </a:r>
            <a:r>
              <a:rPr lang="en-GB" sz="2000" b="1" dirty="0" smtClean="0">
                <a:solidFill>
                  <a:schemeClr val="tx1">
                    <a:lumMod val="95000"/>
                    <a:lumOff val="5000"/>
                  </a:schemeClr>
                </a:solidFill>
              </a:rPr>
              <a:t>interface components</a:t>
            </a:r>
            <a:r>
              <a:rPr lang="en-GB" sz="2000" b="1" dirty="0"/>
              <a:t>.</a:t>
            </a:r>
          </a:p>
          <a:p>
            <a:pPr algn="just"/>
            <a:r>
              <a:rPr lang="en-GB" sz="2000" b="1" dirty="0">
                <a:solidFill>
                  <a:srgbClr val="760014"/>
                </a:solidFill>
              </a:rPr>
              <a:t>b. VUI prompts: All informative prompts must be recorded by a </a:t>
            </a:r>
            <a:r>
              <a:rPr lang="en-GB" sz="2000" b="1" dirty="0" smtClean="0">
                <a:solidFill>
                  <a:srgbClr val="760014"/>
                </a:solidFill>
              </a:rPr>
              <a:t>female voice </a:t>
            </a:r>
            <a:r>
              <a:rPr lang="en-GB" sz="2000" b="1" dirty="0">
                <a:solidFill>
                  <a:srgbClr val="760014"/>
                </a:solidFill>
              </a:rPr>
              <a:t>talent. All warnings must be recorded by a male voice talent. </a:t>
            </a:r>
            <a:r>
              <a:rPr lang="en-GB" sz="2000" b="1" dirty="0" smtClean="0">
                <a:solidFill>
                  <a:srgbClr val="760014"/>
                </a:solidFill>
              </a:rPr>
              <a:t>When the </a:t>
            </a:r>
            <a:r>
              <a:rPr lang="en-GB" sz="2000" b="1" dirty="0">
                <a:solidFill>
                  <a:srgbClr val="760014"/>
                </a:solidFill>
              </a:rPr>
              <a:t>user does not understand one prompt pronounced by a given </a:t>
            </a:r>
            <a:r>
              <a:rPr lang="en-GB" sz="2000" b="1" dirty="0" smtClean="0">
                <a:solidFill>
                  <a:srgbClr val="760014"/>
                </a:solidFill>
              </a:rPr>
              <a:t>voice artist </a:t>
            </a:r>
            <a:r>
              <a:rPr lang="en-GB" sz="2000" b="1" dirty="0">
                <a:solidFill>
                  <a:srgbClr val="760014"/>
                </a:solidFill>
              </a:rPr>
              <a:t>twice, the voice talent should be dynamically changed to allow </a:t>
            </a:r>
            <a:r>
              <a:rPr lang="en-GB" sz="2000" b="1" dirty="0" smtClean="0">
                <a:solidFill>
                  <a:srgbClr val="760014"/>
                </a:solidFill>
              </a:rPr>
              <a:t>the user </a:t>
            </a:r>
            <a:r>
              <a:rPr lang="en-GB" sz="2000" b="1" dirty="0">
                <a:solidFill>
                  <a:srgbClr val="760014"/>
                </a:solidFill>
              </a:rPr>
              <a:t>to understand the voice of another voice talent.</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8</a:t>
            </a:fld>
            <a:endParaRPr lang="en-GB" dirty="0">
              <a:solidFill>
                <a:prstClr val="black">
                  <a:tint val="75000"/>
                </a:prstClr>
              </a:solidFill>
            </a:endParaRPr>
          </a:p>
        </p:txBody>
      </p:sp>
    </p:spTree>
    <p:extLst>
      <p:ext uri="{BB962C8B-B14F-4D97-AF65-F5344CB8AC3E}">
        <p14:creationId xmlns:p14="http://schemas.microsoft.com/office/powerpoint/2010/main" val="27765408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457200"/>
            <a:ext cx="8382000" cy="609599"/>
          </a:xfrm>
        </p:spPr>
        <p:txBody>
          <a:bodyPr>
            <a:normAutofit fontScale="90000"/>
          </a:bodyPr>
          <a:lstStyle/>
          <a:p>
            <a:r>
              <a:rPr lang="en-GB" sz="3600" b="1" dirty="0">
                <a:solidFill>
                  <a:srgbClr val="990099"/>
                </a:solidFill>
              </a:rPr>
              <a:t>BUILDING GENERIC USER INTERFACES</a:t>
            </a:r>
            <a:br>
              <a:rPr lang="en-GB" sz="3600" b="1" dirty="0">
                <a:solidFill>
                  <a:srgbClr val="990099"/>
                </a:solidFill>
              </a:rPr>
            </a:br>
            <a:endParaRPr lang="en-GB" sz="3600" b="1" dirty="0">
              <a:solidFill>
                <a:srgbClr val="990099"/>
              </a:solidFill>
            </a:endParaRPr>
          </a:p>
        </p:txBody>
      </p:sp>
      <p:sp>
        <p:nvSpPr>
          <p:cNvPr id="3" name="Subtitle 2"/>
          <p:cNvSpPr>
            <a:spLocks noGrp="1"/>
          </p:cNvSpPr>
          <p:nvPr>
            <p:ph type="subTitle" idx="1"/>
          </p:nvPr>
        </p:nvSpPr>
        <p:spPr>
          <a:xfrm>
            <a:off x="152400" y="914400"/>
            <a:ext cx="8839200" cy="5791200"/>
          </a:xfrm>
        </p:spPr>
        <p:txBody>
          <a:bodyPr>
            <a:noAutofit/>
          </a:bodyPr>
          <a:lstStyle/>
          <a:p>
            <a:pPr algn="just"/>
            <a:r>
              <a:rPr lang="en-GB" sz="2000" b="1" dirty="0">
                <a:solidFill>
                  <a:srgbClr val="760014"/>
                </a:solidFill>
              </a:rPr>
              <a:t>Before we go into this further, let us look at when we want to build </a:t>
            </a:r>
            <a:r>
              <a:rPr lang="en-GB" sz="2000" b="1" dirty="0" smtClean="0">
                <a:solidFill>
                  <a:srgbClr val="760014"/>
                </a:solidFill>
              </a:rPr>
              <a:t>generic interfaces </a:t>
            </a:r>
            <a:r>
              <a:rPr lang="en-GB" sz="2000" b="1" dirty="0">
                <a:solidFill>
                  <a:srgbClr val="760014"/>
                </a:solidFill>
              </a:rPr>
              <a:t>and when we do not. Let us consider applications that can benefit from</a:t>
            </a:r>
          </a:p>
          <a:p>
            <a:pPr algn="just"/>
            <a:r>
              <a:rPr lang="en-GB" sz="2000" b="1" dirty="0">
                <a:solidFill>
                  <a:srgbClr val="760014"/>
                </a:solidFill>
              </a:rPr>
              <a:t>a layered user interface approach</a:t>
            </a:r>
            <a:r>
              <a:rPr lang="en-GB" sz="2000" b="1" dirty="0" smtClean="0">
                <a:solidFill>
                  <a:srgbClr val="760014"/>
                </a:solidFill>
              </a:rPr>
              <a:t>:</a:t>
            </a:r>
          </a:p>
          <a:p>
            <a:pPr algn="just"/>
            <a:r>
              <a:rPr lang="en-GB" sz="2000" b="1" dirty="0">
                <a:solidFill>
                  <a:srgbClr val="0000CC"/>
                </a:solidFill>
              </a:rPr>
              <a:t>1. Applications that change frequently: Many applications change very frequently.</a:t>
            </a:r>
          </a:p>
          <a:p>
            <a:pPr algn="just"/>
            <a:r>
              <a:rPr lang="en-GB" sz="2000" b="1" dirty="0">
                <a:solidFill>
                  <a:srgbClr val="0000CC"/>
                </a:solidFill>
              </a:rPr>
              <a:t>Such constant changing of state may be caused by the business model </a:t>
            </a:r>
            <a:r>
              <a:rPr lang="en-GB" sz="2000" b="1" dirty="0" smtClean="0">
                <a:solidFill>
                  <a:srgbClr val="0000CC"/>
                </a:solidFill>
              </a:rPr>
              <a:t>that the </a:t>
            </a:r>
            <a:r>
              <a:rPr lang="en-GB" sz="2000" b="1" dirty="0">
                <a:solidFill>
                  <a:srgbClr val="0000CC"/>
                </a:solidFill>
              </a:rPr>
              <a:t>application serves or a variety of other reasons</a:t>
            </a:r>
            <a:r>
              <a:rPr lang="en-GB" sz="2000" b="1" dirty="0" smtClean="0">
                <a:solidFill>
                  <a:srgbClr val="0000CC"/>
                </a:solidFill>
              </a:rPr>
              <a:t>.</a:t>
            </a:r>
          </a:p>
          <a:p>
            <a:pPr algn="just"/>
            <a:r>
              <a:rPr lang="en-GB" sz="2000" b="1" dirty="0">
                <a:solidFill>
                  <a:srgbClr val="FF0000"/>
                </a:solidFill>
              </a:rPr>
              <a:t>2. Applications that support a wide variety of devices: We have talked about this</a:t>
            </a:r>
          </a:p>
          <a:p>
            <a:pPr algn="just"/>
            <a:r>
              <a:rPr lang="en-GB" sz="2000" b="1" dirty="0">
                <a:solidFill>
                  <a:srgbClr val="FF0000"/>
                </a:solidFill>
              </a:rPr>
              <a:t>several times now, so the reader should well know that mobile </a:t>
            </a:r>
            <a:r>
              <a:rPr lang="en-GB" sz="2000" b="1" dirty="0" smtClean="0">
                <a:solidFill>
                  <a:srgbClr val="FF0000"/>
                </a:solidFill>
              </a:rPr>
              <a:t>applications need </a:t>
            </a:r>
            <a:r>
              <a:rPr lang="en-GB" sz="2000" b="1" dirty="0">
                <a:solidFill>
                  <a:srgbClr val="FF0000"/>
                </a:solidFill>
              </a:rPr>
              <a:t>to support a variety of device types</a:t>
            </a:r>
            <a:r>
              <a:rPr lang="en-GB" sz="2000" b="1" dirty="0" smtClean="0">
                <a:solidFill>
                  <a:srgbClr val="FF0000"/>
                </a:solidFill>
              </a:rPr>
              <a:t>.</a:t>
            </a:r>
          </a:p>
          <a:p>
            <a:pPr algn="just"/>
            <a:r>
              <a:rPr lang="en-GB" sz="2000" b="1" dirty="0">
                <a:solidFill>
                  <a:srgbClr val="003300"/>
                </a:solidFill>
              </a:rPr>
              <a:t>3. Applications that must have many loosely coupled parts: One of the advantages</a:t>
            </a:r>
          </a:p>
          <a:p>
            <a:pPr algn="just"/>
            <a:r>
              <a:rPr lang="en-GB" sz="2000" b="1" dirty="0">
                <a:solidFill>
                  <a:srgbClr val="003300"/>
                </a:solidFill>
              </a:rPr>
              <a:t>of building a generic user interface to a system is that it enables loose </a:t>
            </a:r>
            <a:r>
              <a:rPr lang="en-GB" sz="2000" b="1" dirty="0" smtClean="0">
                <a:solidFill>
                  <a:srgbClr val="003300"/>
                </a:solidFill>
              </a:rPr>
              <a:t>coupling between </a:t>
            </a:r>
            <a:r>
              <a:rPr lang="en-GB" sz="2000" b="1" dirty="0">
                <a:solidFill>
                  <a:srgbClr val="003300"/>
                </a:solidFill>
              </a:rPr>
              <a:t>the user interface components themselves and among the look-and-feel</a:t>
            </a:r>
          </a:p>
          <a:p>
            <a:pPr algn="just"/>
            <a:r>
              <a:rPr lang="en-GB" sz="2000" b="1" dirty="0">
                <a:solidFill>
                  <a:srgbClr val="003300"/>
                </a:solidFill>
              </a:rPr>
              <a:t>components, interaction logic, and application flow logic</a:t>
            </a:r>
            <a:r>
              <a:rPr lang="en-GB" sz="2000" b="1" dirty="0" smtClean="0">
                <a:solidFill>
                  <a:srgbClr val="003300"/>
                </a:solidFill>
              </a:rPr>
              <a:t>.</a:t>
            </a:r>
          </a:p>
          <a:p>
            <a:pPr algn="just"/>
            <a:r>
              <a:rPr lang="en-GB" sz="2000" b="1" dirty="0">
                <a:solidFill>
                  <a:schemeClr val="tx1"/>
                </a:solidFill>
              </a:rPr>
              <a:t>4. Applications that offer multiple user interfaces with a range of complexity: A </a:t>
            </a:r>
            <a:r>
              <a:rPr lang="en-GB" sz="2000" b="1" dirty="0" smtClean="0">
                <a:solidFill>
                  <a:schemeClr val="tx1"/>
                </a:solidFill>
              </a:rPr>
              <a:t>good reason </a:t>
            </a:r>
            <a:r>
              <a:rPr lang="en-GB" sz="2000" b="1" dirty="0">
                <a:solidFill>
                  <a:schemeClr val="tx1"/>
                </a:solidFill>
              </a:rPr>
              <a:t>to justify building systems with generic user interfaces is the </a:t>
            </a:r>
            <a:r>
              <a:rPr lang="en-GB" sz="2000" b="1" dirty="0" smtClean="0">
                <a:solidFill>
                  <a:schemeClr val="tx1"/>
                </a:solidFill>
              </a:rPr>
              <a:t>requirement of </a:t>
            </a:r>
            <a:r>
              <a:rPr lang="en-GB" sz="2000" b="1" dirty="0">
                <a:solidFill>
                  <a:schemeClr val="tx1"/>
                </a:solidFill>
              </a:rPr>
              <a:t>supporting multiple user interfaces, each with some difference in the </a:t>
            </a:r>
            <a:r>
              <a:rPr lang="en-GB" sz="2000" b="1" dirty="0" smtClean="0">
                <a:solidFill>
                  <a:schemeClr val="tx1"/>
                </a:solidFill>
              </a:rPr>
              <a:t>required feature </a:t>
            </a:r>
            <a:r>
              <a:rPr lang="en-GB" sz="2000" b="1" dirty="0">
                <a:solidFill>
                  <a:schemeClr val="tx1"/>
                </a:solidFill>
              </a:rPr>
              <a:t>sets</a:t>
            </a:r>
            <a:r>
              <a:rPr lang="en-GB" sz="2000" b="1" dirty="0">
                <a:solidFill>
                  <a:srgbClr val="003300"/>
                </a:solidFill>
              </a:rPr>
              <a:t>.</a:t>
            </a:r>
          </a:p>
        </p:txBody>
      </p:sp>
      <p:sp>
        <p:nvSpPr>
          <p:cNvPr id="4" name="Slide Number Placeholder 3"/>
          <p:cNvSpPr>
            <a:spLocks noGrp="1"/>
          </p:cNvSpPr>
          <p:nvPr>
            <p:ph type="sldNum" sz="quarter" idx="12"/>
          </p:nvPr>
        </p:nvSpPr>
        <p:spPr/>
        <p:txBody>
          <a:bodyPr/>
          <a:lstStyle/>
          <a:p>
            <a:fld id="{C38C4C94-5AA8-4BE7-8ACE-CF16A184BA83}" type="slidenum">
              <a:rPr lang="en-GB" smtClean="0">
                <a:solidFill>
                  <a:prstClr val="black">
                    <a:tint val="75000"/>
                  </a:prstClr>
                </a:solidFill>
              </a:rPr>
              <a:pPr/>
              <a:t>9</a:t>
            </a:fld>
            <a:endParaRPr lang="en-GB" dirty="0">
              <a:solidFill>
                <a:prstClr val="black">
                  <a:tint val="75000"/>
                </a:prstClr>
              </a:solidFill>
            </a:endParaRPr>
          </a:p>
        </p:txBody>
      </p:sp>
    </p:spTree>
    <p:extLst>
      <p:ext uri="{BB962C8B-B14F-4D97-AF65-F5344CB8AC3E}">
        <p14:creationId xmlns:p14="http://schemas.microsoft.com/office/powerpoint/2010/main" val="289644754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5417</Words>
  <Application>Microsoft Office PowerPoint</Application>
  <PresentationFormat>On-screen Show (4:3)</PresentationFormat>
  <Paragraphs>226</Paragraphs>
  <Slides>38</Slides>
  <Notes>16</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 Chapt.5 Generic User Interface Development </vt:lpstr>
      <vt:lpstr>User Interface Development </vt:lpstr>
      <vt:lpstr>Human Factors </vt:lpstr>
      <vt:lpstr>Usability, Human Factors, and Other  Considerations for  Developing Stationary PC-Based User Interfaces </vt:lpstr>
      <vt:lpstr>Usability, Human Factors, and Other  Considerations for  Developing Stationary PC-Based User Interfaces </vt:lpstr>
      <vt:lpstr>Usability, Human Factors, and Other  Considerations for  Developing Stationary PC-Based User Interfaces </vt:lpstr>
      <vt:lpstr>Usability, Human Factors, and Other  Considerations for  Developing Stationary PC-Based User Interfaces </vt:lpstr>
      <vt:lpstr>Example 5.1: User Interface Consistency Guidelines for a Mortgage Banking  Application. </vt:lpstr>
      <vt:lpstr>BUILDING GENERIC USER INTERFACES </vt:lpstr>
      <vt:lpstr>BUILDING GENERIC USER INTERFACES </vt:lpstr>
      <vt:lpstr>PowerPoint Presentation</vt:lpstr>
      <vt:lpstr>Developing Mobile GUIs  Chapter6 </vt:lpstr>
      <vt:lpstr>Developing Mobile GUIs </vt:lpstr>
      <vt:lpstr>PAC, MVC, and Others </vt:lpstr>
      <vt:lpstr>PAC, MVC, and Others </vt:lpstr>
      <vt:lpstr>Model-View-Controller </vt:lpstr>
      <vt:lpstr>Model-View-Controller </vt:lpstr>
      <vt:lpstr>Model-View-Controller </vt:lpstr>
      <vt:lpstr>Presentation-Abstraction-Control </vt:lpstr>
      <vt:lpstr>Transformation-Based Techniques for Mobile Applications </vt:lpstr>
      <vt:lpstr>PowerPoint Presentation</vt:lpstr>
      <vt:lpstr>Developers began using two techniques to complement both PAC and MVC </vt:lpstr>
      <vt:lpstr>Developers began using two techniques to complement both PAC and MVC </vt:lpstr>
      <vt:lpstr>VUIs and Mobile Applications</vt:lpstr>
      <vt:lpstr>VUIs and Mobile Applications</vt:lpstr>
      <vt:lpstr>VOICE RECOGNITION</vt:lpstr>
      <vt:lpstr>VOICE RECOGNITION</vt:lpstr>
      <vt:lpstr>VOICE RECOGNITION</vt:lpstr>
      <vt:lpstr>VOICE RECOGNITION</vt:lpstr>
      <vt:lpstr>PowerPoint Presentation</vt:lpstr>
      <vt:lpstr>Java Speech APIs</vt:lpstr>
      <vt:lpstr>Java Speech APIs</vt:lpstr>
      <vt:lpstr>VXML</vt:lpstr>
      <vt:lpstr>VXML</vt:lpstr>
      <vt:lpstr>VXML</vt:lpstr>
      <vt:lpstr>Using VXML for Mobile Applications</vt:lpstr>
      <vt:lpstr>Using VXML for Mobile Applications</vt:lpstr>
      <vt:lpstr>Using VXML for Mobile Applications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Chapt.5 Generic User Interface Development </dc:title>
  <dc:creator>dr kareem</dc:creator>
  <cp:lastModifiedBy>dr kareem</cp:lastModifiedBy>
  <cp:revision>1</cp:revision>
  <dcterms:created xsi:type="dcterms:W3CDTF">2018-12-18T15:45:09Z</dcterms:created>
  <dcterms:modified xsi:type="dcterms:W3CDTF">2018-12-18T15:46:26Z</dcterms:modified>
</cp:coreProperties>
</file>