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43"/>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85" r:id="rId17"/>
    <p:sldId id="286" r:id="rId18"/>
    <p:sldId id="287" r:id="rId19"/>
    <p:sldId id="288" r:id="rId20"/>
    <p:sldId id="289" r:id="rId21"/>
    <p:sldId id="290" r:id="rId22"/>
    <p:sldId id="291" r:id="rId23"/>
    <p:sldId id="292" r:id="rId24"/>
    <p:sldId id="293" r:id="rId25"/>
    <p:sldId id="294"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13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A90325-E6B0-49F0-A9C0-A484971810A6}" type="datetimeFigureOut">
              <a:rPr lang="en-GB" smtClean="0"/>
              <a:t>07/12/2015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51521E-A31B-4872-938A-1EC3BB5F9069}" type="slidenum">
              <a:rPr lang="en-GB" smtClean="0"/>
              <a:t>‹#›</a:t>
            </a:fld>
            <a:endParaRPr lang="en-GB"/>
          </a:p>
        </p:txBody>
      </p:sp>
    </p:spTree>
    <p:extLst>
      <p:ext uri="{BB962C8B-B14F-4D97-AF65-F5344CB8AC3E}">
        <p14:creationId xmlns:p14="http://schemas.microsoft.com/office/powerpoint/2010/main" val="2245723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93263AE-929F-41F8-A727-0EE0E42B9DC3}" type="slidenum">
              <a:rPr lang="en-US">
                <a:solidFill>
                  <a:prstClr val="black"/>
                </a:solidFill>
              </a:rPr>
              <a:pPr/>
              <a:t>16</a:t>
            </a:fld>
            <a:endParaRPr lang="en-US">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r>
              <a:rPr lang="en-US" smtClean="0"/>
              <a:t>Draw Pictures on a board here.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EE785C0-B0C5-4A51-898A-B8CE3006FC6C}" type="datetime1">
              <a:rPr lang="en-US">
                <a:solidFill>
                  <a:prstClr val="black">
                    <a:tint val="75000"/>
                  </a:prstClr>
                </a:solidFill>
              </a:rPr>
              <a:pPr>
                <a:defRPr/>
              </a:pPr>
              <a:t>12/7/2015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3B1CE76-0076-402B-8E9F-678E064F3F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83553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5F84B9E-FFFE-4E0D-8395-2C7087C56541}" type="datetime1">
              <a:rPr lang="en-US">
                <a:solidFill>
                  <a:prstClr val="black">
                    <a:tint val="75000"/>
                  </a:prstClr>
                </a:solidFill>
              </a:rPr>
              <a:pPr>
                <a:defRPr/>
              </a:pPr>
              <a:t>12/7/2015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67C1DE2-6C12-47DA-A63C-34B589F9382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55168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4CD7EB-3408-4459-AD6D-3888E8E1D414}" type="datetime1">
              <a:rPr lang="en-US">
                <a:solidFill>
                  <a:prstClr val="black">
                    <a:tint val="75000"/>
                  </a:prstClr>
                </a:solidFill>
              </a:rPr>
              <a:pPr>
                <a:defRPr/>
              </a:pPr>
              <a:t>12/7/2015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2CB69C9-FC67-4E47-A343-A900B5DBDB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06910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414F8E6-A2D2-4B9C-855A-445DF5E8FB0F}" type="datetimeFigureOut">
              <a:rPr lang="en-GB" smtClean="0">
                <a:solidFill>
                  <a:prstClr val="black">
                    <a:tint val="75000"/>
                  </a:prstClr>
                </a:solidFill>
              </a:rPr>
              <a:pPr/>
              <a:t>07/12/2015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C02956-F869-4D5A-8244-E6A6F6B593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42136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414F8E6-A2D2-4B9C-855A-445DF5E8FB0F}" type="datetimeFigureOut">
              <a:rPr lang="en-GB" smtClean="0">
                <a:solidFill>
                  <a:prstClr val="black">
                    <a:tint val="75000"/>
                  </a:prstClr>
                </a:solidFill>
              </a:rPr>
              <a:pPr/>
              <a:t>07/12/2015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C02956-F869-4D5A-8244-E6A6F6B593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68202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14F8E6-A2D2-4B9C-855A-445DF5E8FB0F}" type="datetimeFigureOut">
              <a:rPr lang="en-GB" smtClean="0">
                <a:solidFill>
                  <a:prstClr val="black">
                    <a:tint val="75000"/>
                  </a:prstClr>
                </a:solidFill>
              </a:rPr>
              <a:pPr/>
              <a:t>07/12/2015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C02956-F869-4D5A-8244-E6A6F6B593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39475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414F8E6-A2D2-4B9C-855A-445DF5E8FB0F}" type="datetimeFigureOut">
              <a:rPr lang="en-GB" smtClean="0">
                <a:solidFill>
                  <a:prstClr val="black">
                    <a:tint val="75000"/>
                  </a:prstClr>
                </a:solidFill>
              </a:rPr>
              <a:pPr/>
              <a:t>07/12/2015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C02956-F869-4D5A-8244-E6A6F6B593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6132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414F8E6-A2D2-4B9C-855A-445DF5E8FB0F}" type="datetimeFigureOut">
              <a:rPr lang="en-GB" smtClean="0">
                <a:solidFill>
                  <a:prstClr val="black">
                    <a:tint val="75000"/>
                  </a:prstClr>
                </a:solidFill>
              </a:rPr>
              <a:pPr/>
              <a:t>07/12/2015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2C02956-F869-4D5A-8244-E6A6F6B593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67957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414F8E6-A2D2-4B9C-855A-445DF5E8FB0F}" type="datetimeFigureOut">
              <a:rPr lang="en-GB" smtClean="0">
                <a:solidFill>
                  <a:prstClr val="black">
                    <a:tint val="75000"/>
                  </a:prstClr>
                </a:solidFill>
              </a:rPr>
              <a:pPr/>
              <a:t>07/12/2015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2C02956-F869-4D5A-8244-E6A6F6B593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78750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4F8E6-A2D2-4B9C-855A-445DF5E8FB0F}" type="datetimeFigureOut">
              <a:rPr lang="en-GB" smtClean="0">
                <a:solidFill>
                  <a:prstClr val="black">
                    <a:tint val="75000"/>
                  </a:prstClr>
                </a:solidFill>
              </a:rPr>
              <a:pPr/>
              <a:t>07/12/2015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2C02956-F869-4D5A-8244-E6A6F6B593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04701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14F8E6-A2D2-4B9C-855A-445DF5E8FB0F}" type="datetimeFigureOut">
              <a:rPr lang="en-GB" smtClean="0">
                <a:solidFill>
                  <a:prstClr val="black">
                    <a:tint val="75000"/>
                  </a:prstClr>
                </a:solidFill>
              </a:rPr>
              <a:pPr/>
              <a:t>07/12/2015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C02956-F869-4D5A-8244-E6A6F6B593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90377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3ABB42-EBCC-4E9E-9E73-AB7E931FDFDF}" type="datetime1">
              <a:rPr lang="en-US">
                <a:solidFill>
                  <a:prstClr val="black">
                    <a:tint val="75000"/>
                  </a:prstClr>
                </a:solidFill>
              </a:rPr>
              <a:pPr>
                <a:defRPr/>
              </a:pPr>
              <a:t>12/7/2015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51A1724-7CFC-487A-AB07-A1F5B7C0D09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41490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14F8E6-A2D2-4B9C-855A-445DF5E8FB0F}" type="datetimeFigureOut">
              <a:rPr lang="en-GB" smtClean="0">
                <a:solidFill>
                  <a:prstClr val="black">
                    <a:tint val="75000"/>
                  </a:prstClr>
                </a:solidFill>
              </a:rPr>
              <a:pPr/>
              <a:t>07/12/2015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C02956-F869-4D5A-8244-E6A6F6B593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09368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414F8E6-A2D2-4B9C-855A-445DF5E8FB0F}" type="datetimeFigureOut">
              <a:rPr lang="en-GB" smtClean="0">
                <a:solidFill>
                  <a:prstClr val="black">
                    <a:tint val="75000"/>
                  </a:prstClr>
                </a:solidFill>
              </a:rPr>
              <a:pPr/>
              <a:t>07/12/2015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C02956-F869-4D5A-8244-E6A6F6B593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82408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414F8E6-A2D2-4B9C-855A-445DF5E8FB0F}" type="datetimeFigureOut">
              <a:rPr lang="en-GB" smtClean="0">
                <a:solidFill>
                  <a:prstClr val="black">
                    <a:tint val="75000"/>
                  </a:prstClr>
                </a:solidFill>
              </a:rPr>
              <a:pPr/>
              <a:t>07/12/2015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C02956-F869-4D5A-8244-E6A6F6B593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64754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Rot="1" noChangeArrowheads="1"/>
          </p:cNvSpPr>
          <p:nvPr>
            <p:ph type="ctrTitle"/>
          </p:nvPr>
        </p:nvSpPr>
        <p:spPr>
          <a:xfrm>
            <a:off x="685800" y="2286000"/>
            <a:ext cx="7772400" cy="1143000"/>
          </a:xfrm>
        </p:spPr>
        <p:txBody>
          <a:bodyPr/>
          <a:lstStyle>
            <a:lvl1pPr>
              <a:defRPr/>
            </a:lvl1pPr>
          </a:lstStyle>
          <a:p>
            <a:pPr lvl="0"/>
            <a:r>
              <a:rPr lang="zh-CN" altLang="en-US" noProof="0" smtClean="0"/>
              <a:t>单击此处编辑母版标题样式</a:t>
            </a:r>
          </a:p>
        </p:txBody>
      </p:sp>
      <p:sp>
        <p:nvSpPr>
          <p:cNvPr id="62467"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zh-CN" altLang="en-US" noProof="0" smtClean="0"/>
              <a:t>单击此处编辑母版副标题样式</a:t>
            </a:r>
          </a:p>
        </p:txBody>
      </p:sp>
      <p:sp>
        <p:nvSpPr>
          <p:cNvPr id="4" name="Rectangle 4"/>
          <p:cNvSpPr>
            <a:spLocks noGrp="1" noChangeArrowheads="1"/>
          </p:cNvSpPr>
          <p:nvPr>
            <p:ph type="dt" sz="half" idx="10"/>
          </p:nvPr>
        </p:nvSpPr>
        <p:spPr/>
        <p:txBody>
          <a:bodyPr/>
          <a:lstStyle>
            <a:lvl1pPr>
              <a:defRPr smtClean="0"/>
            </a:lvl1pPr>
          </a:lstStyle>
          <a:p>
            <a:pPr>
              <a:defRPr/>
            </a:pPr>
            <a:endParaRPr lang="en-US" altLang="zh-CN">
              <a:solidFill>
                <a:srgbClr val="007A77"/>
              </a:solidFill>
            </a:endParaRPr>
          </a:p>
        </p:txBody>
      </p:sp>
      <p:sp>
        <p:nvSpPr>
          <p:cNvPr id="5" name="Rectangle 5"/>
          <p:cNvSpPr>
            <a:spLocks noGrp="1" noChangeArrowheads="1"/>
          </p:cNvSpPr>
          <p:nvPr>
            <p:ph type="ftr" sz="quarter" idx="11"/>
          </p:nvPr>
        </p:nvSpPr>
        <p:spPr/>
        <p:txBody>
          <a:bodyPr/>
          <a:lstStyle>
            <a:lvl1pPr>
              <a:defRPr smtClean="0"/>
            </a:lvl1pPr>
          </a:lstStyle>
          <a:p>
            <a:pPr>
              <a:defRPr/>
            </a:pPr>
            <a:endParaRPr lang="en-US" altLang="zh-CN">
              <a:solidFill>
                <a:srgbClr val="007A77"/>
              </a:solidFill>
            </a:endParaRPr>
          </a:p>
        </p:txBody>
      </p:sp>
      <p:sp>
        <p:nvSpPr>
          <p:cNvPr id="6" name="Rectangle 6"/>
          <p:cNvSpPr>
            <a:spLocks noGrp="1" noChangeArrowheads="1"/>
          </p:cNvSpPr>
          <p:nvPr>
            <p:ph type="sldNum" sz="quarter" idx="12"/>
          </p:nvPr>
        </p:nvSpPr>
        <p:spPr/>
        <p:txBody>
          <a:bodyPr/>
          <a:lstStyle>
            <a:lvl1pPr>
              <a:defRPr smtClean="0"/>
            </a:lvl1pPr>
          </a:lstStyle>
          <a:p>
            <a:pPr>
              <a:defRPr/>
            </a:pPr>
            <a:fld id="{96C11B34-6394-4EAD-AFED-AD24243ED4FB}" type="slidenum">
              <a:rPr lang="en-US" altLang="zh-CN">
                <a:solidFill>
                  <a:srgbClr val="007A77"/>
                </a:solidFill>
              </a:rPr>
              <a:pPr>
                <a:defRPr/>
              </a:pPr>
              <a:t>‹#›</a:t>
            </a:fld>
            <a:endParaRPr lang="en-US" altLang="zh-CN">
              <a:solidFill>
                <a:srgbClr val="007A77"/>
              </a:solidFill>
            </a:endParaRPr>
          </a:p>
        </p:txBody>
      </p:sp>
    </p:spTree>
    <p:extLst>
      <p:ext uri="{BB962C8B-B14F-4D97-AF65-F5344CB8AC3E}">
        <p14:creationId xmlns:p14="http://schemas.microsoft.com/office/powerpoint/2010/main" val="1880027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7A7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7A7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160BCA-6FE6-4FC3-ACD6-92F537AB8637}" type="slidenum">
              <a:rPr lang="en-US" altLang="zh-CN">
                <a:solidFill>
                  <a:srgbClr val="007A77"/>
                </a:solidFill>
              </a:rPr>
              <a:pPr>
                <a:defRPr/>
              </a:pPr>
              <a:t>‹#›</a:t>
            </a:fld>
            <a:endParaRPr lang="en-US" altLang="zh-CN">
              <a:solidFill>
                <a:srgbClr val="007A77"/>
              </a:solidFill>
            </a:endParaRPr>
          </a:p>
        </p:txBody>
      </p:sp>
    </p:spTree>
    <p:extLst>
      <p:ext uri="{BB962C8B-B14F-4D97-AF65-F5344CB8AC3E}">
        <p14:creationId xmlns:p14="http://schemas.microsoft.com/office/powerpoint/2010/main" val="4083367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7A7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7A7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5F566F-D73B-4D07-BEF6-59B55A58B414}" type="slidenum">
              <a:rPr lang="en-US" altLang="zh-CN">
                <a:solidFill>
                  <a:srgbClr val="007A77"/>
                </a:solidFill>
              </a:rPr>
              <a:pPr>
                <a:defRPr/>
              </a:pPr>
              <a:t>‹#›</a:t>
            </a:fld>
            <a:endParaRPr lang="en-US" altLang="zh-CN">
              <a:solidFill>
                <a:srgbClr val="007A77"/>
              </a:solidFill>
            </a:endParaRPr>
          </a:p>
        </p:txBody>
      </p:sp>
    </p:spTree>
    <p:extLst>
      <p:ext uri="{BB962C8B-B14F-4D97-AF65-F5344CB8AC3E}">
        <p14:creationId xmlns:p14="http://schemas.microsoft.com/office/powerpoint/2010/main" val="6276662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01625" y="1905000"/>
            <a:ext cx="4194175"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05000"/>
            <a:ext cx="4194175"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7A77"/>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7A77"/>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5CF667-30CE-4DAE-8CFA-094E940D4101}" type="slidenum">
              <a:rPr lang="en-US" altLang="zh-CN">
                <a:solidFill>
                  <a:srgbClr val="007A77"/>
                </a:solidFill>
              </a:rPr>
              <a:pPr>
                <a:defRPr/>
              </a:pPr>
              <a:t>‹#›</a:t>
            </a:fld>
            <a:endParaRPr lang="en-US" altLang="zh-CN">
              <a:solidFill>
                <a:srgbClr val="007A77"/>
              </a:solidFill>
            </a:endParaRPr>
          </a:p>
        </p:txBody>
      </p:sp>
    </p:spTree>
    <p:extLst>
      <p:ext uri="{BB962C8B-B14F-4D97-AF65-F5344CB8AC3E}">
        <p14:creationId xmlns:p14="http://schemas.microsoft.com/office/powerpoint/2010/main" val="22507885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7A77"/>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7A77"/>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14F20DF-9D34-4569-8408-BFD41D9AE700}" type="slidenum">
              <a:rPr lang="en-US" altLang="zh-CN">
                <a:solidFill>
                  <a:srgbClr val="007A77"/>
                </a:solidFill>
              </a:rPr>
              <a:pPr>
                <a:defRPr/>
              </a:pPr>
              <a:t>‹#›</a:t>
            </a:fld>
            <a:endParaRPr lang="en-US" altLang="zh-CN">
              <a:solidFill>
                <a:srgbClr val="007A77"/>
              </a:solidFill>
            </a:endParaRPr>
          </a:p>
        </p:txBody>
      </p:sp>
    </p:spTree>
    <p:extLst>
      <p:ext uri="{BB962C8B-B14F-4D97-AF65-F5344CB8AC3E}">
        <p14:creationId xmlns:p14="http://schemas.microsoft.com/office/powerpoint/2010/main" val="34632337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7A77"/>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7A77"/>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6F92411-EADD-4094-BE06-CDFE33F1D1AD}" type="slidenum">
              <a:rPr lang="en-US" altLang="zh-CN">
                <a:solidFill>
                  <a:srgbClr val="007A77"/>
                </a:solidFill>
              </a:rPr>
              <a:pPr>
                <a:defRPr/>
              </a:pPr>
              <a:t>‹#›</a:t>
            </a:fld>
            <a:endParaRPr lang="en-US" altLang="zh-CN">
              <a:solidFill>
                <a:srgbClr val="007A77"/>
              </a:solidFill>
            </a:endParaRPr>
          </a:p>
        </p:txBody>
      </p:sp>
    </p:spTree>
    <p:extLst>
      <p:ext uri="{BB962C8B-B14F-4D97-AF65-F5344CB8AC3E}">
        <p14:creationId xmlns:p14="http://schemas.microsoft.com/office/powerpoint/2010/main" val="32872522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7A77"/>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7A77"/>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236C643-3170-4C78-AAC1-5047F8A5E0F1}" type="slidenum">
              <a:rPr lang="en-US" altLang="zh-CN">
                <a:solidFill>
                  <a:srgbClr val="007A77"/>
                </a:solidFill>
              </a:rPr>
              <a:pPr>
                <a:defRPr/>
              </a:pPr>
              <a:t>‹#›</a:t>
            </a:fld>
            <a:endParaRPr lang="en-US" altLang="zh-CN">
              <a:solidFill>
                <a:srgbClr val="007A77"/>
              </a:solidFill>
            </a:endParaRPr>
          </a:p>
        </p:txBody>
      </p:sp>
    </p:spTree>
    <p:extLst>
      <p:ext uri="{BB962C8B-B14F-4D97-AF65-F5344CB8AC3E}">
        <p14:creationId xmlns:p14="http://schemas.microsoft.com/office/powerpoint/2010/main" val="1635044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B582135-D58B-4E07-81F4-EF2A1F318BF1}" type="datetime1">
              <a:rPr lang="en-US">
                <a:solidFill>
                  <a:prstClr val="black">
                    <a:tint val="75000"/>
                  </a:prstClr>
                </a:solidFill>
              </a:rPr>
              <a:pPr>
                <a:defRPr/>
              </a:pPr>
              <a:t>12/7/2015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D3F7418-8491-4A78-A4CD-378DDDD0150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971484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7A77"/>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7A77"/>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F92C6A-D451-4AC5-9F02-98E763B5E70D}" type="slidenum">
              <a:rPr lang="en-US" altLang="zh-CN">
                <a:solidFill>
                  <a:srgbClr val="007A77"/>
                </a:solidFill>
              </a:rPr>
              <a:pPr>
                <a:defRPr/>
              </a:pPr>
              <a:t>‹#›</a:t>
            </a:fld>
            <a:endParaRPr lang="en-US" altLang="zh-CN">
              <a:solidFill>
                <a:srgbClr val="007A77"/>
              </a:solidFill>
            </a:endParaRPr>
          </a:p>
        </p:txBody>
      </p:sp>
    </p:spTree>
    <p:extLst>
      <p:ext uri="{BB962C8B-B14F-4D97-AF65-F5344CB8AC3E}">
        <p14:creationId xmlns:p14="http://schemas.microsoft.com/office/powerpoint/2010/main" val="35424745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7A77"/>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7A77"/>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1DB427-09E1-4FC8-B10F-9E1C4F151E5D}" type="slidenum">
              <a:rPr lang="en-US" altLang="zh-CN">
                <a:solidFill>
                  <a:srgbClr val="007A77"/>
                </a:solidFill>
              </a:rPr>
              <a:pPr>
                <a:defRPr/>
              </a:pPr>
              <a:t>‹#›</a:t>
            </a:fld>
            <a:endParaRPr lang="en-US" altLang="zh-CN">
              <a:solidFill>
                <a:srgbClr val="007A77"/>
              </a:solidFill>
            </a:endParaRPr>
          </a:p>
        </p:txBody>
      </p:sp>
    </p:spTree>
    <p:extLst>
      <p:ext uri="{BB962C8B-B14F-4D97-AF65-F5344CB8AC3E}">
        <p14:creationId xmlns:p14="http://schemas.microsoft.com/office/powerpoint/2010/main" val="37936117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7A7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7A7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9758A1-5D76-4F57-8434-621A58A7437F}" type="slidenum">
              <a:rPr lang="en-US" altLang="zh-CN">
                <a:solidFill>
                  <a:srgbClr val="007A77"/>
                </a:solidFill>
              </a:rPr>
              <a:pPr>
                <a:defRPr/>
              </a:pPr>
              <a:t>‹#›</a:t>
            </a:fld>
            <a:endParaRPr lang="en-US" altLang="zh-CN">
              <a:solidFill>
                <a:srgbClr val="007A77"/>
              </a:solidFill>
            </a:endParaRPr>
          </a:p>
        </p:txBody>
      </p:sp>
    </p:spTree>
    <p:extLst>
      <p:ext uri="{BB962C8B-B14F-4D97-AF65-F5344CB8AC3E}">
        <p14:creationId xmlns:p14="http://schemas.microsoft.com/office/powerpoint/2010/main" val="26202538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609600"/>
            <a:ext cx="2135187" cy="54895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1625" y="609600"/>
            <a:ext cx="6253163" cy="5489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7A7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7A7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9D89CB-7ADF-44FF-9D8F-A9491C10E5DF}" type="slidenum">
              <a:rPr lang="en-US" altLang="zh-CN">
                <a:solidFill>
                  <a:srgbClr val="007A77"/>
                </a:solidFill>
              </a:rPr>
              <a:pPr>
                <a:defRPr/>
              </a:pPr>
              <a:t>‹#›</a:t>
            </a:fld>
            <a:endParaRPr lang="en-US" altLang="zh-CN">
              <a:solidFill>
                <a:srgbClr val="007A77"/>
              </a:solidFill>
            </a:endParaRPr>
          </a:p>
        </p:txBody>
      </p:sp>
    </p:spTree>
    <p:extLst>
      <p:ext uri="{BB962C8B-B14F-4D97-AF65-F5344CB8AC3E}">
        <p14:creationId xmlns:p14="http://schemas.microsoft.com/office/powerpoint/2010/main" val="28923657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GB">
                <a:solidFill>
                  <a:srgbClr val="FFFFFF"/>
                </a:solidFill>
              </a:endParaRPr>
            </a:p>
          </p:txBody>
        </p:sp>
        <p:sp>
          <p:nvSpPr>
            <p:cNvPr id="6"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GB">
                <a:solidFill>
                  <a:srgbClr val="FFFFFF"/>
                </a:solidFill>
              </a:endParaRPr>
            </a:p>
          </p:txBody>
        </p:sp>
        <p:sp>
          <p:nvSpPr>
            <p:cNvPr id="7"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GB">
                <a:solidFill>
                  <a:srgbClr val="FFFFFF"/>
                </a:solidFill>
              </a:endParaRPr>
            </a:p>
          </p:txBody>
        </p:sp>
        <p:sp>
          <p:nvSpPr>
            <p:cNvPr id="8"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GB">
                <a:solidFill>
                  <a:srgbClr val="FFFFFF"/>
                </a:solidFill>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grpSp>
      <p:sp>
        <p:nvSpPr>
          <p:cNvPr id="37898"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en-US" noProof="0" smtClean="0"/>
              <a:t>Click to edit Master title style</a:t>
            </a:r>
          </a:p>
        </p:txBody>
      </p:sp>
      <p:sp>
        <p:nvSpPr>
          <p:cNvPr id="37899"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2" name="Rectangle 12"/>
          <p:cNvSpPr>
            <a:spLocks noGrp="1" noChangeArrowheads="1"/>
          </p:cNvSpPr>
          <p:nvPr>
            <p:ph type="dt" sz="quarter" idx="10"/>
          </p:nvPr>
        </p:nvSpPr>
        <p:spPr/>
        <p:txBody>
          <a:bodyPr/>
          <a:lstStyle>
            <a:lvl1pPr>
              <a:defRPr smtClean="0"/>
            </a:lvl1pPr>
          </a:lstStyle>
          <a:p>
            <a:pPr>
              <a:defRPr/>
            </a:pPr>
            <a:endParaRPr lang="en-US">
              <a:solidFill>
                <a:srgbClr val="FFFFFF"/>
              </a:solidFill>
            </a:endParaRPr>
          </a:p>
        </p:txBody>
      </p:sp>
      <p:sp>
        <p:nvSpPr>
          <p:cNvPr id="13" name="Rectangle 13"/>
          <p:cNvSpPr>
            <a:spLocks noGrp="1" noChangeArrowheads="1"/>
          </p:cNvSpPr>
          <p:nvPr>
            <p:ph type="ftr" sz="quarter" idx="11"/>
          </p:nvPr>
        </p:nvSpPr>
        <p:spPr/>
        <p:txBody>
          <a:bodyPr/>
          <a:lstStyle>
            <a:lvl1pPr>
              <a:defRPr smtClean="0"/>
            </a:lvl1pPr>
          </a:lstStyle>
          <a:p>
            <a:pPr>
              <a:defRPr/>
            </a:pPr>
            <a:endParaRPr lang="en-US">
              <a:solidFill>
                <a:srgbClr val="FFFFFF"/>
              </a:solidFill>
            </a:endParaRPr>
          </a:p>
        </p:txBody>
      </p:sp>
      <p:sp>
        <p:nvSpPr>
          <p:cNvPr id="14" name="Rectangle 14"/>
          <p:cNvSpPr>
            <a:spLocks noGrp="1" noChangeArrowheads="1"/>
          </p:cNvSpPr>
          <p:nvPr>
            <p:ph type="sldNum" sz="quarter" idx="12"/>
          </p:nvPr>
        </p:nvSpPr>
        <p:spPr/>
        <p:txBody>
          <a:bodyPr/>
          <a:lstStyle>
            <a:lvl1pPr>
              <a:defRPr smtClean="0"/>
            </a:lvl1pPr>
          </a:lstStyle>
          <a:p>
            <a:pPr>
              <a:defRPr/>
            </a:pPr>
            <a:fld id="{AA2E1C7F-8849-433C-B10A-4744C04AF1E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618814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60C71FE3-73A5-48D9-BB6B-CE169F16580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42597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2115B38E-3685-44F9-8BA7-08BB3893163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08866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EB0E749C-6B0B-4321-B010-6F7A0D5993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632206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7767F6D4-852E-4D08-BAC2-1DB25D6ECC2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60617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57AD0F0F-E208-4A90-8B7F-7CEA575D2AC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38564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4A86CF9-9458-46E7-A5D9-93FC5881143B}" type="datetime1">
              <a:rPr lang="en-US">
                <a:solidFill>
                  <a:prstClr val="black">
                    <a:tint val="75000"/>
                  </a:prstClr>
                </a:solidFill>
              </a:rPr>
              <a:pPr>
                <a:defRPr/>
              </a:pPr>
              <a:t>12/7/2015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6294C65-23B1-4F19-9C45-E377919D4A7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119991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AD8FA02C-697E-4D66-9E6E-32F909C7261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26909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81381F2D-F63B-4DD7-BCCD-27C09A8C3C5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373790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30765A9B-163E-451C-A116-412AC4AC867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120251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C1C85067-2F4E-4ED7-8752-15411FDC86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002301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FE8EC3E7-4C39-47DA-904D-0ECBD0122C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76308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1F16F6AF-75EB-4BFA-998B-42A142F3284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986368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14"/>
          <p:cNvSpPr>
            <a:spLocks noGrp="1" noChangeArrowheads="1"/>
          </p:cNvSpPr>
          <p:nvPr>
            <p:ph type="sldNum" sz="quarter" idx="12"/>
          </p:nvPr>
        </p:nvSpPr>
        <p:spPr>
          <a:ln/>
        </p:spPr>
        <p:txBody>
          <a:bodyPr/>
          <a:lstStyle>
            <a:lvl1pPr>
              <a:defRPr/>
            </a:lvl1pPr>
          </a:lstStyle>
          <a:p>
            <a:pPr>
              <a:defRPr/>
            </a:pPr>
            <a:fld id="{53C718A1-BC74-410A-BB7B-D267B1FDB23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51174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B6CF8B8-6279-48B8-83FE-F7BD3FB00E37}" type="datetime1">
              <a:rPr lang="en-US">
                <a:solidFill>
                  <a:prstClr val="black">
                    <a:tint val="75000"/>
                  </a:prstClr>
                </a:solidFill>
              </a:rPr>
              <a:pPr>
                <a:defRPr/>
              </a:pPr>
              <a:t>12/7/2015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E57C980-D02C-4B5E-B9FC-1A724A5F932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59047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C51F053-872D-4747-B454-0832B2F5557C}" type="datetime1">
              <a:rPr lang="en-US">
                <a:solidFill>
                  <a:prstClr val="black">
                    <a:tint val="75000"/>
                  </a:prstClr>
                </a:solidFill>
              </a:rPr>
              <a:pPr>
                <a:defRPr/>
              </a:pPr>
              <a:t>12/7/2015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F321F9F-C9C5-4EDD-9EC4-95E91893ED4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03418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BDFBEF1-5D2F-4F23-9D67-2E3DE96FE75B}" type="datetime1">
              <a:rPr lang="en-US">
                <a:solidFill>
                  <a:prstClr val="black">
                    <a:tint val="75000"/>
                  </a:prstClr>
                </a:solidFill>
              </a:rPr>
              <a:pPr>
                <a:defRPr/>
              </a:pPr>
              <a:t>12/7/2015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EFCBF61-ECE4-4FBC-8F68-8F7C2B82930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73201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1B24210-1C68-478E-BB0F-CFF3FC663C5E}" type="datetime1">
              <a:rPr lang="en-US">
                <a:solidFill>
                  <a:prstClr val="black">
                    <a:tint val="75000"/>
                  </a:prstClr>
                </a:solidFill>
              </a:rPr>
              <a:pPr>
                <a:defRPr/>
              </a:pPr>
              <a:t>12/7/2015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3142357-2EE6-43A8-953D-2608D95BA98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78662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616D3C8-75BF-4BC4-9BFA-1F5CE5F76E97}" type="datetime1">
              <a:rPr lang="en-US">
                <a:solidFill>
                  <a:prstClr val="black">
                    <a:tint val="75000"/>
                  </a:prstClr>
                </a:solidFill>
              </a:rPr>
              <a:pPr>
                <a:defRPr/>
              </a:pPr>
              <a:t>12/7/2015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95A9C56-B484-41E9-A217-43F986F0279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2562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D65E7FF-BBF1-4D0A-B034-496A5FBCBFA0}" type="datetime1">
              <a:rPr lang="en-US">
                <a:solidFill>
                  <a:prstClr val="black">
                    <a:tint val="75000"/>
                  </a:prstClr>
                </a:solidFill>
              </a:rPr>
              <a:pPr>
                <a:defRPr/>
              </a:pPr>
              <a:t>12/7/2015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A51F602-DE17-4754-8AF4-C0FB7FC6DA9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020907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14F8E6-A2D2-4B9C-855A-445DF5E8FB0F}" type="datetimeFigureOut">
              <a:rPr lang="en-GB" smtClean="0">
                <a:solidFill>
                  <a:prstClr val="black">
                    <a:tint val="75000"/>
                  </a:prstClr>
                </a:solidFill>
              </a:rPr>
              <a:pPr/>
              <a:t>07/12/2015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C02956-F869-4D5A-8244-E6A6F6B593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307300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Rot="1" noChangeArrowheads="1"/>
          </p:cNvSpPr>
          <p:nvPr>
            <p:ph type="title"/>
          </p:nvPr>
        </p:nvSpPr>
        <p:spPr bwMode="auto">
          <a:xfrm>
            <a:off x="301625" y="6096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Rot="1" noChangeArrowheads="1"/>
          </p:cNvSpPr>
          <p:nvPr>
            <p:ph type="body" idx="1"/>
          </p:nvPr>
        </p:nvSpPr>
        <p:spPr bwMode="auto">
          <a:xfrm>
            <a:off x="301625" y="1905000"/>
            <a:ext cx="8540750" cy="419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1444" name="Rectangle 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ltLang="zh-CN">
              <a:solidFill>
                <a:srgbClr val="007A77"/>
              </a:solidFill>
            </a:endParaRPr>
          </a:p>
        </p:txBody>
      </p:sp>
      <p:sp>
        <p:nvSpPr>
          <p:cNvPr id="614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ltLang="zh-CN">
              <a:solidFill>
                <a:srgbClr val="007A77"/>
              </a:solidFill>
            </a:endParaRPr>
          </a:p>
        </p:txBody>
      </p:sp>
      <p:sp>
        <p:nvSpPr>
          <p:cNvPr id="61446" name="Rectangle 6"/>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0C248E2E-D3BE-47B3-8575-2A391355BEE5}" type="slidenum">
              <a:rPr lang="en-US" altLang="zh-CN">
                <a:solidFill>
                  <a:srgbClr val="007A77"/>
                </a:solidFill>
              </a:rPr>
              <a:pPr fontAlgn="base">
                <a:spcBef>
                  <a:spcPct val="0"/>
                </a:spcBef>
                <a:spcAft>
                  <a:spcPct val="0"/>
                </a:spcAft>
                <a:defRPr/>
              </a:pPr>
              <a:t>‹#›</a:t>
            </a:fld>
            <a:endParaRPr lang="en-US" altLang="zh-CN">
              <a:solidFill>
                <a:srgbClr val="007A77"/>
              </a:solidFill>
            </a:endParaRPr>
          </a:p>
        </p:txBody>
      </p:sp>
    </p:spTree>
    <p:extLst>
      <p:ext uri="{BB962C8B-B14F-4D97-AF65-F5344CB8AC3E}">
        <p14:creationId xmlns:p14="http://schemas.microsoft.com/office/powerpoint/2010/main" val="30496678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5000"/>
        <a:buFont typeface="Wingdings"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5000"/>
        <a:buFont typeface="Wingdings" pitchFamily="2" charset="2"/>
        <a:buChar char="v"/>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90000"/>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mn-lt"/>
          <a:ea typeface="+mn-ea"/>
        </a:defRPr>
      </a:lvl5pPr>
      <a:lvl6pPr marL="2514600" indent="-228600" algn="l" rtl="0" fontAlgn="base">
        <a:spcBef>
          <a:spcPct val="20000"/>
        </a:spcBef>
        <a:spcAft>
          <a:spcPct val="0"/>
        </a:spcAft>
        <a:buClr>
          <a:schemeClr val="hlink"/>
        </a:buClr>
        <a:buSzPct val="85000"/>
        <a:buFont typeface="Wingdings" pitchFamily="2" charset="2"/>
        <a:buChar char="v"/>
        <a:defRPr sz="2000">
          <a:solidFill>
            <a:schemeClr val="tx1"/>
          </a:solidFill>
          <a:latin typeface="+mn-lt"/>
          <a:ea typeface="+mn-ea"/>
        </a:defRPr>
      </a:lvl6pPr>
      <a:lvl7pPr marL="2971800" indent="-228600" algn="l" rtl="0" fontAlgn="base">
        <a:spcBef>
          <a:spcPct val="20000"/>
        </a:spcBef>
        <a:spcAft>
          <a:spcPct val="0"/>
        </a:spcAft>
        <a:buClr>
          <a:schemeClr val="hlink"/>
        </a:buClr>
        <a:buSzPct val="85000"/>
        <a:buFont typeface="Wingdings" pitchFamily="2" charset="2"/>
        <a:buChar char="v"/>
        <a:defRPr sz="2000">
          <a:solidFill>
            <a:schemeClr val="tx1"/>
          </a:solidFill>
          <a:latin typeface="+mn-lt"/>
          <a:ea typeface="+mn-ea"/>
        </a:defRPr>
      </a:lvl7pPr>
      <a:lvl8pPr marL="3429000" indent="-228600" algn="l" rtl="0" fontAlgn="base">
        <a:spcBef>
          <a:spcPct val="20000"/>
        </a:spcBef>
        <a:spcAft>
          <a:spcPct val="0"/>
        </a:spcAft>
        <a:buClr>
          <a:schemeClr val="hlink"/>
        </a:buClr>
        <a:buSzPct val="85000"/>
        <a:buFont typeface="Wingdings" pitchFamily="2" charset="2"/>
        <a:buChar char="v"/>
        <a:defRPr sz="2000">
          <a:solidFill>
            <a:schemeClr val="tx1"/>
          </a:solidFill>
          <a:latin typeface="+mn-lt"/>
          <a:ea typeface="+mn-ea"/>
        </a:defRPr>
      </a:lvl8pPr>
      <a:lvl9pPr marL="3886200" indent="-228600" algn="l" rtl="0" fontAlgn="base">
        <a:spcBef>
          <a:spcPct val="20000"/>
        </a:spcBef>
        <a:spcAft>
          <a:spcPct val="0"/>
        </a:spcAft>
        <a:buClr>
          <a:schemeClr val="hlink"/>
        </a:buClr>
        <a:buSzPct val="85000"/>
        <a:buFont typeface="Wingdings" pitchFamily="2" charset="2"/>
        <a:buChar char="v"/>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902075"/>
            <a:ext cx="3400425" cy="2949575"/>
            <a:chOff x="0" y="2458"/>
            <a:chExt cx="2142" cy="1858"/>
          </a:xfrm>
        </p:grpSpPr>
        <p:sp>
          <p:nvSpPr>
            <p:cNvPr id="36867"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GB">
                <a:solidFill>
                  <a:srgbClr val="FFFFFF"/>
                </a:solidFill>
              </a:endParaRPr>
            </a:p>
          </p:txBody>
        </p:sp>
        <p:sp>
          <p:nvSpPr>
            <p:cNvPr id="36868"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GB">
                <a:solidFill>
                  <a:srgbClr val="FFFFFF"/>
                </a:solidFill>
              </a:endParaRPr>
            </a:p>
          </p:txBody>
        </p:sp>
        <p:sp>
          <p:nvSpPr>
            <p:cNvPr id="36869"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GB">
                <a:solidFill>
                  <a:srgbClr val="FFFFFF"/>
                </a:solidFill>
              </a:endParaRPr>
            </a:p>
          </p:txBody>
        </p:sp>
        <p:sp>
          <p:nvSpPr>
            <p:cNvPr id="36870"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GB">
                <a:solidFill>
                  <a:srgbClr val="FFFFFF"/>
                </a:solidFill>
              </a:endParaRPr>
            </a:p>
          </p:txBody>
        </p:sp>
        <p:sp>
          <p:nvSpPr>
            <p:cNvPr id="1036"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7"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8"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grpSp>
      <p:sp>
        <p:nvSpPr>
          <p:cNvPr id="36874" name="Rectangle 1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36875" name="Rectangle 11"/>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76" name="Rectangle 12"/>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effectLst>
                  <a:outerShdw blurRad="38100" dist="38100" dir="2700000" algn="tl">
                    <a:srgbClr val="010199"/>
                  </a:outerShdw>
                </a:effectLst>
              </a:defRPr>
            </a:lvl1pPr>
          </a:lstStyle>
          <a:p>
            <a:pPr fontAlgn="base">
              <a:spcBef>
                <a:spcPct val="0"/>
              </a:spcBef>
              <a:spcAft>
                <a:spcPct val="0"/>
              </a:spcAft>
              <a:defRPr/>
            </a:pPr>
            <a:endParaRPr lang="en-US">
              <a:solidFill>
                <a:srgbClr val="FFFFFF"/>
              </a:solidFill>
            </a:endParaRPr>
          </a:p>
        </p:txBody>
      </p:sp>
      <p:sp>
        <p:nvSpPr>
          <p:cNvPr id="36877" name="Rectangle 1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effectLst>
                  <a:outerShdw blurRad="38100" dist="38100" dir="2700000" algn="tl">
                    <a:srgbClr val="010199"/>
                  </a:outerShdw>
                </a:effectLst>
              </a:defRPr>
            </a:lvl1pPr>
          </a:lstStyle>
          <a:p>
            <a:pPr fontAlgn="base">
              <a:spcBef>
                <a:spcPct val="0"/>
              </a:spcBef>
              <a:spcAft>
                <a:spcPct val="0"/>
              </a:spcAft>
              <a:defRPr/>
            </a:pPr>
            <a:endParaRPr lang="en-US">
              <a:solidFill>
                <a:srgbClr val="FFFFFF"/>
              </a:solidFill>
            </a:endParaRPr>
          </a:p>
        </p:txBody>
      </p:sp>
      <p:sp>
        <p:nvSpPr>
          <p:cNvPr id="36878" name="Rectangle 14"/>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10199"/>
                  </a:outerShdw>
                </a:effectLst>
              </a:defRPr>
            </a:lvl1pPr>
          </a:lstStyle>
          <a:p>
            <a:pPr fontAlgn="base">
              <a:spcBef>
                <a:spcPct val="0"/>
              </a:spcBef>
              <a:spcAft>
                <a:spcPct val="0"/>
              </a:spcAft>
              <a:defRPr/>
            </a:pPr>
            <a:fld id="{BD3EAAA8-E345-45D2-AA88-DDECAB4B599B}"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669724027"/>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en.wikipedia.org/wiki/Cloud" TargetMode="External"/><Relationship Id="rId3" Type="http://schemas.openxmlformats.org/officeDocument/2006/relationships/hyperlink" Target="http://en.wikipedia.org/wiki/Image_compression" TargetMode="External"/><Relationship Id="rId7" Type="http://schemas.openxmlformats.org/officeDocument/2006/relationships/hyperlink" Target="http://en.wikipedia.org/wiki/Fern" TargetMode="External"/><Relationship Id="rId2" Type="http://schemas.openxmlformats.org/officeDocument/2006/relationships/hyperlink" Target="http://en.wikipedia.org/wiki/Lossy_data_compression" TargetMode="External"/><Relationship Id="rId1" Type="http://schemas.openxmlformats.org/officeDocument/2006/relationships/slideLayout" Target="../slideLayouts/slideLayout2.xml"/><Relationship Id="rId6" Type="http://schemas.openxmlformats.org/officeDocument/2006/relationships/hyperlink" Target="http://en.wikipedia.org/wiki/Mountain" TargetMode="External"/><Relationship Id="rId5" Type="http://schemas.openxmlformats.org/officeDocument/2006/relationships/hyperlink" Target="http://en.wikipedia.org/wiki/Tree" TargetMode="External"/><Relationship Id="rId4" Type="http://schemas.openxmlformats.org/officeDocument/2006/relationships/hyperlink" Target="http://en.wikipedia.org/wiki/Fracta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hyperlink" Target="http://en.wikipedia.org/wiki/JPE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hyperlink" Target="http://www.seas.gwu.edu/faculty/musgrave/index.html" TargetMode="External"/><Relationship Id="rId2" Type="http://schemas.openxmlformats.org/officeDocument/2006/relationships/image" Target="../media/image17.jpeg"/><Relationship Id="rId1" Type="http://schemas.openxmlformats.org/officeDocument/2006/relationships/slideLayout" Target="../slideLayouts/slideLayout29.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9.xml"/><Relationship Id="rId1" Type="http://schemas.openxmlformats.org/officeDocument/2006/relationships/vmlDrawing" Target="../drawings/vmlDrawing1.vml"/><Relationship Id="rId4" Type="http://schemas.openxmlformats.org/officeDocument/2006/relationships/image" Target="../media/image19.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9.xml"/><Relationship Id="rId1" Type="http://schemas.openxmlformats.org/officeDocument/2006/relationships/vmlDrawing" Target="../drawings/vmlDrawing2.vml"/><Relationship Id="rId4" Type="http://schemas.openxmlformats.org/officeDocument/2006/relationships/image" Target="../media/image20.wmf"/></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9.xml"/><Relationship Id="rId1" Type="http://schemas.openxmlformats.org/officeDocument/2006/relationships/vmlDrawing" Target="../drawings/vmlDrawing3.vml"/><Relationship Id="rId4" Type="http://schemas.openxmlformats.org/officeDocument/2006/relationships/image" Target="../media/image24.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9.xml"/><Relationship Id="rId1" Type="http://schemas.openxmlformats.org/officeDocument/2006/relationships/vmlDrawing" Target="../drawings/vmlDrawing4.vml"/><Relationship Id="rId6" Type="http://schemas.openxmlformats.org/officeDocument/2006/relationships/image" Target="../media/image26.wmf"/><Relationship Id="rId5" Type="http://schemas.openxmlformats.org/officeDocument/2006/relationships/oleObject" Target="../embeddings/oleObject5.bin"/><Relationship Id="rId4" Type="http://schemas.openxmlformats.org/officeDocument/2006/relationships/image" Target="../media/image25.wmf"/></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7.wmf"/><Relationship Id="rId2" Type="http://schemas.openxmlformats.org/officeDocument/2006/relationships/slideLayout" Target="../slideLayouts/slideLayout29.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hyperlink" Target="http://www.eurecom.fr/~image/DEMOS/FRACTAL/english/" TargetMode="Externa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9.xml"/><Relationship Id="rId1" Type="http://schemas.openxmlformats.org/officeDocument/2006/relationships/vmlDrawing" Target="../drawings/vmlDrawing6.vml"/><Relationship Id="rId4" Type="http://schemas.openxmlformats.org/officeDocument/2006/relationships/image" Target="../media/image30.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9.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r>
              <a:rPr lang="en-US" smtClean="0"/>
              <a:t>5. Fractal Compression</a:t>
            </a:r>
          </a:p>
        </p:txBody>
      </p:sp>
      <p:sp>
        <p:nvSpPr>
          <p:cNvPr id="25603" name="Rectangle 3"/>
          <p:cNvSpPr>
            <a:spLocks noGrp="1" noChangeArrowheads="1"/>
          </p:cNvSpPr>
          <p:nvPr>
            <p:ph type="body" idx="1"/>
          </p:nvPr>
        </p:nvSpPr>
        <p:spPr/>
        <p:txBody>
          <a:bodyPr/>
          <a:lstStyle/>
          <a:p>
            <a:pPr algn="just"/>
            <a:r>
              <a:rPr lang="en-US" b="1" smtClean="0"/>
              <a:t>Fractal compression</a:t>
            </a:r>
            <a:r>
              <a:rPr lang="en-US" smtClean="0"/>
              <a:t> is a </a:t>
            </a:r>
            <a:r>
              <a:rPr lang="en-US" smtClean="0">
                <a:hlinkClick r:id="rId2" tooltip="Lossy data compression"/>
              </a:rPr>
              <a:t>lossy compression</a:t>
            </a:r>
            <a:r>
              <a:rPr lang="en-US" smtClean="0"/>
              <a:t> method used to </a:t>
            </a:r>
            <a:r>
              <a:rPr lang="en-US" smtClean="0">
                <a:hlinkClick r:id="rId3" tooltip="Image compression"/>
              </a:rPr>
              <a:t>compress images</a:t>
            </a:r>
            <a:r>
              <a:rPr lang="en-US" smtClean="0"/>
              <a:t> using </a:t>
            </a:r>
            <a:r>
              <a:rPr lang="en-US" smtClean="0">
                <a:hlinkClick r:id="rId4" tooltip="Fractal"/>
              </a:rPr>
              <a:t>fractals</a:t>
            </a:r>
            <a:r>
              <a:rPr lang="en-US" smtClean="0"/>
              <a:t>. The method is best suited for photographs of natural scenes (</a:t>
            </a:r>
            <a:r>
              <a:rPr lang="en-US" smtClean="0">
                <a:hlinkClick r:id="rId5" tooltip="Tree"/>
              </a:rPr>
              <a:t>trees</a:t>
            </a:r>
            <a:r>
              <a:rPr lang="en-US" smtClean="0"/>
              <a:t>, </a:t>
            </a:r>
            <a:r>
              <a:rPr lang="en-US" smtClean="0">
                <a:hlinkClick r:id="rId6" tooltip="Mountain"/>
              </a:rPr>
              <a:t>mountains</a:t>
            </a:r>
            <a:r>
              <a:rPr lang="en-US" smtClean="0"/>
              <a:t>, </a:t>
            </a:r>
            <a:r>
              <a:rPr lang="en-US" smtClean="0">
                <a:hlinkClick r:id="rId7" tooltip="Fern"/>
              </a:rPr>
              <a:t>ferns</a:t>
            </a:r>
            <a:r>
              <a:rPr lang="en-US" smtClean="0"/>
              <a:t>, </a:t>
            </a:r>
            <a:r>
              <a:rPr lang="en-US" smtClean="0">
                <a:hlinkClick r:id="rId8" tooltip="Cloud"/>
              </a:rPr>
              <a:t>clouds</a:t>
            </a:r>
            <a:r>
              <a:rPr lang="en-US" smtClean="0"/>
              <a:t>). The fractal compression technique relies on the fact that in certain images, parts of the image resemble other parts of the same image.</a:t>
            </a:r>
          </a:p>
        </p:txBody>
      </p:sp>
      <p:sp>
        <p:nvSpPr>
          <p:cNvPr id="4" name="Slide Number Placeholder 3"/>
          <p:cNvSpPr>
            <a:spLocks noGrp="1"/>
          </p:cNvSpPr>
          <p:nvPr>
            <p:ph type="sldNum" sz="quarter" idx="12"/>
          </p:nvPr>
        </p:nvSpPr>
        <p:spPr/>
        <p:txBody>
          <a:bodyPr/>
          <a:lstStyle/>
          <a:p>
            <a:pPr>
              <a:defRPr/>
            </a:pPr>
            <a:fld id="{77612A81-917A-4D76-B502-C0F31E9531E4}" type="slidenum">
              <a:rPr lang="en-US">
                <a:solidFill>
                  <a:prstClr val="black">
                    <a:tint val="75000"/>
                  </a:prstClr>
                </a:solidFill>
              </a:rPr>
              <a:pPr>
                <a:defRPr/>
              </a:pPr>
              <a:t>1</a:t>
            </a:fld>
            <a:endParaRPr lang="en-US">
              <a:solidFill>
                <a:prstClr val="black">
                  <a:tint val="75000"/>
                </a:prstClr>
              </a:solidFill>
            </a:endParaRPr>
          </a:p>
        </p:txBody>
      </p:sp>
    </p:spTree>
    <p:extLst>
      <p:ext uri="{BB962C8B-B14F-4D97-AF65-F5344CB8AC3E}">
        <p14:creationId xmlns:p14="http://schemas.microsoft.com/office/powerpoint/2010/main" val="920858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188" y="120650"/>
            <a:ext cx="3525837" cy="346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txBox="1">
            <a:spLocks/>
          </p:cNvSpPr>
          <p:nvPr/>
        </p:nvSpPr>
        <p:spPr>
          <a:xfrm>
            <a:off x="457200" y="274638"/>
            <a:ext cx="8229600" cy="1143000"/>
          </a:xfrm>
          <a:prstGeom prst="rect">
            <a:avLst/>
          </a:prstGeom>
        </p:spPr>
        <p:txBody>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defRPr/>
            </a:pPr>
            <a:r>
              <a:rPr lang="en-US" sz="4800" b="1" dirty="0" smtClean="0">
                <a:solidFill>
                  <a:prstClr val="black">
                    <a:lumMod val="95000"/>
                    <a:lumOff val="5000"/>
                  </a:prstClr>
                </a:solidFill>
                <a:effectLst>
                  <a:outerShdw blurRad="38100" dist="38100" dir="2700000" algn="tl">
                    <a:srgbClr val="000000">
                      <a:alpha val="43137"/>
                    </a:srgbClr>
                  </a:outerShdw>
                </a:effectLst>
              </a:rPr>
              <a:t>Compression 2 </a:t>
            </a:r>
          </a:p>
        </p:txBody>
      </p:sp>
      <p:sp>
        <p:nvSpPr>
          <p:cNvPr id="3" name="Content Placeholder 2"/>
          <p:cNvSpPr txBox="1">
            <a:spLocks/>
          </p:cNvSpPr>
          <p:nvPr/>
        </p:nvSpPr>
        <p:spPr>
          <a:xfrm>
            <a:off x="196850" y="1230313"/>
            <a:ext cx="2794000" cy="1554162"/>
          </a:xfrm>
          <a:prstGeom prst="rect">
            <a:avLst/>
          </a:prstGeom>
        </p:spPr>
        <p:txBody>
          <a:bodyPr>
            <a:normAutofit fontScale="85000" lnSpcReduction="20000"/>
          </a:bodyPr>
          <a:lst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9pPr>
          </a:lstStyle>
          <a:p>
            <a:pPr algn="ctr">
              <a:spcAft>
                <a:spcPts val="0"/>
              </a:spcAft>
              <a:buClr>
                <a:srgbClr val="E3CC5A"/>
              </a:buClr>
              <a:defRPr/>
            </a:pPr>
            <a:r>
              <a:rPr lang="en-US" sz="2800" b="1" dirty="0" smtClean="0">
                <a:solidFill>
                  <a:prstClr val="black"/>
                </a:solidFill>
                <a:effectLst>
                  <a:outerShdw blurRad="38100" dist="38100" dir="2700000" algn="tl">
                    <a:srgbClr val="000000">
                      <a:alpha val="43137"/>
                    </a:srgbClr>
                  </a:outerShdw>
                </a:effectLst>
              </a:rPr>
              <a:t>Mapping of </a:t>
            </a:r>
            <a:r>
              <a:rPr lang="en-US" sz="2800" b="1" dirty="0" smtClean="0">
                <a:solidFill>
                  <a:srgbClr val="DB8631"/>
                </a:solidFill>
                <a:effectLst>
                  <a:outerShdw blurRad="38100" dist="38100" dir="2700000" algn="tl">
                    <a:srgbClr val="000000">
                      <a:alpha val="43137"/>
                    </a:srgbClr>
                  </a:outerShdw>
                </a:effectLst>
              </a:rPr>
              <a:t>range blocks (R)</a:t>
            </a:r>
            <a:r>
              <a:rPr lang="en-US" sz="2800" b="1" dirty="0" smtClean="0">
                <a:solidFill>
                  <a:prstClr val="black"/>
                </a:solidFill>
                <a:effectLst>
                  <a:outerShdw blurRad="38100" dist="38100" dir="2700000" algn="tl">
                    <a:srgbClr val="000000">
                      <a:alpha val="43137"/>
                    </a:srgbClr>
                  </a:outerShdw>
                </a:effectLst>
              </a:rPr>
              <a:t> and </a:t>
            </a:r>
            <a:r>
              <a:rPr lang="en-US" sz="2800" b="1" dirty="0" smtClean="0">
                <a:solidFill>
                  <a:srgbClr val="DB8631"/>
                </a:solidFill>
                <a:effectLst>
                  <a:outerShdw blurRad="38100" dist="38100" dir="2700000" algn="tl">
                    <a:srgbClr val="000000">
                      <a:alpha val="43137"/>
                    </a:srgbClr>
                  </a:outerShdw>
                </a:effectLst>
              </a:rPr>
              <a:t>domain blocks (D)</a:t>
            </a:r>
            <a:r>
              <a:rPr lang="en-US" sz="2800" b="1" dirty="0" smtClean="0">
                <a:solidFill>
                  <a:prstClr val="black"/>
                </a:solidFill>
                <a:effectLst>
                  <a:outerShdw blurRad="38100" dist="38100" dir="2700000" algn="tl">
                    <a:srgbClr val="000000">
                      <a:alpha val="43137"/>
                    </a:srgbClr>
                  </a:outerShdw>
                </a:effectLst>
              </a:rPr>
              <a:t> and their </a:t>
            </a:r>
            <a:r>
              <a:rPr lang="en-US" sz="2800" b="1" dirty="0" smtClean="0">
                <a:solidFill>
                  <a:srgbClr val="DB8631"/>
                </a:solidFill>
                <a:effectLst>
                  <a:outerShdw blurRad="38100" dist="38100" dir="2700000" algn="tl">
                    <a:srgbClr val="000000">
                      <a:alpha val="43137"/>
                    </a:srgbClr>
                  </a:outerShdw>
                </a:effectLst>
              </a:rPr>
              <a:t>transformations (T)</a:t>
            </a:r>
          </a:p>
          <a:p>
            <a:pPr algn="ctr">
              <a:spcAft>
                <a:spcPts val="0"/>
              </a:spcAft>
              <a:buClr>
                <a:srgbClr val="E3CC5A"/>
              </a:buClr>
              <a:defRPr/>
            </a:pPr>
            <a:endParaRPr lang="en-US" sz="2800" b="1" dirty="0">
              <a:solidFill>
                <a:prstClr val="black"/>
              </a:solidFill>
              <a:effectLst>
                <a:outerShdw blurRad="38100" dist="38100" dir="2700000" algn="tl">
                  <a:srgbClr val="000000">
                    <a:alpha val="43137"/>
                  </a:srgbClr>
                </a:outerShdw>
              </a:effectLst>
            </a:endParaRPr>
          </a:p>
        </p:txBody>
      </p:sp>
      <p:pic>
        <p:nvPicPr>
          <p:cNvPr id="143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8800" y="893763"/>
            <a:ext cx="17526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Content Placeholder 2"/>
          <p:cNvSpPr txBox="1">
            <a:spLocks/>
          </p:cNvSpPr>
          <p:nvPr/>
        </p:nvSpPr>
        <p:spPr bwMode="auto">
          <a:xfrm>
            <a:off x="304800" y="3529013"/>
            <a:ext cx="838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w Cen MT" pitchFamily="34" charset="0"/>
              </a:defRPr>
            </a:lvl1pPr>
            <a:lvl2pPr>
              <a:defRPr sz="1600">
                <a:solidFill>
                  <a:schemeClr val="tx1"/>
                </a:solidFill>
                <a:latin typeface="Tw Cen MT" pitchFamily="34" charset="0"/>
              </a:defRPr>
            </a:lvl2pPr>
            <a:lvl3pPr>
              <a:defRPr sz="1200">
                <a:solidFill>
                  <a:schemeClr val="tx1"/>
                </a:solidFill>
                <a:latin typeface="Tw Cen MT" pitchFamily="34" charset="0"/>
              </a:defRPr>
            </a:lvl3pPr>
            <a:lvl4pPr>
              <a:defRPr sz="1200">
                <a:solidFill>
                  <a:schemeClr val="tx1"/>
                </a:solidFill>
                <a:latin typeface="Tw Cen MT" pitchFamily="34" charset="0"/>
              </a:defRPr>
            </a:lvl4pPr>
            <a:lvl5pPr>
              <a:defRPr sz="1200">
                <a:solidFill>
                  <a:schemeClr val="tx1"/>
                </a:solidFill>
                <a:latin typeface="Tw Cen MT" pitchFamily="34" charset="0"/>
              </a:defRPr>
            </a:lvl5pPr>
            <a:lvl6pPr marL="1233488" indent="-136525" eaLnBrk="0" fontAlgn="base" hangingPunct="0">
              <a:buClr>
                <a:srgbClr val="E3CC5A"/>
              </a:buClr>
              <a:defRPr sz="1200">
                <a:solidFill>
                  <a:schemeClr val="tx1"/>
                </a:solidFill>
                <a:latin typeface="Tw Cen MT" pitchFamily="34" charset="0"/>
              </a:defRPr>
            </a:lvl6pPr>
            <a:lvl7pPr marL="1690688" indent="-136525" eaLnBrk="0" fontAlgn="base" hangingPunct="0">
              <a:buClr>
                <a:srgbClr val="E3CC5A"/>
              </a:buClr>
              <a:defRPr sz="1200">
                <a:solidFill>
                  <a:schemeClr val="tx1"/>
                </a:solidFill>
                <a:latin typeface="Tw Cen MT" pitchFamily="34" charset="0"/>
              </a:defRPr>
            </a:lvl7pPr>
            <a:lvl8pPr marL="2147888" indent="-136525" eaLnBrk="0" fontAlgn="base" hangingPunct="0">
              <a:buClr>
                <a:srgbClr val="E3CC5A"/>
              </a:buClr>
              <a:defRPr sz="1200">
                <a:solidFill>
                  <a:schemeClr val="tx1"/>
                </a:solidFill>
                <a:latin typeface="Tw Cen MT" pitchFamily="34" charset="0"/>
              </a:defRPr>
            </a:lvl8pPr>
            <a:lvl9pPr marL="2605088" indent="-136525" eaLnBrk="0" fontAlgn="base" hangingPunct="0">
              <a:buClr>
                <a:srgbClr val="E3CC5A"/>
              </a:buClr>
              <a:defRPr sz="1200">
                <a:solidFill>
                  <a:schemeClr val="tx1"/>
                </a:solidFill>
                <a:latin typeface="Tw Cen MT" pitchFamily="34" charset="0"/>
              </a:defRPr>
            </a:lvl9pPr>
          </a:lstStyle>
          <a:p>
            <a:pPr marL="90488" indent="-90488" fontAlgn="base">
              <a:lnSpc>
                <a:spcPct val="90000"/>
              </a:lnSpc>
              <a:spcBef>
                <a:spcPts val="1200"/>
              </a:spcBef>
              <a:spcAft>
                <a:spcPts val="200"/>
              </a:spcAft>
              <a:buClr>
                <a:srgbClr val="E3CC5A"/>
              </a:buClr>
              <a:buSzPct val="100000"/>
              <a:buFont typeface="Tw Cen MT" pitchFamily="34" charset="0"/>
              <a:buChar char=" "/>
            </a:pPr>
            <a:r>
              <a:rPr lang="en-US" sz="2800" b="1" smtClean="0">
                <a:solidFill>
                  <a:prstClr val="black"/>
                </a:solidFill>
              </a:rPr>
              <a:t>Typical pixel sizes of the range and domain blocks:</a:t>
            </a:r>
          </a:p>
          <a:p>
            <a:pPr marL="90488" indent="-90488" fontAlgn="base">
              <a:lnSpc>
                <a:spcPct val="90000"/>
              </a:lnSpc>
              <a:spcBef>
                <a:spcPts val="1200"/>
              </a:spcBef>
              <a:spcAft>
                <a:spcPts val="200"/>
              </a:spcAft>
              <a:buClr>
                <a:srgbClr val="E3CC5A"/>
              </a:buClr>
              <a:buSzPct val="100000"/>
              <a:buFont typeface="Tw Cen MT" pitchFamily="34" charset="0"/>
              <a:buChar char=" "/>
            </a:pPr>
            <a:endParaRPr lang="en-US" sz="2800" b="1" smtClean="0">
              <a:solidFill>
                <a:prstClr val="black"/>
              </a:solidFill>
            </a:endParaRPr>
          </a:p>
        </p:txBody>
      </p:sp>
      <p:pic>
        <p:nvPicPr>
          <p:cNvPr id="1434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046538"/>
            <a:ext cx="34290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Content Placeholder 2"/>
          <p:cNvSpPr txBox="1">
            <a:spLocks/>
          </p:cNvSpPr>
          <p:nvPr/>
        </p:nvSpPr>
        <p:spPr bwMode="auto">
          <a:xfrm>
            <a:off x="457200" y="5160963"/>
            <a:ext cx="838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buFont typeface="Arial" charset="0"/>
              <a:buChar char="•"/>
            </a:pPr>
            <a:r>
              <a:rPr lang="en-US" sz="2400" b="1" smtClean="0">
                <a:solidFill>
                  <a:prstClr val="black"/>
                </a:solidFill>
                <a:latin typeface="Calibri" pitchFamily="34" charset="0"/>
              </a:rPr>
              <a:t>The domain blocks are double the size of the range blocks.</a:t>
            </a:r>
          </a:p>
          <a:p>
            <a:pPr fontAlgn="base">
              <a:spcBef>
                <a:spcPct val="0"/>
              </a:spcBef>
              <a:spcAft>
                <a:spcPct val="0"/>
              </a:spcAft>
            </a:pPr>
            <a:r>
              <a:rPr lang="en-US" sz="2400" b="1" smtClean="0">
                <a:solidFill>
                  <a:prstClr val="black"/>
                </a:solidFill>
                <a:latin typeface="Calibri" pitchFamily="34" charset="0"/>
              </a:rPr>
              <a:t>• Smaller size of the blocks means a larger compressed file, because of more fractal codes.</a:t>
            </a:r>
          </a:p>
        </p:txBody>
      </p:sp>
      <p:sp>
        <p:nvSpPr>
          <p:cNvPr id="4" name="Slide Number Placeholder 3"/>
          <p:cNvSpPr>
            <a:spLocks noGrp="1"/>
          </p:cNvSpPr>
          <p:nvPr>
            <p:ph type="sldNum" sz="quarter" idx="12"/>
          </p:nvPr>
        </p:nvSpPr>
        <p:spPr/>
        <p:txBody>
          <a:bodyPr/>
          <a:lstStyle/>
          <a:p>
            <a:fld id="{A1DE51D9-6679-4402-B783-7E3B0C91414A}"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2939771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715962"/>
          </a:xfrm>
          <a:prstGeom prst="rect">
            <a:avLst/>
          </a:prstGeom>
        </p:spPr>
        <p:txBody>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defRPr/>
            </a:pPr>
            <a:r>
              <a:rPr lang="en-US" sz="3600" b="1" dirty="0" smtClean="0">
                <a:solidFill>
                  <a:prstClr val="black">
                    <a:lumMod val="95000"/>
                    <a:lumOff val="5000"/>
                  </a:prstClr>
                </a:solidFill>
                <a:effectLst>
                  <a:outerShdw blurRad="38100" dist="38100" dir="2700000" algn="tl">
                    <a:srgbClr val="000000">
                      <a:alpha val="43137"/>
                    </a:srgbClr>
                  </a:outerShdw>
                </a:effectLst>
              </a:rPr>
              <a:t>How does it work? Encoding</a:t>
            </a:r>
          </a:p>
        </p:txBody>
      </p:sp>
      <p:sp>
        <p:nvSpPr>
          <p:cNvPr id="3" name="Rectangle 3"/>
          <p:cNvSpPr txBox="1">
            <a:spLocks noChangeArrowheads="1"/>
          </p:cNvSpPr>
          <p:nvPr/>
        </p:nvSpPr>
        <p:spPr>
          <a:xfrm>
            <a:off x="381000" y="974725"/>
            <a:ext cx="5422900" cy="542607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9pPr>
          </a:lstStyle>
          <a:p>
            <a:pPr marL="354013" indent="-354013">
              <a:lnSpc>
                <a:spcPct val="80000"/>
              </a:lnSpc>
              <a:buClr>
                <a:srgbClr val="E3CC5A"/>
              </a:buClr>
              <a:buFont typeface="Arial" panose="020B0604020202020204" pitchFamily="34" charset="0"/>
              <a:buChar char="•"/>
              <a:defRPr/>
            </a:pPr>
            <a:r>
              <a:rPr lang="en-US" sz="2400" b="1" dirty="0" smtClean="0">
                <a:solidFill>
                  <a:prstClr val="black"/>
                </a:solidFill>
              </a:rPr>
              <a:t>divide image into small, non-overlapping, square blocks, typically called “parent blocks”.</a:t>
            </a:r>
          </a:p>
          <a:p>
            <a:pPr marL="354013" indent="-354013">
              <a:lnSpc>
                <a:spcPct val="80000"/>
              </a:lnSpc>
              <a:buClr>
                <a:srgbClr val="E3CC5A"/>
              </a:buClr>
              <a:buFont typeface="Arial" panose="020B0604020202020204" pitchFamily="34" charset="0"/>
              <a:buChar char="•"/>
              <a:defRPr/>
            </a:pPr>
            <a:r>
              <a:rPr lang="en-US" sz="2400" b="1" dirty="0" smtClean="0">
                <a:solidFill>
                  <a:prstClr val="black"/>
                </a:solidFill>
              </a:rPr>
              <a:t>Divide each parent block into 4 each blocks, or “child blocks.” </a:t>
            </a:r>
          </a:p>
          <a:p>
            <a:pPr marL="354013" indent="-354013">
              <a:lnSpc>
                <a:spcPct val="80000"/>
              </a:lnSpc>
              <a:buClr>
                <a:srgbClr val="E3CC5A"/>
              </a:buClr>
              <a:buFont typeface="Arial" panose="020B0604020202020204" pitchFamily="34" charset="0"/>
              <a:buChar char="•"/>
              <a:defRPr/>
            </a:pPr>
            <a:r>
              <a:rPr lang="en-US" sz="2400" b="1" dirty="0" smtClean="0">
                <a:solidFill>
                  <a:prstClr val="black"/>
                </a:solidFill>
              </a:rPr>
              <a:t>Compare each child block against a subset of all possible overlapping blocks of parent block size.</a:t>
            </a:r>
          </a:p>
          <a:p>
            <a:pPr marL="354013" lvl="1" indent="-354013">
              <a:lnSpc>
                <a:spcPct val="80000"/>
              </a:lnSpc>
              <a:buClr>
                <a:srgbClr val="E3CC5A"/>
              </a:buClr>
              <a:buFont typeface="Arial" panose="020B0604020202020204" pitchFamily="34" charset="0"/>
              <a:buChar char="•"/>
              <a:defRPr/>
            </a:pPr>
            <a:r>
              <a:rPr lang="en-US" sz="2400" b="1" dirty="0" smtClean="0">
                <a:solidFill>
                  <a:prstClr val="black"/>
                </a:solidFill>
              </a:rPr>
              <a:t>Need to reduce the size of the parent to allow the comparison to work.</a:t>
            </a:r>
          </a:p>
          <a:p>
            <a:pPr marL="354013" indent="-354013">
              <a:lnSpc>
                <a:spcPct val="80000"/>
              </a:lnSpc>
              <a:buClr>
                <a:srgbClr val="E3CC5A"/>
              </a:buClr>
              <a:buFont typeface="Arial" panose="020B0604020202020204" pitchFamily="34" charset="0"/>
              <a:buChar char="•"/>
              <a:defRPr/>
            </a:pPr>
            <a:r>
              <a:rPr lang="en-US" sz="2400" b="1" dirty="0" smtClean="0">
                <a:solidFill>
                  <a:prstClr val="black"/>
                </a:solidFill>
              </a:rPr>
              <a:t>Determine which larger block has the lowest difference, according to some measure, between it and the child block</a:t>
            </a:r>
            <a:r>
              <a:rPr lang="en-US" sz="2400" dirty="0" smtClean="0">
                <a:solidFill>
                  <a:prstClr val="black"/>
                </a:solidFill>
              </a:rPr>
              <a:t>.</a:t>
            </a:r>
          </a:p>
          <a:p>
            <a:pPr>
              <a:lnSpc>
                <a:spcPct val="80000"/>
              </a:lnSpc>
              <a:buClr>
                <a:srgbClr val="E3CC5A"/>
              </a:buClr>
              <a:buFont typeface="Wingdings" panose="05000000000000000000" pitchFamily="2" charset="2"/>
              <a:buNone/>
              <a:defRPr/>
            </a:pPr>
            <a:endParaRPr lang="en-US" sz="2400" dirty="0" smtClean="0">
              <a:solidFill>
                <a:prstClr val="black"/>
              </a:solidFill>
            </a:endParaRPr>
          </a:p>
        </p:txBody>
      </p:sp>
      <p:pic>
        <p:nvPicPr>
          <p:cNvPr id="15364" name="Picture 3"/>
          <p:cNvPicPr>
            <a:picLocks noChangeAspect="1"/>
          </p:cNvPicPr>
          <p:nvPr/>
        </p:nvPicPr>
        <p:blipFill>
          <a:blip r:embed="rId2" cstate="print">
            <a:extLst>
              <a:ext uri="{28A0092B-C50C-407E-A947-70E740481C1C}">
                <a14:useLocalDpi xmlns:a14="http://schemas.microsoft.com/office/drawing/2010/main" val="0"/>
              </a:ext>
            </a:extLst>
          </a:blip>
          <a:srcRect l="18375" t="18750" r="14861" b="37500"/>
          <a:stretch>
            <a:fillRect/>
          </a:stretch>
        </p:blipFill>
        <p:spPr bwMode="auto">
          <a:xfrm>
            <a:off x="5624513" y="811213"/>
            <a:ext cx="32766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8" descr="dividedCamerman"/>
          <p:cNvPicPr>
            <a:picLocks noChangeAspect="1" noChangeArrowheads="1"/>
          </p:cNvPicPr>
          <p:nvPr/>
        </p:nvPicPr>
        <p:blipFill>
          <a:blip r:embed="rId3">
            <a:extLst>
              <a:ext uri="{28A0092B-C50C-407E-A947-70E740481C1C}">
                <a14:useLocalDpi xmlns:a14="http://schemas.microsoft.com/office/drawing/2010/main" val="0"/>
              </a:ext>
            </a:extLst>
          </a:blip>
          <a:srcRect l="20634" t="8475" r="19048" b="8475"/>
          <a:stretch>
            <a:fillRect/>
          </a:stretch>
        </p:blipFill>
        <p:spPr bwMode="auto">
          <a:xfrm>
            <a:off x="5905500" y="2209800"/>
            <a:ext cx="2895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A1DE51D9-6679-4402-B783-7E3B0C91414A}"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24079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0850" y="152400"/>
            <a:ext cx="8229600" cy="868363"/>
          </a:xfrm>
          <a:prstGeom prst="rect">
            <a:avLst/>
          </a:prstGeom>
        </p:spPr>
        <p:txBody>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defRPr/>
            </a:pPr>
            <a:r>
              <a:rPr lang="en-US" b="1" dirty="0" smtClean="0">
                <a:solidFill>
                  <a:prstClr val="black">
                    <a:lumMod val="95000"/>
                    <a:lumOff val="5000"/>
                  </a:prstClr>
                </a:solidFill>
                <a:effectLst>
                  <a:outerShdw blurRad="38100" dist="38100" dir="2700000" algn="tl">
                    <a:srgbClr val="000000">
                      <a:alpha val="43137"/>
                    </a:srgbClr>
                  </a:outerShdw>
                </a:effectLst>
              </a:rPr>
              <a:t>Decompression </a:t>
            </a:r>
          </a:p>
        </p:txBody>
      </p:sp>
      <p:sp>
        <p:nvSpPr>
          <p:cNvPr id="4" name="Content Placeholder 2"/>
          <p:cNvSpPr txBox="1">
            <a:spLocks/>
          </p:cNvSpPr>
          <p:nvPr/>
        </p:nvSpPr>
        <p:spPr>
          <a:xfrm>
            <a:off x="450850" y="723900"/>
            <a:ext cx="8229600" cy="4800600"/>
          </a:xfrm>
          <a:prstGeom prst="rect">
            <a:avLst/>
          </a:prstGeom>
        </p:spPr>
        <p:txBody>
          <a:bodyPr>
            <a:normAutofit fontScale="92500"/>
          </a:bodyPr>
          <a:lst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9pPr>
          </a:lstStyle>
          <a:p>
            <a:pPr marL="622300" indent="-493713">
              <a:spcAft>
                <a:spcPts val="0"/>
              </a:spcAft>
              <a:buClr>
                <a:srgbClr val="E3CC5A"/>
              </a:buClr>
              <a:buFont typeface="Wingdings" panose="05000000000000000000" pitchFamily="2" charset="2"/>
              <a:buChar char="v"/>
              <a:defRPr/>
            </a:pPr>
            <a:r>
              <a:rPr lang="en-US" sz="3000" b="1" dirty="0" smtClean="0">
                <a:solidFill>
                  <a:prstClr val="black"/>
                </a:solidFill>
                <a:effectLst>
                  <a:outerShdw blurRad="38100" dist="38100" dir="2700000" algn="tl">
                    <a:srgbClr val="000000">
                      <a:alpha val="43137"/>
                    </a:srgbClr>
                  </a:outerShdw>
                </a:effectLst>
              </a:rPr>
              <a:t>Decompression is done by applying the transformations and translations described in the fractal codes on an arbitrary image.</a:t>
            </a:r>
          </a:p>
          <a:p>
            <a:pPr marL="622300" indent="-493713">
              <a:spcAft>
                <a:spcPts val="0"/>
              </a:spcAft>
              <a:buClr>
                <a:srgbClr val="E3CC5A"/>
              </a:buClr>
              <a:buFont typeface="Wingdings" panose="05000000000000000000" pitchFamily="2" charset="2"/>
              <a:buChar char="v"/>
              <a:defRPr/>
            </a:pPr>
            <a:r>
              <a:rPr lang="en-US" sz="3000" b="1" dirty="0" smtClean="0">
                <a:solidFill>
                  <a:prstClr val="black"/>
                </a:solidFill>
                <a:effectLst>
                  <a:outerShdw blurRad="38100" dist="38100" dir="2700000" algn="tl">
                    <a:srgbClr val="000000">
                      <a:alpha val="43137"/>
                    </a:srgbClr>
                  </a:outerShdw>
                </a:effectLst>
              </a:rPr>
              <a:t>Easy to automate.</a:t>
            </a:r>
          </a:p>
          <a:p>
            <a:pPr marL="622300" indent="-493713">
              <a:spcAft>
                <a:spcPts val="0"/>
              </a:spcAft>
              <a:buClr>
                <a:srgbClr val="E3CC5A"/>
              </a:buClr>
              <a:buFont typeface="Wingdings" panose="05000000000000000000" pitchFamily="2" charset="2"/>
              <a:buChar char="v"/>
              <a:defRPr/>
            </a:pPr>
            <a:r>
              <a:rPr lang="en-US" sz="3000" b="1" dirty="0" smtClean="0">
                <a:solidFill>
                  <a:prstClr val="black"/>
                </a:solidFill>
                <a:effectLst>
                  <a:outerShdw blurRad="38100" dist="38100" dir="2700000" algn="tl">
                    <a:srgbClr val="000000">
                      <a:alpha val="43137"/>
                    </a:srgbClr>
                  </a:outerShdw>
                </a:effectLst>
              </a:rPr>
              <a:t>Is fast.</a:t>
            </a:r>
          </a:p>
          <a:p>
            <a:pPr marL="622300" indent="-493713">
              <a:spcAft>
                <a:spcPts val="0"/>
              </a:spcAft>
              <a:buClr>
                <a:srgbClr val="E3CC5A"/>
              </a:buClr>
              <a:buFont typeface="Wingdings" panose="05000000000000000000" pitchFamily="2" charset="2"/>
              <a:buChar char="v"/>
              <a:defRPr/>
            </a:pPr>
            <a:r>
              <a:rPr lang="en-US" sz="3000" b="1" dirty="0" smtClean="0">
                <a:solidFill>
                  <a:prstClr val="black"/>
                </a:solidFill>
                <a:effectLst>
                  <a:outerShdw blurRad="38100" dist="38100" dir="2700000" algn="tl">
                    <a:srgbClr val="000000">
                      <a:alpha val="43137"/>
                    </a:srgbClr>
                  </a:outerShdw>
                </a:effectLst>
              </a:rPr>
              <a:t>Decoding is resolution independent:</a:t>
            </a:r>
          </a:p>
          <a:p>
            <a:pPr marL="622300" lvl="1" indent="-493713">
              <a:spcAft>
                <a:spcPts val="0"/>
              </a:spcAft>
              <a:buClr>
                <a:srgbClr val="E3CC5A"/>
              </a:buClr>
              <a:buFont typeface="Wingdings" panose="05000000000000000000" pitchFamily="2" charset="2"/>
              <a:buChar char="v"/>
              <a:defRPr/>
            </a:pPr>
            <a:r>
              <a:rPr lang="en-US" sz="2400" b="1" dirty="0" smtClean="0">
                <a:solidFill>
                  <a:prstClr val="black"/>
                </a:solidFill>
                <a:effectLst>
                  <a:outerShdw blurRad="38100" dist="38100" dir="2700000" algn="tl">
                    <a:srgbClr val="000000">
                      <a:alpha val="43137"/>
                    </a:srgbClr>
                  </a:outerShdw>
                </a:effectLst>
              </a:rPr>
              <a:t>If a 64x64 image was compressed, it can be decompressed to any size (e.g. 128x128) without as much loss in quality as for a normal zoom.</a:t>
            </a:r>
          </a:p>
          <a:p>
            <a:pPr marL="622300" lvl="1" indent="-493713">
              <a:spcAft>
                <a:spcPts val="0"/>
              </a:spcAft>
              <a:buClr>
                <a:srgbClr val="E3CC5A"/>
              </a:buClr>
              <a:buFont typeface="Wingdings" panose="05000000000000000000" pitchFamily="2" charset="2"/>
              <a:buChar char="v"/>
              <a:defRPr/>
            </a:pPr>
            <a:r>
              <a:rPr lang="en-US" sz="2400" b="1" dirty="0">
                <a:solidFill>
                  <a:prstClr val="black"/>
                </a:solidFill>
                <a:effectLst>
                  <a:outerShdw blurRad="38100" dist="38100" dir="2700000" algn="tl">
                    <a:srgbClr val="000000">
                      <a:alpha val="43137"/>
                    </a:srgbClr>
                  </a:outerShdw>
                </a:effectLst>
              </a:rPr>
              <a:t> Read in child block and </a:t>
            </a:r>
            <a:r>
              <a:rPr lang="en-US" sz="2400" b="1" dirty="0" smtClean="0">
                <a:solidFill>
                  <a:prstClr val="black"/>
                </a:solidFill>
                <a:effectLst>
                  <a:outerShdw blurRad="38100" dist="38100" dir="2700000" algn="tl">
                    <a:srgbClr val="000000">
                      <a:alpha val="43137"/>
                    </a:srgbClr>
                  </a:outerShdw>
                </a:effectLst>
              </a:rPr>
              <a:t>transform </a:t>
            </a:r>
            <a:r>
              <a:rPr lang="en-US" sz="2400" b="1" dirty="0">
                <a:solidFill>
                  <a:prstClr val="black"/>
                </a:solidFill>
                <a:effectLst>
                  <a:outerShdw blurRad="38100" dist="38100" dir="2700000" algn="tl">
                    <a:srgbClr val="000000">
                      <a:alpha val="43137"/>
                    </a:srgbClr>
                  </a:outerShdw>
                </a:effectLst>
              </a:rPr>
              <a:t>block position, transform, and size information.</a:t>
            </a:r>
          </a:p>
          <a:p>
            <a:pPr marL="622300" lvl="1" indent="-493713">
              <a:spcAft>
                <a:spcPts val="0"/>
              </a:spcAft>
              <a:buClr>
                <a:srgbClr val="E3CC5A"/>
              </a:buClr>
              <a:buFont typeface="Wingdings" panose="05000000000000000000" pitchFamily="2" charset="2"/>
              <a:buChar char="v"/>
              <a:defRPr/>
            </a:pPr>
            <a:r>
              <a:rPr lang="en-US" sz="2400" b="1" dirty="0">
                <a:solidFill>
                  <a:prstClr val="black"/>
                </a:solidFill>
                <a:effectLst>
                  <a:outerShdw blurRad="38100" dist="38100" dir="2700000" algn="tl">
                    <a:srgbClr val="000000">
                      <a:alpha val="43137"/>
                    </a:srgbClr>
                  </a:outerShdw>
                </a:effectLst>
              </a:rPr>
              <a:t> Use any blank starting image of same size as original image</a:t>
            </a:r>
          </a:p>
          <a:p>
            <a:pPr marL="622300" lvl="1" indent="-493713">
              <a:spcAft>
                <a:spcPts val="0"/>
              </a:spcAft>
              <a:buClr>
                <a:srgbClr val="E3CC5A"/>
              </a:buClr>
              <a:buFont typeface="Wingdings" panose="05000000000000000000" pitchFamily="2" charset="2"/>
              <a:buChar char="v"/>
              <a:defRPr/>
            </a:pPr>
            <a:endParaRPr lang="en-US" sz="2400" b="1" dirty="0" smtClean="0">
              <a:solidFill>
                <a:prstClr val="black"/>
              </a:solidFill>
              <a:effectLst>
                <a:outerShdw blurRad="38100" dist="38100" dir="2700000" algn="tl">
                  <a:srgbClr val="000000">
                    <a:alpha val="43137"/>
                  </a:srgbClr>
                </a:outerShdw>
              </a:effectLst>
            </a:endParaRPr>
          </a:p>
          <a:p>
            <a:pPr>
              <a:spcAft>
                <a:spcPts val="0"/>
              </a:spcAft>
              <a:buClr>
                <a:srgbClr val="E3CC5A"/>
              </a:buClr>
              <a:defRPr/>
            </a:pPr>
            <a:endParaRPr lang="en-US" dirty="0">
              <a:solidFill>
                <a:prstClr val="black"/>
              </a:solidFill>
            </a:endParaRPr>
          </a:p>
        </p:txBody>
      </p:sp>
      <p:pic>
        <p:nvPicPr>
          <p:cNvPr id="1638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5464175"/>
            <a:ext cx="545465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1DE51D9-6679-4402-B783-7E3B0C91414A}"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4089108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smtClean="0"/>
              <a:t>Overview</a:t>
            </a:r>
          </a:p>
        </p:txBody>
      </p:sp>
      <p:sp>
        <p:nvSpPr>
          <p:cNvPr id="38915" name="Rectangle 3"/>
          <p:cNvSpPr>
            <a:spLocks noGrp="1" noChangeArrowheads="1"/>
          </p:cNvSpPr>
          <p:nvPr>
            <p:ph type="body" idx="1"/>
          </p:nvPr>
        </p:nvSpPr>
        <p:spPr/>
        <p:txBody>
          <a:bodyPr/>
          <a:lstStyle/>
          <a:p>
            <a:pPr eaLnBrk="1" hangingPunct="1">
              <a:defRPr/>
            </a:pPr>
            <a:r>
              <a:rPr lang="en-US" smtClean="0"/>
              <a:t>Why Fractal Image Compression</a:t>
            </a:r>
          </a:p>
          <a:p>
            <a:pPr eaLnBrk="1" hangingPunct="1">
              <a:defRPr/>
            </a:pPr>
            <a:r>
              <a:rPr lang="en-US" smtClean="0"/>
              <a:t>Mathematical Background</a:t>
            </a:r>
          </a:p>
          <a:p>
            <a:pPr eaLnBrk="1" hangingPunct="1">
              <a:defRPr/>
            </a:pPr>
            <a:r>
              <a:rPr lang="en-US" smtClean="0"/>
              <a:t>How does it work?</a:t>
            </a:r>
          </a:p>
          <a:p>
            <a:pPr eaLnBrk="1" hangingPunct="1">
              <a:defRPr/>
            </a:pPr>
            <a:r>
              <a:rPr lang="en-US" smtClean="0"/>
              <a:t>Examples</a:t>
            </a:r>
          </a:p>
          <a:p>
            <a:pPr eaLnBrk="1" hangingPunct="1">
              <a:defRPr/>
            </a:pPr>
            <a:r>
              <a:rPr lang="en-US" smtClean="0"/>
              <a:t>Possible Improvements</a:t>
            </a:r>
          </a:p>
        </p:txBody>
      </p:sp>
    </p:spTree>
    <p:extLst>
      <p:ext uri="{BB962C8B-B14F-4D97-AF65-F5344CB8AC3E}">
        <p14:creationId xmlns:p14="http://schemas.microsoft.com/office/powerpoint/2010/main" val="4283916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sz="4000" smtClean="0"/>
              <a:t>Why Fractal Image Compression</a:t>
            </a:r>
          </a:p>
        </p:txBody>
      </p:sp>
      <p:sp>
        <p:nvSpPr>
          <p:cNvPr id="39939" name="Rectangle 3"/>
          <p:cNvSpPr>
            <a:spLocks noGrp="1" noChangeArrowheads="1"/>
          </p:cNvSpPr>
          <p:nvPr>
            <p:ph type="body" idx="1"/>
          </p:nvPr>
        </p:nvSpPr>
        <p:spPr/>
        <p:txBody>
          <a:bodyPr/>
          <a:lstStyle/>
          <a:p>
            <a:pPr eaLnBrk="1" hangingPunct="1">
              <a:defRPr/>
            </a:pPr>
            <a:r>
              <a:rPr lang="en-US" smtClean="0"/>
              <a:t>Different type of compression scheme worth exploring</a:t>
            </a:r>
          </a:p>
          <a:p>
            <a:pPr eaLnBrk="1" hangingPunct="1">
              <a:defRPr/>
            </a:pPr>
            <a:r>
              <a:rPr lang="en-US" smtClean="0"/>
              <a:t>Takes advantage of similarities within an image</a:t>
            </a:r>
          </a:p>
          <a:p>
            <a:pPr eaLnBrk="1" hangingPunct="1">
              <a:defRPr/>
            </a:pPr>
            <a:r>
              <a:rPr lang="en-US" smtClean="0"/>
              <a:t>Advanced detail interpolation</a:t>
            </a:r>
          </a:p>
          <a:p>
            <a:pPr eaLnBrk="1" hangingPunct="1">
              <a:defRPr/>
            </a:pPr>
            <a:r>
              <a:rPr lang="en-US" smtClean="0"/>
              <a:t>High theoretical compression rates</a:t>
            </a:r>
          </a:p>
          <a:p>
            <a:pPr eaLnBrk="1" hangingPunct="1">
              <a:defRPr/>
            </a:pPr>
            <a:r>
              <a:rPr lang="en-US" smtClean="0"/>
              <a:t>Fast decompression times</a:t>
            </a:r>
          </a:p>
        </p:txBody>
      </p:sp>
    </p:spTree>
    <p:extLst>
      <p:ext uri="{BB962C8B-B14F-4D97-AF65-F5344CB8AC3E}">
        <p14:creationId xmlns:p14="http://schemas.microsoft.com/office/powerpoint/2010/main" val="12067140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smtClean="0"/>
              <a:t>Mathematical Background</a:t>
            </a:r>
          </a:p>
        </p:txBody>
      </p:sp>
      <p:sp>
        <p:nvSpPr>
          <p:cNvPr id="40963" name="Rectangle 3"/>
          <p:cNvSpPr>
            <a:spLocks noGrp="1" noChangeArrowheads="1"/>
          </p:cNvSpPr>
          <p:nvPr>
            <p:ph type="body" idx="1"/>
          </p:nvPr>
        </p:nvSpPr>
        <p:spPr/>
        <p:txBody>
          <a:bodyPr/>
          <a:lstStyle/>
          <a:p>
            <a:pPr eaLnBrk="1" hangingPunct="1">
              <a:lnSpc>
                <a:spcPct val="90000"/>
              </a:lnSpc>
              <a:defRPr/>
            </a:pPr>
            <a:r>
              <a:rPr lang="en-US" smtClean="0"/>
              <a:t>Started with Michael Barnsley, and refined by A. Jacquin</a:t>
            </a:r>
          </a:p>
          <a:p>
            <a:pPr eaLnBrk="1" hangingPunct="1">
              <a:lnSpc>
                <a:spcPct val="90000"/>
              </a:lnSpc>
              <a:defRPr/>
            </a:pPr>
            <a:r>
              <a:rPr lang="en-US" smtClean="0"/>
              <a:t>Try and find a set of transforms that map an image onto itself.</a:t>
            </a:r>
          </a:p>
          <a:p>
            <a:pPr eaLnBrk="1" hangingPunct="1">
              <a:lnSpc>
                <a:spcPct val="90000"/>
              </a:lnSpc>
              <a:defRPr/>
            </a:pPr>
            <a:r>
              <a:rPr lang="en-US" smtClean="0"/>
              <a:t>The key is the Collage Theorem</a:t>
            </a:r>
          </a:p>
          <a:p>
            <a:pPr lvl="1" eaLnBrk="1" hangingPunct="1">
              <a:lnSpc>
                <a:spcPct val="90000"/>
              </a:lnSpc>
              <a:defRPr/>
            </a:pPr>
            <a:r>
              <a:rPr lang="en-US" smtClean="0"/>
              <a:t>States that if the error difference between the target image and the transformation of that image is less than a certain value the transforms are an equivalent representation of the image.</a:t>
            </a:r>
          </a:p>
        </p:txBody>
      </p:sp>
    </p:spTree>
    <p:extLst>
      <p:ext uri="{BB962C8B-B14F-4D97-AF65-F5344CB8AC3E}">
        <p14:creationId xmlns:p14="http://schemas.microsoft.com/office/powerpoint/2010/main" val="10872370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smtClean="0"/>
              <a:t>How does it work?-Encoding</a:t>
            </a:r>
          </a:p>
        </p:txBody>
      </p:sp>
      <p:sp>
        <p:nvSpPr>
          <p:cNvPr id="41987" name="Rectangle 3"/>
          <p:cNvSpPr>
            <a:spLocks noGrp="1" noChangeArrowheads="1"/>
          </p:cNvSpPr>
          <p:nvPr>
            <p:ph type="body" idx="1"/>
          </p:nvPr>
        </p:nvSpPr>
        <p:spPr/>
        <p:txBody>
          <a:bodyPr/>
          <a:lstStyle/>
          <a:p>
            <a:pPr eaLnBrk="1" hangingPunct="1">
              <a:lnSpc>
                <a:spcPct val="80000"/>
              </a:lnSpc>
              <a:defRPr/>
            </a:pPr>
            <a:r>
              <a:rPr lang="en-US" sz="2300" smtClean="0"/>
              <a:t>Take a starting image and divide it into small, non-overlapping, square blocks, typically called “parent blocks”.</a:t>
            </a:r>
          </a:p>
          <a:p>
            <a:pPr eaLnBrk="1" hangingPunct="1">
              <a:lnSpc>
                <a:spcPct val="80000"/>
              </a:lnSpc>
              <a:defRPr/>
            </a:pPr>
            <a:r>
              <a:rPr lang="en-US" sz="2300" smtClean="0"/>
              <a:t>Divide each parent block into 4 each blocks, or “child blocks.” </a:t>
            </a:r>
          </a:p>
          <a:p>
            <a:pPr eaLnBrk="1" hangingPunct="1">
              <a:lnSpc>
                <a:spcPct val="80000"/>
              </a:lnSpc>
              <a:defRPr/>
            </a:pPr>
            <a:r>
              <a:rPr lang="en-US" sz="2300" smtClean="0"/>
              <a:t>Compare each child block against a subset of all possible overlapping blocks of parent block size.</a:t>
            </a:r>
          </a:p>
          <a:p>
            <a:pPr lvl="1" eaLnBrk="1" hangingPunct="1">
              <a:lnSpc>
                <a:spcPct val="80000"/>
              </a:lnSpc>
              <a:defRPr/>
            </a:pPr>
            <a:r>
              <a:rPr lang="en-US" sz="1800" b="1" smtClean="0"/>
              <a:t>Need to reduce the size of the parent to allow the comparison to work.</a:t>
            </a:r>
          </a:p>
          <a:p>
            <a:pPr eaLnBrk="1" hangingPunct="1">
              <a:lnSpc>
                <a:spcPct val="80000"/>
              </a:lnSpc>
              <a:defRPr/>
            </a:pPr>
            <a:r>
              <a:rPr lang="en-US" sz="2300" smtClean="0"/>
              <a:t>Determine which larger block has the lowest difference, according to some measure, between it and the child block.</a:t>
            </a:r>
          </a:p>
          <a:p>
            <a:pPr eaLnBrk="1" hangingPunct="1">
              <a:lnSpc>
                <a:spcPct val="80000"/>
              </a:lnSpc>
              <a:defRPr/>
            </a:pPr>
            <a:r>
              <a:rPr lang="en-US" sz="2300" smtClean="0"/>
              <a:t>Calculate a grayscale transform to match intensity levels between large block and child block precisely.  Typically an affine transform is used (w*x = a*x + b) to match grayscale levels.</a:t>
            </a:r>
          </a:p>
          <a:p>
            <a:pPr eaLnBrk="1" hangingPunct="1">
              <a:lnSpc>
                <a:spcPct val="80000"/>
              </a:lnSpc>
              <a:buFont typeface="Wingdings" pitchFamily="2" charset="2"/>
              <a:buNone/>
              <a:defRPr/>
            </a:pPr>
            <a:endParaRPr lang="en-US" sz="2300" smtClean="0"/>
          </a:p>
        </p:txBody>
      </p:sp>
    </p:spTree>
    <p:extLst>
      <p:ext uri="{BB962C8B-B14F-4D97-AF65-F5344CB8AC3E}">
        <p14:creationId xmlns:p14="http://schemas.microsoft.com/office/powerpoint/2010/main" val="37160339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en-US" smtClean="0"/>
              <a:t>How does it work? – Encoding</a:t>
            </a:r>
          </a:p>
        </p:txBody>
      </p:sp>
      <p:sp>
        <p:nvSpPr>
          <p:cNvPr id="45062" name="Rectangle 6"/>
          <p:cNvSpPr>
            <a:spLocks noGrp="1" noChangeArrowheads="1"/>
          </p:cNvSpPr>
          <p:nvPr>
            <p:ph type="body" sz="half" idx="1"/>
          </p:nvPr>
        </p:nvSpPr>
        <p:spPr>
          <a:xfrm>
            <a:off x="228600" y="1600200"/>
            <a:ext cx="4038600" cy="4530725"/>
          </a:xfrm>
        </p:spPr>
        <p:txBody>
          <a:bodyPr/>
          <a:lstStyle/>
          <a:p>
            <a:pPr eaLnBrk="1" hangingPunct="1">
              <a:lnSpc>
                <a:spcPct val="90000"/>
              </a:lnSpc>
              <a:defRPr/>
            </a:pPr>
            <a:r>
              <a:rPr lang="en-US" sz="2000" smtClean="0"/>
              <a:t>Upper left corner child block, very similar to upper right parent block.</a:t>
            </a:r>
          </a:p>
          <a:p>
            <a:pPr eaLnBrk="1" hangingPunct="1">
              <a:lnSpc>
                <a:spcPct val="90000"/>
              </a:lnSpc>
              <a:defRPr/>
            </a:pPr>
            <a:r>
              <a:rPr lang="en-US" sz="2000" smtClean="0"/>
              <a:t>Compute affine transform.</a:t>
            </a:r>
          </a:p>
          <a:p>
            <a:pPr eaLnBrk="1" hangingPunct="1">
              <a:lnSpc>
                <a:spcPct val="90000"/>
              </a:lnSpc>
              <a:defRPr/>
            </a:pPr>
            <a:r>
              <a:rPr lang="en-US" sz="2000" smtClean="0"/>
              <a:t>Store location of parent block (or transform block), affine transform components, and related child block into a file.</a:t>
            </a:r>
          </a:p>
          <a:p>
            <a:pPr eaLnBrk="1" hangingPunct="1">
              <a:lnSpc>
                <a:spcPct val="90000"/>
              </a:lnSpc>
              <a:defRPr/>
            </a:pPr>
            <a:r>
              <a:rPr lang="en-US" sz="2000" smtClean="0"/>
              <a:t>Repeat for each child block.</a:t>
            </a:r>
          </a:p>
          <a:p>
            <a:pPr eaLnBrk="1" hangingPunct="1">
              <a:lnSpc>
                <a:spcPct val="90000"/>
              </a:lnSpc>
              <a:defRPr/>
            </a:pPr>
            <a:r>
              <a:rPr lang="en-US" sz="2000" smtClean="0"/>
              <a:t>Lots of comparisons can calculations.</a:t>
            </a:r>
          </a:p>
          <a:p>
            <a:pPr lvl="1" eaLnBrk="1" hangingPunct="1">
              <a:lnSpc>
                <a:spcPct val="90000"/>
              </a:lnSpc>
              <a:defRPr/>
            </a:pPr>
            <a:r>
              <a:rPr lang="en-US" sz="1800" smtClean="0"/>
              <a:t>256x256 original image</a:t>
            </a:r>
          </a:p>
          <a:p>
            <a:pPr lvl="1" eaLnBrk="1" hangingPunct="1">
              <a:lnSpc>
                <a:spcPct val="90000"/>
              </a:lnSpc>
              <a:defRPr/>
            </a:pPr>
            <a:r>
              <a:rPr lang="en-US" sz="1800" smtClean="0"/>
              <a:t>16x16 sized parent blocks</a:t>
            </a:r>
          </a:p>
          <a:p>
            <a:pPr lvl="1" eaLnBrk="1" hangingPunct="1">
              <a:lnSpc>
                <a:spcPct val="90000"/>
              </a:lnSpc>
              <a:defRPr/>
            </a:pPr>
            <a:r>
              <a:rPr lang="en-US" sz="1800" smtClean="0"/>
              <a:t>241*241 = 58,081 block comparisons</a:t>
            </a:r>
          </a:p>
        </p:txBody>
      </p:sp>
      <p:pic>
        <p:nvPicPr>
          <p:cNvPr id="8196" name="Picture 8" descr="dividedCamerma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343400" y="1600200"/>
            <a:ext cx="48006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921063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US" smtClean="0"/>
              <a:t>How does it work?- Decoding</a:t>
            </a:r>
          </a:p>
        </p:txBody>
      </p:sp>
      <p:sp>
        <p:nvSpPr>
          <p:cNvPr id="43011" name="Rectangle 3"/>
          <p:cNvSpPr>
            <a:spLocks noGrp="1" noChangeArrowheads="1"/>
          </p:cNvSpPr>
          <p:nvPr>
            <p:ph type="body" idx="1"/>
          </p:nvPr>
        </p:nvSpPr>
        <p:spPr/>
        <p:txBody>
          <a:bodyPr/>
          <a:lstStyle/>
          <a:p>
            <a:pPr eaLnBrk="1" hangingPunct="1">
              <a:lnSpc>
                <a:spcPct val="90000"/>
              </a:lnSpc>
              <a:defRPr/>
            </a:pPr>
            <a:r>
              <a:rPr lang="en-US" sz="2800" smtClean="0"/>
              <a:t>Read in child block and tranform block position, transform, and size information.</a:t>
            </a:r>
          </a:p>
          <a:p>
            <a:pPr eaLnBrk="1" hangingPunct="1">
              <a:lnSpc>
                <a:spcPct val="90000"/>
              </a:lnSpc>
              <a:defRPr/>
            </a:pPr>
            <a:r>
              <a:rPr lang="en-US" sz="2800" smtClean="0"/>
              <a:t>Use any blank starting image of same size as original image</a:t>
            </a:r>
          </a:p>
          <a:p>
            <a:pPr eaLnBrk="1" hangingPunct="1">
              <a:lnSpc>
                <a:spcPct val="90000"/>
              </a:lnSpc>
              <a:defRPr/>
            </a:pPr>
            <a:r>
              <a:rPr lang="en-US" sz="2800" smtClean="0"/>
              <a:t>For each child block apply stored transforms against specified transform block</a:t>
            </a:r>
          </a:p>
          <a:p>
            <a:pPr eaLnBrk="1" hangingPunct="1">
              <a:lnSpc>
                <a:spcPct val="90000"/>
              </a:lnSpc>
              <a:defRPr/>
            </a:pPr>
            <a:r>
              <a:rPr lang="en-US" sz="2800" smtClean="0"/>
              <a:t>Overwrite child block pixel values with transform block pixel values</a:t>
            </a:r>
          </a:p>
          <a:p>
            <a:pPr eaLnBrk="1" hangingPunct="1">
              <a:lnSpc>
                <a:spcPct val="90000"/>
              </a:lnSpc>
              <a:defRPr/>
            </a:pPr>
            <a:r>
              <a:rPr lang="en-US" sz="2800" smtClean="0"/>
              <a:t>Repeat until acceptable image quality is reached.</a:t>
            </a:r>
          </a:p>
        </p:txBody>
      </p:sp>
    </p:spTree>
    <p:extLst>
      <p:ext uri="{BB962C8B-B14F-4D97-AF65-F5344CB8AC3E}">
        <p14:creationId xmlns:p14="http://schemas.microsoft.com/office/powerpoint/2010/main" val="38035700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US" smtClean="0"/>
              <a:t>Examples</a:t>
            </a:r>
          </a:p>
        </p:txBody>
      </p:sp>
      <p:sp>
        <p:nvSpPr>
          <p:cNvPr id="44036" name="Rectangle 4"/>
          <p:cNvSpPr>
            <a:spLocks noGrp="1" noChangeArrowheads="1"/>
          </p:cNvSpPr>
          <p:nvPr>
            <p:ph type="body" sz="half" idx="1"/>
          </p:nvPr>
        </p:nvSpPr>
        <p:spPr/>
        <p:txBody>
          <a:bodyPr/>
          <a:lstStyle/>
          <a:p>
            <a:pPr eaLnBrk="1" hangingPunct="1">
              <a:defRPr/>
            </a:pPr>
            <a:r>
              <a:rPr lang="en-US" sz="2800" smtClean="0"/>
              <a:t>Original Image</a:t>
            </a:r>
          </a:p>
          <a:p>
            <a:pPr eaLnBrk="1" hangingPunct="1">
              <a:defRPr/>
            </a:pPr>
            <a:endParaRPr lang="en-US" sz="2800" smtClean="0"/>
          </a:p>
          <a:p>
            <a:pPr eaLnBrk="1" hangingPunct="1">
              <a:defRPr/>
            </a:pPr>
            <a:endParaRPr lang="en-US" sz="2800" smtClean="0"/>
          </a:p>
          <a:p>
            <a:pPr eaLnBrk="1" hangingPunct="1">
              <a:defRPr/>
            </a:pPr>
            <a:endParaRPr lang="en-US" sz="2800" smtClean="0"/>
          </a:p>
          <a:p>
            <a:pPr eaLnBrk="1" hangingPunct="1">
              <a:defRPr/>
            </a:pPr>
            <a:endParaRPr lang="en-US" sz="2800" smtClean="0"/>
          </a:p>
          <a:p>
            <a:pPr eaLnBrk="1" hangingPunct="1">
              <a:defRPr/>
            </a:pPr>
            <a:endParaRPr lang="en-US" sz="2800" smtClean="0"/>
          </a:p>
          <a:p>
            <a:pPr eaLnBrk="1" hangingPunct="1">
              <a:defRPr/>
            </a:pPr>
            <a:r>
              <a:rPr lang="en-US" sz="2800" smtClean="0"/>
              <a:t>Starting Image for Decoding</a:t>
            </a:r>
          </a:p>
        </p:txBody>
      </p:sp>
      <p:pic>
        <p:nvPicPr>
          <p:cNvPr id="10244" name="Picture 7" descr="cameraman"/>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572125" y="1600200"/>
            <a:ext cx="2189163" cy="2189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5" name="Picture 8" descr="camorigim"/>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207000" y="3941763"/>
            <a:ext cx="2919413" cy="2189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20457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457200" y="274638"/>
            <a:ext cx="8229600" cy="411162"/>
          </a:xfrm>
        </p:spPr>
        <p:txBody>
          <a:bodyPr rtlCol="0">
            <a:normAutofit fontScale="90000"/>
          </a:bodyPr>
          <a:lstStyle/>
          <a:p>
            <a:pPr fontAlgn="auto">
              <a:spcAft>
                <a:spcPts val="0"/>
              </a:spcAft>
              <a:defRPr/>
            </a:pPr>
            <a:endParaRPr lang="en-US" sz="4000" smtClean="0"/>
          </a:p>
        </p:txBody>
      </p:sp>
      <p:sp>
        <p:nvSpPr>
          <p:cNvPr id="26627" name="Rectangle 3"/>
          <p:cNvSpPr>
            <a:spLocks noGrp="1" noChangeArrowheads="1"/>
          </p:cNvSpPr>
          <p:nvPr>
            <p:ph type="body" idx="1"/>
          </p:nvPr>
        </p:nvSpPr>
        <p:spPr>
          <a:xfrm>
            <a:off x="457200" y="381000"/>
            <a:ext cx="8229600" cy="6248400"/>
          </a:xfrm>
        </p:spPr>
        <p:txBody>
          <a:bodyPr/>
          <a:lstStyle/>
          <a:p>
            <a:pPr algn="just"/>
            <a:r>
              <a:rPr lang="en-US" smtClean="0"/>
              <a:t>Fractal compression appeared to be a promising technology in the late 1980s, when in some circumstances it appeared to compress much better than </a:t>
            </a:r>
            <a:r>
              <a:rPr lang="en-US" smtClean="0">
                <a:hlinkClick r:id="rId2" tooltip="JPEG"/>
              </a:rPr>
              <a:t>JPEG</a:t>
            </a:r>
            <a:r>
              <a:rPr lang="en-US" smtClean="0"/>
              <a:t>, its main competitor at that time.</a:t>
            </a:r>
          </a:p>
          <a:p>
            <a:pPr algn="just"/>
            <a:r>
              <a:rPr lang="en-US" smtClean="0"/>
              <a:t>However, fractal compression never achieved widespread use. Fractal compression is much, much slower to compress and much slower to decompress than JPEG. Furthermore, its patents were not widely licensed. Also, the improved compression ratio is an illusion. </a:t>
            </a:r>
          </a:p>
        </p:txBody>
      </p:sp>
      <p:sp>
        <p:nvSpPr>
          <p:cNvPr id="4" name="Slide Number Placeholder 3"/>
          <p:cNvSpPr>
            <a:spLocks noGrp="1"/>
          </p:cNvSpPr>
          <p:nvPr>
            <p:ph type="sldNum" sz="quarter" idx="12"/>
          </p:nvPr>
        </p:nvSpPr>
        <p:spPr/>
        <p:txBody>
          <a:bodyPr/>
          <a:lstStyle/>
          <a:p>
            <a:pPr>
              <a:defRPr/>
            </a:pPr>
            <a:fld id="{15E2C8E1-DB55-4D16-8B05-7FF258ABDF0A}" type="slidenum">
              <a:rPr lang="en-US">
                <a:solidFill>
                  <a:prstClr val="black">
                    <a:tint val="75000"/>
                  </a:prstClr>
                </a:solidFill>
              </a:rPr>
              <a:pPr>
                <a:defRPr/>
              </a:pPr>
              <a:t>2</a:t>
            </a:fld>
            <a:endParaRPr lang="en-US">
              <a:solidFill>
                <a:prstClr val="black">
                  <a:tint val="75000"/>
                </a:prstClr>
              </a:solidFill>
            </a:endParaRPr>
          </a:p>
        </p:txBody>
      </p:sp>
    </p:spTree>
    <p:extLst>
      <p:ext uri="{BB962C8B-B14F-4D97-AF65-F5344CB8AC3E}">
        <p14:creationId xmlns:p14="http://schemas.microsoft.com/office/powerpoint/2010/main" val="31856025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US" smtClean="0"/>
              <a:t>How does it Work? – Decoding</a:t>
            </a:r>
          </a:p>
        </p:txBody>
      </p:sp>
      <p:sp>
        <p:nvSpPr>
          <p:cNvPr id="51204" name="Rectangle 4"/>
          <p:cNvSpPr>
            <a:spLocks noGrp="1" noChangeArrowheads="1"/>
          </p:cNvSpPr>
          <p:nvPr>
            <p:ph type="body" sz="half" idx="1"/>
          </p:nvPr>
        </p:nvSpPr>
        <p:spPr/>
        <p:txBody>
          <a:bodyPr/>
          <a:lstStyle/>
          <a:p>
            <a:pPr eaLnBrk="1" hangingPunct="1">
              <a:defRPr/>
            </a:pPr>
            <a:r>
              <a:rPr lang="en-US" sz="2800" smtClean="0"/>
              <a:t>First Iteration</a:t>
            </a:r>
          </a:p>
          <a:p>
            <a:pPr eaLnBrk="1" hangingPunct="1">
              <a:defRPr/>
            </a:pPr>
            <a:endParaRPr lang="en-US" sz="2800" smtClean="0"/>
          </a:p>
          <a:p>
            <a:pPr eaLnBrk="1" hangingPunct="1">
              <a:defRPr/>
            </a:pPr>
            <a:endParaRPr lang="en-US" sz="2800" smtClean="0"/>
          </a:p>
          <a:p>
            <a:pPr eaLnBrk="1" hangingPunct="1">
              <a:defRPr/>
            </a:pPr>
            <a:endParaRPr lang="en-US" sz="2800" smtClean="0"/>
          </a:p>
          <a:p>
            <a:pPr eaLnBrk="1" hangingPunct="1">
              <a:defRPr/>
            </a:pPr>
            <a:endParaRPr lang="en-US" sz="2800" smtClean="0"/>
          </a:p>
          <a:p>
            <a:pPr eaLnBrk="1" hangingPunct="1">
              <a:defRPr/>
            </a:pPr>
            <a:endParaRPr lang="en-US" sz="2800" smtClean="0"/>
          </a:p>
          <a:p>
            <a:pPr eaLnBrk="1" hangingPunct="1">
              <a:defRPr/>
            </a:pPr>
            <a:r>
              <a:rPr lang="en-US" sz="2800" smtClean="0"/>
              <a:t>Second Iteration</a:t>
            </a:r>
          </a:p>
        </p:txBody>
      </p:sp>
      <p:pic>
        <p:nvPicPr>
          <p:cNvPr id="11268" name="Picture 11" descr="firstiteration"/>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207000" y="1600200"/>
            <a:ext cx="2919413" cy="2189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9" name="Picture 13" descr="seconditeration"/>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207000" y="3941763"/>
            <a:ext cx="2919413" cy="2189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201605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ChangeArrowheads="1"/>
          </p:cNvSpPr>
          <p:nvPr>
            <p:ph type="title"/>
          </p:nvPr>
        </p:nvSpPr>
        <p:spPr/>
        <p:txBody>
          <a:bodyPr/>
          <a:lstStyle/>
          <a:p>
            <a:pPr eaLnBrk="1" hangingPunct="1">
              <a:defRPr/>
            </a:pPr>
            <a:r>
              <a:rPr lang="en-US" smtClean="0"/>
              <a:t>How does it work? - Decoding</a:t>
            </a:r>
          </a:p>
        </p:txBody>
      </p:sp>
      <p:sp>
        <p:nvSpPr>
          <p:cNvPr id="53253" name="Rectangle 5"/>
          <p:cNvSpPr>
            <a:spLocks noGrp="1" noChangeArrowheads="1"/>
          </p:cNvSpPr>
          <p:nvPr>
            <p:ph type="body" sz="half" idx="1"/>
          </p:nvPr>
        </p:nvSpPr>
        <p:spPr/>
        <p:txBody>
          <a:bodyPr/>
          <a:lstStyle/>
          <a:p>
            <a:pPr eaLnBrk="1" hangingPunct="1">
              <a:defRPr/>
            </a:pPr>
            <a:r>
              <a:rPr lang="en-US" sz="2800" smtClean="0"/>
              <a:t>Fifth Iteration</a:t>
            </a:r>
          </a:p>
          <a:p>
            <a:pPr eaLnBrk="1" hangingPunct="1">
              <a:defRPr/>
            </a:pPr>
            <a:endParaRPr lang="en-US" sz="2800" smtClean="0"/>
          </a:p>
          <a:p>
            <a:pPr eaLnBrk="1" hangingPunct="1">
              <a:defRPr/>
            </a:pPr>
            <a:endParaRPr lang="en-US" sz="2800" smtClean="0"/>
          </a:p>
          <a:p>
            <a:pPr eaLnBrk="1" hangingPunct="1">
              <a:defRPr/>
            </a:pPr>
            <a:endParaRPr lang="en-US" sz="2800" smtClean="0"/>
          </a:p>
          <a:p>
            <a:pPr eaLnBrk="1" hangingPunct="1">
              <a:defRPr/>
            </a:pPr>
            <a:endParaRPr lang="en-US" sz="2800" smtClean="0"/>
          </a:p>
          <a:p>
            <a:pPr eaLnBrk="1" hangingPunct="1">
              <a:defRPr/>
            </a:pPr>
            <a:endParaRPr lang="en-US" sz="2800" smtClean="0"/>
          </a:p>
          <a:p>
            <a:pPr eaLnBrk="1" hangingPunct="1">
              <a:defRPr/>
            </a:pPr>
            <a:r>
              <a:rPr lang="en-US" sz="2800" smtClean="0"/>
              <a:t>Tenth Iteration</a:t>
            </a:r>
          </a:p>
        </p:txBody>
      </p:sp>
      <p:pic>
        <p:nvPicPr>
          <p:cNvPr id="12292" name="Picture 10" descr="fifthiteration"/>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207000" y="1600200"/>
            <a:ext cx="2919413" cy="2189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3" name="Picture 11" descr="tenthiteration"/>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207000" y="3941763"/>
            <a:ext cx="2919413" cy="2189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271166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en-US" smtClean="0"/>
              <a:t>Possible Improvments</a:t>
            </a:r>
          </a:p>
        </p:txBody>
      </p:sp>
      <p:sp>
        <p:nvSpPr>
          <p:cNvPr id="55299" name="Rectangle 3"/>
          <p:cNvSpPr>
            <a:spLocks noGrp="1" noChangeArrowheads="1"/>
          </p:cNvSpPr>
          <p:nvPr>
            <p:ph type="body" idx="1"/>
          </p:nvPr>
        </p:nvSpPr>
        <p:spPr/>
        <p:txBody>
          <a:bodyPr/>
          <a:lstStyle/>
          <a:p>
            <a:pPr eaLnBrk="1" hangingPunct="1">
              <a:lnSpc>
                <a:spcPct val="90000"/>
              </a:lnSpc>
              <a:defRPr/>
            </a:pPr>
            <a:r>
              <a:rPr lang="en-US" sz="2800" smtClean="0"/>
              <a:t>Greatest weakness is time for encoding</a:t>
            </a:r>
          </a:p>
          <a:p>
            <a:pPr lvl="1" eaLnBrk="1" hangingPunct="1">
              <a:lnSpc>
                <a:spcPct val="90000"/>
              </a:lnSpc>
              <a:defRPr/>
            </a:pPr>
            <a:r>
              <a:rPr lang="en-US" sz="2400" smtClean="0"/>
              <a:t>Possible speed ups</a:t>
            </a:r>
          </a:p>
          <a:p>
            <a:pPr lvl="2" eaLnBrk="1" hangingPunct="1">
              <a:lnSpc>
                <a:spcPct val="90000"/>
              </a:lnSpc>
              <a:defRPr/>
            </a:pPr>
            <a:r>
              <a:rPr lang="en-US" sz="2000" smtClean="0"/>
              <a:t>Order transform blocks into domains based off of average intensity and variance</a:t>
            </a:r>
          </a:p>
          <a:p>
            <a:pPr lvl="2" eaLnBrk="1" hangingPunct="1">
              <a:lnSpc>
                <a:spcPct val="90000"/>
              </a:lnSpc>
              <a:defRPr/>
            </a:pPr>
            <a:r>
              <a:rPr lang="en-US" sz="2000" smtClean="0"/>
              <a:t>Only search through blocks with similar structures</a:t>
            </a:r>
          </a:p>
          <a:p>
            <a:pPr lvl="2" eaLnBrk="1" hangingPunct="1">
              <a:lnSpc>
                <a:spcPct val="90000"/>
              </a:lnSpc>
              <a:defRPr/>
            </a:pPr>
            <a:r>
              <a:rPr lang="en-US" sz="2000" smtClean="0"/>
              <a:t>Do not search all possible blocks</a:t>
            </a:r>
          </a:p>
          <a:p>
            <a:pPr lvl="2" eaLnBrk="1" hangingPunct="1">
              <a:lnSpc>
                <a:spcPct val="90000"/>
              </a:lnSpc>
              <a:defRPr/>
            </a:pPr>
            <a:r>
              <a:rPr lang="en-US" sz="2000" smtClean="0"/>
              <a:t>Reduce number of child blocks</a:t>
            </a:r>
          </a:p>
          <a:p>
            <a:pPr eaLnBrk="1" hangingPunct="1">
              <a:lnSpc>
                <a:spcPct val="90000"/>
              </a:lnSpc>
              <a:defRPr/>
            </a:pPr>
            <a:r>
              <a:rPr lang="en-US" sz="2800" smtClean="0"/>
              <a:t>Quality and Compression Improvements through</a:t>
            </a:r>
          </a:p>
          <a:p>
            <a:pPr lvl="1" eaLnBrk="1" hangingPunct="1">
              <a:lnSpc>
                <a:spcPct val="90000"/>
              </a:lnSpc>
              <a:defRPr/>
            </a:pPr>
            <a:r>
              <a:rPr lang="en-US" sz="2400" smtClean="0"/>
              <a:t>Quadtrees or HV Trees</a:t>
            </a:r>
          </a:p>
          <a:p>
            <a:pPr lvl="1" eaLnBrk="1" hangingPunct="1">
              <a:lnSpc>
                <a:spcPct val="90000"/>
              </a:lnSpc>
              <a:defRPr/>
            </a:pPr>
            <a:r>
              <a:rPr lang="en-US" sz="2400" smtClean="0"/>
              <a:t>Rotations of Transform Blocks during comparison</a:t>
            </a:r>
          </a:p>
          <a:p>
            <a:pPr lvl="1" eaLnBrk="1" hangingPunct="1">
              <a:lnSpc>
                <a:spcPct val="90000"/>
              </a:lnSpc>
              <a:defRPr/>
            </a:pPr>
            <a:r>
              <a:rPr lang="en-US" sz="2400" smtClean="0"/>
              <a:t>Improved grayscale transforms</a:t>
            </a:r>
          </a:p>
        </p:txBody>
      </p:sp>
    </p:spTree>
    <p:extLst>
      <p:ext uri="{BB962C8B-B14F-4D97-AF65-F5344CB8AC3E}">
        <p14:creationId xmlns:p14="http://schemas.microsoft.com/office/powerpoint/2010/main" val="35261956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ctrTitle"/>
          </p:nvPr>
        </p:nvSpPr>
        <p:spPr>
          <a:xfrm>
            <a:off x="684213" y="908050"/>
            <a:ext cx="6840537" cy="1368425"/>
          </a:xfrm>
        </p:spPr>
        <p:txBody>
          <a:bodyPr/>
          <a:lstStyle/>
          <a:p>
            <a:pPr algn="l" eaLnBrk="1" hangingPunct="1"/>
            <a:r>
              <a:rPr lang="en-US" altLang="zh-CN" sz="2000" smtClean="0"/>
              <a:t>Math Modeling Final Project</a:t>
            </a:r>
            <a:r>
              <a:rPr lang="en-US" altLang="zh-CN" sz="3600" smtClean="0"/>
              <a:t/>
            </a:r>
            <a:br>
              <a:rPr lang="en-US" altLang="zh-CN" sz="3600" smtClean="0"/>
            </a:br>
            <a:r>
              <a:rPr lang="en-US" altLang="zh-CN" sz="3600" smtClean="0"/>
              <a:t>APPLICATIONS of FRACTALS</a:t>
            </a:r>
            <a:br>
              <a:rPr lang="en-US" altLang="zh-CN" sz="3600" smtClean="0"/>
            </a:br>
            <a:endParaRPr lang="en-US" altLang="zh-CN" sz="3600" smtClean="0"/>
          </a:p>
        </p:txBody>
      </p:sp>
      <p:sp>
        <p:nvSpPr>
          <p:cNvPr id="3075" name="Rectangle 3"/>
          <p:cNvSpPr>
            <a:spLocks noGrp="1" noRot="1" noChangeArrowheads="1"/>
          </p:cNvSpPr>
          <p:nvPr>
            <p:ph type="subTitle" idx="1"/>
          </p:nvPr>
        </p:nvSpPr>
        <p:spPr>
          <a:xfrm>
            <a:off x="5003800" y="3716338"/>
            <a:ext cx="3457575" cy="2305050"/>
          </a:xfrm>
        </p:spPr>
        <p:txBody>
          <a:bodyPr/>
          <a:lstStyle/>
          <a:p>
            <a:pPr algn="r" eaLnBrk="1" hangingPunct="1"/>
            <a:endParaRPr lang="en-US" altLang="zh-CN" sz="2000" smtClean="0"/>
          </a:p>
          <a:p>
            <a:pPr algn="r" eaLnBrk="1" hangingPunct="1"/>
            <a:r>
              <a:rPr lang="en-US" altLang="zh-CN" sz="2000" smtClean="0"/>
              <a:t>Advisor: Professor Alber</a:t>
            </a:r>
          </a:p>
          <a:p>
            <a:pPr algn="r" eaLnBrk="1" hangingPunct="1"/>
            <a:endParaRPr lang="en-US" altLang="zh-CN" sz="2000" smtClean="0"/>
          </a:p>
          <a:p>
            <a:pPr algn="r" eaLnBrk="1" hangingPunct="1"/>
            <a:r>
              <a:rPr lang="en-US" altLang="zh-CN" sz="2000" smtClean="0"/>
              <a:t>Fang Qi</a:t>
            </a:r>
          </a:p>
          <a:p>
            <a:pPr algn="r" eaLnBrk="1" hangingPunct="1"/>
            <a:r>
              <a:rPr lang="en-US" altLang="zh-CN" sz="2000" smtClean="0"/>
              <a:t>Pu Wan</a:t>
            </a:r>
          </a:p>
          <a:p>
            <a:pPr algn="r" eaLnBrk="1" hangingPunct="1"/>
            <a:r>
              <a:rPr lang="en-US" altLang="zh-CN" sz="2000" smtClean="0"/>
              <a:t>Xue Rui</a:t>
            </a:r>
          </a:p>
        </p:txBody>
      </p:sp>
      <p:sp>
        <p:nvSpPr>
          <p:cNvPr id="3076" name="Text Box 4"/>
          <p:cNvSpPr txBox="1">
            <a:spLocks noChangeArrowheads="1"/>
          </p:cNvSpPr>
          <p:nvPr/>
        </p:nvSpPr>
        <p:spPr bwMode="auto">
          <a:xfrm>
            <a:off x="1331913" y="2276475"/>
            <a:ext cx="66960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50000"/>
              </a:spcBef>
              <a:spcAft>
                <a:spcPct val="0"/>
              </a:spcAft>
              <a:buFontTx/>
              <a:buChar char="•"/>
            </a:pPr>
            <a:r>
              <a:rPr lang="en-US" altLang="zh-CN" sz="2000" smtClean="0">
                <a:solidFill>
                  <a:srgbClr val="007A77"/>
                </a:solidFill>
                <a:latin typeface="Tahoma" pitchFamily="34" charset="0"/>
              </a:rPr>
              <a:t> FRACTAL LANDSCAPES</a:t>
            </a:r>
          </a:p>
          <a:p>
            <a:pPr eaLnBrk="1" fontAlgn="base" hangingPunct="1">
              <a:spcBef>
                <a:spcPct val="50000"/>
              </a:spcBef>
              <a:spcAft>
                <a:spcPct val="0"/>
              </a:spcAft>
              <a:buFontTx/>
              <a:buChar char="•"/>
            </a:pPr>
            <a:r>
              <a:rPr lang="en-US" altLang="zh-CN" sz="2000" smtClean="0">
                <a:solidFill>
                  <a:srgbClr val="007A77"/>
                </a:solidFill>
                <a:latin typeface="Tahoma" pitchFamily="34" charset="0"/>
              </a:rPr>
              <a:t> FRACTAL IMAGE COMPRESSION</a:t>
            </a:r>
          </a:p>
        </p:txBody>
      </p:sp>
    </p:spTree>
    <p:extLst>
      <p:ext uri="{BB962C8B-B14F-4D97-AF65-F5344CB8AC3E}">
        <p14:creationId xmlns:p14="http://schemas.microsoft.com/office/powerpoint/2010/main" val="42937646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900113" y="1268413"/>
            <a:ext cx="7127875" cy="191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50000"/>
              </a:spcBef>
              <a:spcAft>
                <a:spcPct val="0"/>
              </a:spcAft>
            </a:pPr>
            <a:r>
              <a:rPr lang="en-US" altLang="zh-CN" sz="2400" smtClean="0">
                <a:solidFill>
                  <a:srgbClr val="007A77"/>
                </a:solidFill>
              </a:rPr>
              <a:t>Review:</a:t>
            </a:r>
          </a:p>
          <a:p>
            <a:pPr eaLnBrk="1" fontAlgn="base" hangingPunct="1">
              <a:spcBef>
                <a:spcPct val="50000"/>
              </a:spcBef>
              <a:spcAft>
                <a:spcPct val="0"/>
              </a:spcAft>
            </a:pPr>
            <a:r>
              <a:rPr lang="en-US" altLang="zh-CN" sz="2400" smtClean="0">
                <a:solidFill>
                  <a:srgbClr val="007A77"/>
                </a:solidFill>
              </a:rPr>
              <a:t>    Two important properties of a fractal F</a:t>
            </a:r>
          </a:p>
          <a:p>
            <a:pPr eaLnBrk="1" fontAlgn="base" hangingPunct="1">
              <a:spcBef>
                <a:spcPct val="50000"/>
              </a:spcBef>
              <a:spcAft>
                <a:spcPct val="0"/>
              </a:spcAft>
              <a:buFontTx/>
              <a:buChar char="•"/>
            </a:pPr>
            <a:r>
              <a:rPr lang="en-US" altLang="zh-CN" sz="2000" smtClean="0">
                <a:solidFill>
                  <a:srgbClr val="007A77"/>
                </a:solidFill>
              </a:rPr>
              <a:t> F has detail at every level.</a:t>
            </a:r>
          </a:p>
          <a:p>
            <a:pPr eaLnBrk="1" fontAlgn="base" hangingPunct="1">
              <a:spcBef>
                <a:spcPct val="50000"/>
              </a:spcBef>
              <a:spcAft>
                <a:spcPct val="0"/>
              </a:spcAft>
              <a:buFontTx/>
              <a:buChar char="•"/>
            </a:pPr>
            <a:r>
              <a:rPr lang="en-US" altLang="zh-CN" sz="2000" smtClean="0">
                <a:solidFill>
                  <a:srgbClr val="007A77"/>
                </a:solidFill>
              </a:rPr>
              <a:t> F is exactly, approximately or statistically self-similar</a:t>
            </a:r>
            <a:r>
              <a:rPr lang="en-US" altLang="zh-CN" smtClean="0">
                <a:solidFill>
                  <a:srgbClr val="007A77"/>
                </a:solidFill>
              </a:rPr>
              <a:t>. </a:t>
            </a:r>
          </a:p>
        </p:txBody>
      </p:sp>
      <p:pic>
        <p:nvPicPr>
          <p:cNvPr id="4099" name="Picture 5" descr="f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3429000"/>
            <a:ext cx="24479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10957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827088" y="1484313"/>
            <a:ext cx="7561262"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50000"/>
              </a:spcBef>
              <a:spcAft>
                <a:spcPct val="0"/>
              </a:spcAft>
            </a:pPr>
            <a:r>
              <a:rPr lang="en-US" altLang="zh-CN" smtClean="0">
                <a:solidFill>
                  <a:srgbClr val="007A77"/>
                </a:solidFill>
                <a:latin typeface="Tahoma" pitchFamily="34" charset="0"/>
              </a:rPr>
              <a:t>Fractals are now used in many forms to create textured landscapes and other intricate models. It is possible to create all sorts of realistic </a:t>
            </a:r>
            <a:r>
              <a:rPr lang="en-US" altLang="zh-CN" i="1" smtClean="0">
                <a:solidFill>
                  <a:srgbClr val="007A77"/>
                </a:solidFill>
                <a:latin typeface="Tahoma" pitchFamily="34" charset="0"/>
              </a:rPr>
              <a:t>fractal forgeries</a:t>
            </a:r>
            <a:r>
              <a:rPr lang="en-US" altLang="zh-CN" smtClean="0">
                <a:solidFill>
                  <a:srgbClr val="007A77"/>
                </a:solidFill>
                <a:latin typeface="Tahoma" pitchFamily="34" charset="0"/>
              </a:rPr>
              <a:t>, images of natural scenes, such as lunar landscapes, mountain ranges and coastlines. This is seen in many special effects within Hollywood movies and also in television advertisements.</a:t>
            </a:r>
            <a:r>
              <a:rPr lang="en-US" altLang="zh-CN" smtClean="0">
                <a:solidFill>
                  <a:srgbClr val="007A77"/>
                </a:solidFill>
              </a:rPr>
              <a:t> </a:t>
            </a:r>
          </a:p>
        </p:txBody>
      </p:sp>
      <p:sp>
        <p:nvSpPr>
          <p:cNvPr id="5123" name="Text Box 5"/>
          <p:cNvSpPr txBox="1">
            <a:spLocks noChangeArrowheads="1"/>
          </p:cNvSpPr>
          <p:nvPr/>
        </p:nvSpPr>
        <p:spPr bwMode="auto">
          <a:xfrm>
            <a:off x="2411413" y="549275"/>
            <a:ext cx="46815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50000"/>
              </a:spcBef>
              <a:spcAft>
                <a:spcPct val="0"/>
              </a:spcAft>
            </a:pPr>
            <a:r>
              <a:rPr lang="en-US" altLang="zh-CN" sz="2800" smtClean="0">
                <a:solidFill>
                  <a:srgbClr val="007A77"/>
                </a:solidFill>
              </a:rPr>
              <a:t>Fractal Landscapes</a:t>
            </a:r>
          </a:p>
        </p:txBody>
      </p:sp>
      <p:pic>
        <p:nvPicPr>
          <p:cNvPr id="5124" name="Picture 6" descr="fs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3141663"/>
            <a:ext cx="3457575"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7"/>
          <p:cNvSpPr txBox="1">
            <a:spLocks noChangeArrowheads="1"/>
          </p:cNvSpPr>
          <p:nvPr/>
        </p:nvSpPr>
        <p:spPr bwMode="auto">
          <a:xfrm>
            <a:off x="4859338" y="5589588"/>
            <a:ext cx="403225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50000"/>
              </a:spcBef>
              <a:spcAft>
                <a:spcPct val="0"/>
              </a:spcAft>
            </a:pPr>
            <a:r>
              <a:rPr lang="en-US" altLang="zh-CN" sz="1600" smtClean="0">
                <a:solidFill>
                  <a:srgbClr val="007A77"/>
                </a:solidFill>
                <a:latin typeface="Tahoma" pitchFamily="34" charset="0"/>
              </a:rPr>
              <a:t>A fractal landscape created by Professor Ken Musgrave (Copyright: </a:t>
            </a:r>
            <a:r>
              <a:rPr lang="en-US" altLang="zh-CN" sz="1600" smtClean="0">
                <a:solidFill>
                  <a:srgbClr val="007A77"/>
                </a:solidFill>
                <a:latin typeface="Tahoma" pitchFamily="34" charset="0"/>
                <a:hlinkClick r:id="rId3"/>
              </a:rPr>
              <a:t>Ken Musgrave</a:t>
            </a:r>
            <a:r>
              <a:rPr lang="en-US" altLang="zh-CN" sz="1600" smtClean="0">
                <a:solidFill>
                  <a:srgbClr val="007A77"/>
                </a:solidFill>
                <a:latin typeface="Tahoma" pitchFamily="34" charset="0"/>
              </a:rPr>
              <a:t>)</a:t>
            </a:r>
            <a:r>
              <a:rPr lang="en-US" altLang="zh-CN" smtClean="0">
                <a:solidFill>
                  <a:srgbClr val="007A77"/>
                </a:solidFill>
                <a:latin typeface="Tahoma" pitchFamily="34" charset="0"/>
              </a:rPr>
              <a:t> </a:t>
            </a:r>
          </a:p>
        </p:txBody>
      </p:sp>
      <p:pic>
        <p:nvPicPr>
          <p:cNvPr id="5126" name="Picture 8" descr="pla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3357563"/>
            <a:ext cx="3527425"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9"/>
          <p:cNvSpPr txBox="1">
            <a:spLocks noChangeArrowheads="1"/>
          </p:cNvSpPr>
          <p:nvPr/>
        </p:nvSpPr>
        <p:spPr bwMode="auto">
          <a:xfrm>
            <a:off x="1042988" y="5661025"/>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50000"/>
              </a:spcBef>
              <a:spcAft>
                <a:spcPct val="0"/>
              </a:spcAft>
            </a:pPr>
            <a:r>
              <a:rPr lang="en-US" altLang="zh-CN" sz="1600" smtClean="0">
                <a:solidFill>
                  <a:srgbClr val="007A77"/>
                </a:solidFill>
                <a:latin typeface="Tahoma" pitchFamily="34" charset="0"/>
              </a:rPr>
              <a:t>A fractal planet.</a:t>
            </a:r>
            <a:r>
              <a:rPr lang="en-US" altLang="zh-CN" smtClean="0">
                <a:solidFill>
                  <a:srgbClr val="007A77"/>
                </a:solidFill>
                <a:latin typeface="Tahoma" pitchFamily="34" charset="0"/>
              </a:rPr>
              <a:t> </a:t>
            </a:r>
          </a:p>
        </p:txBody>
      </p:sp>
    </p:spTree>
    <p:extLst>
      <p:ext uri="{BB962C8B-B14F-4D97-AF65-F5344CB8AC3E}">
        <p14:creationId xmlns:p14="http://schemas.microsoft.com/office/powerpoint/2010/main" val="39440263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2411413" y="404813"/>
            <a:ext cx="46815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50000"/>
              </a:spcBef>
              <a:spcAft>
                <a:spcPct val="0"/>
              </a:spcAft>
            </a:pPr>
            <a:r>
              <a:rPr lang="en-US" altLang="zh-CN" sz="2800" smtClean="0">
                <a:solidFill>
                  <a:srgbClr val="007A77"/>
                </a:solidFill>
              </a:rPr>
              <a:t>Simulation process</a:t>
            </a:r>
          </a:p>
        </p:txBody>
      </p:sp>
      <p:sp>
        <p:nvSpPr>
          <p:cNvPr id="6147" name="Rectangle 5"/>
          <p:cNvSpPr>
            <a:spLocks noChangeArrowheads="1"/>
          </p:cNvSpPr>
          <p:nvPr/>
        </p:nvSpPr>
        <p:spPr bwMode="auto">
          <a:xfrm>
            <a:off x="900113" y="1439863"/>
            <a:ext cx="2951162" cy="2951162"/>
          </a:xfrm>
          <a:prstGeom prst="rect">
            <a:avLst/>
          </a:prstGeom>
          <a:solidFill>
            <a:schemeClr val="accent1">
              <a:alpha val="0"/>
            </a:scheme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mtClean="0">
              <a:solidFill>
                <a:srgbClr val="007A77"/>
              </a:solidFill>
            </a:endParaRPr>
          </a:p>
        </p:txBody>
      </p:sp>
      <p:sp>
        <p:nvSpPr>
          <p:cNvPr id="6148" name="Oval 6"/>
          <p:cNvSpPr>
            <a:spLocks noChangeArrowheads="1"/>
          </p:cNvSpPr>
          <p:nvPr/>
        </p:nvSpPr>
        <p:spPr bwMode="auto">
          <a:xfrm>
            <a:off x="827088" y="1366838"/>
            <a:ext cx="215900"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mtClean="0">
              <a:solidFill>
                <a:srgbClr val="007A77"/>
              </a:solidFill>
            </a:endParaRPr>
          </a:p>
        </p:txBody>
      </p:sp>
      <p:sp>
        <p:nvSpPr>
          <p:cNvPr id="6149" name="Oval 7"/>
          <p:cNvSpPr>
            <a:spLocks noChangeArrowheads="1"/>
          </p:cNvSpPr>
          <p:nvPr/>
        </p:nvSpPr>
        <p:spPr bwMode="auto">
          <a:xfrm>
            <a:off x="3708400" y="1366838"/>
            <a:ext cx="215900"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mtClean="0">
              <a:solidFill>
                <a:srgbClr val="007A77"/>
              </a:solidFill>
            </a:endParaRPr>
          </a:p>
        </p:txBody>
      </p:sp>
      <p:sp>
        <p:nvSpPr>
          <p:cNvPr id="6150" name="Oval 8"/>
          <p:cNvSpPr>
            <a:spLocks noChangeArrowheads="1"/>
          </p:cNvSpPr>
          <p:nvPr/>
        </p:nvSpPr>
        <p:spPr bwMode="auto">
          <a:xfrm>
            <a:off x="827088" y="4248150"/>
            <a:ext cx="215900"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mtClean="0">
              <a:solidFill>
                <a:srgbClr val="007A77"/>
              </a:solidFill>
            </a:endParaRPr>
          </a:p>
        </p:txBody>
      </p:sp>
      <p:sp>
        <p:nvSpPr>
          <p:cNvPr id="6151" name="Oval 9"/>
          <p:cNvSpPr>
            <a:spLocks noChangeArrowheads="1"/>
          </p:cNvSpPr>
          <p:nvPr/>
        </p:nvSpPr>
        <p:spPr bwMode="auto">
          <a:xfrm>
            <a:off x="3708400" y="4248150"/>
            <a:ext cx="215900"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mtClean="0">
              <a:solidFill>
                <a:srgbClr val="007A77"/>
              </a:solidFill>
            </a:endParaRPr>
          </a:p>
        </p:txBody>
      </p:sp>
      <p:sp>
        <p:nvSpPr>
          <p:cNvPr id="6152" name="Oval 10"/>
          <p:cNvSpPr>
            <a:spLocks noChangeArrowheads="1"/>
          </p:cNvSpPr>
          <p:nvPr/>
        </p:nvSpPr>
        <p:spPr bwMode="auto">
          <a:xfrm>
            <a:off x="4572000" y="2087563"/>
            <a:ext cx="215900"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mtClean="0">
              <a:solidFill>
                <a:srgbClr val="007A77"/>
              </a:solidFill>
            </a:endParaRPr>
          </a:p>
        </p:txBody>
      </p:sp>
      <p:sp>
        <p:nvSpPr>
          <p:cNvPr id="6153" name="Oval 11"/>
          <p:cNvSpPr>
            <a:spLocks noChangeArrowheads="1"/>
          </p:cNvSpPr>
          <p:nvPr/>
        </p:nvSpPr>
        <p:spPr bwMode="auto">
          <a:xfrm>
            <a:off x="827088" y="2735263"/>
            <a:ext cx="215900" cy="215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mtClean="0">
              <a:solidFill>
                <a:srgbClr val="007A77"/>
              </a:solidFill>
            </a:endParaRPr>
          </a:p>
        </p:txBody>
      </p:sp>
      <p:sp>
        <p:nvSpPr>
          <p:cNvPr id="6154" name="Oval 12"/>
          <p:cNvSpPr>
            <a:spLocks noChangeArrowheads="1"/>
          </p:cNvSpPr>
          <p:nvPr/>
        </p:nvSpPr>
        <p:spPr bwMode="auto">
          <a:xfrm>
            <a:off x="3708400" y="2735263"/>
            <a:ext cx="215900" cy="215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mtClean="0">
              <a:solidFill>
                <a:srgbClr val="007A77"/>
              </a:solidFill>
            </a:endParaRPr>
          </a:p>
        </p:txBody>
      </p:sp>
      <p:sp>
        <p:nvSpPr>
          <p:cNvPr id="6155" name="Oval 13"/>
          <p:cNvSpPr>
            <a:spLocks noChangeArrowheads="1"/>
          </p:cNvSpPr>
          <p:nvPr/>
        </p:nvSpPr>
        <p:spPr bwMode="auto">
          <a:xfrm>
            <a:off x="2268538" y="1366838"/>
            <a:ext cx="215900" cy="215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mtClean="0">
              <a:solidFill>
                <a:srgbClr val="007A77"/>
              </a:solidFill>
            </a:endParaRPr>
          </a:p>
        </p:txBody>
      </p:sp>
      <p:sp>
        <p:nvSpPr>
          <p:cNvPr id="6156" name="Oval 14"/>
          <p:cNvSpPr>
            <a:spLocks noChangeArrowheads="1"/>
          </p:cNvSpPr>
          <p:nvPr/>
        </p:nvSpPr>
        <p:spPr bwMode="auto">
          <a:xfrm>
            <a:off x="2268538" y="4248150"/>
            <a:ext cx="215900" cy="215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mtClean="0">
              <a:solidFill>
                <a:srgbClr val="007A77"/>
              </a:solidFill>
            </a:endParaRPr>
          </a:p>
        </p:txBody>
      </p:sp>
      <p:sp>
        <p:nvSpPr>
          <p:cNvPr id="6157" name="Oval 15"/>
          <p:cNvSpPr>
            <a:spLocks noChangeArrowheads="1"/>
          </p:cNvSpPr>
          <p:nvPr/>
        </p:nvSpPr>
        <p:spPr bwMode="auto">
          <a:xfrm>
            <a:off x="4572000" y="2519363"/>
            <a:ext cx="215900" cy="215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mtClean="0">
              <a:solidFill>
                <a:srgbClr val="007A77"/>
              </a:solidFill>
            </a:endParaRPr>
          </a:p>
        </p:txBody>
      </p:sp>
      <p:sp>
        <p:nvSpPr>
          <p:cNvPr id="6158" name="Oval 16"/>
          <p:cNvSpPr>
            <a:spLocks noChangeArrowheads="1"/>
          </p:cNvSpPr>
          <p:nvPr/>
        </p:nvSpPr>
        <p:spPr bwMode="auto">
          <a:xfrm>
            <a:off x="2268538" y="2735263"/>
            <a:ext cx="215900" cy="215900"/>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mtClean="0">
              <a:solidFill>
                <a:srgbClr val="007A77"/>
              </a:solidFill>
            </a:endParaRPr>
          </a:p>
        </p:txBody>
      </p:sp>
      <p:sp>
        <p:nvSpPr>
          <p:cNvPr id="6159" name="Oval 17"/>
          <p:cNvSpPr>
            <a:spLocks noChangeArrowheads="1"/>
          </p:cNvSpPr>
          <p:nvPr/>
        </p:nvSpPr>
        <p:spPr bwMode="auto">
          <a:xfrm>
            <a:off x="4572000" y="3167063"/>
            <a:ext cx="215900" cy="215900"/>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mtClean="0">
              <a:solidFill>
                <a:srgbClr val="007A77"/>
              </a:solidFill>
            </a:endParaRPr>
          </a:p>
        </p:txBody>
      </p:sp>
      <p:sp>
        <p:nvSpPr>
          <p:cNvPr id="6160" name="Text Box 18"/>
          <p:cNvSpPr txBox="1">
            <a:spLocks noChangeArrowheads="1"/>
          </p:cNvSpPr>
          <p:nvPr/>
        </p:nvSpPr>
        <p:spPr bwMode="auto">
          <a:xfrm>
            <a:off x="4427538" y="1439863"/>
            <a:ext cx="3889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50000"/>
              </a:spcBef>
              <a:spcAft>
                <a:spcPct val="0"/>
              </a:spcAft>
            </a:pPr>
            <a:r>
              <a:rPr lang="en-US" altLang="zh-CN" smtClean="0">
                <a:solidFill>
                  <a:srgbClr val="007A77"/>
                </a:solidFill>
                <a:latin typeface="Tahoma" pitchFamily="34" charset="0"/>
              </a:rPr>
              <a:t>First:</a:t>
            </a:r>
          </a:p>
        </p:txBody>
      </p:sp>
      <p:sp>
        <p:nvSpPr>
          <p:cNvPr id="6161" name="Text Box 19"/>
          <p:cNvSpPr txBox="1">
            <a:spLocks noChangeArrowheads="1"/>
          </p:cNvSpPr>
          <p:nvPr/>
        </p:nvSpPr>
        <p:spPr bwMode="auto">
          <a:xfrm>
            <a:off x="4932363" y="2016125"/>
            <a:ext cx="3311525" cy="174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50000"/>
              </a:spcBef>
              <a:spcAft>
                <a:spcPct val="0"/>
              </a:spcAft>
            </a:pPr>
            <a:r>
              <a:rPr lang="en-US" altLang="zh-CN" smtClean="0">
                <a:solidFill>
                  <a:srgbClr val="007A77"/>
                </a:solidFill>
                <a:latin typeface="Tahoma" pitchFamily="34" charset="0"/>
              </a:rPr>
              <a:t>Already known</a:t>
            </a:r>
          </a:p>
          <a:p>
            <a:pPr eaLnBrk="1" fontAlgn="base" hangingPunct="1">
              <a:spcBef>
                <a:spcPct val="50000"/>
              </a:spcBef>
              <a:spcAft>
                <a:spcPct val="0"/>
              </a:spcAft>
            </a:pPr>
            <a:r>
              <a:rPr lang="en-US" altLang="zh-CN" smtClean="0">
                <a:solidFill>
                  <a:srgbClr val="007A77"/>
                </a:solidFill>
                <a:latin typeface="Tahoma" pitchFamily="34" charset="0"/>
              </a:rPr>
              <a:t>The average of the 2 neighbor blue points plus </a:t>
            </a:r>
            <a:r>
              <a:rPr lang="en-US" altLang="zh-CN" i="1" smtClean="0">
                <a:solidFill>
                  <a:srgbClr val="DC5900"/>
                </a:solidFill>
                <a:latin typeface="Tahoma" pitchFamily="34" charset="0"/>
              </a:rPr>
              <a:t>r</a:t>
            </a:r>
          </a:p>
          <a:p>
            <a:pPr eaLnBrk="1" fontAlgn="base" hangingPunct="1">
              <a:spcBef>
                <a:spcPct val="50000"/>
              </a:spcBef>
              <a:spcAft>
                <a:spcPct val="0"/>
              </a:spcAft>
            </a:pPr>
            <a:r>
              <a:rPr lang="en-US" altLang="zh-CN" smtClean="0">
                <a:solidFill>
                  <a:srgbClr val="007A77"/>
                </a:solidFill>
                <a:latin typeface="Tahoma" pitchFamily="34" charset="0"/>
              </a:rPr>
              <a:t>The average of the 4 neighbor red points plus </a:t>
            </a:r>
            <a:r>
              <a:rPr lang="en-US" altLang="zh-CN" i="1" smtClean="0">
                <a:solidFill>
                  <a:srgbClr val="DC5900"/>
                </a:solidFill>
                <a:latin typeface="Tahoma" pitchFamily="34" charset="0"/>
              </a:rPr>
              <a:t>r</a:t>
            </a:r>
            <a:r>
              <a:rPr lang="en-US" altLang="zh-CN" smtClean="0">
                <a:solidFill>
                  <a:srgbClr val="007A77"/>
                </a:solidFill>
                <a:latin typeface="Tahoma" pitchFamily="34" charset="0"/>
              </a:rPr>
              <a:t> </a:t>
            </a:r>
          </a:p>
        </p:txBody>
      </p:sp>
      <p:sp>
        <p:nvSpPr>
          <p:cNvPr id="6162" name="Text Box 20"/>
          <p:cNvSpPr txBox="1">
            <a:spLocks noChangeArrowheads="1"/>
          </p:cNvSpPr>
          <p:nvPr/>
        </p:nvSpPr>
        <p:spPr bwMode="auto">
          <a:xfrm>
            <a:off x="4211638" y="3860800"/>
            <a:ext cx="4608512"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50000"/>
              </a:spcBef>
              <a:spcAft>
                <a:spcPct val="0"/>
              </a:spcAft>
            </a:pPr>
            <a:r>
              <a:rPr lang="en-US" altLang="zh-CN" smtClean="0">
                <a:solidFill>
                  <a:srgbClr val="007A77"/>
                </a:solidFill>
                <a:latin typeface="Tahoma" pitchFamily="34" charset="0"/>
              </a:rPr>
              <a:t>This random value </a:t>
            </a:r>
            <a:r>
              <a:rPr lang="en-US" altLang="zh-CN" i="1" smtClean="0">
                <a:solidFill>
                  <a:srgbClr val="DC5900"/>
                </a:solidFill>
                <a:latin typeface="Tahoma" pitchFamily="34" charset="0"/>
              </a:rPr>
              <a:t>r</a:t>
            </a:r>
            <a:r>
              <a:rPr lang="en-US" altLang="zh-CN" smtClean="0">
                <a:solidFill>
                  <a:srgbClr val="007A77"/>
                </a:solidFill>
                <a:latin typeface="Tahoma" pitchFamily="34" charset="0"/>
              </a:rPr>
              <a:t> is normally distributed and scaled by a factor </a:t>
            </a:r>
            <a:r>
              <a:rPr lang="en-US" altLang="zh-CN" i="1" smtClean="0">
                <a:solidFill>
                  <a:srgbClr val="007A77"/>
                </a:solidFill>
                <a:latin typeface="Tahoma" pitchFamily="34" charset="0"/>
              </a:rPr>
              <a:t>d</a:t>
            </a:r>
            <a:r>
              <a:rPr lang="en-US" altLang="zh-CN" sz="1400" i="1" smtClean="0">
                <a:solidFill>
                  <a:srgbClr val="007A77"/>
                </a:solidFill>
                <a:latin typeface="Tahoma" pitchFamily="34" charset="0"/>
              </a:rPr>
              <a:t>1</a:t>
            </a:r>
            <a:r>
              <a:rPr lang="en-US" altLang="zh-CN" smtClean="0">
                <a:solidFill>
                  <a:srgbClr val="007A77"/>
                </a:solidFill>
                <a:latin typeface="Tahoma" pitchFamily="34" charset="0"/>
              </a:rPr>
              <a:t>  related to the original </a:t>
            </a:r>
            <a:r>
              <a:rPr lang="en-US" altLang="zh-CN" i="1" smtClean="0">
                <a:solidFill>
                  <a:srgbClr val="007A77"/>
                </a:solidFill>
                <a:latin typeface="Tahoma" pitchFamily="34" charset="0"/>
              </a:rPr>
              <a:t>d</a:t>
            </a:r>
            <a:r>
              <a:rPr lang="en-US" altLang="zh-CN" smtClean="0">
                <a:solidFill>
                  <a:srgbClr val="007A77"/>
                </a:solidFill>
                <a:latin typeface="Tahoma" pitchFamily="34" charset="0"/>
              </a:rPr>
              <a:t>  by </a:t>
            </a:r>
          </a:p>
          <a:p>
            <a:pPr eaLnBrk="1" fontAlgn="base" hangingPunct="1">
              <a:spcBef>
                <a:spcPct val="50000"/>
              </a:spcBef>
              <a:spcAft>
                <a:spcPct val="0"/>
              </a:spcAft>
            </a:pPr>
            <a:endParaRPr lang="en-US" altLang="zh-CN" smtClean="0">
              <a:solidFill>
                <a:srgbClr val="007A77"/>
              </a:solidFill>
              <a:latin typeface="Tahoma" pitchFamily="34" charset="0"/>
            </a:endParaRPr>
          </a:p>
          <a:p>
            <a:pPr eaLnBrk="1" fontAlgn="base" hangingPunct="1">
              <a:spcBef>
                <a:spcPct val="50000"/>
              </a:spcBef>
              <a:spcAft>
                <a:spcPct val="0"/>
              </a:spcAft>
            </a:pPr>
            <a:endParaRPr lang="en-US" altLang="zh-CN" smtClean="0">
              <a:solidFill>
                <a:srgbClr val="007A77"/>
              </a:solidFill>
              <a:latin typeface="Tahoma" pitchFamily="34" charset="0"/>
            </a:endParaRPr>
          </a:p>
          <a:p>
            <a:pPr eaLnBrk="1" fontAlgn="base" hangingPunct="1">
              <a:spcBef>
                <a:spcPct val="50000"/>
              </a:spcBef>
              <a:spcAft>
                <a:spcPct val="0"/>
              </a:spcAft>
            </a:pPr>
            <a:r>
              <a:rPr lang="en-US" altLang="zh-CN" smtClean="0">
                <a:solidFill>
                  <a:srgbClr val="007A77"/>
                </a:solidFill>
                <a:latin typeface="Tahoma" pitchFamily="34" charset="0"/>
              </a:rPr>
              <a:t>d is the scale constant.</a:t>
            </a:r>
            <a:br>
              <a:rPr lang="en-US" altLang="zh-CN" smtClean="0">
                <a:solidFill>
                  <a:srgbClr val="007A77"/>
                </a:solidFill>
                <a:latin typeface="Tahoma" pitchFamily="34" charset="0"/>
              </a:rPr>
            </a:br>
            <a:r>
              <a:rPr lang="en-US" altLang="zh-CN" smtClean="0">
                <a:solidFill>
                  <a:srgbClr val="007A77"/>
                </a:solidFill>
                <a:latin typeface="Tahoma" pitchFamily="34" charset="0"/>
              </a:rPr>
              <a:t>H is the smoothness constant.</a:t>
            </a:r>
          </a:p>
        </p:txBody>
      </p:sp>
      <p:graphicFrame>
        <p:nvGraphicFramePr>
          <p:cNvPr id="6163" name="Object 22"/>
          <p:cNvGraphicFramePr>
            <a:graphicFrameLocks noChangeAspect="1"/>
          </p:cNvGraphicFramePr>
          <p:nvPr/>
        </p:nvGraphicFramePr>
        <p:xfrm>
          <a:off x="4284663" y="4797425"/>
          <a:ext cx="3311525" cy="808038"/>
        </p:xfrm>
        <a:graphic>
          <a:graphicData uri="http://schemas.openxmlformats.org/presentationml/2006/ole">
            <mc:AlternateContent xmlns:mc="http://schemas.openxmlformats.org/markup-compatibility/2006">
              <mc:Choice xmlns:v="urn:schemas-microsoft-com:vml" Requires="v">
                <p:oleObj spid="_x0000_s1027" name="Equation" r:id="rId3" imgW="1612900" imgH="393700" progId="Equation.DSMT4">
                  <p:embed/>
                </p:oleObj>
              </mc:Choice>
              <mc:Fallback>
                <p:oleObj name="Equation" r:id="rId3" imgW="1612900" imgH="3937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4797425"/>
                        <a:ext cx="3311525" cy="80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35154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539750" y="692150"/>
            <a:ext cx="76327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50000"/>
              </a:spcBef>
              <a:spcAft>
                <a:spcPct val="0"/>
              </a:spcAft>
            </a:pPr>
            <a:r>
              <a:rPr lang="en-US" altLang="zh-CN" smtClean="0">
                <a:solidFill>
                  <a:srgbClr val="007A77"/>
                </a:solidFill>
                <a:latin typeface="Tahoma" pitchFamily="34" charset="0"/>
              </a:rPr>
              <a:t>We can now carry out exactly the same procedure on each of the four smaller squares, continuing for as long as we like, but where we make the scaling factor at each stage smaller and smaller; by doing this we ensure that as we look closer into the landscape, the </a:t>
            </a:r>
            <a:r>
              <a:rPr lang="en-US" altLang="zh-CN" smtClean="0">
                <a:solidFill>
                  <a:srgbClr val="F51F1F"/>
                </a:solidFill>
                <a:latin typeface="Tahoma" pitchFamily="34" charset="0"/>
              </a:rPr>
              <a:t>'bumps'</a:t>
            </a:r>
            <a:r>
              <a:rPr lang="en-US" altLang="zh-CN" smtClean="0">
                <a:solidFill>
                  <a:srgbClr val="007A77"/>
                </a:solidFill>
                <a:latin typeface="Tahoma" pitchFamily="34" charset="0"/>
              </a:rPr>
              <a:t> in the surface will become smaller, just as for a real landscape. The scaling factor at stage </a:t>
            </a:r>
            <a:r>
              <a:rPr lang="en-US" altLang="zh-CN" i="1" smtClean="0">
                <a:solidFill>
                  <a:srgbClr val="007A77"/>
                </a:solidFill>
                <a:latin typeface="Tahoma" pitchFamily="34" charset="0"/>
              </a:rPr>
              <a:t>n</a:t>
            </a:r>
            <a:r>
              <a:rPr lang="en-US" altLang="zh-CN" smtClean="0">
                <a:solidFill>
                  <a:srgbClr val="007A77"/>
                </a:solidFill>
                <a:latin typeface="Tahoma" pitchFamily="34" charset="0"/>
              </a:rPr>
              <a:t> is </a:t>
            </a:r>
            <a:r>
              <a:rPr lang="en-US" altLang="zh-CN" i="1" smtClean="0">
                <a:solidFill>
                  <a:srgbClr val="007A77"/>
                </a:solidFill>
                <a:latin typeface="Tahoma" pitchFamily="34" charset="0"/>
              </a:rPr>
              <a:t>dn</a:t>
            </a:r>
            <a:r>
              <a:rPr lang="en-US" altLang="zh-CN" smtClean="0">
                <a:solidFill>
                  <a:srgbClr val="007A77"/>
                </a:solidFill>
                <a:latin typeface="Tahoma" pitchFamily="34" charset="0"/>
              </a:rPr>
              <a:t>, given by </a:t>
            </a:r>
          </a:p>
        </p:txBody>
      </p:sp>
      <p:graphicFrame>
        <p:nvGraphicFramePr>
          <p:cNvPr id="7171" name="Object 6"/>
          <p:cNvGraphicFramePr>
            <a:graphicFrameLocks noChangeAspect="1"/>
          </p:cNvGraphicFramePr>
          <p:nvPr/>
        </p:nvGraphicFramePr>
        <p:xfrm>
          <a:off x="3492500" y="2565400"/>
          <a:ext cx="1590675" cy="714375"/>
        </p:xfrm>
        <a:graphic>
          <a:graphicData uri="http://schemas.openxmlformats.org/presentationml/2006/ole">
            <mc:AlternateContent xmlns:mc="http://schemas.openxmlformats.org/markup-compatibility/2006">
              <mc:Choice xmlns:v="urn:schemas-microsoft-com:vml" Requires="v">
                <p:oleObj spid="_x0000_s2051" name="Equation" r:id="rId3" imgW="875920" imgH="393529" progId="Equation.DSMT4">
                  <p:embed/>
                </p:oleObj>
              </mc:Choice>
              <mc:Fallback>
                <p:oleObj name="Equation" r:id="rId3" imgW="875920" imgH="39352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2565400"/>
                        <a:ext cx="1590675"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2" name="Text Box 8"/>
          <p:cNvSpPr txBox="1">
            <a:spLocks noChangeArrowheads="1"/>
          </p:cNvSpPr>
          <p:nvPr/>
        </p:nvSpPr>
        <p:spPr bwMode="auto">
          <a:xfrm>
            <a:off x="684213" y="3716338"/>
            <a:ext cx="331152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50000"/>
              </a:spcBef>
              <a:spcAft>
                <a:spcPct val="0"/>
              </a:spcAft>
            </a:pPr>
            <a:r>
              <a:rPr lang="en-US" altLang="zh-CN" smtClean="0">
                <a:solidFill>
                  <a:srgbClr val="007A77"/>
                </a:solidFill>
              </a:rPr>
              <a:t>Simulation result by MATLAB</a:t>
            </a:r>
          </a:p>
          <a:p>
            <a:pPr eaLnBrk="1" fontAlgn="base" hangingPunct="1">
              <a:spcBef>
                <a:spcPct val="50000"/>
              </a:spcBef>
              <a:spcAft>
                <a:spcPct val="0"/>
              </a:spcAft>
            </a:pPr>
            <a:r>
              <a:rPr lang="en-US" altLang="zh-CN" smtClean="0">
                <a:solidFill>
                  <a:srgbClr val="007A77"/>
                </a:solidFill>
              </a:rPr>
              <a:t>Using a 64x64 grid and </a:t>
            </a:r>
          </a:p>
          <a:p>
            <a:pPr eaLnBrk="1" fontAlgn="base" hangingPunct="1">
              <a:spcBef>
                <a:spcPct val="50000"/>
              </a:spcBef>
              <a:spcAft>
                <a:spcPct val="0"/>
              </a:spcAft>
            </a:pPr>
            <a:r>
              <a:rPr lang="en-US" altLang="zh-CN" smtClean="0">
                <a:solidFill>
                  <a:srgbClr val="007A77"/>
                </a:solidFill>
              </a:rPr>
              <a:t>H=1.25</a:t>
            </a:r>
            <a:br>
              <a:rPr lang="en-US" altLang="zh-CN" smtClean="0">
                <a:solidFill>
                  <a:srgbClr val="007A77"/>
                </a:solidFill>
              </a:rPr>
            </a:br>
            <a:r>
              <a:rPr lang="en-US" altLang="zh-CN" smtClean="0">
                <a:solidFill>
                  <a:srgbClr val="007A77"/>
                </a:solidFill>
              </a:rPr>
              <a:t>d=15</a:t>
            </a:r>
          </a:p>
        </p:txBody>
      </p:sp>
    </p:spTree>
    <p:extLst>
      <p:ext uri="{BB962C8B-B14F-4D97-AF65-F5344CB8AC3E}">
        <p14:creationId xmlns:p14="http://schemas.microsoft.com/office/powerpoint/2010/main" val="28092027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773238"/>
            <a:ext cx="7272337" cy="194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75869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611188" y="692150"/>
            <a:ext cx="7654925" cy="947738"/>
          </a:xfrm>
        </p:spPr>
        <p:txBody>
          <a:bodyPr/>
          <a:lstStyle/>
          <a:p>
            <a:pPr eaLnBrk="1" hangingPunct="1"/>
            <a:r>
              <a:rPr lang="en-US" altLang="zh-CN" sz="2800" smtClean="0">
                <a:solidFill>
                  <a:schemeClr val="tx1"/>
                </a:solidFill>
              </a:rPr>
              <a:t>FRACTAL IMAGE COMPRESSION</a:t>
            </a:r>
          </a:p>
        </p:txBody>
      </p:sp>
      <p:sp>
        <p:nvSpPr>
          <p:cNvPr id="9219" name="Text Box 4"/>
          <p:cNvSpPr txBox="1">
            <a:spLocks noChangeArrowheads="1"/>
          </p:cNvSpPr>
          <p:nvPr/>
        </p:nvSpPr>
        <p:spPr bwMode="auto">
          <a:xfrm>
            <a:off x="684213" y="1700213"/>
            <a:ext cx="71278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50000"/>
              </a:spcBef>
              <a:spcAft>
                <a:spcPct val="0"/>
              </a:spcAft>
            </a:pPr>
            <a:r>
              <a:rPr lang="en-US" altLang="zh-CN" b="1" i="1" smtClean="0">
                <a:solidFill>
                  <a:srgbClr val="007A77"/>
                </a:solidFill>
              </a:rPr>
              <a:t>What is Fractal Image Compression ?</a:t>
            </a:r>
            <a:r>
              <a:rPr lang="en-US" altLang="zh-CN" smtClean="0">
                <a:solidFill>
                  <a:srgbClr val="007A77"/>
                </a:solidFill>
              </a:rPr>
              <a:t> </a:t>
            </a:r>
          </a:p>
        </p:txBody>
      </p:sp>
      <p:pic>
        <p:nvPicPr>
          <p:cNvPr id="9220" name="Picture 6" desc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205038"/>
            <a:ext cx="3429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7"/>
          <p:cNvSpPr txBox="1">
            <a:spLocks noChangeArrowheads="1"/>
          </p:cNvSpPr>
          <p:nvPr/>
        </p:nvSpPr>
        <p:spPr bwMode="auto">
          <a:xfrm>
            <a:off x="755650" y="3500438"/>
            <a:ext cx="69850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50000"/>
              </a:spcBef>
              <a:spcAft>
                <a:spcPct val="0"/>
              </a:spcAft>
            </a:pPr>
            <a:r>
              <a:rPr lang="en-US" altLang="zh-CN" smtClean="0">
                <a:solidFill>
                  <a:srgbClr val="007A77"/>
                </a:solidFill>
              </a:rPr>
              <a:t>The output images converge to the </a:t>
            </a:r>
            <a:r>
              <a:rPr lang="en-US" altLang="zh-CN" smtClean="0">
                <a:solidFill>
                  <a:srgbClr val="DC5900"/>
                </a:solidFill>
              </a:rPr>
              <a:t>Sierpinski triangle</a:t>
            </a:r>
            <a:r>
              <a:rPr lang="en-US" altLang="zh-CN" smtClean="0">
                <a:solidFill>
                  <a:srgbClr val="007A77"/>
                </a:solidFill>
              </a:rPr>
              <a:t>. This final image is called </a:t>
            </a:r>
            <a:r>
              <a:rPr lang="en-US" altLang="zh-CN" i="1" smtClean="0">
                <a:solidFill>
                  <a:srgbClr val="DC5900"/>
                </a:solidFill>
              </a:rPr>
              <a:t>attractor</a:t>
            </a:r>
            <a:r>
              <a:rPr lang="en-US" altLang="zh-CN" smtClean="0">
                <a:solidFill>
                  <a:srgbClr val="007A77"/>
                </a:solidFill>
              </a:rPr>
              <a:t> for this </a:t>
            </a:r>
            <a:r>
              <a:rPr lang="en-US" altLang="zh-CN" smtClean="0">
                <a:solidFill>
                  <a:srgbClr val="DC5900"/>
                </a:solidFill>
              </a:rPr>
              <a:t>photocopying machine</a:t>
            </a:r>
            <a:r>
              <a:rPr lang="en-US" altLang="zh-CN" smtClean="0">
                <a:solidFill>
                  <a:srgbClr val="007A77"/>
                </a:solidFill>
              </a:rPr>
              <a:t>. Any initial image will be transformed to the attractor if we repeatedly run the machine. </a:t>
            </a:r>
          </a:p>
          <a:p>
            <a:pPr eaLnBrk="1" fontAlgn="base" hangingPunct="1">
              <a:spcBef>
                <a:spcPct val="50000"/>
              </a:spcBef>
              <a:spcAft>
                <a:spcPct val="0"/>
              </a:spcAft>
            </a:pPr>
            <a:r>
              <a:rPr lang="en-US" altLang="zh-CN" smtClean="0">
                <a:solidFill>
                  <a:srgbClr val="007A77"/>
                </a:solidFill>
              </a:rPr>
              <a:t>On the other words, the attractor for this machine is always the same image </a:t>
            </a:r>
            <a:r>
              <a:rPr lang="en-US" altLang="zh-CN" smtClean="0">
                <a:solidFill>
                  <a:srgbClr val="DC5900"/>
                </a:solidFill>
              </a:rPr>
              <a:t>without regardless of the initial image</a:t>
            </a:r>
            <a:r>
              <a:rPr lang="en-US" altLang="zh-CN" smtClean="0">
                <a:solidFill>
                  <a:srgbClr val="007A77"/>
                </a:solidFill>
              </a:rPr>
              <a:t>. This feature is one of the keys to the fractal image compression. </a:t>
            </a:r>
          </a:p>
        </p:txBody>
      </p:sp>
      <p:sp>
        <p:nvSpPr>
          <p:cNvPr id="9222" name="AutoShape 8"/>
          <p:cNvSpPr>
            <a:spLocks noChangeArrowheads="1"/>
          </p:cNvSpPr>
          <p:nvPr/>
        </p:nvSpPr>
        <p:spPr bwMode="auto">
          <a:xfrm>
            <a:off x="4643438" y="2349500"/>
            <a:ext cx="1152525" cy="358775"/>
          </a:xfrm>
          <a:prstGeom prst="notchedRightArrow">
            <a:avLst>
              <a:gd name="adj1" fmla="val 50000"/>
              <a:gd name="adj2" fmla="val 8031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mtClean="0">
              <a:solidFill>
                <a:srgbClr val="007A77"/>
              </a:solidFill>
            </a:endParaRPr>
          </a:p>
        </p:txBody>
      </p:sp>
      <p:pic>
        <p:nvPicPr>
          <p:cNvPr id="922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1863" y="1628775"/>
            <a:ext cx="1574800" cy="15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7949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457200" y="274638"/>
            <a:ext cx="8229600" cy="411162"/>
          </a:xfrm>
        </p:spPr>
        <p:txBody>
          <a:bodyPr rtlCol="0">
            <a:normAutofit fontScale="90000"/>
          </a:bodyPr>
          <a:lstStyle/>
          <a:p>
            <a:pPr fontAlgn="auto">
              <a:spcAft>
                <a:spcPts val="0"/>
              </a:spcAft>
              <a:defRPr/>
            </a:pPr>
            <a:endParaRPr lang="en-US" sz="4000" dirty="0" smtClean="0"/>
          </a:p>
        </p:txBody>
      </p:sp>
      <p:sp>
        <p:nvSpPr>
          <p:cNvPr id="27651" name="Rectangle 3"/>
          <p:cNvSpPr>
            <a:spLocks noGrp="1" noChangeArrowheads="1"/>
          </p:cNvSpPr>
          <p:nvPr>
            <p:ph type="body" idx="1"/>
          </p:nvPr>
        </p:nvSpPr>
        <p:spPr>
          <a:xfrm>
            <a:off x="533400" y="1143000"/>
            <a:ext cx="8229600" cy="4525963"/>
          </a:xfrm>
        </p:spPr>
        <p:txBody>
          <a:bodyPr/>
          <a:lstStyle/>
          <a:p>
            <a:pPr algn="just"/>
            <a:r>
              <a:rPr lang="en-US" smtClean="0"/>
              <a:t>Fractal compression only has a large advantage over JPEG at low image quality levels, which is usually undesirable. The claim that fractal compressed images, when enlarged beyond their original size, looked better than similarly enlarged JPEG images seems also to have been an irrelevant distinction.</a:t>
            </a:r>
          </a:p>
          <a:p>
            <a:endParaRPr lang="en-US" smtClean="0"/>
          </a:p>
        </p:txBody>
      </p:sp>
      <p:sp>
        <p:nvSpPr>
          <p:cNvPr id="4" name="Slide Number Placeholder 3"/>
          <p:cNvSpPr>
            <a:spLocks noGrp="1"/>
          </p:cNvSpPr>
          <p:nvPr>
            <p:ph type="sldNum" sz="quarter" idx="12"/>
          </p:nvPr>
        </p:nvSpPr>
        <p:spPr/>
        <p:txBody>
          <a:bodyPr/>
          <a:lstStyle/>
          <a:p>
            <a:pPr>
              <a:defRPr/>
            </a:pPr>
            <a:fld id="{26980E03-FBA0-4BA4-B25C-584FD9A10352}" type="slidenum">
              <a:rPr lang="en-US">
                <a:solidFill>
                  <a:prstClr val="black">
                    <a:tint val="75000"/>
                  </a:prstClr>
                </a:solidFill>
              </a:rPr>
              <a:pPr>
                <a:defRPr/>
              </a:pPr>
              <a:t>3</a:t>
            </a:fld>
            <a:endParaRPr lang="en-US">
              <a:solidFill>
                <a:prstClr val="black">
                  <a:tint val="75000"/>
                </a:prstClr>
              </a:solidFill>
            </a:endParaRPr>
          </a:p>
        </p:txBody>
      </p:sp>
    </p:spTree>
    <p:extLst>
      <p:ext uri="{BB962C8B-B14F-4D97-AF65-F5344CB8AC3E}">
        <p14:creationId xmlns:p14="http://schemas.microsoft.com/office/powerpoint/2010/main" val="18612778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755650" y="836613"/>
            <a:ext cx="77041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50000"/>
              </a:spcBef>
              <a:spcAft>
                <a:spcPct val="0"/>
              </a:spcAft>
            </a:pPr>
            <a:r>
              <a:rPr lang="en-US" altLang="zh-CN" smtClean="0">
                <a:solidFill>
                  <a:srgbClr val="007A77"/>
                </a:solidFill>
              </a:rPr>
              <a:t>How can we describe behavior of the </a:t>
            </a:r>
            <a:r>
              <a:rPr lang="en-US" altLang="zh-CN" smtClean="0">
                <a:solidFill>
                  <a:srgbClr val="DC5900"/>
                </a:solidFill>
              </a:rPr>
              <a:t>machine</a:t>
            </a:r>
            <a:r>
              <a:rPr lang="en-US" altLang="zh-CN" smtClean="0">
                <a:solidFill>
                  <a:srgbClr val="007A77"/>
                </a:solidFill>
              </a:rPr>
              <a:t> ? Transformations of the form as follows will help us. </a:t>
            </a:r>
          </a:p>
        </p:txBody>
      </p:sp>
      <p:sp>
        <p:nvSpPr>
          <p:cNvPr id="10243" name="Text Box 7"/>
          <p:cNvSpPr txBox="1">
            <a:spLocks noChangeArrowheads="1"/>
          </p:cNvSpPr>
          <p:nvPr/>
        </p:nvSpPr>
        <p:spPr bwMode="auto">
          <a:xfrm>
            <a:off x="755650" y="2997200"/>
            <a:ext cx="76327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50000"/>
              </a:spcBef>
              <a:spcAft>
                <a:spcPct val="0"/>
              </a:spcAft>
            </a:pPr>
            <a:r>
              <a:rPr lang="en-US" altLang="zh-CN" smtClean="0">
                <a:solidFill>
                  <a:srgbClr val="007A77"/>
                </a:solidFill>
              </a:rPr>
              <a:t>Such transformations are called </a:t>
            </a:r>
            <a:r>
              <a:rPr lang="en-US" altLang="zh-CN" i="1" smtClean="0">
                <a:solidFill>
                  <a:srgbClr val="DC5900"/>
                </a:solidFill>
              </a:rPr>
              <a:t>affine transformations</a:t>
            </a:r>
            <a:r>
              <a:rPr lang="en-US" altLang="zh-CN" smtClean="0">
                <a:solidFill>
                  <a:srgbClr val="007A77"/>
                </a:solidFill>
              </a:rPr>
              <a:t>. Affine transformations are able to skew, stretch, rotate, scale and translate an input image. </a:t>
            </a:r>
          </a:p>
          <a:p>
            <a:pPr eaLnBrk="1" fontAlgn="base" hangingPunct="1">
              <a:spcBef>
                <a:spcPct val="50000"/>
              </a:spcBef>
              <a:spcAft>
                <a:spcPct val="0"/>
              </a:spcAft>
            </a:pPr>
            <a:r>
              <a:rPr lang="en-US" altLang="zh-CN" b="1" smtClean="0">
                <a:solidFill>
                  <a:srgbClr val="DC5900"/>
                </a:solidFill>
              </a:rPr>
              <a:t>M.Barnsley</a:t>
            </a:r>
            <a:r>
              <a:rPr lang="en-US" altLang="zh-CN" smtClean="0">
                <a:solidFill>
                  <a:srgbClr val="007A77"/>
                </a:solidFill>
              </a:rPr>
              <a:t> suggested that perhaps storing images as collections of transformations could lead to image compression. </a:t>
            </a:r>
          </a:p>
        </p:txBody>
      </p:sp>
      <p:graphicFrame>
        <p:nvGraphicFramePr>
          <p:cNvPr id="10244" name="Object 8"/>
          <p:cNvGraphicFramePr>
            <a:graphicFrameLocks noChangeAspect="1"/>
          </p:cNvGraphicFramePr>
          <p:nvPr/>
        </p:nvGraphicFramePr>
        <p:xfrm>
          <a:off x="2987675" y="1773238"/>
          <a:ext cx="3240088" cy="898525"/>
        </p:xfrm>
        <a:graphic>
          <a:graphicData uri="http://schemas.openxmlformats.org/presentationml/2006/ole">
            <mc:AlternateContent xmlns:mc="http://schemas.openxmlformats.org/markup-compatibility/2006">
              <mc:Choice xmlns:v="urn:schemas-microsoft-com:vml" Requires="v">
                <p:oleObj spid="_x0000_s3075" name="Equation" r:id="rId3" imgW="1739900" imgH="482600" progId="Equation.DSMT4">
                  <p:embed/>
                </p:oleObj>
              </mc:Choice>
              <mc:Fallback>
                <p:oleObj name="Equation" r:id="rId3" imgW="1739900" imgH="482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1773238"/>
                        <a:ext cx="3240088" cy="89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2683435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1042988" y="836613"/>
            <a:ext cx="66246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50000"/>
              </a:spcBef>
              <a:spcAft>
                <a:spcPct val="0"/>
              </a:spcAft>
            </a:pPr>
            <a:r>
              <a:rPr lang="en-US" altLang="zh-CN" b="1" i="1" smtClean="0">
                <a:solidFill>
                  <a:srgbClr val="007A77"/>
                </a:solidFill>
              </a:rPr>
              <a:t>Iterated Function Systems ( IFS )</a:t>
            </a:r>
            <a:endParaRPr lang="en-US" altLang="zh-CN" smtClean="0">
              <a:solidFill>
                <a:srgbClr val="007A77"/>
              </a:solidFill>
            </a:endParaRPr>
          </a:p>
        </p:txBody>
      </p:sp>
      <p:sp>
        <p:nvSpPr>
          <p:cNvPr id="11267" name="Text Box 5"/>
          <p:cNvSpPr txBox="1">
            <a:spLocks noChangeArrowheads="1"/>
          </p:cNvSpPr>
          <p:nvPr/>
        </p:nvSpPr>
        <p:spPr bwMode="auto">
          <a:xfrm>
            <a:off x="755650" y="1557338"/>
            <a:ext cx="70564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50000"/>
              </a:spcBef>
              <a:spcAft>
                <a:spcPct val="0"/>
              </a:spcAft>
            </a:pPr>
            <a:r>
              <a:rPr lang="en-US" altLang="zh-CN" smtClean="0">
                <a:solidFill>
                  <a:srgbClr val="007A77"/>
                </a:solidFill>
              </a:rPr>
              <a:t>An iterated function system consists of a collection of </a:t>
            </a:r>
            <a:r>
              <a:rPr lang="en-US" altLang="zh-CN" smtClean="0">
                <a:solidFill>
                  <a:srgbClr val="DC5900"/>
                </a:solidFill>
              </a:rPr>
              <a:t>contractive</a:t>
            </a:r>
            <a:r>
              <a:rPr lang="en-US" altLang="zh-CN" smtClean="0">
                <a:solidFill>
                  <a:srgbClr val="007A77"/>
                </a:solidFill>
              </a:rPr>
              <a:t> affine transformations. </a:t>
            </a:r>
          </a:p>
        </p:txBody>
      </p:sp>
      <p:sp>
        <p:nvSpPr>
          <p:cNvPr id="11268" name="Text Box 8"/>
          <p:cNvSpPr txBox="1">
            <a:spLocks noChangeArrowheads="1"/>
          </p:cNvSpPr>
          <p:nvPr/>
        </p:nvSpPr>
        <p:spPr bwMode="auto">
          <a:xfrm>
            <a:off x="684213" y="2997200"/>
            <a:ext cx="78486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50000"/>
              </a:spcBef>
              <a:spcAft>
                <a:spcPct val="0"/>
              </a:spcAft>
            </a:pPr>
            <a:r>
              <a:rPr lang="en-US" altLang="zh-CN" smtClean="0">
                <a:solidFill>
                  <a:srgbClr val="007A77"/>
                </a:solidFill>
              </a:rPr>
              <a:t>For an input set S, we can compute  wi for each i, take the union of these sets, and get a new set </a:t>
            </a:r>
            <a:r>
              <a:rPr lang="en-US" altLang="zh-CN" i="1" smtClean="0">
                <a:solidFill>
                  <a:srgbClr val="007A77"/>
                </a:solidFill>
              </a:rPr>
              <a:t>W(S)</a:t>
            </a:r>
            <a:r>
              <a:rPr lang="en-US" altLang="zh-CN" smtClean="0">
                <a:solidFill>
                  <a:srgbClr val="007A77"/>
                </a:solidFill>
              </a:rPr>
              <a:t>. </a:t>
            </a:r>
          </a:p>
          <a:p>
            <a:pPr eaLnBrk="1" fontAlgn="base" hangingPunct="1">
              <a:spcBef>
                <a:spcPct val="50000"/>
              </a:spcBef>
              <a:spcAft>
                <a:spcPct val="0"/>
              </a:spcAft>
            </a:pPr>
            <a:r>
              <a:rPr lang="en-US" altLang="zh-CN" b="1" smtClean="0">
                <a:solidFill>
                  <a:srgbClr val="DC5900"/>
                </a:solidFill>
              </a:rPr>
              <a:t>Hutchinson</a:t>
            </a:r>
            <a:r>
              <a:rPr lang="en-US" altLang="zh-CN" smtClean="0">
                <a:solidFill>
                  <a:srgbClr val="007A77"/>
                </a:solidFill>
              </a:rPr>
              <a:t> proved that in IFS, if the wi are contractive, then </a:t>
            </a:r>
            <a:r>
              <a:rPr lang="en-US" altLang="zh-CN" i="1" smtClean="0">
                <a:solidFill>
                  <a:srgbClr val="007A77"/>
                </a:solidFill>
              </a:rPr>
              <a:t>W</a:t>
            </a:r>
            <a:r>
              <a:rPr lang="en-US" altLang="zh-CN" smtClean="0">
                <a:solidFill>
                  <a:srgbClr val="007A77"/>
                </a:solidFill>
              </a:rPr>
              <a:t> is contractive, thus the map </a:t>
            </a:r>
            <a:r>
              <a:rPr lang="en-US" altLang="zh-CN" i="1" smtClean="0">
                <a:solidFill>
                  <a:srgbClr val="007A77"/>
                </a:solidFill>
              </a:rPr>
              <a:t>W</a:t>
            </a:r>
            <a:r>
              <a:rPr lang="en-US" altLang="zh-CN" smtClean="0">
                <a:solidFill>
                  <a:srgbClr val="007A77"/>
                </a:solidFill>
              </a:rPr>
              <a:t> will have a </a:t>
            </a:r>
            <a:r>
              <a:rPr lang="en-US" altLang="zh-CN" smtClean="0">
                <a:solidFill>
                  <a:srgbClr val="DC5900"/>
                </a:solidFill>
              </a:rPr>
              <a:t>unique fixed point</a:t>
            </a:r>
            <a:r>
              <a:rPr lang="en-US" altLang="zh-CN" smtClean="0">
                <a:solidFill>
                  <a:srgbClr val="007A77"/>
                </a:solidFill>
              </a:rPr>
              <a:t> in the space of all images. That means, whatever image we start with, we can repeatedly apply </a:t>
            </a:r>
            <a:r>
              <a:rPr lang="en-US" altLang="zh-CN" i="1" smtClean="0">
                <a:solidFill>
                  <a:srgbClr val="007A77"/>
                </a:solidFill>
              </a:rPr>
              <a:t>W</a:t>
            </a:r>
            <a:r>
              <a:rPr lang="en-US" altLang="zh-CN" smtClean="0">
                <a:solidFill>
                  <a:srgbClr val="007A77"/>
                </a:solidFill>
              </a:rPr>
              <a:t> to it and our initial image will converge to a fixed image. Thus </a:t>
            </a:r>
            <a:r>
              <a:rPr lang="en-US" altLang="zh-CN" i="1" smtClean="0">
                <a:solidFill>
                  <a:srgbClr val="007A77"/>
                </a:solidFill>
              </a:rPr>
              <a:t>W</a:t>
            </a:r>
            <a:r>
              <a:rPr lang="en-US" altLang="zh-CN" smtClean="0">
                <a:solidFill>
                  <a:srgbClr val="007A77"/>
                </a:solidFill>
              </a:rPr>
              <a:t> completely determine a unique image. </a:t>
            </a:r>
          </a:p>
        </p:txBody>
      </p:sp>
      <p:graphicFrame>
        <p:nvGraphicFramePr>
          <p:cNvPr id="11269" name="Object 11"/>
          <p:cNvGraphicFramePr>
            <a:graphicFrameLocks noChangeAspect="1"/>
          </p:cNvGraphicFramePr>
          <p:nvPr/>
        </p:nvGraphicFramePr>
        <p:xfrm>
          <a:off x="3348038" y="2060575"/>
          <a:ext cx="1800225" cy="784225"/>
        </p:xfrm>
        <a:graphic>
          <a:graphicData uri="http://schemas.openxmlformats.org/presentationml/2006/ole">
            <mc:AlternateContent xmlns:mc="http://schemas.openxmlformats.org/markup-compatibility/2006">
              <mc:Choice xmlns:v="urn:schemas-microsoft-com:vml" Requires="v">
                <p:oleObj spid="_x0000_s4100" name="Equation" r:id="rId3" imgW="990170" imgH="431613" progId="Equation.DSMT4">
                  <p:embed/>
                </p:oleObj>
              </mc:Choice>
              <mc:Fallback>
                <p:oleObj name="Equation" r:id="rId3" imgW="990170" imgH="431613"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2060575"/>
                        <a:ext cx="1800225" cy="784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0" name="Object 12"/>
          <p:cNvGraphicFramePr>
            <a:graphicFrameLocks noChangeAspect="1"/>
          </p:cNvGraphicFramePr>
          <p:nvPr/>
        </p:nvGraphicFramePr>
        <p:xfrm>
          <a:off x="2987675" y="5300663"/>
          <a:ext cx="2879725" cy="576262"/>
        </p:xfrm>
        <a:graphic>
          <a:graphicData uri="http://schemas.openxmlformats.org/presentationml/2006/ole">
            <mc:AlternateContent xmlns:mc="http://schemas.openxmlformats.org/markup-compatibility/2006">
              <mc:Choice xmlns:v="urn:schemas-microsoft-com:vml" Requires="v">
                <p:oleObj spid="_x0000_s4101" name="Equation" r:id="rId5" imgW="1459866" imgH="291973" progId="Equation.DSMT4">
                  <p:embed/>
                </p:oleObj>
              </mc:Choice>
              <mc:Fallback>
                <p:oleObj name="Equation" r:id="rId5" imgW="1459866" imgH="291973"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675" y="5300663"/>
                        <a:ext cx="2879725"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3818144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971550" y="908050"/>
            <a:ext cx="7200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50000"/>
              </a:spcBef>
              <a:spcAft>
                <a:spcPct val="0"/>
              </a:spcAft>
            </a:pPr>
            <a:r>
              <a:rPr lang="en-US" altLang="zh-CN" b="1" i="1" smtClean="0">
                <a:solidFill>
                  <a:srgbClr val="007A77"/>
                </a:solidFill>
              </a:rPr>
              <a:t>Self-Similarity in Images</a:t>
            </a:r>
            <a:r>
              <a:rPr lang="en-US" altLang="zh-CN" smtClean="0">
                <a:solidFill>
                  <a:srgbClr val="007A77"/>
                </a:solidFill>
              </a:rPr>
              <a:t> </a:t>
            </a:r>
          </a:p>
        </p:txBody>
      </p:sp>
      <p:sp>
        <p:nvSpPr>
          <p:cNvPr id="12291" name="Text Box 5"/>
          <p:cNvSpPr txBox="1">
            <a:spLocks noChangeArrowheads="1"/>
          </p:cNvSpPr>
          <p:nvPr/>
        </p:nvSpPr>
        <p:spPr bwMode="auto">
          <a:xfrm>
            <a:off x="1042988" y="1557338"/>
            <a:ext cx="6769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50000"/>
              </a:spcBef>
              <a:spcAft>
                <a:spcPct val="0"/>
              </a:spcAft>
            </a:pPr>
            <a:r>
              <a:rPr lang="en-US" altLang="zh-CN" smtClean="0">
                <a:solidFill>
                  <a:srgbClr val="007A77"/>
                </a:solidFill>
              </a:rPr>
              <a:t>We define the distance of two images by:</a:t>
            </a:r>
          </a:p>
        </p:txBody>
      </p:sp>
      <p:pic>
        <p:nvPicPr>
          <p:cNvPr id="12292" name="Picture 9" descr="len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29972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1" descr="lenna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29972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12"/>
          <p:cNvSpPr txBox="1">
            <a:spLocks noChangeArrowheads="1"/>
          </p:cNvSpPr>
          <p:nvPr/>
        </p:nvSpPr>
        <p:spPr bwMode="auto">
          <a:xfrm>
            <a:off x="1403350" y="5661025"/>
            <a:ext cx="6840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50000"/>
              </a:spcBef>
              <a:spcAft>
                <a:spcPct val="0"/>
              </a:spcAft>
            </a:pPr>
            <a:r>
              <a:rPr lang="en-US" altLang="zh-CN" smtClean="0">
                <a:solidFill>
                  <a:srgbClr val="007A77"/>
                </a:solidFill>
              </a:rPr>
              <a:t>Original Lena image            Self-similar portions of the image</a:t>
            </a:r>
          </a:p>
        </p:txBody>
      </p:sp>
      <p:sp>
        <p:nvSpPr>
          <p:cNvPr id="12295" name="Text Box 13"/>
          <p:cNvSpPr txBox="1">
            <a:spLocks noChangeArrowheads="1"/>
          </p:cNvSpPr>
          <p:nvPr/>
        </p:nvSpPr>
        <p:spPr bwMode="auto">
          <a:xfrm>
            <a:off x="7308850" y="4076700"/>
            <a:ext cx="13668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50000"/>
              </a:spcBef>
              <a:spcAft>
                <a:spcPct val="0"/>
              </a:spcAft>
            </a:pPr>
            <a:r>
              <a:rPr lang="en-US" altLang="zh-CN" smtClean="0">
                <a:solidFill>
                  <a:srgbClr val="007A77"/>
                </a:solidFill>
                <a:hlinkClick r:id="rId5"/>
              </a:rPr>
              <a:t>JAVA</a:t>
            </a:r>
            <a:endParaRPr lang="en-US" altLang="zh-CN" smtClean="0">
              <a:solidFill>
                <a:srgbClr val="007A77"/>
              </a:solidFill>
            </a:endParaRPr>
          </a:p>
        </p:txBody>
      </p:sp>
      <p:graphicFrame>
        <p:nvGraphicFramePr>
          <p:cNvPr id="12296" name="Object 14"/>
          <p:cNvGraphicFramePr>
            <a:graphicFrameLocks noChangeAspect="1"/>
          </p:cNvGraphicFramePr>
          <p:nvPr/>
        </p:nvGraphicFramePr>
        <p:xfrm>
          <a:off x="2771775" y="1916113"/>
          <a:ext cx="3600450" cy="566737"/>
        </p:xfrm>
        <a:graphic>
          <a:graphicData uri="http://schemas.openxmlformats.org/presentationml/2006/ole">
            <mc:AlternateContent xmlns:mc="http://schemas.openxmlformats.org/markup-compatibility/2006">
              <mc:Choice xmlns:v="urn:schemas-microsoft-com:vml" Requires="v">
                <p:oleObj spid="_x0000_s5123" name="Equation" r:id="rId6" imgW="2095500" imgH="330200" progId="Equation.DSMT4">
                  <p:embed/>
                </p:oleObj>
              </mc:Choice>
              <mc:Fallback>
                <p:oleObj name="Equation" r:id="rId6" imgW="2095500" imgH="330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1775" y="1916113"/>
                        <a:ext cx="3600450" cy="566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7" name="Text Box 15"/>
          <p:cNvSpPr txBox="1">
            <a:spLocks noChangeArrowheads="1"/>
          </p:cNvSpPr>
          <p:nvPr/>
        </p:nvSpPr>
        <p:spPr bwMode="auto">
          <a:xfrm>
            <a:off x="1116013" y="2492375"/>
            <a:ext cx="62642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50000"/>
              </a:spcBef>
              <a:spcAft>
                <a:spcPct val="0"/>
              </a:spcAft>
            </a:pPr>
            <a:r>
              <a:rPr lang="en-US" altLang="zh-CN" sz="1600" smtClean="0">
                <a:solidFill>
                  <a:srgbClr val="007A77"/>
                </a:solidFill>
              </a:rPr>
              <a:t>where </a:t>
            </a:r>
            <a:r>
              <a:rPr lang="en-US" altLang="zh-CN" sz="1600" i="1" smtClean="0">
                <a:solidFill>
                  <a:srgbClr val="007A77"/>
                </a:solidFill>
              </a:rPr>
              <a:t>f</a:t>
            </a:r>
            <a:r>
              <a:rPr lang="en-US" altLang="zh-CN" sz="1600" smtClean="0">
                <a:solidFill>
                  <a:srgbClr val="007A77"/>
                </a:solidFill>
              </a:rPr>
              <a:t> and </a:t>
            </a:r>
            <a:r>
              <a:rPr lang="en-US" altLang="zh-CN" sz="1600" i="1" smtClean="0">
                <a:solidFill>
                  <a:srgbClr val="007A77"/>
                </a:solidFill>
              </a:rPr>
              <a:t>g</a:t>
            </a:r>
            <a:r>
              <a:rPr lang="en-US" altLang="zh-CN" sz="1600" smtClean="0">
                <a:solidFill>
                  <a:srgbClr val="007A77"/>
                </a:solidFill>
              </a:rPr>
              <a:t> are value of the level of grey of pixel, </a:t>
            </a:r>
            <a:r>
              <a:rPr lang="en-US" altLang="zh-CN" sz="1600" i="1" smtClean="0">
                <a:solidFill>
                  <a:srgbClr val="007A77"/>
                </a:solidFill>
              </a:rPr>
              <a:t>P</a:t>
            </a:r>
            <a:r>
              <a:rPr lang="en-US" altLang="zh-CN" sz="1600" smtClean="0">
                <a:solidFill>
                  <a:srgbClr val="007A77"/>
                </a:solidFill>
              </a:rPr>
              <a:t> is the space of the image  </a:t>
            </a:r>
          </a:p>
        </p:txBody>
      </p:sp>
    </p:spTree>
    <p:extLst>
      <p:ext uri="{BB962C8B-B14F-4D97-AF65-F5344CB8AC3E}">
        <p14:creationId xmlns:p14="http://schemas.microsoft.com/office/powerpoint/2010/main" val="39491590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611188" y="908050"/>
            <a:ext cx="74898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50000"/>
              </a:spcBef>
              <a:spcAft>
                <a:spcPct val="0"/>
              </a:spcAft>
            </a:pPr>
            <a:r>
              <a:rPr lang="en-US" altLang="zh-CN" smtClean="0">
                <a:solidFill>
                  <a:srgbClr val="007A77"/>
                </a:solidFill>
              </a:rPr>
              <a:t>Affine transformation mentioned earlier is able to "</a:t>
            </a:r>
            <a:r>
              <a:rPr lang="en-US" altLang="zh-CN" smtClean="0">
                <a:solidFill>
                  <a:srgbClr val="DC5900"/>
                </a:solidFill>
              </a:rPr>
              <a:t>geometrically</a:t>
            </a:r>
            <a:r>
              <a:rPr lang="en-US" altLang="zh-CN" smtClean="0">
                <a:solidFill>
                  <a:srgbClr val="007A77"/>
                </a:solidFill>
              </a:rPr>
              <a:t>" transform part of the image but is not able to transform grey level of the pixel. so we have to add a new dimension into affine transformation </a:t>
            </a:r>
          </a:p>
        </p:txBody>
      </p:sp>
      <p:sp>
        <p:nvSpPr>
          <p:cNvPr id="13315" name="Text Box 8"/>
          <p:cNvSpPr txBox="1">
            <a:spLocks noChangeArrowheads="1"/>
          </p:cNvSpPr>
          <p:nvPr/>
        </p:nvSpPr>
        <p:spPr bwMode="auto">
          <a:xfrm>
            <a:off x="900113" y="3860800"/>
            <a:ext cx="7129462"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50000"/>
              </a:spcBef>
              <a:spcAft>
                <a:spcPct val="0"/>
              </a:spcAft>
            </a:pPr>
            <a:r>
              <a:rPr lang="en-US" altLang="zh-CN" smtClean="0">
                <a:solidFill>
                  <a:srgbClr val="007A77"/>
                </a:solidFill>
              </a:rPr>
              <a:t>Here s</a:t>
            </a:r>
            <a:r>
              <a:rPr lang="en-US" altLang="zh-CN" sz="1200" smtClean="0">
                <a:solidFill>
                  <a:srgbClr val="007A77"/>
                </a:solidFill>
              </a:rPr>
              <a:t>i</a:t>
            </a:r>
            <a:r>
              <a:rPr lang="en-US" altLang="zh-CN" smtClean="0">
                <a:solidFill>
                  <a:srgbClr val="007A77"/>
                </a:solidFill>
              </a:rPr>
              <a:t> represents the contrast, o</a:t>
            </a:r>
            <a:r>
              <a:rPr lang="en-US" altLang="zh-CN" sz="1200" smtClean="0">
                <a:solidFill>
                  <a:srgbClr val="007A77"/>
                </a:solidFill>
              </a:rPr>
              <a:t>i</a:t>
            </a:r>
            <a:r>
              <a:rPr lang="en-US" altLang="zh-CN" smtClean="0">
                <a:solidFill>
                  <a:srgbClr val="007A77"/>
                </a:solidFill>
              </a:rPr>
              <a:t> the brightness of the transformation </a:t>
            </a:r>
          </a:p>
          <a:p>
            <a:pPr eaLnBrk="1" fontAlgn="base" hangingPunct="1">
              <a:spcBef>
                <a:spcPct val="50000"/>
              </a:spcBef>
              <a:spcAft>
                <a:spcPct val="0"/>
              </a:spcAft>
            </a:pPr>
            <a:r>
              <a:rPr lang="en-US" altLang="zh-CN" smtClean="0">
                <a:solidFill>
                  <a:srgbClr val="007A77"/>
                </a:solidFill>
              </a:rPr>
              <a:t>For </a:t>
            </a:r>
            <a:r>
              <a:rPr lang="en-US" altLang="zh-CN" smtClean="0">
                <a:solidFill>
                  <a:srgbClr val="F51F1F"/>
                </a:solidFill>
              </a:rPr>
              <a:t>encoding</a:t>
            </a:r>
            <a:r>
              <a:rPr lang="en-US" altLang="zh-CN" smtClean="0">
                <a:solidFill>
                  <a:srgbClr val="007A77"/>
                </a:solidFill>
              </a:rPr>
              <a:t> of the image, we divide it into:</a:t>
            </a:r>
          </a:p>
          <a:p>
            <a:pPr eaLnBrk="1" fontAlgn="base" hangingPunct="1">
              <a:spcBef>
                <a:spcPct val="50000"/>
              </a:spcBef>
              <a:spcAft>
                <a:spcPct val="0"/>
              </a:spcAft>
              <a:buFontTx/>
              <a:buChar char="•"/>
            </a:pPr>
            <a:r>
              <a:rPr lang="en-US" altLang="zh-CN" smtClean="0">
                <a:solidFill>
                  <a:srgbClr val="007A77"/>
                </a:solidFill>
              </a:rPr>
              <a:t> non-overlapped pieces (so called </a:t>
            </a:r>
            <a:r>
              <a:rPr lang="en-US" altLang="zh-CN" i="1" smtClean="0">
                <a:solidFill>
                  <a:srgbClr val="F51F1F"/>
                </a:solidFill>
              </a:rPr>
              <a:t>ranges, R</a:t>
            </a:r>
            <a:r>
              <a:rPr lang="en-US" altLang="zh-CN" smtClean="0">
                <a:solidFill>
                  <a:srgbClr val="007A77"/>
                </a:solidFill>
              </a:rPr>
              <a:t>)</a:t>
            </a:r>
          </a:p>
          <a:p>
            <a:pPr eaLnBrk="1" fontAlgn="base" hangingPunct="1">
              <a:spcBef>
                <a:spcPct val="50000"/>
              </a:spcBef>
              <a:spcAft>
                <a:spcPct val="0"/>
              </a:spcAft>
              <a:buFontTx/>
              <a:buChar char="•"/>
            </a:pPr>
            <a:r>
              <a:rPr lang="en-US" altLang="zh-CN" smtClean="0">
                <a:solidFill>
                  <a:srgbClr val="007A77"/>
                </a:solidFill>
              </a:rPr>
              <a:t> overlapped pieces (so called </a:t>
            </a:r>
            <a:r>
              <a:rPr lang="en-US" altLang="zh-CN" i="1" smtClean="0">
                <a:solidFill>
                  <a:srgbClr val="F51F1F"/>
                </a:solidFill>
              </a:rPr>
              <a:t>domains, D</a:t>
            </a:r>
            <a:r>
              <a:rPr lang="en-US" altLang="zh-CN" smtClean="0">
                <a:solidFill>
                  <a:srgbClr val="007A77"/>
                </a:solidFill>
              </a:rPr>
              <a:t>)</a:t>
            </a:r>
          </a:p>
        </p:txBody>
      </p:sp>
      <p:graphicFrame>
        <p:nvGraphicFramePr>
          <p:cNvPr id="13316" name="Object 9"/>
          <p:cNvGraphicFramePr>
            <a:graphicFrameLocks noChangeAspect="1"/>
          </p:cNvGraphicFramePr>
          <p:nvPr/>
        </p:nvGraphicFramePr>
        <p:xfrm>
          <a:off x="2771775" y="2349500"/>
          <a:ext cx="3168650" cy="1130300"/>
        </p:xfrm>
        <a:graphic>
          <a:graphicData uri="http://schemas.openxmlformats.org/presentationml/2006/ole">
            <mc:AlternateContent xmlns:mc="http://schemas.openxmlformats.org/markup-compatibility/2006">
              <mc:Choice xmlns:v="urn:schemas-microsoft-com:vml" Requires="v">
                <p:oleObj spid="_x0000_s6147" name="Equation" r:id="rId3" imgW="1993900" imgH="711200" progId="Equation.DSMT4">
                  <p:embed/>
                </p:oleObj>
              </mc:Choice>
              <mc:Fallback>
                <p:oleObj name="Equation" r:id="rId3" imgW="1993900" imgH="711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2349500"/>
                        <a:ext cx="316865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465491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971550" y="908050"/>
            <a:ext cx="52562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50000"/>
              </a:spcBef>
              <a:spcAft>
                <a:spcPct val="0"/>
              </a:spcAft>
            </a:pPr>
            <a:r>
              <a:rPr lang="en-US" altLang="zh-CN" b="1" i="1" smtClean="0">
                <a:solidFill>
                  <a:srgbClr val="007A77"/>
                </a:solidFill>
              </a:rPr>
              <a:t>Encoding Images</a:t>
            </a:r>
            <a:r>
              <a:rPr lang="en-US" altLang="zh-CN" smtClean="0">
                <a:solidFill>
                  <a:srgbClr val="007A77"/>
                </a:solidFill>
              </a:rPr>
              <a:t> </a:t>
            </a:r>
          </a:p>
        </p:txBody>
      </p:sp>
      <p:sp>
        <p:nvSpPr>
          <p:cNvPr id="14339" name="Text Box 5"/>
          <p:cNvSpPr txBox="1">
            <a:spLocks noChangeArrowheads="1"/>
          </p:cNvSpPr>
          <p:nvPr/>
        </p:nvSpPr>
        <p:spPr bwMode="auto">
          <a:xfrm>
            <a:off x="611188" y="1484313"/>
            <a:ext cx="784860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50000"/>
              </a:spcBef>
              <a:spcAft>
                <a:spcPct val="0"/>
              </a:spcAft>
            </a:pPr>
            <a:r>
              <a:rPr lang="en-US" altLang="zh-CN" smtClean="0">
                <a:solidFill>
                  <a:srgbClr val="007A77"/>
                </a:solidFill>
              </a:rPr>
              <a:t>Suppose we have an image </a:t>
            </a:r>
            <a:r>
              <a:rPr lang="en-US" altLang="zh-CN" i="1" smtClean="0">
                <a:solidFill>
                  <a:srgbClr val="007A77"/>
                </a:solidFill>
              </a:rPr>
              <a:t>f</a:t>
            </a:r>
            <a:r>
              <a:rPr lang="en-US" altLang="zh-CN" smtClean="0">
                <a:solidFill>
                  <a:srgbClr val="007A77"/>
                </a:solidFill>
              </a:rPr>
              <a:t> that we want to encode. On the other words, we want to find a</a:t>
            </a:r>
            <a:r>
              <a:rPr lang="en-US" altLang="zh-CN" smtClean="0">
                <a:solidFill>
                  <a:srgbClr val="DC5900"/>
                </a:solidFill>
              </a:rPr>
              <a:t> IFS</a:t>
            </a:r>
            <a:r>
              <a:rPr lang="en-US" altLang="zh-CN" smtClean="0">
                <a:solidFill>
                  <a:srgbClr val="007A77"/>
                </a:solidFill>
              </a:rPr>
              <a:t> </a:t>
            </a:r>
            <a:r>
              <a:rPr lang="en-US" altLang="zh-CN" i="1" smtClean="0">
                <a:solidFill>
                  <a:srgbClr val="007A77"/>
                </a:solidFill>
              </a:rPr>
              <a:t>W</a:t>
            </a:r>
            <a:r>
              <a:rPr lang="en-US" altLang="zh-CN" smtClean="0">
                <a:solidFill>
                  <a:srgbClr val="007A77"/>
                </a:solidFill>
              </a:rPr>
              <a:t> which </a:t>
            </a:r>
            <a:r>
              <a:rPr lang="en-US" altLang="zh-CN" i="1" smtClean="0">
                <a:solidFill>
                  <a:srgbClr val="007A77"/>
                </a:solidFill>
              </a:rPr>
              <a:t>f</a:t>
            </a:r>
            <a:r>
              <a:rPr lang="en-US" altLang="zh-CN" smtClean="0">
                <a:solidFill>
                  <a:srgbClr val="007A77"/>
                </a:solidFill>
              </a:rPr>
              <a:t> to be the fixed point of the map </a:t>
            </a:r>
            <a:r>
              <a:rPr lang="en-US" altLang="zh-CN" i="1" smtClean="0">
                <a:solidFill>
                  <a:srgbClr val="007A77"/>
                </a:solidFill>
              </a:rPr>
              <a:t>W</a:t>
            </a:r>
          </a:p>
          <a:p>
            <a:pPr eaLnBrk="1" fontAlgn="base" hangingPunct="1">
              <a:spcBef>
                <a:spcPct val="50000"/>
              </a:spcBef>
              <a:spcAft>
                <a:spcPct val="0"/>
              </a:spcAft>
            </a:pPr>
            <a:r>
              <a:rPr lang="en-US" altLang="zh-CN" smtClean="0">
                <a:solidFill>
                  <a:srgbClr val="007A77"/>
                </a:solidFill>
              </a:rPr>
              <a:t>We seek a partition of f into N non-overlapped pieces of the image to which we apply the transforms </a:t>
            </a:r>
            <a:r>
              <a:rPr lang="en-US" altLang="zh-CN" i="1" smtClean="0">
                <a:solidFill>
                  <a:srgbClr val="007A77"/>
                </a:solidFill>
              </a:rPr>
              <a:t>wi</a:t>
            </a:r>
            <a:r>
              <a:rPr lang="en-US" altLang="zh-CN" smtClean="0">
                <a:solidFill>
                  <a:srgbClr val="007A77"/>
                </a:solidFill>
              </a:rPr>
              <a:t> and get back </a:t>
            </a:r>
            <a:r>
              <a:rPr lang="en-US" altLang="zh-CN" i="1" smtClean="0">
                <a:solidFill>
                  <a:srgbClr val="007A77"/>
                </a:solidFill>
              </a:rPr>
              <a:t>f</a:t>
            </a:r>
            <a:r>
              <a:rPr lang="en-US" altLang="zh-CN" smtClean="0">
                <a:solidFill>
                  <a:srgbClr val="007A77"/>
                </a:solidFill>
              </a:rPr>
              <a:t>. </a:t>
            </a:r>
          </a:p>
          <a:p>
            <a:pPr eaLnBrk="1" fontAlgn="base" hangingPunct="1">
              <a:spcBef>
                <a:spcPct val="50000"/>
              </a:spcBef>
              <a:spcAft>
                <a:spcPct val="0"/>
              </a:spcAft>
            </a:pPr>
            <a:endParaRPr lang="en-US" altLang="zh-CN" smtClean="0">
              <a:solidFill>
                <a:srgbClr val="007A77"/>
              </a:solidFill>
            </a:endParaRPr>
          </a:p>
          <a:p>
            <a:pPr eaLnBrk="1" fontAlgn="base" hangingPunct="1">
              <a:spcBef>
                <a:spcPct val="50000"/>
              </a:spcBef>
              <a:spcAft>
                <a:spcPct val="0"/>
              </a:spcAft>
            </a:pPr>
            <a:r>
              <a:rPr lang="en-US" altLang="zh-CN" smtClean="0">
                <a:solidFill>
                  <a:srgbClr val="007A77"/>
                </a:solidFill>
              </a:rPr>
              <a:t>We should find pieces Di and maps  wi, so that when we apply a  wi to the part of the image over Di , we should get something that </a:t>
            </a:r>
            <a:r>
              <a:rPr lang="en-US" altLang="zh-CN" smtClean="0">
                <a:solidFill>
                  <a:srgbClr val="F51F1F"/>
                </a:solidFill>
              </a:rPr>
              <a:t>is very close to</a:t>
            </a:r>
            <a:r>
              <a:rPr lang="en-US" altLang="zh-CN" smtClean="0">
                <a:solidFill>
                  <a:srgbClr val="007A77"/>
                </a:solidFill>
              </a:rPr>
              <a:t> the any other part of the image over Ri . </a:t>
            </a:r>
          </a:p>
          <a:p>
            <a:pPr eaLnBrk="1" fontAlgn="base" hangingPunct="1">
              <a:spcBef>
                <a:spcPct val="50000"/>
              </a:spcBef>
              <a:spcAft>
                <a:spcPct val="0"/>
              </a:spcAft>
            </a:pPr>
            <a:r>
              <a:rPr lang="en-US" altLang="zh-CN" b="1" smtClean="0">
                <a:solidFill>
                  <a:srgbClr val="007A77"/>
                </a:solidFill>
              </a:rPr>
              <a:t>Finding the pieces Ri  and corresponding  Di by minimizing distances between them is the goal of the problem.</a:t>
            </a:r>
            <a:r>
              <a:rPr lang="en-US" altLang="zh-CN" smtClean="0">
                <a:solidFill>
                  <a:srgbClr val="007A77"/>
                </a:solidFill>
              </a:rPr>
              <a:t> </a:t>
            </a:r>
          </a:p>
        </p:txBody>
      </p:sp>
    </p:spTree>
    <p:extLst>
      <p:ext uri="{BB962C8B-B14F-4D97-AF65-F5344CB8AC3E}">
        <p14:creationId xmlns:p14="http://schemas.microsoft.com/office/powerpoint/2010/main" val="3078663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971550" y="908050"/>
            <a:ext cx="52562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50000"/>
              </a:spcBef>
              <a:spcAft>
                <a:spcPct val="0"/>
              </a:spcAft>
            </a:pPr>
            <a:r>
              <a:rPr lang="en-US" altLang="zh-CN" b="1" i="1" smtClean="0">
                <a:solidFill>
                  <a:srgbClr val="007A77"/>
                </a:solidFill>
              </a:rPr>
              <a:t>Decoding Images</a:t>
            </a:r>
            <a:r>
              <a:rPr lang="en-US" altLang="zh-CN" smtClean="0">
                <a:solidFill>
                  <a:srgbClr val="007A77"/>
                </a:solidFill>
              </a:rPr>
              <a:t> </a:t>
            </a:r>
          </a:p>
        </p:txBody>
      </p:sp>
      <p:sp>
        <p:nvSpPr>
          <p:cNvPr id="15363" name="Text Box 5"/>
          <p:cNvSpPr txBox="1">
            <a:spLocks noChangeArrowheads="1"/>
          </p:cNvSpPr>
          <p:nvPr/>
        </p:nvSpPr>
        <p:spPr bwMode="auto">
          <a:xfrm>
            <a:off x="1042988" y="1557338"/>
            <a:ext cx="6624637"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50000"/>
              </a:spcBef>
              <a:spcAft>
                <a:spcPct val="0"/>
              </a:spcAft>
            </a:pPr>
            <a:r>
              <a:rPr lang="en-US" altLang="zh-CN" smtClean="0">
                <a:solidFill>
                  <a:srgbClr val="007A77"/>
                </a:solidFill>
              </a:rPr>
              <a:t>The decoding step is very simple. We start with any image and apply the stored affine transformations repeatedly till the image no longer changes or changes very little. This is the decoded image.</a:t>
            </a:r>
            <a:endParaRPr lang="en-US" altLang="zh-CN" i="1" smtClean="0">
              <a:solidFill>
                <a:srgbClr val="007A77"/>
              </a:solidFill>
            </a:endParaRPr>
          </a:p>
        </p:txBody>
      </p:sp>
      <p:pic>
        <p:nvPicPr>
          <p:cNvPr id="1536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997200"/>
            <a:ext cx="720248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7"/>
          <p:cNvSpPr txBox="1">
            <a:spLocks noChangeArrowheads="1"/>
          </p:cNvSpPr>
          <p:nvPr/>
        </p:nvSpPr>
        <p:spPr bwMode="auto">
          <a:xfrm>
            <a:off x="1187450" y="4941888"/>
            <a:ext cx="67691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0"/>
              </a:spcBef>
              <a:spcAft>
                <a:spcPct val="0"/>
              </a:spcAft>
            </a:pPr>
            <a:r>
              <a:rPr lang="en-US" altLang="zh-CN" smtClean="0">
                <a:solidFill>
                  <a:srgbClr val="007A77"/>
                </a:solidFill>
              </a:rPr>
              <a:t>First three iterations of the decompression of the image of an eye from an initial solid grey image</a:t>
            </a:r>
          </a:p>
          <a:p>
            <a:pPr eaLnBrk="1" fontAlgn="base" hangingPunct="1">
              <a:spcBef>
                <a:spcPct val="50000"/>
              </a:spcBef>
              <a:spcAft>
                <a:spcPct val="0"/>
              </a:spcAft>
            </a:pPr>
            <a:endParaRPr lang="en-US" altLang="zh-CN" smtClean="0">
              <a:solidFill>
                <a:srgbClr val="007A77"/>
              </a:solidFill>
            </a:endParaRPr>
          </a:p>
        </p:txBody>
      </p:sp>
    </p:spTree>
    <p:extLst>
      <p:ext uri="{BB962C8B-B14F-4D97-AF65-F5344CB8AC3E}">
        <p14:creationId xmlns:p14="http://schemas.microsoft.com/office/powerpoint/2010/main" val="21843409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
          <p:cNvSpPr txBox="1">
            <a:spLocks noChangeArrowheads="1"/>
          </p:cNvSpPr>
          <p:nvPr/>
        </p:nvSpPr>
        <p:spPr bwMode="auto">
          <a:xfrm>
            <a:off x="971550" y="908050"/>
            <a:ext cx="52562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50000"/>
              </a:spcBef>
              <a:spcAft>
                <a:spcPct val="0"/>
              </a:spcAft>
            </a:pPr>
            <a:r>
              <a:rPr lang="en-US" altLang="zh-CN" b="1" i="1" smtClean="0">
                <a:solidFill>
                  <a:srgbClr val="007A77"/>
                </a:solidFill>
              </a:rPr>
              <a:t>An Example</a:t>
            </a:r>
            <a:r>
              <a:rPr lang="en-US" altLang="zh-CN" smtClean="0">
                <a:solidFill>
                  <a:srgbClr val="007A77"/>
                </a:solidFill>
              </a:rPr>
              <a:t> </a:t>
            </a:r>
          </a:p>
        </p:txBody>
      </p:sp>
      <p:sp>
        <p:nvSpPr>
          <p:cNvPr id="16387" name="Text Box 6"/>
          <p:cNvSpPr txBox="1">
            <a:spLocks noChangeArrowheads="1"/>
          </p:cNvSpPr>
          <p:nvPr/>
        </p:nvSpPr>
        <p:spPr bwMode="auto">
          <a:xfrm>
            <a:off x="900113" y="1628775"/>
            <a:ext cx="7200900" cy="380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50000"/>
              </a:spcBef>
              <a:spcAft>
                <a:spcPct val="0"/>
              </a:spcAft>
            </a:pPr>
            <a:r>
              <a:rPr lang="en-US" altLang="zh-CN" smtClean="0">
                <a:solidFill>
                  <a:srgbClr val="007A77"/>
                </a:solidFill>
              </a:rPr>
              <a:t>Suppose we have to encode 256x256 pixel grayscale image. </a:t>
            </a:r>
          </a:p>
          <a:p>
            <a:pPr eaLnBrk="1" fontAlgn="base" hangingPunct="1">
              <a:spcBef>
                <a:spcPct val="50000"/>
              </a:spcBef>
              <a:spcAft>
                <a:spcPct val="0"/>
              </a:spcAft>
            </a:pPr>
            <a:r>
              <a:rPr lang="en-US" altLang="zh-CN" smtClean="0">
                <a:solidFill>
                  <a:srgbClr val="007A77"/>
                </a:solidFill>
              </a:rPr>
              <a:t>let  R</a:t>
            </a:r>
            <a:r>
              <a:rPr lang="en-US" altLang="zh-CN" sz="1200" smtClean="0">
                <a:solidFill>
                  <a:srgbClr val="007A77"/>
                </a:solidFill>
              </a:rPr>
              <a:t>1</a:t>
            </a:r>
            <a:r>
              <a:rPr lang="en-US" altLang="zh-CN" smtClean="0">
                <a:solidFill>
                  <a:srgbClr val="007A77"/>
                </a:solidFill>
              </a:rPr>
              <a:t>~R</a:t>
            </a:r>
            <a:r>
              <a:rPr lang="en-US" altLang="zh-CN" sz="1200" smtClean="0">
                <a:solidFill>
                  <a:srgbClr val="007A77"/>
                </a:solidFill>
              </a:rPr>
              <a:t>1024</a:t>
            </a:r>
            <a:r>
              <a:rPr lang="en-US" altLang="zh-CN" smtClean="0">
                <a:solidFill>
                  <a:srgbClr val="007A77"/>
                </a:solidFill>
              </a:rPr>
              <a:t> be the 8x8 pixel non-overlapping sub-squares of the image, and let </a:t>
            </a:r>
            <a:r>
              <a:rPr lang="en-US" altLang="zh-CN" i="1" smtClean="0">
                <a:solidFill>
                  <a:srgbClr val="007A77"/>
                </a:solidFill>
              </a:rPr>
              <a:t>D</a:t>
            </a:r>
            <a:r>
              <a:rPr lang="en-US" altLang="zh-CN" smtClean="0">
                <a:solidFill>
                  <a:srgbClr val="007A77"/>
                </a:solidFill>
              </a:rPr>
              <a:t> be the collection of all overlapping 16x16 pixel sub-squares of the image (general, domain is 4 times greater than range). The collection </a:t>
            </a:r>
            <a:r>
              <a:rPr lang="en-US" altLang="zh-CN" i="1" smtClean="0">
                <a:solidFill>
                  <a:srgbClr val="007A77"/>
                </a:solidFill>
              </a:rPr>
              <a:t>D</a:t>
            </a:r>
            <a:r>
              <a:rPr lang="en-US" altLang="zh-CN" smtClean="0">
                <a:solidFill>
                  <a:srgbClr val="007A77"/>
                </a:solidFill>
              </a:rPr>
              <a:t> contains (256-16+1) * (256-16+1) = 58,081 squares. For each Ri search through all of </a:t>
            </a:r>
            <a:r>
              <a:rPr lang="en-US" altLang="zh-CN" i="1" smtClean="0">
                <a:solidFill>
                  <a:srgbClr val="007A77"/>
                </a:solidFill>
              </a:rPr>
              <a:t>D</a:t>
            </a:r>
            <a:r>
              <a:rPr lang="en-US" altLang="zh-CN" smtClean="0">
                <a:solidFill>
                  <a:srgbClr val="007A77"/>
                </a:solidFill>
              </a:rPr>
              <a:t> to find  Di  with minimal distances</a:t>
            </a:r>
          </a:p>
          <a:p>
            <a:pPr eaLnBrk="1" fontAlgn="base" hangingPunct="1">
              <a:spcBef>
                <a:spcPct val="50000"/>
              </a:spcBef>
              <a:spcAft>
                <a:spcPct val="0"/>
              </a:spcAft>
            </a:pPr>
            <a:endParaRPr lang="en-US" altLang="zh-CN" smtClean="0">
              <a:solidFill>
                <a:srgbClr val="007A77"/>
              </a:solidFill>
            </a:endParaRPr>
          </a:p>
          <a:p>
            <a:pPr eaLnBrk="1" fontAlgn="base" hangingPunct="1">
              <a:spcBef>
                <a:spcPct val="50000"/>
              </a:spcBef>
              <a:spcAft>
                <a:spcPct val="0"/>
              </a:spcAft>
            </a:pPr>
            <a:r>
              <a:rPr lang="en-US" altLang="zh-CN" smtClean="0">
                <a:solidFill>
                  <a:srgbClr val="007A77"/>
                </a:solidFill>
              </a:rPr>
              <a:t>To find most-likely sub-squares we have to minimize distance equation. That means we must find a good choice for Di  that most looks like the image above Ri  (in any of 8 ways of orientations) and find a good contrast  si  and brightness oi. For each Ri ,  Di pair we can compute contrast and brightness using least squares regression. </a:t>
            </a:r>
          </a:p>
        </p:txBody>
      </p:sp>
    </p:spTree>
    <p:extLst>
      <p:ext uri="{BB962C8B-B14F-4D97-AF65-F5344CB8AC3E}">
        <p14:creationId xmlns:p14="http://schemas.microsoft.com/office/powerpoint/2010/main" val="36036259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1042988" y="1052513"/>
            <a:ext cx="6769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50000"/>
              </a:spcBef>
              <a:spcAft>
                <a:spcPct val="0"/>
              </a:spcAft>
            </a:pPr>
            <a:r>
              <a:rPr lang="en-US" altLang="zh-CN" b="1" i="1" smtClean="0">
                <a:solidFill>
                  <a:srgbClr val="007A77"/>
                </a:solidFill>
              </a:rPr>
              <a:t>Fractal Image Compression versus JPEG Compression</a:t>
            </a:r>
            <a:r>
              <a:rPr lang="en-US" altLang="zh-CN" smtClean="0">
                <a:solidFill>
                  <a:srgbClr val="007A77"/>
                </a:solidFill>
              </a:rPr>
              <a:t> </a:t>
            </a:r>
          </a:p>
        </p:txBody>
      </p:sp>
      <p:pic>
        <p:nvPicPr>
          <p:cNvPr id="17411" name="Picture 10" descr="Lena_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2276475"/>
            <a:ext cx="24384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12" descr="Lena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286000"/>
            <a:ext cx="2438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4" descr="Lena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2276475"/>
            <a:ext cx="2438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 Box 15"/>
          <p:cNvSpPr txBox="1">
            <a:spLocks noChangeArrowheads="1"/>
          </p:cNvSpPr>
          <p:nvPr/>
        </p:nvSpPr>
        <p:spPr bwMode="auto">
          <a:xfrm>
            <a:off x="611188" y="4724400"/>
            <a:ext cx="24479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50000"/>
              </a:spcBef>
              <a:spcAft>
                <a:spcPct val="0"/>
              </a:spcAft>
            </a:pPr>
            <a:r>
              <a:rPr lang="en-US" altLang="zh-CN" smtClean="0">
                <a:solidFill>
                  <a:srgbClr val="007A77"/>
                </a:solidFill>
              </a:rPr>
              <a:t>Original Lena image (184,320 bytes) </a:t>
            </a:r>
          </a:p>
        </p:txBody>
      </p:sp>
      <p:sp>
        <p:nvSpPr>
          <p:cNvPr id="17415" name="Text Box 16"/>
          <p:cNvSpPr txBox="1">
            <a:spLocks noChangeArrowheads="1"/>
          </p:cNvSpPr>
          <p:nvPr/>
        </p:nvSpPr>
        <p:spPr bwMode="auto">
          <a:xfrm>
            <a:off x="3348038" y="4652963"/>
            <a:ext cx="2519362"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50000"/>
              </a:spcBef>
              <a:spcAft>
                <a:spcPct val="0"/>
              </a:spcAft>
            </a:pPr>
            <a:r>
              <a:rPr lang="en-US" altLang="zh-CN" smtClean="0">
                <a:solidFill>
                  <a:srgbClr val="007A77"/>
                </a:solidFill>
              </a:rPr>
              <a:t>JPEG-max. quality (32,072)</a:t>
            </a:r>
            <a:br>
              <a:rPr lang="en-US" altLang="zh-CN" smtClean="0">
                <a:solidFill>
                  <a:srgbClr val="007A77"/>
                </a:solidFill>
              </a:rPr>
            </a:br>
            <a:r>
              <a:rPr lang="en-US" altLang="zh-CN" smtClean="0">
                <a:solidFill>
                  <a:srgbClr val="007A77"/>
                </a:solidFill>
              </a:rPr>
              <a:t>comp. ratio: </a:t>
            </a:r>
            <a:r>
              <a:rPr lang="en-US" altLang="zh-CN" b="1" smtClean="0">
                <a:solidFill>
                  <a:srgbClr val="007A77"/>
                </a:solidFill>
              </a:rPr>
              <a:t>5.75:1</a:t>
            </a:r>
            <a:r>
              <a:rPr lang="en-US" altLang="zh-CN" smtClean="0">
                <a:solidFill>
                  <a:srgbClr val="007A77"/>
                </a:solidFill>
              </a:rPr>
              <a:t> </a:t>
            </a:r>
          </a:p>
        </p:txBody>
      </p:sp>
      <p:sp>
        <p:nvSpPr>
          <p:cNvPr id="17416" name="Text Box 17"/>
          <p:cNvSpPr txBox="1">
            <a:spLocks noChangeArrowheads="1"/>
          </p:cNvSpPr>
          <p:nvPr/>
        </p:nvSpPr>
        <p:spPr bwMode="auto">
          <a:xfrm>
            <a:off x="6084888" y="4652963"/>
            <a:ext cx="244792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50000"/>
              </a:spcBef>
              <a:spcAft>
                <a:spcPct val="0"/>
              </a:spcAft>
            </a:pPr>
            <a:r>
              <a:rPr lang="en-US" altLang="zh-CN" smtClean="0">
                <a:solidFill>
                  <a:srgbClr val="007A77"/>
                </a:solidFill>
              </a:rPr>
              <a:t>FIF-max. quality (30,368)</a:t>
            </a:r>
            <a:br>
              <a:rPr lang="en-US" altLang="zh-CN" smtClean="0">
                <a:solidFill>
                  <a:srgbClr val="007A77"/>
                </a:solidFill>
              </a:rPr>
            </a:br>
            <a:r>
              <a:rPr lang="en-US" altLang="zh-CN" smtClean="0">
                <a:solidFill>
                  <a:srgbClr val="007A77"/>
                </a:solidFill>
              </a:rPr>
              <a:t>comp. ratio: </a:t>
            </a:r>
            <a:r>
              <a:rPr lang="en-US" altLang="zh-CN" b="1" smtClean="0">
                <a:solidFill>
                  <a:srgbClr val="007A77"/>
                </a:solidFill>
              </a:rPr>
              <a:t>6.07:1</a:t>
            </a:r>
            <a:r>
              <a:rPr lang="en-US" altLang="zh-CN" smtClean="0">
                <a:solidFill>
                  <a:srgbClr val="007A77"/>
                </a:solidFill>
              </a:rPr>
              <a:t> </a:t>
            </a:r>
          </a:p>
        </p:txBody>
      </p:sp>
    </p:spTree>
    <p:extLst>
      <p:ext uri="{BB962C8B-B14F-4D97-AF65-F5344CB8AC3E}">
        <p14:creationId xmlns:p14="http://schemas.microsoft.com/office/powerpoint/2010/main" val="24060605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755650" y="1412875"/>
            <a:ext cx="7200900" cy="25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50000"/>
              </a:spcBef>
              <a:spcAft>
                <a:spcPct val="0"/>
              </a:spcAft>
            </a:pPr>
            <a:r>
              <a:rPr lang="en-US" altLang="zh-CN" smtClean="0">
                <a:solidFill>
                  <a:srgbClr val="007A77"/>
                </a:solidFill>
              </a:rPr>
              <a:t>One very important feature of the Fractal Image Compression is </a:t>
            </a:r>
            <a:r>
              <a:rPr lang="en-US" altLang="zh-CN" i="1" smtClean="0">
                <a:solidFill>
                  <a:srgbClr val="007A77"/>
                </a:solidFill>
              </a:rPr>
              <a:t>Resolution Independence</a:t>
            </a:r>
            <a:r>
              <a:rPr lang="en-US" altLang="zh-CN" smtClean="0">
                <a:solidFill>
                  <a:srgbClr val="007A77"/>
                </a:solidFill>
              </a:rPr>
              <a:t>. </a:t>
            </a:r>
          </a:p>
          <a:p>
            <a:pPr eaLnBrk="1" fontAlgn="base" hangingPunct="1">
              <a:spcBef>
                <a:spcPct val="50000"/>
              </a:spcBef>
              <a:spcAft>
                <a:spcPct val="0"/>
              </a:spcAft>
            </a:pPr>
            <a:r>
              <a:rPr lang="en-US" altLang="zh-CN" smtClean="0">
                <a:solidFill>
                  <a:srgbClr val="007A77"/>
                </a:solidFill>
              </a:rPr>
              <a:t>When we want to decode image, the only thing we have to do is apply these transformations on any initial image. After each iteration, details on the decoded image are sharper and sharper. That means, the decoded image can be decoded at any size. </a:t>
            </a:r>
          </a:p>
          <a:p>
            <a:pPr eaLnBrk="1" fontAlgn="base" hangingPunct="1">
              <a:spcBef>
                <a:spcPct val="50000"/>
              </a:spcBef>
              <a:spcAft>
                <a:spcPct val="0"/>
              </a:spcAft>
            </a:pPr>
            <a:r>
              <a:rPr lang="en-US" altLang="zh-CN" smtClean="0">
                <a:solidFill>
                  <a:srgbClr val="007A77"/>
                </a:solidFill>
              </a:rPr>
              <a:t>So we can zone in the image on the larger sizes without having the "pixelization" effect.. </a:t>
            </a:r>
          </a:p>
        </p:txBody>
      </p:sp>
      <p:sp>
        <p:nvSpPr>
          <p:cNvPr id="18435" name="Text Box 5"/>
          <p:cNvSpPr txBox="1">
            <a:spLocks noChangeArrowheads="1"/>
          </p:cNvSpPr>
          <p:nvPr/>
        </p:nvSpPr>
        <p:spPr bwMode="auto">
          <a:xfrm>
            <a:off x="900113" y="765175"/>
            <a:ext cx="6769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50000"/>
              </a:spcBef>
              <a:spcAft>
                <a:spcPct val="0"/>
              </a:spcAft>
            </a:pPr>
            <a:r>
              <a:rPr lang="en-US" altLang="zh-CN" b="1" i="1" smtClean="0">
                <a:solidFill>
                  <a:srgbClr val="007A77"/>
                </a:solidFill>
              </a:rPr>
              <a:t>Resolution Independence</a:t>
            </a:r>
            <a:endParaRPr lang="en-US" altLang="zh-CN" i="1" smtClean="0">
              <a:solidFill>
                <a:srgbClr val="007A77"/>
              </a:solidFill>
            </a:endParaRPr>
          </a:p>
        </p:txBody>
      </p:sp>
      <p:pic>
        <p:nvPicPr>
          <p:cNvPr id="18436" name="Picture 7" descr="Lenaey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40767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2724" name="Group 20"/>
          <p:cNvGraphicFramePr>
            <a:graphicFrameLocks noGrp="1"/>
          </p:cNvGraphicFramePr>
          <p:nvPr/>
        </p:nvGraphicFramePr>
        <p:xfrm>
          <a:off x="3784600" y="2667000"/>
          <a:ext cx="1339855" cy="1525588"/>
        </p:xfrm>
        <a:graphic>
          <a:graphicData uri="http://schemas.openxmlformats.org/drawingml/2006/table">
            <a:tbl>
              <a:tblPr/>
              <a:tblGrid>
                <a:gridCol w="208236"/>
                <a:gridCol w="1131619"/>
              </a:tblGrid>
              <a:tr h="15255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charset="0"/>
                        <a:ea typeface="宋体" pitchFamily="2" charset="-122"/>
                      </a:endParaRPr>
                    </a:p>
                  </a:txBody>
                  <a:tcPr marL="91418" marR="91418" anchor="ct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Verdana" pitchFamily="34" charset="0"/>
                          <a:ea typeface="宋体" pitchFamily="2" charset="-122"/>
                        </a:rPr>
                        <a:t>  </a:t>
                      </a:r>
                      <a:r>
                        <a:rPr kumimoji="0" lang="en-US" altLang="zh-CN" sz="7600" b="0" i="0" u="none" strike="noStrike" cap="none" normalizeH="0" baseline="0" smtClean="0">
                          <a:ln>
                            <a:noFill/>
                          </a:ln>
                          <a:solidFill>
                            <a:schemeClr val="tx1"/>
                          </a:solidFill>
                          <a:effectLst/>
                          <a:latin typeface="Arial"/>
                          <a:ea typeface="宋体" pitchFamily="2" charset="-122"/>
                        </a:rPr>
                        <a:t> </a:t>
                      </a:r>
                      <a:r>
                        <a:rPr kumimoji="0" lang="en-US" altLang="zh-CN" sz="1800" b="0" i="0" u="none" strike="noStrike" cap="none" normalizeH="0" baseline="0" smtClean="0">
                          <a:ln>
                            <a:noFill/>
                          </a:ln>
                          <a:solidFill>
                            <a:schemeClr val="tx1"/>
                          </a:solidFill>
                          <a:effectLst/>
                          <a:latin typeface="Arial"/>
                          <a:ea typeface="宋体" pitchFamily="2" charset="-122"/>
                        </a:rPr>
                        <a:t>              </a:t>
                      </a:r>
                      <a:endParaRPr kumimoji="0" lang="en-US" altLang="zh-CN" sz="1800" b="0" i="0" u="none" strike="noStrike" cap="none" normalizeH="0" baseline="0" smtClean="0">
                        <a:ln>
                          <a:noFill/>
                        </a:ln>
                        <a:solidFill>
                          <a:schemeClr val="tx1"/>
                        </a:solidFill>
                        <a:effectLst/>
                        <a:latin typeface="Verdana" pitchFamily="34" charset="0"/>
                        <a:ea typeface="宋体" pitchFamily="2" charset="-122"/>
                      </a:endParaRPr>
                    </a:p>
                  </a:txBody>
                  <a:tcPr marL="91418" marR="91418" anchor="ctr" horzOverflow="overflow">
                    <a:lnL>
                      <a:noFill/>
                    </a:lnL>
                    <a:lnR cap="flat">
                      <a:noFill/>
                    </a:lnR>
                    <a:lnT cap="flat">
                      <a:noFill/>
                    </a:lnT>
                    <a:lnB cap="flat">
                      <a:noFill/>
                    </a:lnB>
                    <a:lnTlToBr>
                      <a:noFill/>
                    </a:lnTlToBr>
                    <a:lnBlToTr>
                      <a:noFill/>
                    </a:lnBlToTr>
                    <a:noFill/>
                  </a:tcPr>
                </a:tc>
              </a:tr>
            </a:tbl>
          </a:graphicData>
        </a:graphic>
      </p:graphicFrame>
      <p:pic>
        <p:nvPicPr>
          <p:cNvPr id="18440" name="Picture 10" descr="Lenaey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40767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Text Box 21"/>
          <p:cNvSpPr txBox="1">
            <a:spLocks noChangeArrowheads="1"/>
          </p:cNvSpPr>
          <p:nvPr/>
        </p:nvSpPr>
        <p:spPr bwMode="auto">
          <a:xfrm>
            <a:off x="250825" y="5445125"/>
            <a:ext cx="39592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fontAlgn="base" hangingPunct="1">
              <a:spcBef>
                <a:spcPct val="50000"/>
              </a:spcBef>
              <a:spcAft>
                <a:spcPct val="0"/>
              </a:spcAft>
            </a:pPr>
            <a:r>
              <a:rPr lang="en-US" altLang="zh-CN" smtClean="0">
                <a:solidFill>
                  <a:srgbClr val="007A77"/>
                </a:solidFill>
              </a:rPr>
              <a:t>Lena's eye</a:t>
            </a:r>
            <a:br>
              <a:rPr lang="en-US" altLang="zh-CN" smtClean="0">
                <a:solidFill>
                  <a:srgbClr val="007A77"/>
                </a:solidFill>
              </a:rPr>
            </a:br>
            <a:r>
              <a:rPr lang="en-US" altLang="zh-CN" smtClean="0">
                <a:solidFill>
                  <a:srgbClr val="007A77"/>
                </a:solidFill>
              </a:rPr>
              <a:t>original image enlarged to 4 times </a:t>
            </a:r>
          </a:p>
        </p:txBody>
      </p:sp>
      <p:sp>
        <p:nvSpPr>
          <p:cNvPr id="18442" name="Text Box 22"/>
          <p:cNvSpPr txBox="1">
            <a:spLocks noChangeArrowheads="1"/>
          </p:cNvSpPr>
          <p:nvPr/>
        </p:nvSpPr>
        <p:spPr bwMode="auto">
          <a:xfrm>
            <a:off x="4500563" y="5445125"/>
            <a:ext cx="41052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fontAlgn="base" hangingPunct="1">
              <a:spcBef>
                <a:spcPct val="50000"/>
              </a:spcBef>
              <a:spcAft>
                <a:spcPct val="0"/>
              </a:spcAft>
            </a:pPr>
            <a:r>
              <a:rPr lang="en-US" altLang="zh-CN" smtClean="0">
                <a:solidFill>
                  <a:srgbClr val="007A77"/>
                </a:solidFill>
              </a:rPr>
              <a:t>Lena's eye</a:t>
            </a:r>
            <a:br>
              <a:rPr lang="en-US" altLang="zh-CN" smtClean="0">
                <a:solidFill>
                  <a:srgbClr val="007A77"/>
                </a:solidFill>
              </a:rPr>
            </a:br>
            <a:r>
              <a:rPr lang="en-US" altLang="zh-CN" smtClean="0">
                <a:solidFill>
                  <a:srgbClr val="007A77"/>
                </a:solidFill>
              </a:rPr>
              <a:t>decoded at 4 times its encoding size </a:t>
            </a:r>
          </a:p>
        </p:txBody>
      </p:sp>
    </p:spTree>
    <p:extLst>
      <p:ext uri="{BB962C8B-B14F-4D97-AF65-F5344CB8AC3E}">
        <p14:creationId xmlns:p14="http://schemas.microsoft.com/office/powerpoint/2010/main" val="2074870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42900" y="4959350"/>
            <a:ext cx="5829300" cy="1463675"/>
          </a:xfrm>
        </p:spPr>
        <p:txBody>
          <a:bodyPr>
            <a:normAutofit/>
          </a:bodyPr>
          <a:lstStyle/>
          <a:p>
            <a:pPr eaLnBrk="1" fontAlgn="auto" hangingPunct="1">
              <a:spcAft>
                <a:spcPts val="0"/>
              </a:spcAft>
              <a:defRPr/>
            </a:pPr>
            <a:r>
              <a:rPr lang="en-US" b="1" dirty="0">
                <a:solidFill>
                  <a:schemeClr val="tx1">
                    <a:lumMod val="95000"/>
                    <a:lumOff val="5000"/>
                  </a:schemeClr>
                </a:solidFill>
                <a:effectLst>
                  <a:outerShdw blurRad="38100" dist="38100" dir="2700000" algn="tl">
                    <a:srgbClr val="000000">
                      <a:alpha val="43137"/>
                    </a:srgbClr>
                  </a:outerShdw>
                </a:effectLst>
              </a:rPr>
              <a:t>Fractal Image Compression</a:t>
            </a:r>
          </a:p>
        </p:txBody>
      </p:sp>
      <p:sp>
        <p:nvSpPr>
          <p:cNvPr id="3" name="Slide Number Placeholder 2"/>
          <p:cNvSpPr>
            <a:spLocks noGrp="1"/>
          </p:cNvSpPr>
          <p:nvPr>
            <p:ph type="sldNum" sz="quarter" idx="12"/>
          </p:nvPr>
        </p:nvSpPr>
        <p:spPr/>
        <p:txBody>
          <a:bodyPr/>
          <a:lstStyle/>
          <a:p>
            <a:fld id="{C4003E50-EAE2-45A6-91E7-57EF604039D3}"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322926240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fontAlgn="auto" hangingPunct="1">
              <a:spcAft>
                <a:spcPts val="0"/>
              </a:spcAft>
              <a:defRPr/>
            </a:pPr>
            <a:r>
              <a:rPr lang="en-US">
                <a:solidFill>
                  <a:schemeClr val="tx1">
                    <a:lumMod val="95000"/>
                    <a:lumOff val="5000"/>
                  </a:schemeClr>
                </a:solidFill>
              </a:rPr>
              <a:t>Overview</a:t>
            </a:r>
          </a:p>
        </p:txBody>
      </p:sp>
      <p:sp>
        <p:nvSpPr>
          <p:cNvPr id="38915" name="Rectangle 3"/>
          <p:cNvSpPr>
            <a:spLocks noGrp="1" noChangeArrowheads="1"/>
          </p:cNvSpPr>
          <p:nvPr>
            <p:ph idx="1"/>
          </p:nvPr>
        </p:nvSpPr>
        <p:spPr/>
        <p:txBody>
          <a:bodyPr rtlCol="0">
            <a:normAutofit/>
          </a:bodyPr>
          <a:lstStyle/>
          <a:p>
            <a:pPr marL="357188" indent="-357188" eaLnBrk="1" fontAlgn="auto" hangingPunct="1">
              <a:buClr>
                <a:schemeClr val="accent3"/>
              </a:buClr>
              <a:buFont typeface="Wingdings" panose="05000000000000000000" pitchFamily="2" charset="2"/>
              <a:buChar char="v"/>
              <a:defRPr/>
            </a:pPr>
            <a:r>
              <a:rPr lang="en-US" b="1" dirty="0" smtClean="0">
                <a:effectLst>
                  <a:outerShdw blurRad="38100" dist="38100" dir="2700000" algn="tl">
                    <a:srgbClr val="000000">
                      <a:alpha val="43137"/>
                    </a:srgbClr>
                  </a:outerShdw>
                </a:effectLst>
              </a:rPr>
              <a:t>Introduction</a:t>
            </a:r>
          </a:p>
          <a:p>
            <a:pPr marL="357188" indent="-357188" eaLnBrk="1" fontAlgn="auto" hangingPunct="1">
              <a:buClr>
                <a:schemeClr val="accent3"/>
              </a:buClr>
              <a:buFont typeface="Wingdings" panose="05000000000000000000" pitchFamily="2" charset="2"/>
              <a:buChar char="v"/>
              <a:defRPr/>
            </a:pPr>
            <a:r>
              <a:rPr lang="en-US" b="1" dirty="0" smtClean="0">
                <a:effectLst>
                  <a:outerShdw blurRad="38100" dist="38100" dir="2700000" algn="tl">
                    <a:srgbClr val="000000">
                      <a:alpha val="43137"/>
                    </a:srgbClr>
                  </a:outerShdw>
                </a:effectLst>
              </a:rPr>
              <a:t>Why </a:t>
            </a:r>
            <a:r>
              <a:rPr lang="en-US" b="1" dirty="0">
                <a:effectLst>
                  <a:outerShdw blurRad="38100" dist="38100" dir="2700000" algn="tl">
                    <a:srgbClr val="000000">
                      <a:alpha val="43137"/>
                    </a:srgbClr>
                  </a:outerShdw>
                </a:effectLst>
              </a:rPr>
              <a:t>Fractal Image Compression</a:t>
            </a:r>
          </a:p>
          <a:p>
            <a:pPr marL="357188" indent="-357188" eaLnBrk="1" fontAlgn="auto" hangingPunct="1">
              <a:buClr>
                <a:schemeClr val="accent3"/>
              </a:buClr>
              <a:buFont typeface="Wingdings" panose="05000000000000000000" pitchFamily="2" charset="2"/>
              <a:buChar char="v"/>
              <a:defRPr/>
            </a:pPr>
            <a:r>
              <a:rPr lang="en-US" b="1" dirty="0">
                <a:effectLst>
                  <a:outerShdw blurRad="38100" dist="38100" dir="2700000" algn="tl">
                    <a:srgbClr val="000000">
                      <a:alpha val="43137"/>
                    </a:srgbClr>
                  </a:outerShdw>
                </a:effectLst>
              </a:rPr>
              <a:t>Mathematical Background</a:t>
            </a:r>
          </a:p>
          <a:p>
            <a:pPr marL="357188" indent="-357188" eaLnBrk="1" fontAlgn="auto" hangingPunct="1">
              <a:buClr>
                <a:schemeClr val="accent3"/>
              </a:buClr>
              <a:buFont typeface="Wingdings" panose="05000000000000000000" pitchFamily="2" charset="2"/>
              <a:buChar char="v"/>
              <a:defRPr/>
            </a:pPr>
            <a:r>
              <a:rPr lang="en-US" b="1" dirty="0">
                <a:effectLst>
                  <a:outerShdw blurRad="38100" dist="38100" dir="2700000" algn="tl">
                    <a:srgbClr val="000000">
                      <a:alpha val="43137"/>
                    </a:srgbClr>
                  </a:outerShdw>
                </a:effectLst>
              </a:rPr>
              <a:t>How does it work?</a:t>
            </a:r>
          </a:p>
          <a:p>
            <a:pPr marL="357188" indent="-357188" eaLnBrk="1" fontAlgn="auto" hangingPunct="1">
              <a:buClr>
                <a:schemeClr val="accent3"/>
              </a:buClr>
              <a:buFont typeface="Wingdings" panose="05000000000000000000" pitchFamily="2" charset="2"/>
              <a:buChar char="v"/>
              <a:defRPr/>
            </a:pPr>
            <a:r>
              <a:rPr lang="en-US" b="1" dirty="0">
                <a:effectLst>
                  <a:outerShdw blurRad="38100" dist="38100" dir="2700000" algn="tl">
                    <a:srgbClr val="000000">
                      <a:alpha val="43137"/>
                    </a:srgbClr>
                  </a:outerShdw>
                </a:effectLst>
              </a:rPr>
              <a:t>Examples</a:t>
            </a:r>
          </a:p>
          <a:p>
            <a:pPr marL="357188" indent="-357188" eaLnBrk="1" fontAlgn="auto" hangingPunct="1">
              <a:buClr>
                <a:schemeClr val="accent3"/>
              </a:buClr>
              <a:buFont typeface="Wingdings" panose="05000000000000000000" pitchFamily="2" charset="2"/>
              <a:buChar char="v"/>
              <a:defRPr/>
            </a:pPr>
            <a:r>
              <a:rPr lang="en-US" b="1" dirty="0">
                <a:effectLst>
                  <a:outerShdw blurRad="38100" dist="38100" dir="2700000" algn="tl">
                    <a:srgbClr val="000000">
                      <a:alpha val="43137"/>
                    </a:srgbClr>
                  </a:outerShdw>
                </a:effectLst>
              </a:rPr>
              <a:t>Possible Improvements</a:t>
            </a:r>
          </a:p>
        </p:txBody>
      </p:sp>
      <p:sp>
        <p:nvSpPr>
          <p:cNvPr id="2" name="Slide Number Placeholder 1"/>
          <p:cNvSpPr>
            <a:spLocks noGrp="1"/>
          </p:cNvSpPr>
          <p:nvPr>
            <p:ph type="sldNum" sz="quarter" idx="12"/>
          </p:nvPr>
        </p:nvSpPr>
        <p:spPr/>
        <p:txBody>
          <a:bodyPr/>
          <a:lstStyle/>
          <a:p>
            <a:fld id="{AC9A0492-E312-42A5-BE4F-16E620F5BEAA}"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2327334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68350" y="9525"/>
            <a:ext cx="7289800" cy="1500188"/>
          </a:xfrm>
        </p:spPr>
        <p:txBody>
          <a:bodyPr/>
          <a:lstStyle/>
          <a:p>
            <a:pPr eaLnBrk="1" fontAlgn="auto" hangingPunct="1">
              <a:spcAft>
                <a:spcPts val="0"/>
              </a:spcAft>
              <a:defRPr/>
            </a:pPr>
            <a:r>
              <a:rPr lang="en-US" sz="4000" dirty="0" smtClean="0">
                <a:solidFill>
                  <a:schemeClr val="tx1">
                    <a:lumMod val="95000"/>
                    <a:lumOff val="5000"/>
                  </a:schemeClr>
                </a:solidFill>
              </a:rPr>
              <a:t>Introduction</a:t>
            </a:r>
            <a:endParaRPr lang="en-US" sz="4000" dirty="0">
              <a:solidFill>
                <a:schemeClr val="tx1">
                  <a:lumMod val="95000"/>
                  <a:lumOff val="5000"/>
                </a:schemeClr>
              </a:solidFill>
            </a:endParaRPr>
          </a:p>
        </p:txBody>
      </p:sp>
      <p:sp>
        <p:nvSpPr>
          <p:cNvPr id="10243" name="Content Placeholder 1"/>
          <p:cNvSpPr>
            <a:spLocks noGrp="1"/>
          </p:cNvSpPr>
          <p:nvPr>
            <p:ph idx="1"/>
          </p:nvPr>
        </p:nvSpPr>
        <p:spPr>
          <a:xfrm>
            <a:off x="782638" y="1219200"/>
            <a:ext cx="7289800" cy="4022725"/>
          </a:xfrm>
        </p:spPr>
        <p:txBody>
          <a:bodyPr>
            <a:normAutofit lnSpcReduction="10000"/>
          </a:bodyPr>
          <a:lstStyle/>
          <a:p>
            <a:pPr marL="354013" indent="-354013" eaLnBrk="1" hangingPunct="1">
              <a:buClrTx/>
              <a:buFont typeface="Wingdings" pitchFamily="2" charset="2"/>
              <a:buChar char="§"/>
            </a:pPr>
            <a:r>
              <a:rPr lang="en-US" sz="2400" b="1" smtClean="0"/>
              <a:t>Images are stored on computers as collections of bits representing pixels or points forming the picture elements. </a:t>
            </a:r>
          </a:p>
          <a:p>
            <a:pPr marL="354013" indent="-354013" eaLnBrk="1" hangingPunct="1">
              <a:buClrTx/>
              <a:buFont typeface="Wingdings" pitchFamily="2" charset="2"/>
              <a:buChar char="§"/>
            </a:pPr>
            <a:r>
              <a:rPr lang="en-US" sz="2400" b="1" smtClean="0"/>
              <a:t>Most data contains some amount of redundancy, which can sometimes be removed for storage and replaced for recovery. </a:t>
            </a:r>
          </a:p>
          <a:p>
            <a:pPr marL="354013" indent="-354013" eaLnBrk="1" hangingPunct="1">
              <a:buClrTx/>
              <a:buFont typeface="Wingdings" pitchFamily="2" charset="2"/>
              <a:buChar char="§"/>
            </a:pPr>
            <a:r>
              <a:rPr lang="en-US" sz="2400" b="1" smtClean="0"/>
              <a:t>this redundancy does not lead to high compression ratios. </a:t>
            </a:r>
          </a:p>
          <a:p>
            <a:pPr marL="354013" indent="-354013" eaLnBrk="1" hangingPunct="1">
              <a:buClrTx/>
              <a:buFont typeface="Wingdings" pitchFamily="2" charset="2"/>
              <a:buChar char="§"/>
            </a:pPr>
            <a:r>
              <a:rPr lang="en-US" sz="2400" b="1" smtClean="0"/>
              <a:t>An image can be changed in many ways that are either not detectable by the human eye or do not contribute to the degradation of the image</a:t>
            </a:r>
            <a:r>
              <a:rPr lang="en-US" sz="1800" b="1" smtClean="0"/>
              <a:t>.</a:t>
            </a:r>
          </a:p>
        </p:txBody>
      </p:sp>
      <p:sp>
        <p:nvSpPr>
          <p:cNvPr id="2" name="Slide Number Placeholder 1"/>
          <p:cNvSpPr>
            <a:spLocks noGrp="1"/>
          </p:cNvSpPr>
          <p:nvPr>
            <p:ph type="sldNum" sz="quarter" idx="12"/>
          </p:nvPr>
        </p:nvSpPr>
        <p:spPr/>
        <p:txBody>
          <a:bodyPr/>
          <a:lstStyle/>
          <a:p>
            <a:fld id="{AC9A0492-E312-42A5-BE4F-16E620F5BEAA}"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130474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tx1">
                    <a:lumMod val="95000"/>
                    <a:lumOff val="5000"/>
                  </a:schemeClr>
                </a:solidFill>
              </a:rPr>
              <a:t>Fractal Image Compression</a:t>
            </a:r>
          </a:p>
        </p:txBody>
      </p:sp>
      <p:sp>
        <p:nvSpPr>
          <p:cNvPr id="3" name="Content Placeholder 2"/>
          <p:cNvSpPr>
            <a:spLocks noGrp="1"/>
          </p:cNvSpPr>
          <p:nvPr>
            <p:ph idx="1"/>
          </p:nvPr>
        </p:nvSpPr>
        <p:spPr>
          <a:xfrm>
            <a:off x="533400" y="2090738"/>
            <a:ext cx="8223250" cy="4024312"/>
          </a:xfrm>
        </p:spPr>
        <p:txBody>
          <a:bodyPr rtlCol="0">
            <a:normAutofit/>
          </a:bodyPr>
          <a:lstStyle/>
          <a:p>
            <a:pPr marL="354013" indent="-354013" eaLnBrk="1" fontAlgn="auto" hangingPunct="1">
              <a:spcAft>
                <a:spcPts val="0"/>
              </a:spcAft>
              <a:buClr>
                <a:schemeClr val="accent3"/>
              </a:buClr>
              <a:buFont typeface="Wingdings" panose="05000000000000000000" pitchFamily="2" charset="2"/>
              <a:buChar char="§"/>
              <a:defRPr/>
            </a:pPr>
            <a:r>
              <a:rPr lang="en-US" sz="2800" dirty="0"/>
              <a:t>Is </a:t>
            </a:r>
            <a:r>
              <a:rPr lang="en-US" sz="2800" dirty="0" smtClean="0"/>
              <a:t>a </a:t>
            </a:r>
            <a:r>
              <a:rPr lang="en-US" sz="2800" dirty="0"/>
              <a:t>compression method developed in the late </a:t>
            </a:r>
            <a:r>
              <a:rPr lang="en-US" sz="2800" dirty="0" smtClean="0"/>
              <a:t>80’s Is patented Compression </a:t>
            </a:r>
            <a:r>
              <a:rPr lang="en-US" sz="2800" dirty="0"/>
              <a:t>ratios from 1:4 to </a:t>
            </a:r>
            <a:r>
              <a:rPr lang="en-US" sz="2800" dirty="0" smtClean="0"/>
              <a:t>1:100 </a:t>
            </a:r>
          </a:p>
          <a:p>
            <a:pPr marL="354013" indent="-354013" eaLnBrk="1" fontAlgn="auto" hangingPunct="1">
              <a:spcAft>
                <a:spcPts val="0"/>
              </a:spcAft>
              <a:buClr>
                <a:schemeClr val="accent3"/>
              </a:buClr>
              <a:buFont typeface="Wingdings" panose="05000000000000000000" pitchFamily="2" charset="2"/>
              <a:buChar char="§"/>
              <a:defRPr/>
            </a:pPr>
            <a:r>
              <a:rPr lang="en-US" sz="2800" dirty="0" smtClean="0"/>
              <a:t>Compressing </a:t>
            </a:r>
            <a:r>
              <a:rPr lang="en-US" sz="2800" dirty="0"/>
              <a:t>is slow.</a:t>
            </a:r>
          </a:p>
          <a:p>
            <a:pPr marL="354013" indent="-354013" eaLnBrk="1" fontAlgn="auto" hangingPunct="1">
              <a:spcAft>
                <a:spcPts val="0"/>
              </a:spcAft>
              <a:buClr>
                <a:schemeClr val="accent3"/>
              </a:buClr>
              <a:buFont typeface="Wingdings" panose="05000000000000000000" pitchFamily="2" charset="2"/>
              <a:buChar char="§"/>
              <a:defRPr/>
            </a:pPr>
            <a:r>
              <a:rPr lang="en-US" sz="2800" dirty="0"/>
              <a:t>Decoding is fast.</a:t>
            </a:r>
          </a:p>
          <a:p>
            <a:pPr marL="354013" indent="-354013" eaLnBrk="1" fontAlgn="auto" hangingPunct="1">
              <a:spcAft>
                <a:spcPts val="0"/>
              </a:spcAft>
              <a:buClr>
                <a:schemeClr val="accent3"/>
              </a:buClr>
              <a:buFont typeface="Wingdings" panose="05000000000000000000" pitchFamily="2" charset="2"/>
              <a:buChar char="§"/>
              <a:defRPr/>
            </a:pPr>
            <a:r>
              <a:rPr lang="en-US" sz="2800" dirty="0" smtClean="0"/>
              <a:t>Best </a:t>
            </a:r>
            <a:r>
              <a:rPr lang="en-US" sz="2800" dirty="0"/>
              <a:t>suited for images of natural scenes, such as mountains, trees, clouds etc.</a:t>
            </a:r>
          </a:p>
          <a:p>
            <a:pPr marL="354013" indent="-354013" eaLnBrk="1" fontAlgn="auto" hangingPunct="1">
              <a:spcAft>
                <a:spcPts val="0"/>
              </a:spcAft>
              <a:buClr>
                <a:schemeClr val="accent3"/>
              </a:buClr>
              <a:buFont typeface="Wingdings" panose="05000000000000000000" pitchFamily="2" charset="2"/>
              <a:buChar char="§"/>
              <a:defRPr/>
            </a:pPr>
            <a:r>
              <a:rPr lang="en-US" sz="2800" dirty="0"/>
              <a:t>Compresses </a:t>
            </a:r>
            <a:r>
              <a:rPr lang="en-US" sz="2800" dirty="0" smtClean="0"/>
              <a:t>color </a:t>
            </a:r>
            <a:r>
              <a:rPr lang="en-US" sz="2800" dirty="0"/>
              <a:t>images better than grey scale </a:t>
            </a:r>
            <a:r>
              <a:rPr lang="en-US" sz="2800" dirty="0" smtClean="0"/>
              <a:t>images</a:t>
            </a:r>
            <a:r>
              <a:rPr lang="en-US" sz="2800" dirty="0"/>
              <a:t>.</a:t>
            </a:r>
          </a:p>
          <a:p>
            <a:pPr marL="91440" indent="-91440" eaLnBrk="1" fontAlgn="auto" hangingPunct="1">
              <a:buClr>
                <a:schemeClr val="accent3"/>
              </a:buClr>
              <a:buFont typeface="Wingdings" panose="05000000000000000000" pitchFamily="2" charset="2"/>
              <a:buChar char="§"/>
              <a:defRPr/>
            </a:pPr>
            <a:endParaRPr lang="en-US" sz="2800" dirty="0"/>
          </a:p>
        </p:txBody>
      </p:sp>
      <p:sp>
        <p:nvSpPr>
          <p:cNvPr id="4" name="Slide Number Placeholder 3"/>
          <p:cNvSpPr>
            <a:spLocks noGrp="1"/>
          </p:cNvSpPr>
          <p:nvPr>
            <p:ph type="sldNum" sz="quarter" idx="12"/>
          </p:nvPr>
        </p:nvSpPr>
        <p:spPr/>
        <p:txBody>
          <a:bodyPr/>
          <a:lstStyle/>
          <a:p>
            <a:fld id="{AC9A0492-E312-42A5-BE4F-16E620F5BEAA}"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3490126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838" y="36513"/>
            <a:ext cx="7291387" cy="954087"/>
          </a:xfrm>
        </p:spPr>
        <p:txBody>
          <a:bodyPr/>
          <a:lstStyle/>
          <a:p>
            <a:pPr eaLnBrk="1" fontAlgn="auto" hangingPunct="1">
              <a:spcAft>
                <a:spcPts val="0"/>
              </a:spcAft>
              <a:defRPr/>
            </a:pPr>
            <a:r>
              <a:rPr lang="en-US" b="1" dirty="0">
                <a:solidFill>
                  <a:schemeClr val="tx1">
                    <a:lumMod val="95000"/>
                    <a:lumOff val="5000"/>
                  </a:schemeClr>
                </a:solidFill>
                <a:effectLst>
                  <a:outerShdw blurRad="38100" dist="38100" dir="2700000" algn="tl">
                    <a:srgbClr val="000000">
                      <a:alpha val="43137"/>
                    </a:srgbClr>
                  </a:outerShdw>
                </a:effectLst>
              </a:rPr>
              <a:t>Fractal Compression</a:t>
            </a:r>
          </a:p>
        </p:txBody>
      </p:sp>
      <p:sp>
        <p:nvSpPr>
          <p:cNvPr id="3" name="Content Placeholder 2"/>
          <p:cNvSpPr>
            <a:spLocks noGrp="1"/>
          </p:cNvSpPr>
          <p:nvPr>
            <p:ph idx="1"/>
          </p:nvPr>
        </p:nvSpPr>
        <p:spPr>
          <a:xfrm>
            <a:off x="609600" y="838200"/>
            <a:ext cx="8534400" cy="3200400"/>
          </a:xfrm>
        </p:spPr>
        <p:txBody>
          <a:bodyPr rtlCol="0">
            <a:normAutofit fontScale="92500" lnSpcReduction="10000"/>
          </a:bodyPr>
          <a:lstStyle/>
          <a:p>
            <a:pPr marL="354013" indent="-354013" algn="just" eaLnBrk="1" fontAlgn="auto" hangingPunct="1">
              <a:spcAft>
                <a:spcPts val="0"/>
              </a:spcAft>
              <a:buClr>
                <a:schemeClr val="accent3"/>
              </a:buClr>
              <a:buFont typeface="Wingdings" panose="05000000000000000000" pitchFamily="2" charset="2"/>
              <a:buChar char="§"/>
              <a:defRPr/>
            </a:pPr>
            <a:r>
              <a:rPr lang="en-US" sz="3000" b="1" dirty="0">
                <a:effectLst>
                  <a:outerShdw blurRad="38100" dist="38100" dir="2700000" algn="tl">
                    <a:srgbClr val="000000">
                      <a:alpha val="43137"/>
                    </a:srgbClr>
                  </a:outerShdw>
                </a:effectLst>
              </a:rPr>
              <a:t>The idea is to look for parts in a picture that resembles other parts in the same picture.</a:t>
            </a:r>
          </a:p>
          <a:p>
            <a:pPr marL="354013" indent="-354013" algn="just" eaLnBrk="1" fontAlgn="auto" hangingPunct="1">
              <a:spcAft>
                <a:spcPts val="0"/>
              </a:spcAft>
              <a:buClr>
                <a:schemeClr val="accent3"/>
              </a:buClr>
              <a:buFont typeface="Wingdings" panose="05000000000000000000" pitchFamily="2" charset="2"/>
              <a:buChar char="§"/>
              <a:defRPr/>
            </a:pPr>
            <a:r>
              <a:rPr lang="en-US" sz="3000" b="1" dirty="0">
                <a:effectLst>
                  <a:outerShdw blurRad="38100" dist="38100" dir="2700000" algn="tl">
                    <a:srgbClr val="000000">
                      <a:alpha val="43137"/>
                    </a:srgbClr>
                  </a:outerShdw>
                </a:effectLst>
              </a:rPr>
              <a:t>The picture is divided into </a:t>
            </a:r>
            <a:r>
              <a:rPr lang="en-US" sz="3000" b="1" dirty="0" smtClean="0">
                <a:effectLst>
                  <a:outerShdw blurRad="38100" dist="38100" dir="2700000" algn="tl">
                    <a:srgbClr val="000000">
                      <a:alpha val="43137"/>
                    </a:srgbClr>
                  </a:outerShdw>
                </a:effectLst>
              </a:rPr>
              <a:t>(</a:t>
            </a:r>
            <a:r>
              <a:rPr lang="en-US" sz="3000" b="1" dirty="0" smtClean="0">
                <a:solidFill>
                  <a:schemeClr val="accent2"/>
                </a:solidFill>
                <a:effectLst>
                  <a:outerShdw blurRad="38100" dist="38100" dir="2700000" algn="tl">
                    <a:srgbClr val="000000">
                      <a:alpha val="43137"/>
                    </a:srgbClr>
                  </a:outerShdw>
                </a:effectLst>
              </a:rPr>
              <a:t>range blocks)</a:t>
            </a:r>
            <a:r>
              <a:rPr lang="en-US" sz="3000" b="1" dirty="0" smtClean="0">
                <a:effectLst>
                  <a:outerShdw blurRad="38100" dist="38100" dir="2700000" algn="tl">
                    <a:srgbClr val="000000">
                      <a:alpha val="43137"/>
                    </a:srgbClr>
                  </a:outerShdw>
                </a:effectLst>
              </a:rPr>
              <a:t> </a:t>
            </a:r>
            <a:r>
              <a:rPr lang="en-US" sz="3000" b="1" dirty="0">
                <a:effectLst>
                  <a:outerShdw blurRad="38100" dist="38100" dir="2700000" algn="tl">
                    <a:srgbClr val="000000">
                      <a:alpha val="43137"/>
                    </a:srgbClr>
                  </a:outerShdw>
                </a:effectLst>
              </a:rPr>
              <a:t>(small) and </a:t>
            </a:r>
            <a:r>
              <a:rPr lang="en-US" sz="3000" b="1" dirty="0" smtClean="0">
                <a:effectLst>
                  <a:outerShdw blurRad="38100" dist="38100" dir="2700000" algn="tl">
                    <a:srgbClr val="000000">
                      <a:alpha val="43137"/>
                    </a:srgbClr>
                  </a:outerShdw>
                </a:effectLst>
              </a:rPr>
              <a:t>(</a:t>
            </a:r>
            <a:r>
              <a:rPr lang="en-US" sz="3000" b="1" dirty="0" smtClean="0">
                <a:solidFill>
                  <a:schemeClr val="accent2"/>
                </a:solidFill>
                <a:effectLst>
                  <a:outerShdw blurRad="38100" dist="38100" dir="2700000" algn="tl">
                    <a:srgbClr val="000000">
                      <a:alpha val="43137"/>
                    </a:srgbClr>
                  </a:outerShdw>
                </a:effectLst>
              </a:rPr>
              <a:t>domain blocks) </a:t>
            </a:r>
            <a:r>
              <a:rPr lang="en-US" sz="3000" b="1" dirty="0">
                <a:effectLst>
                  <a:outerShdw blurRad="38100" dist="38100" dir="2700000" algn="tl">
                    <a:srgbClr val="000000">
                      <a:alpha val="43137"/>
                    </a:srgbClr>
                  </a:outerShdw>
                </a:effectLst>
              </a:rPr>
              <a:t>(big).</a:t>
            </a:r>
          </a:p>
          <a:p>
            <a:pPr marL="354013" indent="-354013" algn="just" eaLnBrk="1" fontAlgn="auto" hangingPunct="1">
              <a:spcAft>
                <a:spcPts val="0"/>
              </a:spcAft>
              <a:buClr>
                <a:schemeClr val="accent3"/>
              </a:buClr>
              <a:buFont typeface="Wingdings" panose="05000000000000000000" pitchFamily="2" charset="2"/>
              <a:buChar char="§"/>
              <a:defRPr/>
            </a:pPr>
            <a:r>
              <a:rPr lang="en-US" sz="3000" b="1" dirty="0">
                <a:effectLst>
                  <a:outerShdw blurRad="38100" dist="38100" dir="2700000" algn="tl">
                    <a:srgbClr val="000000">
                      <a:alpha val="43137"/>
                    </a:srgbClr>
                  </a:outerShdw>
                </a:effectLst>
              </a:rPr>
              <a:t>Uses a domain block to describe a range block.</a:t>
            </a:r>
          </a:p>
          <a:p>
            <a:pPr marL="354013" indent="-354013" algn="just" eaLnBrk="1" fontAlgn="auto" hangingPunct="1">
              <a:spcAft>
                <a:spcPts val="0"/>
              </a:spcAft>
              <a:buClr>
                <a:schemeClr val="accent3"/>
              </a:buClr>
              <a:buFont typeface="Wingdings" panose="05000000000000000000" pitchFamily="2" charset="2"/>
              <a:buChar char="§"/>
              <a:defRPr/>
            </a:pPr>
            <a:r>
              <a:rPr lang="en-US" sz="3000" b="1" dirty="0">
                <a:effectLst>
                  <a:outerShdw blurRad="38100" dist="38100" dir="2700000" algn="tl">
                    <a:srgbClr val="000000">
                      <a:alpha val="43137"/>
                    </a:srgbClr>
                  </a:outerShdw>
                </a:effectLst>
              </a:rPr>
              <a:t>For each range block, search for the domain block that most closely resembles the range block.</a:t>
            </a:r>
          </a:p>
          <a:p>
            <a:pPr marL="91440" indent="-91440" algn="just" eaLnBrk="1" fontAlgn="auto" hangingPunct="1">
              <a:buClr>
                <a:schemeClr val="accent3"/>
              </a:buClr>
              <a:buFont typeface="Wingdings" panose="05000000000000000000" pitchFamily="2" charset="2"/>
              <a:buChar char="§"/>
              <a:defRPr/>
            </a:pPr>
            <a:endParaRPr lang="en-US" sz="2800" dirty="0"/>
          </a:p>
        </p:txBody>
      </p:sp>
      <p:pic>
        <p:nvPicPr>
          <p:cNvPr id="12292" name="Picture 5"/>
          <p:cNvPicPr>
            <a:picLocks noChangeAspect="1"/>
          </p:cNvPicPr>
          <p:nvPr/>
        </p:nvPicPr>
        <p:blipFill>
          <a:blip r:embed="rId2">
            <a:extLst>
              <a:ext uri="{28A0092B-C50C-407E-A947-70E740481C1C}">
                <a14:useLocalDpi xmlns:a14="http://schemas.microsoft.com/office/drawing/2010/main" val="0"/>
              </a:ext>
            </a:extLst>
          </a:blip>
          <a:srcRect l="17789" t="12498" r="10176" b="26018"/>
          <a:stretch>
            <a:fillRect/>
          </a:stretch>
        </p:blipFill>
        <p:spPr bwMode="auto">
          <a:xfrm>
            <a:off x="1676400" y="4038600"/>
            <a:ext cx="5648325"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191000" y="6400800"/>
            <a:ext cx="3505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4" name="Slide Number Placeholder 3"/>
          <p:cNvSpPr>
            <a:spLocks noGrp="1"/>
          </p:cNvSpPr>
          <p:nvPr>
            <p:ph type="sldNum" sz="quarter" idx="12"/>
          </p:nvPr>
        </p:nvSpPr>
        <p:spPr/>
        <p:txBody>
          <a:bodyPr/>
          <a:lstStyle/>
          <a:p>
            <a:fld id="{AC9A0492-E312-42A5-BE4F-16E620F5BEAA}"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1557289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762000" y="76200"/>
            <a:ext cx="8229600" cy="1143000"/>
          </a:xfrm>
        </p:spPr>
        <p:txBody>
          <a:bodyPr/>
          <a:lstStyle/>
          <a:p>
            <a:pPr eaLnBrk="1" fontAlgn="auto" hangingPunct="1">
              <a:spcAft>
                <a:spcPts val="0"/>
              </a:spcAft>
              <a:defRPr/>
            </a:pPr>
            <a:r>
              <a:rPr lang="en-US" sz="4800" b="1" dirty="0" smtClean="0">
                <a:solidFill>
                  <a:schemeClr val="tx1">
                    <a:lumMod val="95000"/>
                    <a:lumOff val="5000"/>
                  </a:schemeClr>
                </a:solidFill>
                <a:effectLst>
                  <a:outerShdw blurRad="38100" dist="38100" dir="2700000" algn="tl">
                    <a:srgbClr val="000000">
                      <a:alpha val="43137"/>
                    </a:srgbClr>
                  </a:outerShdw>
                </a:effectLst>
              </a:rPr>
              <a:t>Compression </a:t>
            </a:r>
          </a:p>
        </p:txBody>
      </p:sp>
      <p:sp>
        <p:nvSpPr>
          <p:cNvPr id="9" name="Content Placeholder 2"/>
          <p:cNvSpPr>
            <a:spLocks noGrp="1"/>
          </p:cNvSpPr>
          <p:nvPr>
            <p:ph idx="1"/>
          </p:nvPr>
        </p:nvSpPr>
        <p:spPr>
          <a:xfrm>
            <a:off x="609600" y="914400"/>
            <a:ext cx="8382000" cy="4525963"/>
          </a:xfrm>
        </p:spPr>
        <p:txBody>
          <a:bodyPr rtlCol="0">
            <a:noAutofit/>
          </a:bodyPr>
          <a:lstStyle/>
          <a:p>
            <a:pPr marL="450850" indent="-450850" eaLnBrk="1" fontAlgn="auto" hangingPunct="1">
              <a:spcAft>
                <a:spcPts val="0"/>
              </a:spcAft>
              <a:buClr>
                <a:schemeClr val="accent3"/>
              </a:buClr>
              <a:buFont typeface="Wingdings" panose="05000000000000000000" pitchFamily="2" charset="2"/>
              <a:buChar char="§"/>
              <a:defRPr/>
            </a:pPr>
            <a:r>
              <a:rPr lang="en-US" sz="2400" b="1" dirty="0"/>
              <a:t>The searching that is done when trying to find the most </a:t>
            </a:r>
            <a:r>
              <a:rPr lang="en-US" sz="2400" b="1" dirty="0" smtClean="0"/>
              <a:t>suited domain </a:t>
            </a:r>
            <a:r>
              <a:rPr lang="en-US" sz="2400" b="1" dirty="0"/>
              <a:t>block for each range block takes a lot of time.</a:t>
            </a:r>
          </a:p>
          <a:p>
            <a:pPr marL="450850" lvl="1" indent="-450850" eaLnBrk="1" fontAlgn="auto" hangingPunct="1">
              <a:spcAft>
                <a:spcPts val="0"/>
              </a:spcAft>
              <a:buClr>
                <a:schemeClr val="accent3"/>
              </a:buClr>
              <a:buFont typeface="Wingdings" panose="05000000000000000000" pitchFamily="2" charset="2"/>
              <a:buChar char="§"/>
              <a:defRPr/>
            </a:pPr>
            <a:r>
              <a:rPr lang="en-US" sz="1800" b="1" dirty="0" smtClean="0"/>
              <a:t>Have </a:t>
            </a:r>
            <a:r>
              <a:rPr lang="en-US" sz="1800" b="1" dirty="0"/>
              <a:t>to check many transformations per domain block.</a:t>
            </a:r>
          </a:p>
          <a:p>
            <a:pPr marL="450850" indent="-450850" eaLnBrk="1" fontAlgn="auto" hangingPunct="1">
              <a:spcAft>
                <a:spcPts val="0"/>
              </a:spcAft>
              <a:buClr>
                <a:schemeClr val="accent3"/>
              </a:buClr>
              <a:buFont typeface="Wingdings" panose="05000000000000000000" pitchFamily="2" charset="2"/>
              <a:buChar char="§"/>
              <a:defRPr/>
            </a:pPr>
            <a:r>
              <a:rPr lang="en-US" sz="2400" b="1" dirty="0" smtClean="0"/>
              <a:t>Can </a:t>
            </a:r>
            <a:r>
              <a:rPr lang="en-US" sz="2400" b="1" dirty="0"/>
              <a:t>take from 5 seconds up to 5 hours (or more) to compress </a:t>
            </a:r>
            <a:r>
              <a:rPr lang="en-US" sz="2400" b="1" dirty="0" smtClean="0"/>
              <a:t>an image</a:t>
            </a:r>
            <a:r>
              <a:rPr lang="en-US" sz="2400" b="1" dirty="0"/>
              <a:t>.</a:t>
            </a:r>
          </a:p>
          <a:p>
            <a:pPr marL="450850" indent="-450850" eaLnBrk="1" fontAlgn="auto" hangingPunct="1">
              <a:spcAft>
                <a:spcPts val="0"/>
              </a:spcAft>
              <a:buClr>
                <a:schemeClr val="accent3"/>
              </a:buClr>
              <a:buFont typeface="Wingdings" panose="05000000000000000000" pitchFamily="2" charset="2"/>
              <a:buChar char="§"/>
              <a:defRPr/>
            </a:pPr>
            <a:r>
              <a:rPr lang="en-US" sz="2400" b="1" dirty="0" smtClean="0"/>
              <a:t>What </a:t>
            </a:r>
            <a:r>
              <a:rPr lang="en-US" sz="2400" b="1" dirty="0"/>
              <a:t>is stored in the compressed file:</a:t>
            </a:r>
          </a:p>
          <a:p>
            <a:pPr marL="633730" lvl="2" indent="-450850" eaLnBrk="1" fontAlgn="auto" hangingPunct="1">
              <a:spcAft>
                <a:spcPts val="0"/>
              </a:spcAft>
              <a:buClr>
                <a:schemeClr val="accent3"/>
              </a:buClr>
              <a:buFont typeface="Wingdings" panose="05000000000000000000" pitchFamily="2" charset="2"/>
              <a:buChar char="§"/>
              <a:defRPr/>
            </a:pPr>
            <a:r>
              <a:rPr lang="en-US" sz="1800" b="1" dirty="0" smtClean="0"/>
              <a:t>The </a:t>
            </a:r>
            <a:r>
              <a:rPr lang="en-US" sz="1800" b="1" dirty="0"/>
              <a:t>translation done on the domain blocks to match the position of </a:t>
            </a:r>
            <a:r>
              <a:rPr lang="en-US" sz="1800" b="1" dirty="0" smtClean="0"/>
              <a:t>their associated </a:t>
            </a:r>
            <a:r>
              <a:rPr lang="en-US" sz="1800" b="1" dirty="0"/>
              <a:t>range blocks</a:t>
            </a:r>
          </a:p>
          <a:p>
            <a:pPr marL="633730" lvl="2" indent="-450850" eaLnBrk="1" fontAlgn="auto" hangingPunct="1">
              <a:spcAft>
                <a:spcPts val="0"/>
              </a:spcAft>
              <a:buClr>
                <a:schemeClr val="accent3"/>
              </a:buClr>
              <a:buFont typeface="Wingdings" panose="05000000000000000000" pitchFamily="2" charset="2"/>
              <a:buChar char="§"/>
              <a:defRPr/>
            </a:pPr>
            <a:r>
              <a:rPr lang="en-US" sz="1800" b="1" dirty="0" smtClean="0"/>
              <a:t>The </a:t>
            </a:r>
            <a:r>
              <a:rPr lang="en-US" sz="1800" b="1" dirty="0"/>
              <a:t>transformations done on the domain blocks.</a:t>
            </a:r>
          </a:p>
          <a:p>
            <a:pPr marL="633730" lvl="2" indent="-450850" eaLnBrk="1" fontAlgn="auto" hangingPunct="1">
              <a:spcAft>
                <a:spcPts val="0"/>
              </a:spcAft>
              <a:buClr>
                <a:schemeClr val="accent3"/>
              </a:buClr>
              <a:buFont typeface="Wingdings" panose="05000000000000000000" pitchFamily="2" charset="2"/>
              <a:buChar char="§"/>
              <a:defRPr/>
            </a:pPr>
            <a:r>
              <a:rPr lang="en-US" sz="1800" b="1" dirty="0" smtClean="0"/>
              <a:t>The </a:t>
            </a:r>
            <a:r>
              <a:rPr lang="en-US" sz="1800" b="1" dirty="0" err="1"/>
              <a:t>colour</a:t>
            </a:r>
            <a:r>
              <a:rPr lang="en-US" sz="1800" b="1" dirty="0"/>
              <a:t>, brightness, contrast adjustments.</a:t>
            </a:r>
          </a:p>
          <a:p>
            <a:pPr marL="450850" indent="-450850" eaLnBrk="1" fontAlgn="auto" hangingPunct="1">
              <a:spcAft>
                <a:spcPts val="0"/>
              </a:spcAft>
              <a:buClr>
                <a:schemeClr val="accent3"/>
              </a:buClr>
              <a:buFont typeface="Wingdings" panose="05000000000000000000" pitchFamily="2" charset="2"/>
              <a:buChar char="§"/>
              <a:defRPr/>
            </a:pPr>
            <a:r>
              <a:rPr lang="en-US" sz="2400" b="1" dirty="0" smtClean="0"/>
              <a:t>This </a:t>
            </a:r>
            <a:r>
              <a:rPr lang="en-US" sz="2400" b="1" dirty="0"/>
              <a:t>information is called fractal codes.</a:t>
            </a:r>
          </a:p>
          <a:p>
            <a:pPr marL="450850" indent="-450850" eaLnBrk="1" fontAlgn="auto" hangingPunct="1">
              <a:spcAft>
                <a:spcPts val="0"/>
              </a:spcAft>
              <a:buClr>
                <a:schemeClr val="accent3"/>
              </a:buClr>
              <a:buFont typeface="Wingdings" panose="05000000000000000000" pitchFamily="2" charset="2"/>
              <a:buChar char="§"/>
              <a:defRPr/>
            </a:pPr>
            <a:r>
              <a:rPr lang="en-US" sz="2400" b="1" dirty="0" smtClean="0"/>
              <a:t>No </a:t>
            </a:r>
            <a:r>
              <a:rPr lang="en-US" sz="2400" b="1" dirty="0"/>
              <a:t>pixels are stored at all, only mathematical functions.</a:t>
            </a:r>
          </a:p>
          <a:p>
            <a:pPr marL="91440" indent="-91440" eaLnBrk="1" fontAlgn="auto" hangingPunct="1">
              <a:spcAft>
                <a:spcPts val="0"/>
              </a:spcAft>
              <a:buClr>
                <a:schemeClr val="accent3"/>
              </a:buClr>
              <a:buFont typeface="Wingdings" panose="05000000000000000000" pitchFamily="2" charset="2"/>
              <a:buChar char="§"/>
              <a:defRPr/>
            </a:pPr>
            <a:endParaRPr lang="en-US" sz="2400" b="1" dirty="0"/>
          </a:p>
        </p:txBody>
      </p:sp>
      <p:sp>
        <p:nvSpPr>
          <p:cNvPr id="2" name="Slide Number Placeholder 1"/>
          <p:cNvSpPr>
            <a:spLocks noGrp="1"/>
          </p:cNvSpPr>
          <p:nvPr>
            <p:ph type="sldNum" sz="quarter" idx="12"/>
          </p:nvPr>
        </p:nvSpPr>
        <p:spPr/>
        <p:txBody>
          <a:bodyPr/>
          <a:lstStyle/>
          <a:p>
            <a:fld id="{AC9A0492-E312-42A5-BE4F-16E620F5BEAA}"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221401749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诗情画意">
  <a:themeElements>
    <a:clrScheme name="诗情画意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fontScheme name="诗情画意">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诗情画意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诗情画意 2">
        <a:dk1>
          <a:srgbClr val="005FBE"/>
        </a:dk1>
        <a:lt1>
          <a:srgbClr val="FFFFDD"/>
        </a:lt1>
        <a:dk2>
          <a:srgbClr val="2C5884"/>
        </a:dk2>
        <a:lt2>
          <a:srgbClr val="C0C0C0"/>
        </a:lt2>
        <a:accent1>
          <a:srgbClr val="E9F7FF"/>
        </a:accent1>
        <a:accent2>
          <a:srgbClr val="F89400"/>
        </a:accent2>
        <a:accent3>
          <a:srgbClr val="FFFFEB"/>
        </a:accent3>
        <a:accent4>
          <a:srgbClr val="0050A2"/>
        </a:accent4>
        <a:accent5>
          <a:srgbClr val="F2FAFF"/>
        </a:accent5>
        <a:accent6>
          <a:srgbClr val="E18600"/>
        </a:accent6>
        <a:hlink>
          <a:srgbClr val="B20048"/>
        </a:hlink>
        <a:folHlink>
          <a:srgbClr val="008080"/>
        </a:folHlink>
      </a:clrScheme>
      <a:clrMap bg1="lt1" tx1="dk1" bg2="lt2" tx2="dk2" accent1="accent1" accent2="accent2" accent3="accent3" accent4="accent4" accent5="accent5" accent6="accent6" hlink="hlink" folHlink="folHlink"/>
    </a:extraClrScheme>
    <a:extraClrScheme>
      <a:clrScheme name="诗情画意 3">
        <a:dk1>
          <a:srgbClr val="5D5D8B"/>
        </a:dk1>
        <a:lt1>
          <a:srgbClr val="DAEADE"/>
        </a:lt1>
        <a:dk2>
          <a:srgbClr val="A25269"/>
        </a:dk2>
        <a:lt2>
          <a:srgbClr val="C0C0C0"/>
        </a:lt2>
        <a:accent1>
          <a:srgbClr val="FFFFDD"/>
        </a:accent1>
        <a:accent2>
          <a:srgbClr val="3399FF"/>
        </a:accent2>
        <a:accent3>
          <a:srgbClr val="EAF3EC"/>
        </a:accent3>
        <a:accent4>
          <a:srgbClr val="4E4E76"/>
        </a:accent4>
        <a:accent5>
          <a:srgbClr val="FFFFEB"/>
        </a:accent5>
        <a:accent6>
          <a:srgbClr val="2D8AE7"/>
        </a:accent6>
        <a:hlink>
          <a:srgbClr val="336699"/>
        </a:hlink>
        <a:folHlink>
          <a:srgbClr val="F08F00"/>
        </a:folHlink>
      </a:clrScheme>
      <a:clrMap bg1="lt1" tx1="dk1" bg2="lt2" tx2="dk2" accent1="accent1" accent2="accent2" accent3="accent3" accent4="accent4" accent5="accent5" accent6="accent6" hlink="hlink" folHlink="folHlink"/>
    </a:extraClrScheme>
    <a:extraClrScheme>
      <a:clrScheme name="诗情画意 4">
        <a:dk1>
          <a:srgbClr val="006666"/>
        </a:dk1>
        <a:lt1>
          <a:srgbClr val="CCECFF"/>
        </a:lt1>
        <a:dk2>
          <a:srgbClr val="336699"/>
        </a:dk2>
        <a:lt2>
          <a:srgbClr val="C0C0C0"/>
        </a:lt2>
        <a:accent1>
          <a:srgbClr val="FFFFCC"/>
        </a:accent1>
        <a:accent2>
          <a:srgbClr val="FF6600"/>
        </a:accent2>
        <a:accent3>
          <a:srgbClr val="E2F4FF"/>
        </a:accent3>
        <a:accent4>
          <a:srgbClr val="005656"/>
        </a:accent4>
        <a:accent5>
          <a:srgbClr val="FFFFE2"/>
        </a:accent5>
        <a:accent6>
          <a:srgbClr val="E75C00"/>
        </a:accent6>
        <a:hlink>
          <a:srgbClr val="0066FF"/>
        </a:hlink>
        <a:folHlink>
          <a:srgbClr val="BE547F"/>
        </a:folHlink>
      </a:clrScheme>
      <a:clrMap bg1="lt1" tx1="dk1" bg2="lt2" tx2="dk2" accent1="accent1" accent2="accent2" accent3="accent3" accent4="accent4" accent5="accent5" accent6="accent6" hlink="hlink" folHlink="folHlink"/>
    </a:extraClrScheme>
    <a:extraClrScheme>
      <a:clrScheme name="诗情画意 5">
        <a:dk1>
          <a:srgbClr val="0033CC"/>
        </a:dk1>
        <a:lt1>
          <a:srgbClr val="FFE9E9"/>
        </a:lt1>
        <a:dk2>
          <a:srgbClr val="000000"/>
        </a:dk2>
        <a:lt2>
          <a:srgbClr val="C0C0C0"/>
        </a:lt2>
        <a:accent1>
          <a:srgbClr val="D5E5DB"/>
        </a:accent1>
        <a:accent2>
          <a:srgbClr val="3366FF"/>
        </a:accent2>
        <a:accent3>
          <a:srgbClr val="FFF2F2"/>
        </a:accent3>
        <a:accent4>
          <a:srgbClr val="002AAE"/>
        </a:accent4>
        <a:accent5>
          <a:srgbClr val="E7F0EA"/>
        </a:accent5>
        <a:accent6>
          <a:srgbClr val="2D5CE7"/>
        </a:accent6>
        <a:hlink>
          <a:srgbClr val="FF9900"/>
        </a:hlink>
        <a:folHlink>
          <a:srgbClr val="008080"/>
        </a:folHlink>
      </a:clrScheme>
      <a:clrMap bg1="lt1" tx1="dk1" bg2="lt2" tx2="dk2" accent1="accent1" accent2="accent2" accent3="accent3" accent4="accent4" accent5="accent5" accent6="accent6" hlink="hlink" folHlink="folHlink"/>
    </a:extraClrScheme>
    <a:extraClrScheme>
      <a:clrScheme name="诗情画意 6">
        <a:dk1>
          <a:srgbClr val="336699"/>
        </a:dk1>
        <a:lt1>
          <a:srgbClr val="F4E9E0"/>
        </a:lt1>
        <a:dk2>
          <a:srgbClr val="DC5900"/>
        </a:dk2>
        <a:lt2>
          <a:srgbClr val="C0C0C0"/>
        </a:lt2>
        <a:accent1>
          <a:srgbClr val="E4E4E4"/>
        </a:accent1>
        <a:accent2>
          <a:srgbClr val="3399FF"/>
        </a:accent2>
        <a:accent3>
          <a:srgbClr val="F8F2ED"/>
        </a:accent3>
        <a:accent4>
          <a:srgbClr val="2A5682"/>
        </a:accent4>
        <a:accent5>
          <a:srgbClr val="EFEFEF"/>
        </a:accent5>
        <a:accent6>
          <a:srgbClr val="2D8AE7"/>
        </a:accent6>
        <a:hlink>
          <a:srgbClr val="CC0066"/>
        </a:hlink>
        <a:folHlink>
          <a:srgbClr val="008080"/>
        </a:folHlink>
      </a:clrScheme>
      <a:clrMap bg1="lt1" tx1="dk1" bg2="lt2" tx2="dk2" accent1="accent1" accent2="accent2" accent3="accent3" accent4="accent4" accent5="accent5" accent6="accent6" hlink="hlink" folHlink="folHlink"/>
    </a:extraClrScheme>
    <a:extraClrScheme>
      <a:clrScheme name="诗情画意 7">
        <a:dk1>
          <a:srgbClr val="CC3300"/>
        </a:dk1>
        <a:lt1>
          <a:srgbClr val="E5E5FF"/>
        </a:lt1>
        <a:dk2>
          <a:srgbClr val="565680"/>
        </a:dk2>
        <a:lt2>
          <a:srgbClr val="C0C0C0"/>
        </a:lt2>
        <a:accent1>
          <a:srgbClr val="E6E4EC"/>
        </a:accent1>
        <a:accent2>
          <a:srgbClr val="0066CC"/>
        </a:accent2>
        <a:accent3>
          <a:srgbClr val="F0F0FF"/>
        </a:accent3>
        <a:accent4>
          <a:srgbClr val="AE2A00"/>
        </a:accent4>
        <a:accent5>
          <a:srgbClr val="F0EFF4"/>
        </a:accent5>
        <a:accent6>
          <a:srgbClr val="005CB9"/>
        </a:accent6>
        <a:hlink>
          <a:srgbClr val="008080"/>
        </a:hlink>
        <a:folHlink>
          <a:srgbClr val="7B7BA7"/>
        </a:folHlink>
      </a:clrScheme>
      <a:clrMap bg1="lt1" tx1="dk1" bg2="lt2" tx2="dk2" accent1="accent1" accent2="accent2" accent3="accent3" accent4="accent4" accent5="accent5" accent6="accent6" hlink="hlink" folHlink="folHlink"/>
    </a:extraClrScheme>
    <a:extraClrScheme>
      <a:clrScheme name="诗情画意 8">
        <a:dk1>
          <a:srgbClr val="000099"/>
        </a:dk1>
        <a:lt1>
          <a:srgbClr val="FFE2C5"/>
        </a:lt1>
        <a:dk2>
          <a:srgbClr val="007D7A"/>
        </a:dk2>
        <a:lt2>
          <a:srgbClr val="C0C0C0"/>
        </a:lt2>
        <a:accent1>
          <a:srgbClr val="EAEAEA"/>
        </a:accent1>
        <a:accent2>
          <a:srgbClr val="B26EB4"/>
        </a:accent2>
        <a:accent3>
          <a:srgbClr val="FFEEDF"/>
        </a:accent3>
        <a:accent4>
          <a:srgbClr val="000082"/>
        </a:accent4>
        <a:accent5>
          <a:srgbClr val="F3F3F3"/>
        </a:accent5>
        <a:accent6>
          <a:srgbClr val="A163A3"/>
        </a:accent6>
        <a:hlink>
          <a:srgbClr val="CC3300"/>
        </a:hlink>
        <a:folHlink>
          <a:srgbClr val="0088E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2324</Words>
  <Application>Microsoft Office PowerPoint</Application>
  <PresentationFormat>On-screen Show (4:3)</PresentationFormat>
  <Paragraphs>222</Paragraphs>
  <Slides>38</Slides>
  <Notes>1</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38</vt:i4>
      </vt:variant>
    </vt:vector>
  </HeadingPairs>
  <TitlesOfParts>
    <vt:vector size="43" baseType="lpstr">
      <vt:lpstr>1_Office Theme</vt:lpstr>
      <vt:lpstr>Office Theme</vt:lpstr>
      <vt:lpstr>诗情画意</vt:lpstr>
      <vt:lpstr>Orbit</vt:lpstr>
      <vt:lpstr>Equation</vt:lpstr>
      <vt:lpstr>5. Fractal Compression</vt:lpstr>
      <vt:lpstr>PowerPoint Presentation</vt:lpstr>
      <vt:lpstr>PowerPoint Presentation</vt:lpstr>
      <vt:lpstr>Fractal Image Compression</vt:lpstr>
      <vt:lpstr>Overview</vt:lpstr>
      <vt:lpstr>Introduction</vt:lpstr>
      <vt:lpstr>Fractal Image Compression</vt:lpstr>
      <vt:lpstr>Fractal Compression</vt:lpstr>
      <vt:lpstr>Compression </vt:lpstr>
      <vt:lpstr>PowerPoint Presentation</vt:lpstr>
      <vt:lpstr>PowerPoint Presentation</vt:lpstr>
      <vt:lpstr>PowerPoint Presentation</vt:lpstr>
      <vt:lpstr>Overview</vt:lpstr>
      <vt:lpstr>Why Fractal Image Compression</vt:lpstr>
      <vt:lpstr>Mathematical Background</vt:lpstr>
      <vt:lpstr>How does it work?-Encoding</vt:lpstr>
      <vt:lpstr>How does it work? – Encoding</vt:lpstr>
      <vt:lpstr>How does it work?- Decoding</vt:lpstr>
      <vt:lpstr>Examples</vt:lpstr>
      <vt:lpstr>How does it Work? – Decoding</vt:lpstr>
      <vt:lpstr>How does it work? - Decoding</vt:lpstr>
      <vt:lpstr>Possible Improvments</vt:lpstr>
      <vt:lpstr>Math Modeling Final Project APPLICATIONS of FRACTALS </vt:lpstr>
      <vt:lpstr>PowerPoint Presentation</vt:lpstr>
      <vt:lpstr>PowerPoint Presentation</vt:lpstr>
      <vt:lpstr>PowerPoint Presentation</vt:lpstr>
      <vt:lpstr>PowerPoint Presentation</vt:lpstr>
      <vt:lpstr>PowerPoint Presentation</vt:lpstr>
      <vt:lpstr>FRACTAL IMAGE COMPRESSION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Fractal Compression</dc:title>
  <dc:creator>dr kareem</dc:creator>
  <cp:lastModifiedBy>dr kareem</cp:lastModifiedBy>
  <cp:revision>4</cp:revision>
  <dcterms:created xsi:type="dcterms:W3CDTF">2015-12-05T19:54:41Z</dcterms:created>
  <dcterms:modified xsi:type="dcterms:W3CDTF">2015-12-07T19:51:22Z</dcterms:modified>
</cp:coreProperties>
</file>