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15"/>
  </p:notesMasterIdLst>
  <p:sldIdLst>
    <p:sldId id="256" r:id="rId2"/>
    <p:sldId id="260" r:id="rId3"/>
    <p:sldId id="261" r:id="rId4"/>
    <p:sldId id="262" r:id="rId5"/>
    <p:sldId id="264" r:id="rId6"/>
    <p:sldId id="265" r:id="rId7"/>
    <p:sldId id="266" r:id="rId8"/>
    <p:sldId id="267" r:id="rId9"/>
    <p:sldId id="268" r:id="rId10"/>
    <p:sldId id="269" r:id="rId11"/>
    <p:sldId id="270" r:id="rId12"/>
    <p:sldId id="271" r:id="rId13"/>
    <p:sldId id="272"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5" d="100"/>
          <a:sy n="45" d="100"/>
        </p:scale>
        <p:origin x="-124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C433204-C425-4919-9E53-423D09140A2D}" type="datetimeFigureOut">
              <a:rPr lang="ar-IQ" smtClean="0"/>
              <a:t>08/08/1440</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BD52C2C-D25E-4203-8ACF-C91ACB3AF857}" type="slidenum">
              <a:rPr lang="ar-IQ" smtClean="0"/>
              <a:t>‹#›</a:t>
            </a:fld>
            <a:endParaRPr lang="ar-IQ"/>
          </a:p>
        </p:txBody>
      </p:sp>
    </p:spTree>
    <p:extLst>
      <p:ext uri="{BB962C8B-B14F-4D97-AF65-F5344CB8AC3E}">
        <p14:creationId xmlns:p14="http://schemas.microsoft.com/office/powerpoint/2010/main" val="102236552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IQ" smtClean="0"/>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D18A1B81-6D68-421B-9FC9-A100C32F4F49}" type="slidenum">
              <a:rPr lang="en-US" smtClean="0">
                <a:latin typeface="Times" pitchFamily="18" charset="0"/>
              </a:rPr>
              <a:pPr/>
              <a:t>2</a:t>
            </a:fld>
            <a:endParaRPr lang="en-US" smtClean="0">
              <a:latin typeface="Times"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Rot="1" noChangeArrowheads="1" noTextEdit="1"/>
          </p:cNvSpPr>
          <p:nvPr>
            <p:ph type="sldImg"/>
          </p:nvPr>
        </p:nvSpPr>
        <p:spPr>
          <a:ln/>
        </p:spPr>
      </p:sp>
      <p:sp>
        <p:nvSpPr>
          <p:cNvPr id="962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IQ"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IQ" smtClean="0"/>
          </a:p>
        </p:txBody>
      </p:sp>
      <p:sp>
        <p:nvSpPr>
          <p:cNvPr id="972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B3880FF2-69DF-4D8E-BF72-EF139CC11808}" type="slidenum">
              <a:rPr lang="en-US" smtClean="0">
                <a:latin typeface="Times" pitchFamily="18" charset="0"/>
              </a:rPr>
              <a:pPr/>
              <a:t>12</a:t>
            </a:fld>
            <a:endParaRPr lang="en-US" smtClean="0">
              <a:latin typeface="Times"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EB67977F-1AA2-4AC3-ADAC-E667CB7DA2D1}" type="slidenum">
              <a:rPr lang="en-US" smtClean="0">
                <a:latin typeface="Times" pitchFamily="18" charset="0"/>
              </a:rPr>
              <a:pPr/>
              <a:t>13</a:t>
            </a:fld>
            <a:endParaRPr lang="en-US" smtClean="0">
              <a:latin typeface="Times" pitchFamily="18" charset="0"/>
            </a:endParaRPr>
          </a:p>
        </p:txBody>
      </p:sp>
      <p:sp>
        <p:nvSpPr>
          <p:cNvPr id="98307" name="Rectangle 2"/>
          <p:cNvSpPr>
            <a:spLocks noRo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smtClean="0"/>
              <a:t>Rehearse your show several times before presenting it to a live audience. Know when you will move on and have some sense of the time required. Know how to use the computer. Don't be fumbling about trying to figure out how to move from slide to slide.</a:t>
            </a:r>
          </a:p>
          <a:p>
            <a:r>
              <a:rPr lang="en-US" sz="1600" smtClean="0"/>
              <a:t>Avoid standing or sitting right behind your computer when you present. If necessary, have an assistant run the computer while you speak.</a:t>
            </a:r>
          </a:p>
          <a:p>
            <a:r>
              <a:rPr lang="en-US" sz="1600" smtClean="0"/>
              <a:t>PowerPoint slideshows are intended to accompany and illustrate your own verbal presentation</a:t>
            </a:r>
          </a:p>
          <a:p>
            <a:r>
              <a:rPr lang="en-US" sz="1600" b="1" smtClean="0"/>
              <a:t>Check equipment: </a:t>
            </a:r>
            <a:r>
              <a:rPr lang="en-US" sz="1600" smtClean="0"/>
              <a:t>Turn on all equipment and make sure it all works, especially the hand controller. Batteries good? </a:t>
            </a:r>
          </a:p>
          <a:p>
            <a:r>
              <a:rPr lang="en-US" sz="1600" b="1" smtClean="0"/>
              <a:t>Equipment: </a:t>
            </a:r>
            <a:r>
              <a:rPr lang="en-US" sz="1600" smtClean="0"/>
              <a:t>What equipment will be used? Computer? Overhead projector? What are its features? Who is responsible for getting it all to the site and set up? </a:t>
            </a:r>
          </a:p>
          <a:p>
            <a:r>
              <a:rPr lang="en-US" sz="1600" b="1" smtClean="0"/>
              <a:t>Software: </a:t>
            </a:r>
            <a:r>
              <a:rPr lang="en-US" sz="1600" smtClean="0"/>
              <a:t>What software (and its version number!) will run the presentation? Does it match what you used to create it? If not, does it matter? </a:t>
            </a:r>
          </a:p>
          <a:p>
            <a:r>
              <a:rPr lang="en-US" sz="1600" b="1" smtClean="0"/>
              <a:t>Media: </a:t>
            </a:r>
            <a:r>
              <a:rPr lang="en-US" sz="1600" smtClean="0"/>
              <a:t>How will you transport the presentation to the site? Will your presentation fit on the media you plan to use to transport it?  Can the computer that will run the presentation use that type of media?</a:t>
            </a:r>
            <a:br>
              <a:rPr lang="en-US" sz="1600" smtClean="0"/>
            </a:br>
            <a:r>
              <a:rPr lang="en-US" sz="1600" smtClean="0"/>
              <a:t>    (floppy disk, zip disk, USB drive, CD, DVD?) </a:t>
            </a:r>
          </a:p>
          <a:p>
            <a:r>
              <a:rPr lang="en-US" sz="1600" b="1" smtClean="0"/>
              <a:t>Handouts:</a:t>
            </a:r>
            <a:r>
              <a:rPr lang="en-US" sz="1600" smtClean="0"/>
              <a:t> Who is bringing? How to distribute and when and by whom? </a:t>
            </a:r>
          </a:p>
          <a:p>
            <a:endParaRPr lang="en-US" sz="16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8246DFDE-1C52-4BE8-A0C8-0AA306A6AB63}" type="slidenum">
              <a:rPr lang="en-US" smtClean="0">
                <a:latin typeface="Times" pitchFamily="18" charset="0"/>
              </a:rPr>
              <a:pPr/>
              <a:t>3</a:t>
            </a:fld>
            <a:endParaRPr lang="en-US" smtClean="0">
              <a:latin typeface="Times" pitchFamily="18" charset="0"/>
            </a:endParaRPr>
          </a:p>
        </p:txBody>
      </p:sp>
      <p:sp>
        <p:nvSpPr>
          <p:cNvPr id="87043" name="Rectangle 2"/>
          <p:cNvSpPr>
            <a:spLocks noRo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800" smtClean="0">
                <a:latin typeface="Arial" pitchFamily="34" charset="0"/>
              </a:rPr>
              <a:t>A poster is like a snapshot of your research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EF505253-FC6B-4D7B-B79B-D89EEA7C73A7}" type="slidenum">
              <a:rPr lang="en-US" smtClean="0">
                <a:latin typeface="Times" pitchFamily="18" charset="0"/>
              </a:rPr>
              <a:pPr/>
              <a:t>4</a:t>
            </a:fld>
            <a:endParaRPr lang="en-US" smtClean="0">
              <a:latin typeface="Times" pitchFamily="18" charset="0"/>
            </a:endParaRPr>
          </a:p>
        </p:txBody>
      </p:sp>
      <p:sp>
        <p:nvSpPr>
          <p:cNvPr id="88067" name="Rectangle 2"/>
          <p:cNvSpPr>
            <a:spLocks noRo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IQ"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IQ" smtClean="0"/>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8A399799-46F9-403B-A606-116D0E2EE0EF}" type="slidenum">
              <a:rPr lang="en-US" smtClean="0">
                <a:latin typeface="Times" pitchFamily="18" charset="0"/>
              </a:rPr>
              <a:pPr/>
              <a:t>5</a:t>
            </a:fld>
            <a:endParaRPr lang="en-US" smtClean="0">
              <a:latin typeface="Times"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Rot="1" noChangeArrowheads="1" noTextEdit="1"/>
          </p:cNvSpPr>
          <p:nvPr>
            <p:ph type="sldImg"/>
          </p:nvPr>
        </p:nvSpPr>
        <p:spPr>
          <a:ln/>
        </p:spPr>
      </p:sp>
      <p:sp>
        <p:nvSpPr>
          <p:cNvPr id="911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IQ"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6487B39A-E27D-4033-B4EE-803FD42FEF83}" type="slidenum">
              <a:rPr lang="en-US" smtClean="0">
                <a:latin typeface="Times" pitchFamily="18" charset="0"/>
              </a:rPr>
              <a:pPr/>
              <a:t>7</a:t>
            </a:fld>
            <a:endParaRPr lang="en-US" smtClean="0">
              <a:latin typeface="Times" pitchFamily="18" charset="0"/>
            </a:endParaRPr>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IQ"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Rot="1" noChangeArrowheads="1" noTextEdit="1"/>
          </p:cNvSpPr>
          <p:nvPr>
            <p:ph type="sldImg"/>
          </p:nvPr>
        </p:nvSpPr>
        <p:spPr>
          <a:ln/>
        </p:spPr>
      </p:sp>
      <p:sp>
        <p:nvSpPr>
          <p:cNvPr id="931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IQ"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IQ" smtClean="0"/>
          </a:p>
        </p:txBody>
      </p:sp>
      <p:sp>
        <p:nvSpPr>
          <p:cNvPr id="942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3E981B33-2BC9-409F-B5D0-8DB394D77455}" type="slidenum">
              <a:rPr lang="en-US" smtClean="0">
                <a:latin typeface="Times" pitchFamily="18" charset="0"/>
              </a:rPr>
              <a:pPr/>
              <a:t>9</a:t>
            </a:fld>
            <a:endParaRPr lang="en-US" smtClean="0">
              <a:latin typeface="Times"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IQ" smtClean="0"/>
          </a:p>
        </p:txBody>
      </p:sp>
      <p:sp>
        <p:nvSpPr>
          <p:cNvPr id="952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fld id="{7F77348C-8F67-4E99-BD0C-CAC16805576C}" type="slidenum">
              <a:rPr lang="en-US" smtClean="0">
                <a:latin typeface="Times" pitchFamily="18" charset="0"/>
              </a:rPr>
              <a:pPr/>
              <a:t>10</a:t>
            </a:fld>
            <a:endParaRPr lang="en-US" smtClean="0">
              <a:latin typeface="Times"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95DD8D6-4461-4735-BC7A-1C5AED950305}" type="datetimeFigureOut">
              <a:rPr lang="ar-IQ" smtClean="0"/>
              <a:t>08/08/1440</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F55FDAA-137B-4EC2-98DF-CC78090FD833}"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5DD8D6-4461-4735-BC7A-1C5AED950305}" type="datetimeFigureOut">
              <a:rPr lang="ar-IQ" smtClean="0"/>
              <a:t>08/08/1440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F55FDAA-137B-4EC2-98DF-CC78090FD83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5DD8D6-4461-4735-BC7A-1C5AED950305}" type="datetimeFigureOut">
              <a:rPr lang="ar-IQ" smtClean="0"/>
              <a:t>08/08/1440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F55FDAA-137B-4EC2-98DF-CC78090FD83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5DD8D6-4461-4735-BC7A-1C5AED950305}" type="datetimeFigureOut">
              <a:rPr lang="ar-IQ" smtClean="0"/>
              <a:t>08/08/1440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F55FDAA-137B-4EC2-98DF-CC78090FD833}"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95DD8D6-4461-4735-BC7A-1C5AED950305}" type="datetimeFigureOut">
              <a:rPr lang="ar-IQ" smtClean="0"/>
              <a:t>08/08/1440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F55FDAA-137B-4EC2-98DF-CC78090FD833}"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95DD8D6-4461-4735-BC7A-1C5AED950305}" type="datetimeFigureOut">
              <a:rPr lang="ar-IQ" smtClean="0"/>
              <a:t>08/08/1440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F55FDAA-137B-4EC2-98DF-CC78090FD833}"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95DD8D6-4461-4735-BC7A-1C5AED950305}" type="datetimeFigureOut">
              <a:rPr lang="ar-IQ" smtClean="0"/>
              <a:t>08/08/1440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2F55FDAA-137B-4EC2-98DF-CC78090FD833}"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95DD8D6-4461-4735-BC7A-1C5AED950305}" type="datetimeFigureOut">
              <a:rPr lang="ar-IQ" smtClean="0"/>
              <a:t>08/08/1440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2F55FDAA-137B-4EC2-98DF-CC78090FD833}"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95DD8D6-4461-4735-BC7A-1C5AED950305}" type="datetimeFigureOut">
              <a:rPr lang="ar-IQ" smtClean="0"/>
              <a:t>08/08/1440</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2F55FDAA-137B-4EC2-98DF-CC78090FD83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95DD8D6-4461-4735-BC7A-1C5AED950305}" type="datetimeFigureOut">
              <a:rPr lang="ar-IQ" smtClean="0"/>
              <a:t>08/08/1440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F55FDAA-137B-4EC2-98DF-CC78090FD833}"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95DD8D6-4461-4735-BC7A-1C5AED950305}" type="datetimeFigureOut">
              <a:rPr lang="ar-IQ" smtClean="0"/>
              <a:t>08/08/1440</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F55FDAA-137B-4EC2-98DF-CC78090FD833}"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95DD8D6-4461-4735-BC7A-1C5AED950305}" type="datetimeFigureOut">
              <a:rPr lang="ar-IQ" smtClean="0"/>
              <a:t>08/08/1440</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F55FDAA-137B-4EC2-98DF-CC78090FD833}"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hyperlink" Target="http://www.powerpointers.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Poster Presentations</a:t>
            </a:r>
            <a:endParaRPr lang="ar-IQ" dirty="0"/>
          </a:p>
        </p:txBody>
      </p:sp>
      <p:sp>
        <p:nvSpPr>
          <p:cNvPr id="3" name="Subtitle 2"/>
          <p:cNvSpPr>
            <a:spLocks noGrp="1"/>
          </p:cNvSpPr>
          <p:nvPr>
            <p:ph type="subTitle" idx="1"/>
          </p:nvPr>
        </p:nvSpPr>
        <p:spPr/>
        <p:txBody>
          <a:bodyPr/>
          <a:lstStyle/>
          <a:p>
            <a:r>
              <a:rPr lang="en-US" dirty="0" smtClean="0"/>
              <a:t> </a:t>
            </a:r>
            <a:r>
              <a:rPr lang="en-US" dirty="0" err="1" smtClean="0"/>
              <a:t>Dr</a:t>
            </a:r>
            <a:r>
              <a:rPr lang="en-US" dirty="0" smtClean="0"/>
              <a:t>  </a:t>
            </a:r>
            <a:r>
              <a:rPr lang="en-US" dirty="0" err="1" smtClean="0"/>
              <a:t>Amna</a:t>
            </a:r>
            <a:r>
              <a:rPr lang="en-US" dirty="0" smtClean="0"/>
              <a:t> Mohammed</a:t>
            </a:r>
          </a:p>
          <a:p>
            <a:r>
              <a:rPr lang="en-US" dirty="0"/>
              <a:t> </a:t>
            </a:r>
            <a:r>
              <a:rPr lang="en-US" dirty="0" smtClean="0"/>
              <a:t>PhD level</a:t>
            </a:r>
            <a:endParaRPr lang="ar-IQ" dirty="0"/>
          </a:p>
        </p:txBody>
      </p:sp>
    </p:spTree>
    <p:extLst>
      <p:ext uri="{BB962C8B-B14F-4D97-AF65-F5344CB8AC3E}">
        <p14:creationId xmlns:p14="http://schemas.microsoft.com/office/powerpoint/2010/main" val="3148120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p:txBody>
          <a:bodyPr/>
          <a:lstStyle/>
          <a:p>
            <a:pPr algn="l" rtl="0" eaLnBrk="1" hangingPunct="1"/>
            <a:r>
              <a:rPr lang="en-US" dirty="0" smtClean="0"/>
              <a:t>Consider using a flow chart or some other method of providing the viewer with a guide to inspecting your display. </a:t>
            </a:r>
          </a:p>
          <a:p>
            <a:pPr eaLnBrk="1" hangingPunct="1"/>
            <a:endParaRPr lang="en-US" dirty="0" smtClean="0"/>
          </a:p>
        </p:txBody>
      </p:sp>
      <p:sp>
        <p:nvSpPr>
          <p:cNvPr id="47106" name="Rectangle 2"/>
          <p:cNvSpPr>
            <a:spLocks noGrp="1" noChangeArrowheads="1"/>
          </p:cNvSpPr>
          <p:nvPr>
            <p:ph type="title"/>
          </p:nvPr>
        </p:nvSpPr>
        <p:spPr/>
        <p:txBody>
          <a:bodyPr/>
          <a:lstStyle/>
          <a:p>
            <a:pPr eaLnBrk="1" hangingPunct="1"/>
            <a:r>
              <a:rPr lang="en-US" sz="4000" smtClean="0"/>
              <a:t>Tip #6</a:t>
            </a:r>
          </a:p>
        </p:txBody>
      </p:sp>
    </p:spTree>
    <p:extLst>
      <p:ext uri="{BB962C8B-B14F-4D97-AF65-F5344CB8AC3E}">
        <p14:creationId xmlns:p14="http://schemas.microsoft.com/office/powerpoint/2010/main" val="3472328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0" y="0"/>
            <a:ext cx="9144000" cy="685800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ar-IQ"/>
          </a:p>
        </p:txBody>
      </p:sp>
      <p:sp>
        <p:nvSpPr>
          <p:cNvPr id="48131" name="Rectangle 3"/>
          <p:cNvSpPr>
            <a:spLocks noChangeArrowheads="1"/>
          </p:cNvSpPr>
          <p:nvPr/>
        </p:nvSpPr>
        <p:spPr bwMode="auto">
          <a:xfrm>
            <a:off x="0" y="0"/>
            <a:ext cx="9144000" cy="968375"/>
          </a:xfrm>
          <a:prstGeom prst="rect">
            <a:avLst/>
          </a:prstGeom>
          <a:gradFill rotWithShape="1">
            <a:gsLst>
              <a:gs pos="0">
                <a:srgbClr val="0A16FF"/>
              </a:gs>
              <a:gs pos="100000">
                <a:srgbClr val="C8CB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48132" name="Line 4"/>
          <p:cNvSpPr>
            <a:spLocks noChangeShapeType="1"/>
          </p:cNvSpPr>
          <p:nvPr/>
        </p:nvSpPr>
        <p:spPr bwMode="auto">
          <a:xfrm>
            <a:off x="1196975" y="5397500"/>
            <a:ext cx="527050" cy="66675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48133" name="Text Box 5"/>
          <p:cNvSpPr txBox="1">
            <a:spLocks noChangeArrowheads="1"/>
          </p:cNvSpPr>
          <p:nvPr/>
        </p:nvSpPr>
        <p:spPr bwMode="auto">
          <a:xfrm>
            <a:off x="217488" y="28575"/>
            <a:ext cx="8709025"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ctr"/>
            <a:r>
              <a:rPr lang="en-US" sz="2000" b="1">
                <a:solidFill>
                  <a:srgbClr val="000000"/>
                </a:solidFill>
              </a:rPr>
              <a:t>Using computer simulation software to enhance student learning</a:t>
            </a:r>
            <a:endParaRPr lang="en-US" sz="2000" b="1">
              <a:solidFill>
                <a:srgbClr val="000000"/>
              </a:solidFill>
              <a:latin typeface="Helvetica" pitchFamily="34" charset="0"/>
            </a:endParaRPr>
          </a:p>
          <a:p>
            <a:pPr algn="ctr">
              <a:spcBef>
                <a:spcPct val="50000"/>
              </a:spcBef>
            </a:pPr>
            <a:r>
              <a:rPr lang="en-US" sz="1300" b="1">
                <a:solidFill>
                  <a:srgbClr val="000000"/>
                </a:solidFill>
                <a:latin typeface="ESRI AMFM Gas" pitchFamily="2" charset="0"/>
              </a:rPr>
              <a:t>Kent D. Kobayashi</a:t>
            </a:r>
            <a:endParaRPr lang="en-US" sz="1600">
              <a:solidFill>
                <a:srgbClr val="000000"/>
              </a:solidFill>
              <a:latin typeface="ESRI AMFM Gas" pitchFamily="2" charset="0"/>
            </a:endParaRPr>
          </a:p>
          <a:p>
            <a:pPr algn="ctr">
              <a:spcBef>
                <a:spcPct val="50000"/>
              </a:spcBef>
            </a:pPr>
            <a:r>
              <a:rPr lang="en-US" sz="1100" b="1">
                <a:solidFill>
                  <a:srgbClr val="000000"/>
                </a:solidFill>
              </a:rPr>
              <a:t>Tropical Plant &amp; Soil Sciences Department, University of Hawaii at Manoa</a:t>
            </a:r>
            <a:endParaRPr lang="en-US" sz="1300">
              <a:solidFill>
                <a:srgbClr val="000000"/>
              </a:solidFill>
            </a:endParaRPr>
          </a:p>
        </p:txBody>
      </p:sp>
      <p:grpSp>
        <p:nvGrpSpPr>
          <p:cNvPr id="48134" name="Group 6"/>
          <p:cNvGrpSpPr>
            <a:grpSpLocks/>
          </p:cNvGrpSpPr>
          <p:nvPr/>
        </p:nvGrpSpPr>
        <p:grpSpPr bwMode="auto">
          <a:xfrm>
            <a:off x="217488" y="1397000"/>
            <a:ext cx="1741487" cy="301625"/>
            <a:chOff x="4799" y="4080"/>
            <a:chExt cx="4608" cy="912"/>
          </a:xfrm>
        </p:grpSpPr>
        <p:sp>
          <p:nvSpPr>
            <p:cNvPr id="48194" name="Rectangle 7"/>
            <p:cNvSpPr>
              <a:spLocks noChangeArrowheads="1"/>
            </p:cNvSpPr>
            <p:nvPr/>
          </p:nvSpPr>
          <p:spPr bwMode="auto">
            <a:xfrm>
              <a:off x="4799" y="4080"/>
              <a:ext cx="4608" cy="912"/>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48195" name="Text Box 8"/>
            <p:cNvSpPr txBox="1">
              <a:spLocks noChangeArrowheads="1"/>
            </p:cNvSpPr>
            <p:nvPr/>
          </p:nvSpPr>
          <p:spPr bwMode="auto">
            <a:xfrm>
              <a:off x="4848" y="4224"/>
              <a:ext cx="3744"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r>
                <a:rPr lang="en-US" sz="1300" b="1"/>
                <a:t>Introduction</a:t>
              </a:r>
              <a:endParaRPr lang="en-US" sz="1300" b="1">
                <a:latin typeface="Helvetica" pitchFamily="34" charset="0"/>
              </a:endParaRPr>
            </a:p>
          </p:txBody>
        </p:sp>
      </p:grpSp>
      <p:grpSp>
        <p:nvGrpSpPr>
          <p:cNvPr id="48135" name="Group 9"/>
          <p:cNvGrpSpPr>
            <a:grpSpLocks/>
          </p:cNvGrpSpPr>
          <p:nvPr/>
        </p:nvGrpSpPr>
        <p:grpSpPr bwMode="auto">
          <a:xfrm>
            <a:off x="254000" y="2841625"/>
            <a:ext cx="1741488" cy="301625"/>
            <a:chOff x="672" y="8592"/>
            <a:chExt cx="4607" cy="912"/>
          </a:xfrm>
        </p:grpSpPr>
        <p:sp>
          <p:nvSpPr>
            <p:cNvPr id="48192" name="Rectangle 10"/>
            <p:cNvSpPr>
              <a:spLocks noChangeArrowheads="1"/>
            </p:cNvSpPr>
            <p:nvPr/>
          </p:nvSpPr>
          <p:spPr bwMode="auto">
            <a:xfrm>
              <a:off x="672" y="8592"/>
              <a:ext cx="4607" cy="912"/>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48193" name="Rectangle 11"/>
            <p:cNvSpPr>
              <a:spLocks noChangeArrowheads="1"/>
            </p:cNvSpPr>
            <p:nvPr/>
          </p:nvSpPr>
          <p:spPr bwMode="auto">
            <a:xfrm>
              <a:off x="720" y="8736"/>
              <a:ext cx="2448"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p>
              <a:pPr defTabSz="204788"/>
              <a:r>
                <a:rPr lang="en-US" sz="1300" b="1"/>
                <a:t>Methods</a:t>
              </a:r>
            </a:p>
          </p:txBody>
        </p:sp>
      </p:grpSp>
      <p:sp>
        <p:nvSpPr>
          <p:cNvPr id="48136" name="Rectangle 12"/>
          <p:cNvSpPr>
            <a:spLocks noChangeArrowheads="1"/>
          </p:cNvSpPr>
          <p:nvPr/>
        </p:nvSpPr>
        <p:spPr bwMode="auto">
          <a:xfrm>
            <a:off x="4789488" y="2365375"/>
            <a:ext cx="1741487" cy="301625"/>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48137" name="Rectangle 13"/>
          <p:cNvSpPr>
            <a:spLocks noChangeArrowheads="1"/>
          </p:cNvSpPr>
          <p:nvPr/>
        </p:nvSpPr>
        <p:spPr bwMode="auto">
          <a:xfrm>
            <a:off x="4916488" y="2413000"/>
            <a:ext cx="7000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defTabSz="204788"/>
            <a:r>
              <a:rPr lang="en-US" sz="1300" b="1"/>
              <a:t>Results</a:t>
            </a:r>
            <a:endParaRPr lang="en-US" sz="1300" b="1">
              <a:latin typeface="Helvetica" pitchFamily="34" charset="0"/>
            </a:endParaRPr>
          </a:p>
        </p:txBody>
      </p:sp>
      <p:grpSp>
        <p:nvGrpSpPr>
          <p:cNvPr id="48138" name="Group 14"/>
          <p:cNvGrpSpPr>
            <a:grpSpLocks/>
          </p:cNvGrpSpPr>
          <p:nvPr/>
        </p:nvGrpSpPr>
        <p:grpSpPr bwMode="auto">
          <a:xfrm>
            <a:off x="4789488" y="5334000"/>
            <a:ext cx="1560512" cy="301625"/>
            <a:chOff x="12672" y="15936"/>
            <a:chExt cx="4128" cy="912"/>
          </a:xfrm>
        </p:grpSpPr>
        <p:sp>
          <p:nvSpPr>
            <p:cNvPr id="48190" name="Rectangle 15"/>
            <p:cNvSpPr>
              <a:spLocks noChangeArrowheads="1"/>
            </p:cNvSpPr>
            <p:nvPr/>
          </p:nvSpPr>
          <p:spPr bwMode="auto">
            <a:xfrm>
              <a:off x="12672" y="15936"/>
              <a:ext cx="4128" cy="912"/>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nchor="ctr"/>
            <a:lstStyle/>
            <a:p>
              <a:pPr defTabSz="204788"/>
              <a:endParaRPr lang="ar-IQ" sz="500">
                <a:latin typeface="Times" pitchFamily="18" charset="0"/>
              </a:endParaRPr>
            </a:p>
          </p:txBody>
        </p:sp>
        <p:sp>
          <p:nvSpPr>
            <p:cNvPr id="48191" name="Rectangle 16"/>
            <p:cNvSpPr>
              <a:spLocks noChangeArrowheads="1"/>
            </p:cNvSpPr>
            <p:nvPr/>
          </p:nvSpPr>
          <p:spPr bwMode="auto">
            <a:xfrm>
              <a:off x="12855" y="16128"/>
              <a:ext cx="2995"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defTabSz="204788"/>
              <a:r>
                <a:rPr lang="en-US" sz="1300" b="1"/>
                <a:t>Conclusions</a:t>
              </a:r>
            </a:p>
          </p:txBody>
        </p:sp>
      </p:grpSp>
      <p:sp>
        <p:nvSpPr>
          <p:cNvPr id="48139" name="Text Box 17"/>
          <p:cNvSpPr txBox="1">
            <a:spLocks noChangeArrowheads="1"/>
          </p:cNvSpPr>
          <p:nvPr/>
        </p:nvSpPr>
        <p:spPr bwMode="auto">
          <a:xfrm>
            <a:off x="217488" y="1841500"/>
            <a:ext cx="435292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1000">
                <a:solidFill>
                  <a:srgbClr val="000000"/>
                </a:solidFill>
              </a:rPr>
              <a:t>How can the student-learning experience be enhanced using computer simulations?</a:t>
            </a:r>
          </a:p>
          <a:p>
            <a:pPr algn="just"/>
            <a:endParaRPr lang="en-US" sz="1000">
              <a:solidFill>
                <a:srgbClr val="000000"/>
              </a:solidFill>
            </a:endParaRPr>
          </a:p>
          <a:p>
            <a:pPr algn="just"/>
            <a:r>
              <a:rPr lang="en-US" sz="1000">
                <a:solidFill>
                  <a:srgbClr val="000000"/>
                </a:solidFill>
              </a:rPr>
              <a:t>This paper describes the use of several simulation programs to promote active, hands-on learning in a graduate course on crop modeling.</a:t>
            </a:r>
          </a:p>
        </p:txBody>
      </p:sp>
      <p:sp>
        <p:nvSpPr>
          <p:cNvPr id="48140" name="Text Box 18"/>
          <p:cNvSpPr txBox="1">
            <a:spLocks noChangeArrowheads="1"/>
          </p:cNvSpPr>
          <p:nvPr/>
        </p:nvSpPr>
        <p:spPr bwMode="auto">
          <a:xfrm>
            <a:off x="217488" y="3317875"/>
            <a:ext cx="435292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1000" i="1">
                <a:solidFill>
                  <a:srgbClr val="000000"/>
                </a:solidFill>
              </a:rPr>
              <a:t>TPSS 601 Crop Modeling</a:t>
            </a:r>
            <a:r>
              <a:rPr lang="en-US" sz="1000">
                <a:solidFill>
                  <a:srgbClr val="000000"/>
                </a:solidFill>
              </a:rPr>
              <a:t> covers modeling crop growth and development. In the laboratory session, students discuss scientific papers.</a:t>
            </a:r>
          </a:p>
          <a:p>
            <a:pPr algn="just"/>
            <a:endParaRPr lang="en-US" sz="1000">
              <a:solidFill>
                <a:srgbClr val="000000"/>
              </a:solidFill>
            </a:endParaRPr>
          </a:p>
          <a:p>
            <a:pPr algn="just"/>
            <a:r>
              <a:rPr lang="en-US" sz="1000">
                <a:solidFill>
                  <a:srgbClr val="000000"/>
                </a:solidFill>
              </a:rPr>
              <a:t>Software to do crop simulations—</a:t>
            </a:r>
            <a:r>
              <a:rPr lang="en-US" sz="1000" b="1" i="1">
                <a:solidFill>
                  <a:srgbClr val="000000"/>
                </a:solidFill>
              </a:rPr>
              <a:t>CSMP, BASIC, and STELLA</a:t>
            </a:r>
            <a:r>
              <a:rPr lang="en-US" sz="1000">
                <a:solidFill>
                  <a:srgbClr val="000000"/>
                </a:solidFill>
              </a:rPr>
              <a:t>—were introduced into the lab session. Using these software, students developed their own crop models for homework and lab assignments, and a term project.</a:t>
            </a:r>
          </a:p>
          <a:p>
            <a:pPr>
              <a:lnSpc>
                <a:spcPct val="150000"/>
              </a:lnSpc>
              <a:spcBef>
                <a:spcPct val="50000"/>
              </a:spcBef>
            </a:pPr>
            <a:endParaRPr lang="en-US" sz="1000">
              <a:solidFill>
                <a:srgbClr val="000000"/>
              </a:solidFill>
            </a:endParaRPr>
          </a:p>
        </p:txBody>
      </p:sp>
      <p:sp>
        <p:nvSpPr>
          <p:cNvPr id="48141" name="Text Box 19"/>
          <p:cNvSpPr txBox="1">
            <a:spLocks noChangeArrowheads="1"/>
          </p:cNvSpPr>
          <p:nvPr/>
        </p:nvSpPr>
        <p:spPr bwMode="auto">
          <a:xfrm>
            <a:off x="4681538" y="5691188"/>
            <a:ext cx="4244975"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marL="115888"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r>
              <a:rPr lang="en-US" sz="1000">
                <a:solidFill>
                  <a:srgbClr val="000000"/>
                </a:solidFill>
              </a:rPr>
              <a:t>Use of computer simulation software in a crop modeling course enabled students to develop crop models, thereby enhancing active learning through hands-on experience.</a:t>
            </a:r>
          </a:p>
        </p:txBody>
      </p:sp>
      <p:sp>
        <p:nvSpPr>
          <p:cNvPr id="48142" name="Text Box 20"/>
          <p:cNvSpPr txBox="1">
            <a:spLocks noChangeArrowheads="1"/>
          </p:cNvSpPr>
          <p:nvPr/>
        </p:nvSpPr>
        <p:spPr bwMode="auto">
          <a:xfrm>
            <a:off x="4681538" y="2825750"/>
            <a:ext cx="4462462"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marL="109538" indent="92075" defTabSz="204788">
              <a:tabLst>
                <a:tab pos="204788" algn="l"/>
              </a:tabLst>
              <a:defRPr>
                <a:solidFill>
                  <a:schemeClr val="tx1"/>
                </a:solidFill>
                <a:latin typeface="Arial" pitchFamily="34" charset="0"/>
              </a:defRPr>
            </a:lvl1pPr>
            <a:lvl2pPr marL="742950" indent="-285750" defTabSz="204788">
              <a:tabLst>
                <a:tab pos="204788" algn="l"/>
              </a:tabLst>
              <a:defRPr>
                <a:solidFill>
                  <a:schemeClr val="tx1"/>
                </a:solidFill>
                <a:latin typeface="Arial" pitchFamily="34" charset="0"/>
              </a:defRPr>
            </a:lvl2pPr>
            <a:lvl3pPr marL="1143000" indent="-228600" defTabSz="204788">
              <a:tabLst>
                <a:tab pos="204788" algn="l"/>
              </a:tabLst>
              <a:defRPr>
                <a:solidFill>
                  <a:schemeClr val="tx1"/>
                </a:solidFill>
                <a:latin typeface="Arial" pitchFamily="34" charset="0"/>
              </a:defRPr>
            </a:lvl3pPr>
            <a:lvl4pPr marL="1600200" indent="-228600" defTabSz="204788">
              <a:tabLst>
                <a:tab pos="204788" algn="l"/>
              </a:tabLst>
              <a:defRPr>
                <a:solidFill>
                  <a:schemeClr val="tx1"/>
                </a:solidFill>
                <a:latin typeface="Arial" pitchFamily="34" charset="0"/>
              </a:defRPr>
            </a:lvl4pPr>
            <a:lvl5pPr marL="2057400" indent="-228600" defTabSz="204788">
              <a:tabLst>
                <a:tab pos="204788" algn="l"/>
              </a:tabLst>
              <a:defRPr>
                <a:solidFill>
                  <a:schemeClr val="tx1"/>
                </a:solidFill>
                <a:latin typeface="Arial" pitchFamily="34" charset="0"/>
              </a:defRPr>
            </a:lvl5pPr>
            <a:lvl6pPr marL="2514600" indent="-228600" algn="l" defTabSz="204788" rtl="0" eaLnBrk="0" fontAlgn="base" hangingPunct="0">
              <a:spcBef>
                <a:spcPct val="0"/>
              </a:spcBef>
              <a:spcAft>
                <a:spcPct val="0"/>
              </a:spcAft>
              <a:tabLst>
                <a:tab pos="204788" algn="l"/>
              </a:tabLst>
              <a:defRPr>
                <a:solidFill>
                  <a:schemeClr val="tx1"/>
                </a:solidFill>
                <a:latin typeface="Arial" pitchFamily="34" charset="0"/>
              </a:defRPr>
            </a:lvl6pPr>
            <a:lvl7pPr marL="2971800" indent="-228600" algn="l" defTabSz="204788" rtl="0" eaLnBrk="0" fontAlgn="base" hangingPunct="0">
              <a:spcBef>
                <a:spcPct val="0"/>
              </a:spcBef>
              <a:spcAft>
                <a:spcPct val="0"/>
              </a:spcAft>
              <a:tabLst>
                <a:tab pos="204788" algn="l"/>
              </a:tabLst>
              <a:defRPr>
                <a:solidFill>
                  <a:schemeClr val="tx1"/>
                </a:solidFill>
                <a:latin typeface="Arial" pitchFamily="34" charset="0"/>
              </a:defRPr>
            </a:lvl7pPr>
            <a:lvl8pPr marL="3429000" indent="-228600" algn="l" defTabSz="204788" rtl="0" eaLnBrk="0" fontAlgn="base" hangingPunct="0">
              <a:spcBef>
                <a:spcPct val="0"/>
              </a:spcBef>
              <a:spcAft>
                <a:spcPct val="0"/>
              </a:spcAft>
              <a:tabLst>
                <a:tab pos="204788" algn="l"/>
              </a:tabLst>
              <a:defRPr>
                <a:solidFill>
                  <a:schemeClr val="tx1"/>
                </a:solidFill>
                <a:latin typeface="Arial" pitchFamily="34" charset="0"/>
              </a:defRPr>
            </a:lvl8pPr>
            <a:lvl9pPr marL="3886200" indent="-228600" algn="l" defTabSz="204788" rtl="0" eaLnBrk="0" fontAlgn="base" hangingPunct="0">
              <a:spcBef>
                <a:spcPct val="0"/>
              </a:spcBef>
              <a:spcAft>
                <a:spcPct val="0"/>
              </a:spcAft>
              <a:tabLst>
                <a:tab pos="204788" algn="l"/>
              </a:tabLst>
              <a:defRPr>
                <a:solidFill>
                  <a:schemeClr val="tx1"/>
                </a:solidFill>
                <a:latin typeface="Arial" pitchFamily="34" charset="0"/>
              </a:defRPr>
            </a:lvl9pPr>
          </a:lstStyle>
          <a:p>
            <a:pPr>
              <a:buFont typeface="Wingdings" pitchFamily="2" charset="2"/>
              <a:buChar char="§"/>
            </a:pPr>
            <a:r>
              <a:rPr lang="en-US" sz="1000">
                <a:solidFill>
                  <a:srgbClr val="000000"/>
                </a:solidFill>
              </a:rPr>
              <a:t>Enhanced understanding of crop physiology and relationship 	between crop and environment.</a:t>
            </a:r>
          </a:p>
          <a:p>
            <a:pPr>
              <a:buFont typeface="Wingdings" pitchFamily="2" charset="2"/>
              <a:buChar char="§"/>
            </a:pPr>
            <a:r>
              <a:rPr lang="en-US" sz="1000">
                <a:solidFill>
                  <a:srgbClr val="000000"/>
                </a:solidFill>
              </a:rPr>
              <a:t>Students had hands-on experience developing their own crop models.</a:t>
            </a:r>
          </a:p>
          <a:p>
            <a:pPr>
              <a:buFont typeface="Wingdings" pitchFamily="2" charset="2"/>
              <a:buChar char="§"/>
            </a:pPr>
            <a:r>
              <a:rPr lang="en-US" sz="1000">
                <a:solidFill>
                  <a:srgbClr val="000000"/>
                </a:solidFill>
              </a:rPr>
              <a:t>Enabled exploring "what if" scenarios.</a:t>
            </a:r>
          </a:p>
        </p:txBody>
      </p:sp>
      <p:graphicFrame>
        <p:nvGraphicFramePr>
          <p:cNvPr id="257093" name="Group 69"/>
          <p:cNvGraphicFramePr>
            <a:graphicFrameLocks noGrp="1"/>
          </p:cNvGraphicFramePr>
          <p:nvPr/>
        </p:nvGraphicFramePr>
        <p:xfrm>
          <a:off x="5080000" y="3548063"/>
          <a:ext cx="3556000" cy="1025528"/>
        </p:xfrm>
        <a:graphic>
          <a:graphicData uri="http://schemas.openxmlformats.org/drawingml/2006/table">
            <a:tbl>
              <a:tblPr/>
              <a:tblGrid>
                <a:gridCol w="471488"/>
                <a:gridCol w="1443037"/>
                <a:gridCol w="1641475"/>
              </a:tblGrid>
              <a:tr h="96707">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0" u="none" strike="noStrike" cap="none" normalizeH="0" baseline="0" smtClean="0">
                          <a:ln>
                            <a:noFill/>
                          </a:ln>
                          <a:solidFill>
                            <a:schemeClr val="tx1"/>
                          </a:solidFill>
                          <a:effectLst/>
                          <a:latin typeface="Arial" charset="0"/>
                        </a:rPr>
                        <a:t>Software</a:t>
                      </a:r>
                    </a:p>
                  </a:txBody>
                  <a:tcPr marL="20510" marR="20510" marT="10254" marB="1025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0" u="none" strike="noStrike" cap="none" normalizeH="0" baseline="0" smtClean="0">
                          <a:ln>
                            <a:noFill/>
                          </a:ln>
                          <a:solidFill>
                            <a:schemeClr val="tx1"/>
                          </a:solidFill>
                          <a:effectLst/>
                          <a:latin typeface="Arial" charset="0"/>
                        </a:rPr>
                        <a:t>Advantages</a:t>
                      </a:r>
                    </a:p>
                  </a:txBody>
                  <a:tcPr marL="20510" marR="20510" marT="10254" marB="102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0" u="none" strike="noStrike" cap="none" normalizeH="0" baseline="0" smtClean="0">
                          <a:ln>
                            <a:noFill/>
                          </a:ln>
                          <a:solidFill>
                            <a:schemeClr val="tx1"/>
                          </a:solidFill>
                          <a:effectLst/>
                          <a:latin typeface="Arial" charset="0"/>
                        </a:rPr>
                        <a:t>Disadvantages</a:t>
                      </a:r>
                    </a:p>
                  </a:txBody>
                  <a:tcPr marL="20510" marR="20510" marT="10254" marB="1025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3822">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1" u="none" strike="noStrike" cap="none" normalizeH="0" baseline="0" smtClean="0">
                          <a:ln>
                            <a:noFill/>
                          </a:ln>
                          <a:solidFill>
                            <a:schemeClr val="tx1"/>
                          </a:solidFill>
                          <a:effectLst/>
                          <a:latin typeface="Arial" charset="0"/>
                        </a:rPr>
                        <a:t>CSMP</a:t>
                      </a:r>
                      <a:endParaRPr kumimoji="0" lang="en-US" sz="500" b="0" i="0" u="none" strike="noStrike" cap="none" normalizeH="0" baseline="0" smtClean="0">
                        <a:ln>
                          <a:noFill/>
                        </a:ln>
                        <a:solidFill>
                          <a:schemeClr val="tx1"/>
                        </a:solidFill>
                        <a:effectLst/>
                        <a:latin typeface="Arial" charset="0"/>
                      </a:endParaRPr>
                    </a:p>
                  </a:txBody>
                  <a:tcPr marL="20510" marR="20510" marT="10254" marB="1025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Simple coding.</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Models already available.</a:t>
                      </a:r>
                    </a:p>
                  </a:txBody>
                  <a:tcPr marL="20510" marR="20510" marT="10254" marB="102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Crude graphs.</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Need to run on mainframe computer.</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endParaRPr kumimoji="0" lang="en-US" sz="500" b="0" i="0" u="none" strike="noStrike" cap="none" normalizeH="0" baseline="0" smtClean="0">
                        <a:ln>
                          <a:noFill/>
                        </a:ln>
                        <a:solidFill>
                          <a:schemeClr val="tx1"/>
                        </a:solidFill>
                        <a:effectLst/>
                        <a:latin typeface="Arial" charset="0"/>
                      </a:endParaRPr>
                    </a:p>
                  </a:txBody>
                  <a:tcPr marL="20510" marR="20510" marT="10254" marB="1025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5410">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1" u="none" strike="noStrike" cap="none" normalizeH="0" baseline="0" smtClean="0">
                          <a:ln>
                            <a:noFill/>
                          </a:ln>
                          <a:solidFill>
                            <a:schemeClr val="tx1"/>
                          </a:solidFill>
                          <a:effectLst/>
                          <a:latin typeface="Arial" charset="0"/>
                        </a:rPr>
                        <a:t>BASIC</a:t>
                      </a:r>
                      <a:endParaRPr kumimoji="0" lang="en-US" sz="500" b="0" i="0" u="none" strike="noStrike" cap="none" normalizeH="0" baseline="0" smtClean="0">
                        <a:ln>
                          <a:noFill/>
                        </a:ln>
                        <a:solidFill>
                          <a:schemeClr val="tx1"/>
                        </a:solidFill>
                        <a:effectLst/>
                        <a:latin typeface="Arial" charset="0"/>
                      </a:endParaRPr>
                    </a:p>
                  </a:txBody>
                  <a:tcPr marL="20510" marR="20510" marT="10254" marB="1025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Simple coding.</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Models already available.</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endParaRPr kumimoji="0" lang="en-US" sz="500" b="0" i="0" u="none" strike="noStrike" cap="none" normalizeH="0" baseline="0" smtClean="0">
                        <a:ln>
                          <a:noFill/>
                        </a:ln>
                        <a:solidFill>
                          <a:schemeClr val="tx1"/>
                        </a:solidFill>
                        <a:effectLst/>
                        <a:latin typeface="Arial" charset="0"/>
                      </a:endParaRPr>
                    </a:p>
                  </a:txBody>
                  <a:tcPr marL="20510" marR="20510" marT="10254" marB="102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Students would have to learn language.</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Many lines of code needed.</a:t>
                      </a:r>
                    </a:p>
                  </a:txBody>
                  <a:tcPr marL="20510" marR="20510" marT="10254" marB="1025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586">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1" u="none" strike="noStrike" cap="none" normalizeH="0" baseline="0" smtClean="0">
                          <a:ln>
                            <a:noFill/>
                          </a:ln>
                          <a:solidFill>
                            <a:schemeClr val="tx1"/>
                          </a:solidFill>
                          <a:effectLst/>
                          <a:latin typeface="Arial" charset="0"/>
                        </a:rPr>
                        <a:t>STELLA</a:t>
                      </a:r>
                      <a:endParaRPr kumimoji="0" lang="en-US" sz="500" b="0" i="0" u="none" strike="noStrike" cap="none" normalizeH="0" baseline="0" smtClean="0">
                        <a:ln>
                          <a:noFill/>
                        </a:ln>
                        <a:solidFill>
                          <a:schemeClr val="tx1"/>
                        </a:solidFill>
                        <a:effectLst/>
                        <a:latin typeface="Arial" charset="0"/>
                      </a:endParaRPr>
                    </a:p>
                  </a:txBody>
                  <a:tcPr marL="20510" marR="20510" marT="10254" marB="1025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Graphical icon based.</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Relational diagram approach.</a:t>
                      </a:r>
                    </a:p>
                  </a:txBody>
                  <a:tcPr marL="20510" marR="20510" marT="10254" marB="102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tab pos="457200" algn="l"/>
                        </a:tabLst>
                      </a:pPr>
                      <a:r>
                        <a:rPr kumimoji="0" lang="en-US" sz="500" b="0" i="0" u="none" strike="noStrike" cap="none" normalizeH="0" baseline="0" smtClean="0">
                          <a:ln>
                            <a:noFill/>
                          </a:ln>
                          <a:solidFill>
                            <a:schemeClr val="tx1"/>
                          </a:solidFill>
                          <a:effectLst/>
                          <a:latin typeface="Arial" charset="0"/>
                        </a:rPr>
                        <a:t>Logistics—only Mac version used.</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tab pos="457200" algn="l"/>
                        </a:tabLst>
                      </a:pPr>
                      <a:r>
                        <a:rPr kumimoji="0" lang="en-US" sz="500" b="0" i="0" u="none" strike="noStrike" cap="none" normalizeH="0" baseline="0" smtClean="0">
                          <a:ln>
                            <a:noFill/>
                          </a:ln>
                          <a:solidFill>
                            <a:schemeClr val="tx1"/>
                          </a:solidFill>
                          <a:effectLst/>
                          <a:latin typeface="Arial" charset="0"/>
                        </a:rPr>
                        <a:t>Software is expensive.</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tab pos="457200" algn="l"/>
                        </a:tabLst>
                      </a:pPr>
                      <a:endParaRPr kumimoji="0" lang="en-US" sz="500" b="0" i="0" u="none" strike="noStrike" cap="none" normalizeH="0" baseline="0" smtClean="0">
                        <a:ln>
                          <a:noFill/>
                        </a:ln>
                        <a:solidFill>
                          <a:schemeClr val="tx1"/>
                        </a:solidFill>
                        <a:effectLst/>
                        <a:latin typeface="Arial" charset="0"/>
                      </a:endParaRPr>
                    </a:p>
                  </a:txBody>
                  <a:tcPr marL="20510" marR="20510" marT="10254" marB="1025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48165" name="Group 43"/>
          <p:cNvGrpSpPr>
            <a:grpSpLocks/>
          </p:cNvGrpSpPr>
          <p:nvPr/>
        </p:nvGrpSpPr>
        <p:grpSpPr bwMode="auto">
          <a:xfrm>
            <a:off x="327025" y="4635500"/>
            <a:ext cx="1704975" cy="776288"/>
            <a:chOff x="816" y="13824"/>
            <a:chExt cx="4510" cy="2347"/>
          </a:xfrm>
        </p:grpSpPr>
        <p:grpSp>
          <p:nvGrpSpPr>
            <p:cNvPr id="48186" name="Group 44"/>
            <p:cNvGrpSpPr>
              <a:grpSpLocks/>
            </p:cNvGrpSpPr>
            <p:nvPr/>
          </p:nvGrpSpPr>
          <p:grpSpPr bwMode="auto">
            <a:xfrm>
              <a:off x="1348" y="13824"/>
              <a:ext cx="3840" cy="1886"/>
              <a:chOff x="1104" y="13824"/>
              <a:chExt cx="3840" cy="1886"/>
            </a:xfrm>
          </p:grpSpPr>
          <p:sp>
            <p:nvSpPr>
              <p:cNvPr id="48188" name="AutoShape 45"/>
              <p:cNvSpPr>
                <a:spLocks noChangeArrowheads="1"/>
              </p:cNvSpPr>
              <p:nvPr/>
            </p:nvSpPr>
            <p:spPr bwMode="auto">
              <a:xfrm>
                <a:off x="1104" y="13824"/>
                <a:ext cx="3840" cy="1872"/>
              </a:xfrm>
              <a:prstGeom prst="roundRect">
                <a:avLst>
                  <a:gd name="adj" fmla="val 16667"/>
                </a:avLst>
              </a:prstGeom>
              <a:solidFill>
                <a:schemeClr val="hlink"/>
              </a:solidFill>
              <a:ln w="9525">
                <a:solidFill>
                  <a:schemeClr val="tx1"/>
                </a:solidFill>
                <a:round/>
                <a:headEnd/>
                <a:tailEnd/>
              </a:ln>
            </p:spPr>
            <p:txBody>
              <a:bodyPr wrap="none" anchor="ctr"/>
              <a:lstStyle/>
              <a:p>
                <a:endParaRPr lang="ar-IQ"/>
              </a:p>
            </p:txBody>
          </p:sp>
          <p:sp>
            <p:nvSpPr>
              <p:cNvPr id="48189" name="Text Box 46"/>
              <p:cNvSpPr txBox="1">
                <a:spLocks noChangeArrowheads="1"/>
              </p:cNvSpPr>
              <p:nvPr/>
            </p:nvSpPr>
            <p:spPr bwMode="auto">
              <a:xfrm>
                <a:off x="1247" y="14002"/>
                <a:ext cx="3378" cy="170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r>
                  <a:rPr lang="en-US" sz="900" b="1"/>
                  <a:t>A=INTGRL(IA,GR)</a:t>
                </a:r>
              </a:p>
              <a:p>
                <a:r>
                  <a:rPr lang="en-US" sz="900" b="1"/>
                  <a:t>GR=RGR*A</a:t>
                </a:r>
              </a:p>
              <a:p>
                <a:r>
                  <a:rPr lang="en-US" sz="900" b="1"/>
                  <a:t>INCON IA=1.</a:t>
                </a:r>
              </a:p>
              <a:p>
                <a:r>
                  <a:rPr lang="en-US" sz="900" b="1"/>
                  <a:t>PARAMETER RGR=0.1</a:t>
                </a:r>
              </a:p>
            </p:txBody>
          </p:sp>
        </p:grpSp>
        <p:sp>
          <p:nvSpPr>
            <p:cNvPr id="48187" name="Text Box 47"/>
            <p:cNvSpPr txBox="1">
              <a:spLocks noChangeArrowheads="1"/>
            </p:cNvSpPr>
            <p:nvPr/>
          </p:nvSpPr>
          <p:spPr bwMode="auto">
            <a:xfrm>
              <a:off x="816" y="15792"/>
              <a:ext cx="4510"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700"/>
                <a:t>Example of lines of </a:t>
              </a:r>
              <a:r>
                <a:rPr lang="en-US" sz="700" i="1"/>
                <a:t>CSMP</a:t>
              </a:r>
              <a:r>
                <a:rPr lang="en-US" sz="700"/>
                <a:t> language code.</a:t>
              </a:r>
            </a:p>
          </p:txBody>
        </p:sp>
      </p:grpSp>
      <p:grpSp>
        <p:nvGrpSpPr>
          <p:cNvPr id="48166" name="Group 48"/>
          <p:cNvGrpSpPr>
            <a:grpSpLocks/>
          </p:cNvGrpSpPr>
          <p:nvPr/>
        </p:nvGrpSpPr>
        <p:grpSpPr bwMode="auto">
          <a:xfrm>
            <a:off x="2873375" y="4619625"/>
            <a:ext cx="1560513" cy="619125"/>
            <a:chOff x="7392" y="13680"/>
            <a:chExt cx="4128" cy="1872"/>
          </a:xfrm>
        </p:grpSpPr>
        <p:sp>
          <p:nvSpPr>
            <p:cNvPr id="48184" name="AutoShape 49"/>
            <p:cNvSpPr>
              <a:spLocks noChangeArrowheads="1"/>
            </p:cNvSpPr>
            <p:nvPr/>
          </p:nvSpPr>
          <p:spPr bwMode="auto">
            <a:xfrm>
              <a:off x="7392" y="13680"/>
              <a:ext cx="4128" cy="1872"/>
            </a:xfrm>
            <a:prstGeom prst="roundRect">
              <a:avLst>
                <a:gd name="adj" fmla="val 16667"/>
              </a:avLst>
            </a:prstGeom>
            <a:solidFill>
              <a:schemeClr val="hlink"/>
            </a:solidFill>
            <a:ln w="9525">
              <a:solidFill>
                <a:schemeClr val="tx1"/>
              </a:solidFill>
              <a:round/>
              <a:headEnd/>
              <a:tailEnd/>
            </a:ln>
          </p:spPr>
          <p:txBody>
            <a:bodyPr wrap="none" anchor="ctr"/>
            <a:lstStyle/>
            <a:p>
              <a:endParaRPr lang="ar-IQ"/>
            </a:p>
          </p:txBody>
        </p:sp>
        <p:sp>
          <p:nvSpPr>
            <p:cNvPr id="48185" name="Rectangle 50"/>
            <p:cNvSpPr>
              <a:spLocks noChangeArrowheads="1"/>
            </p:cNvSpPr>
            <p:nvPr/>
          </p:nvSpPr>
          <p:spPr bwMode="auto">
            <a:xfrm>
              <a:off x="7535" y="13776"/>
              <a:ext cx="3628" cy="170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defTabSz="204788"/>
              <a:r>
                <a:rPr lang="en-US" sz="900" b="1"/>
                <a:t>OPEN "I", #1, PS</a:t>
              </a:r>
            </a:p>
            <a:p>
              <a:pPr defTabSz="204788"/>
              <a:r>
                <a:rPr lang="en-US" sz="900" b="1"/>
                <a:t>INPUT #1, LAT</a:t>
              </a:r>
            </a:p>
            <a:p>
              <a:pPr defTabSz="204788"/>
              <a:r>
                <a:rPr lang="en-US" sz="900" b="1"/>
                <a:t>SM=.45*(24.3 - .264*LAT)</a:t>
              </a:r>
            </a:p>
            <a:p>
              <a:pPr defTabSz="204788"/>
              <a:r>
                <a:rPr lang="en-US" sz="900" b="1"/>
                <a:t>SD=SM*(.0186*LAT - .12)</a:t>
              </a:r>
            </a:p>
          </p:txBody>
        </p:sp>
      </p:grpSp>
      <p:sp>
        <p:nvSpPr>
          <p:cNvPr id="48167" name="Text Box 51"/>
          <p:cNvSpPr txBox="1">
            <a:spLocks noChangeArrowheads="1"/>
          </p:cNvSpPr>
          <p:nvPr/>
        </p:nvSpPr>
        <p:spPr bwMode="auto">
          <a:xfrm>
            <a:off x="2720975" y="5302250"/>
            <a:ext cx="1714500"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700"/>
              <a:t>Example of lines of </a:t>
            </a:r>
            <a:r>
              <a:rPr lang="en-US" sz="700" i="1"/>
              <a:t>BASIC</a:t>
            </a:r>
            <a:r>
              <a:rPr lang="en-US" sz="700"/>
              <a:t> language code.</a:t>
            </a:r>
          </a:p>
        </p:txBody>
      </p:sp>
      <p:sp>
        <p:nvSpPr>
          <p:cNvPr id="48168" name="Rectangle 52"/>
          <p:cNvSpPr>
            <a:spLocks noChangeArrowheads="1"/>
          </p:cNvSpPr>
          <p:nvPr/>
        </p:nvSpPr>
        <p:spPr bwMode="auto">
          <a:xfrm>
            <a:off x="6276975" y="6350000"/>
            <a:ext cx="1179513"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algn="ctr" defTabSz="204788"/>
            <a:r>
              <a:rPr lang="en-US" sz="900" b="1"/>
              <a:t>Acknowledgements</a:t>
            </a:r>
          </a:p>
        </p:txBody>
      </p:sp>
      <p:sp>
        <p:nvSpPr>
          <p:cNvPr id="48169" name="Text Box 53"/>
          <p:cNvSpPr txBox="1">
            <a:spLocks noChangeArrowheads="1"/>
          </p:cNvSpPr>
          <p:nvPr/>
        </p:nvSpPr>
        <p:spPr bwMode="auto">
          <a:xfrm>
            <a:off x="4735513" y="6464300"/>
            <a:ext cx="4244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68288">
              <a:tabLst>
                <a:tab pos="204788" algn="l"/>
              </a:tabLst>
              <a:defRPr>
                <a:solidFill>
                  <a:schemeClr val="tx1"/>
                </a:solidFill>
                <a:latin typeface="Arial" pitchFamily="34" charset="0"/>
              </a:defRPr>
            </a:lvl1pPr>
            <a:lvl2pPr marL="742950" indent="-285750" defTabSz="268288">
              <a:tabLst>
                <a:tab pos="204788" algn="l"/>
              </a:tabLst>
              <a:defRPr>
                <a:solidFill>
                  <a:schemeClr val="tx1"/>
                </a:solidFill>
                <a:latin typeface="Arial" pitchFamily="34" charset="0"/>
              </a:defRPr>
            </a:lvl2pPr>
            <a:lvl3pPr marL="1143000" indent="-228600" defTabSz="268288">
              <a:tabLst>
                <a:tab pos="204788" algn="l"/>
              </a:tabLst>
              <a:defRPr>
                <a:solidFill>
                  <a:schemeClr val="tx1"/>
                </a:solidFill>
                <a:latin typeface="Arial" pitchFamily="34" charset="0"/>
              </a:defRPr>
            </a:lvl3pPr>
            <a:lvl4pPr marL="1600200" indent="-228600" defTabSz="268288">
              <a:tabLst>
                <a:tab pos="204788" algn="l"/>
              </a:tabLst>
              <a:defRPr>
                <a:solidFill>
                  <a:schemeClr val="tx1"/>
                </a:solidFill>
                <a:latin typeface="Arial" pitchFamily="34" charset="0"/>
              </a:defRPr>
            </a:lvl4pPr>
            <a:lvl5pPr marL="2057400" indent="-228600" defTabSz="268288">
              <a:tabLst>
                <a:tab pos="204788" algn="l"/>
              </a:tabLst>
              <a:defRPr>
                <a:solidFill>
                  <a:schemeClr val="tx1"/>
                </a:solidFill>
                <a:latin typeface="Arial" pitchFamily="34" charset="0"/>
              </a:defRPr>
            </a:lvl5pPr>
            <a:lvl6pPr marL="2514600" indent="-228600" algn="l" defTabSz="268288" rtl="0" eaLnBrk="0" fontAlgn="base" hangingPunct="0">
              <a:spcBef>
                <a:spcPct val="0"/>
              </a:spcBef>
              <a:spcAft>
                <a:spcPct val="0"/>
              </a:spcAft>
              <a:tabLst>
                <a:tab pos="204788" algn="l"/>
              </a:tabLst>
              <a:defRPr>
                <a:solidFill>
                  <a:schemeClr val="tx1"/>
                </a:solidFill>
                <a:latin typeface="Arial" pitchFamily="34" charset="0"/>
              </a:defRPr>
            </a:lvl6pPr>
            <a:lvl7pPr marL="2971800" indent="-228600" algn="l" defTabSz="268288" rtl="0" eaLnBrk="0" fontAlgn="base" hangingPunct="0">
              <a:spcBef>
                <a:spcPct val="0"/>
              </a:spcBef>
              <a:spcAft>
                <a:spcPct val="0"/>
              </a:spcAft>
              <a:tabLst>
                <a:tab pos="204788" algn="l"/>
              </a:tabLst>
              <a:defRPr>
                <a:solidFill>
                  <a:schemeClr val="tx1"/>
                </a:solidFill>
                <a:latin typeface="Arial" pitchFamily="34" charset="0"/>
              </a:defRPr>
            </a:lvl7pPr>
            <a:lvl8pPr marL="3429000" indent="-228600" algn="l" defTabSz="268288" rtl="0" eaLnBrk="0" fontAlgn="base" hangingPunct="0">
              <a:spcBef>
                <a:spcPct val="0"/>
              </a:spcBef>
              <a:spcAft>
                <a:spcPct val="0"/>
              </a:spcAft>
              <a:tabLst>
                <a:tab pos="204788" algn="l"/>
              </a:tabLst>
              <a:defRPr>
                <a:solidFill>
                  <a:schemeClr val="tx1"/>
                </a:solidFill>
                <a:latin typeface="Arial" pitchFamily="34" charset="0"/>
              </a:defRPr>
            </a:lvl8pPr>
            <a:lvl9pPr marL="3886200" indent="-228600" algn="l" defTabSz="268288" rtl="0" eaLnBrk="0" fontAlgn="base" hangingPunct="0">
              <a:spcBef>
                <a:spcPct val="0"/>
              </a:spcBef>
              <a:spcAft>
                <a:spcPct val="0"/>
              </a:spcAft>
              <a:tabLst>
                <a:tab pos="204788" algn="l"/>
              </a:tabLst>
              <a:defRPr>
                <a:solidFill>
                  <a:schemeClr val="tx1"/>
                </a:solidFill>
                <a:latin typeface="Arial" pitchFamily="34" charset="0"/>
              </a:defRPr>
            </a:lvl9pPr>
          </a:lstStyle>
          <a:p>
            <a:pPr algn="ctr"/>
            <a:r>
              <a:rPr lang="en-US" sz="800">
                <a:solidFill>
                  <a:srgbClr val="000000"/>
                </a:solidFill>
              </a:rPr>
              <a:t>Support from </a:t>
            </a:r>
            <a:r>
              <a:rPr lang="en-US" sz="800"/>
              <a:t>President’s Educational Improvement Fund Grant, </a:t>
            </a:r>
            <a:br>
              <a:rPr lang="en-US" sz="800"/>
            </a:br>
            <a:r>
              <a:rPr lang="en-US" sz="800"/>
              <a:t>University of Hawaii.</a:t>
            </a:r>
            <a:endParaRPr lang="en-US" sz="800">
              <a:solidFill>
                <a:srgbClr val="000000"/>
              </a:solidFill>
            </a:endParaRPr>
          </a:p>
        </p:txBody>
      </p:sp>
      <p:grpSp>
        <p:nvGrpSpPr>
          <p:cNvPr id="48170" name="Group 54"/>
          <p:cNvGrpSpPr>
            <a:grpSpLocks/>
          </p:cNvGrpSpPr>
          <p:nvPr/>
        </p:nvGrpSpPr>
        <p:grpSpPr bwMode="auto">
          <a:xfrm>
            <a:off x="1450975" y="5524500"/>
            <a:ext cx="2081213" cy="1031875"/>
            <a:chOff x="4320" y="16848"/>
            <a:chExt cx="5507" cy="3120"/>
          </a:xfrm>
        </p:grpSpPr>
        <p:sp>
          <p:nvSpPr>
            <p:cNvPr id="48180" name="Text Box 55"/>
            <p:cNvSpPr txBox="1">
              <a:spLocks noChangeArrowheads="1"/>
            </p:cNvSpPr>
            <p:nvPr/>
          </p:nvSpPr>
          <p:spPr bwMode="auto">
            <a:xfrm>
              <a:off x="4320" y="19296"/>
              <a:ext cx="5507"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700" i="1"/>
                <a:t>STELLA</a:t>
              </a:r>
              <a:r>
                <a:rPr lang="en-US" sz="700"/>
                <a:t> relational diagram showing variables </a:t>
              </a:r>
              <a:br>
                <a:rPr lang="en-US" sz="700"/>
              </a:br>
              <a:r>
                <a:rPr lang="en-US" sz="700"/>
                <a:t>and their relationships.</a:t>
              </a:r>
            </a:p>
          </p:txBody>
        </p:sp>
        <p:grpSp>
          <p:nvGrpSpPr>
            <p:cNvPr id="48181" name="Group 56"/>
            <p:cNvGrpSpPr>
              <a:grpSpLocks/>
            </p:cNvGrpSpPr>
            <p:nvPr/>
          </p:nvGrpSpPr>
          <p:grpSpPr bwMode="auto">
            <a:xfrm>
              <a:off x="5009" y="16848"/>
              <a:ext cx="4128" cy="2256"/>
              <a:chOff x="4848" y="16848"/>
              <a:chExt cx="4128" cy="2256"/>
            </a:xfrm>
          </p:grpSpPr>
          <p:sp>
            <p:nvSpPr>
              <p:cNvPr id="48182" name="AutoShape 57"/>
              <p:cNvSpPr>
                <a:spLocks noChangeArrowheads="1"/>
              </p:cNvSpPr>
              <p:nvPr/>
            </p:nvSpPr>
            <p:spPr bwMode="auto">
              <a:xfrm>
                <a:off x="4848" y="16848"/>
                <a:ext cx="4128" cy="2256"/>
              </a:xfrm>
              <a:prstGeom prst="roundRect">
                <a:avLst>
                  <a:gd name="adj" fmla="val 16667"/>
                </a:avLst>
              </a:prstGeom>
              <a:solidFill>
                <a:schemeClr val="bg1"/>
              </a:solidFill>
              <a:ln w="9525">
                <a:solidFill>
                  <a:schemeClr val="tx1"/>
                </a:solidFill>
                <a:round/>
                <a:headEnd/>
                <a:tailEnd/>
              </a:ln>
            </p:spPr>
            <p:txBody>
              <a:bodyPr wrap="none" anchor="ctr"/>
              <a:lstStyle/>
              <a:p>
                <a:endParaRPr lang="ar-IQ"/>
              </a:p>
            </p:txBody>
          </p:sp>
          <p:pic>
            <p:nvPicPr>
              <p:cNvPr id="48183" name="Picture 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3" y="16992"/>
                <a:ext cx="3397" cy="1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48171" name="Picture 5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4025" y="1238250"/>
            <a:ext cx="8699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72" name="Rectangle 60"/>
          <p:cNvSpPr>
            <a:spLocks noChangeArrowheads="1"/>
          </p:cNvSpPr>
          <p:nvPr/>
        </p:nvSpPr>
        <p:spPr bwMode="auto">
          <a:xfrm>
            <a:off x="4916488" y="1371600"/>
            <a:ext cx="2359025"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p>
            <a:pPr defTabSz="204788"/>
            <a:r>
              <a:rPr lang="en-US" sz="1000" i="1"/>
              <a:t>STELLA</a:t>
            </a:r>
            <a:r>
              <a:rPr lang="en-US" sz="1000"/>
              <a:t> graph showing simulation output. "Slider" and "knob" icons control values of the variable and parameter. "Run" button runs the model.</a:t>
            </a:r>
          </a:p>
        </p:txBody>
      </p:sp>
      <p:sp>
        <p:nvSpPr>
          <p:cNvPr id="48173" name="Text Box 61"/>
          <p:cNvSpPr txBox="1">
            <a:spLocks noChangeArrowheads="1"/>
          </p:cNvSpPr>
          <p:nvPr/>
        </p:nvSpPr>
        <p:spPr bwMode="auto">
          <a:xfrm>
            <a:off x="4645025" y="4730750"/>
            <a:ext cx="42814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marL="141288"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1000" i="1">
                <a:solidFill>
                  <a:srgbClr val="000000"/>
                </a:solidFill>
              </a:rPr>
              <a:t>STELLA</a:t>
            </a:r>
            <a:r>
              <a:rPr lang="en-US" sz="1000">
                <a:solidFill>
                  <a:srgbClr val="000000"/>
                </a:solidFill>
              </a:rPr>
              <a:t> is being used this fall in my other TPSS courses—"Computer applications, high technology, and robotics in agriculture" and "Plant growth and development."</a:t>
            </a:r>
          </a:p>
        </p:txBody>
      </p:sp>
      <p:sp>
        <p:nvSpPr>
          <p:cNvPr id="48174" name="Line 62"/>
          <p:cNvSpPr>
            <a:spLocks noChangeShapeType="1"/>
          </p:cNvSpPr>
          <p:nvPr/>
        </p:nvSpPr>
        <p:spPr bwMode="auto">
          <a:xfrm>
            <a:off x="2014538" y="4953000"/>
            <a:ext cx="833437"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48175" name="Line 63"/>
          <p:cNvSpPr>
            <a:spLocks noChangeShapeType="1"/>
          </p:cNvSpPr>
          <p:nvPr/>
        </p:nvSpPr>
        <p:spPr bwMode="auto">
          <a:xfrm flipH="1">
            <a:off x="3284538" y="5413375"/>
            <a:ext cx="525462" cy="635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48176" name="Line 64"/>
          <p:cNvSpPr>
            <a:spLocks noChangeShapeType="1"/>
          </p:cNvSpPr>
          <p:nvPr/>
        </p:nvSpPr>
        <p:spPr bwMode="auto">
          <a:xfrm>
            <a:off x="4625975" y="1206500"/>
            <a:ext cx="0" cy="53657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grpSp>
        <p:nvGrpSpPr>
          <p:cNvPr id="48177" name="Group 65"/>
          <p:cNvGrpSpPr>
            <a:grpSpLocks/>
          </p:cNvGrpSpPr>
          <p:nvPr/>
        </p:nvGrpSpPr>
        <p:grpSpPr bwMode="auto">
          <a:xfrm>
            <a:off x="7165975" y="1127125"/>
            <a:ext cx="1687513" cy="1206500"/>
            <a:chOff x="18960" y="3408"/>
            <a:chExt cx="4464" cy="3648"/>
          </a:xfrm>
        </p:grpSpPr>
        <p:pic>
          <p:nvPicPr>
            <p:cNvPr id="48178" name="Picture 6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04" y="3744"/>
              <a:ext cx="3985" cy="3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79" name="AutoShape 67"/>
            <p:cNvSpPr>
              <a:spLocks noChangeArrowheads="1"/>
            </p:cNvSpPr>
            <p:nvPr/>
          </p:nvSpPr>
          <p:spPr bwMode="auto">
            <a:xfrm>
              <a:off x="18960" y="3408"/>
              <a:ext cx="4464" cy="364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ar-IQ"/>
            </a:p>
          </p:txBody>
        </p:sp>
      </p:grpSp>
    </p:spTree>
    <p:extLst>
      <p:ext uri="{BB962C8B-B14F-4D97-AF65-F5344CB8AC3E}">
        <p14:creationId xmlns:p14="http://schemas.microsoft.com/office/powerpoint/2010/main" val="4283896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p:txBody>
          <a:bodyPr/>
          <a:lstStyle/>
          <a:p>
            <a:pPr algn="l" rtl="0" eaLnBrk="1" hangingPunct="1"/>
            <a:r>
              <a:rPr lang="en-US" dirty="0" smtClean="0"/>
              <a:t>Don't overwhelm the viewer with excessive amounts of information; rather, construct a poster display that enhances conversation.</a:t>
            </a:r>
          </a:p>
        </p:txBody>
      </p:sp>
      <p:sp>
        <p:nvSpPr>
          <p:cNvPr id="49154" name="Rectangle 2"/>
          <p:cNvSpPr>
            <a:spLocks noGrp="1" noChangeArrowheads="1"/>
          </p:cNvSpPr>
          <p:nvPr>
            <p:ph type="title"/>
          </p:nvPr>
        </p:nvSpPr>
        <p:spPr/>
        <p:txBody>
          <a:bodyPr/>
          <a:lstStyle/>
          <a:p>
            <a:pPr eaLnBrk="1" hangingPunct="1"/>
            <a:r>
              <a:rPr lang="en-US" sz="4000" smtClean="0"/>
              <a:t>Tip #7</a:t>
            </a:r>
          </a:p>
        </p:txBody>
      </p:sp>
    </p:spTree>
    <p:extLst>
      <p:ext uri="{BB962C8B-B14F-4D97-AF65-F5344CB8AC3E}">
        <p14:creationId xmlns:p14="http://schemas.microsoft.com/office/powerpoint/2010/main" val="41536387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p:spPr>
        <p:txBody>
          <a:bodyPr/>
          <a:lstStyle/>
          <a:p>
            <a:pPr eaLnBrk="1" hangingPunct="1"/>
            <a:r>
              <a:rPr lang="en-US" sz="4000" smtClean="0"/>
              <a:t>Final Word</a:t>
            </a:r>
          </a:p>
        </p:txBody>
      </p:sp>
      <p:pic>
        <p:nvPicPr>
          <p:cNvPr id="23558" name="Picture 6"/>
          <p:cNvPicPr>
            <a:picLocks noChangeAspect="1" noChangeArrowheads="1"/>
          </p:cNvPicPr>
          <p:nvPr>
            <p:ph type="clipArt" sz="half" idx="4294967295"/>
          </p:nvPr>
        </p:nvPicPr>
        <p:blipFill>
          <a:blip r:embed="rId3">
            <a:extLst>
              <a:ext uri="{28A0092B-C50C-407E-A947-70E740481C1C}">
                <a14:useLocalDpi xmlns:a14="http://schemas.microsoft.com/office/drawing/2010/main" val="0"/>
              </a:ext>
            </a:extLst>
          </a:blip>
          <a:srcRect/>
          <a:stretch>
            <a:fillRect/>
          </a:stretch>
        </p:blipFill>
        <p:spPr>
          <a:xfrm>
            <a:off x="0" y="2162175"/>
            <a:ext cx="2520950" cy="3390900"/>
          </a:xfrm>
        </p:spPr>
      </p:pic>
      <p:sp>
        <p:nvSpPr>
          <p:cNvPr id="23556" name="Rectangle 4"/>
          <p:cNvSpPr>
            <a:spLocks noGrp="1" noChangeArrowheads="1"/>
          </p:cNvSpPr>
          <p:nvPr>
            <p:ph type="body" sz="half" idx="4294967295"/>
          </p:nvPr>
        </p:nvSpPr>
        <p:spPr>
          <a:xfrm>
            <a:off x="4043363" y="2276475"/>
            <a:ext cx="5100637" cy="2611438"/>
          </a:xfrm>
        </p:spPr>
        <p:txBody>
          <a:bodyPr>
            <a:normAutofit fontScale="92500"/>
          </a:bodyPr>
          <a:lstStyle/>
          <a:p>
            <a:pPr marL="174625" indent="-174625" eaLnBrk="1" hangingPunct="1">
              <a:buFont typeface="Wingdings" pitchFamily="2" charset="2"/>
              <a:buNone/>
            </a:pPr>
            <a:r>
              <a:rPr lang="en-US" sz="3200" smtClean="0"/>
              <a:t>“The purpose of using visual aids is to enhance your presentation, not upstage it.”</a:t>
            </a:r>
          </a:p>
          <a:p>
            <a:pPr marL="917575" lvl="1" indent="-3175" eaLnBrk="1" hangingPunct="1">
              <a:buFontTx/>
              <a:buNone/>
            </a:pPr>
            <a:r>
              <a:rPr lang="en-US" sz="2200" smtClean="0"/>
              <a:t>	Lenny Laskowski </a:t>
            </a:r>
            <a:br>
              <a:rPr lang="en-US" sz="2200" smtClean="0"/>
            </a:br>
            <a:r>
              <a:rPr lang="en-US" sz="2200" smtClean="0">
                <a:hlinkClick r:id="rId4"/>
              </a:rPr>
              <a:t>PowerPointers.com</a:t>
            </a:r>
            <a:endParaRPr lang="en-US" sz="2200" smtClean="0"/>
          </a:p>
        </p:txBody>
      </p:sp>
    </p:spTree>
    <p:extLst>
      <p:ext uri="{BB962C8B-B14F-4D97-AF65-F5344CB8AC3E}">
        <p14:creationId xmlns:p14="http://schemas.microsoft.com/office/powerpoint/2010/main" val="22451645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55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55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p:txBody>
          <a:bodyPr/>
          <a:lstStyle/>
          <a:p>
            <a:pPr algn="l" rtl="0" eaLnBrk="1" hangingPunct="1"/>
            <a:r>
              <a:rPr lang="en-US" dirty="0" smtClean="0"/>
              <a:t>Construct the poster to include the title, the author(s), affiliation(s), and a description of the research, highlighting the major elements that are covered in the abstract. </a:t>
            </a:r>
          </a:p>
        </p:txBody>
      </p:sp>
      <p:sp>
        <p:nvSpPr>
          <p:cNvPr id="37890" name="Rectangle 2"/>
          <p:cNvSpPr>
            <a:spLocks noGrp="1" noChangeArrowheads="1"/>
          </p:cNvSpPr>
          <p:nvPr>
            <p:ph type="title"/>
          </p:nvPr>
        </p:nvSpPr>
        <p:spPr>
          <a:xfrm>
            <a:off x="762000" y="533400"/>
            <a:ext cx="8150225" cy="1143000"/>
          </a:xfrm>
        </p:spPr>
        <p:txBody>
          <a:bodyPr/>
          <a:lstStyle/>
          <a:p>
            <a:pPr eaLnBrk="1" hangingPunct="1"/>
            <a:r>
              <a:rPr lang="en-US" sz="4000" smtClean="0"/>
              <a:t>Tip #1 Poster Presentations</a:t>
            </a:r>
          </a:p>
        </p:txBody>
      </p:sp>
    </p:spTree>
    <p:extLst>
      <p:ext uri="{BB962C8B-B14F-4D97-AF65-F5344CB8AC3E}">
        <p14:creationId xmlns:p14="http://schemas.microsoft.com/office/powerpoint/2010/main" val="28426951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8"/>
          <p:cNvSpPr>
            <a:spLocks noChangeArrowheads="1"/>
          </p:cNvSpPr>
          <p:nvPr/>
        </p:nvSpPr>
        <p:spPr bwMode="auto">
          <a:xfrm>
            <a:off x="0" y="0"/>
            <a:ext cx="9144000" cy="6858000"/>
          </a:xfrm>
          <a:prstGeom prst="rect">
            <a:avLst/>
          </a:prstGeom>
          <a:solidFill>
            <a:schemeClr val="bg1"/>
          </a:solidFill>
          <a:ln w="9525" algn="ctr">
            <a:solidFill>
              <a:schemeClr val="tx1"/>
            </a:solidFill>
            <a:miter lim="800000"/>
            <a:headEnd/>
            <a:tailEnd/>
          </a:ln>
        </p:spPr>
        <p:txBody>
          <a:bodyPr wrap="none" anchor="ctr"/>
          <a:lstStyle/>
          <a:p>
            <a:endParaRPr lang="ar-IQ"/>
          </a:p>
        </p:txBody>
      </p:sp>
      <p:sp>
        <p:nvSpPr>
          <p:cNvPr id="38915" name="Rectangle 2"/>
          <p:cNvSpPr>
            <a:spLocks noChangeArrowheads="1"/>
          </p:cNvSpPr>
          <p:nvPr/>
        </p:nvSpPr>
        <p:spPr bwMode="auto">
          <a:xfrm>
            <a:off x="0" y="0"/>
            <a:ext cx="9144000" cy="968375"/>
          </a:xfrm>
          <a:prstGeom prst="rect">
            <a:avLst/>
          </a:prstGeom>
          <a:gradFill rotWithShape="1">
            <a:gsLst>
              <a:gs pos="0">
                <a:srgbClr val="0A16FF"/>
              </a:gs>
              <a:gs pos="100000">
                <a:srgbClr val="C8CB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38916" name="Line 3"/>
          <p:cNvSpPr>
            <a:spLocks noChangeShapeType="1"/>
          </p:cNvSpPr>
          <p:nvPr/>
        </p:nvSpPr>
        <p:spPr bwMode="auto">
          <a:xfrm>
            <a:off x="1196975" y="5397500"/>
            <a:ext cx="527050" cy="66675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38917" name="Text Box 4"/>
          <p:cNvSpPr txBox="1">
            <a:spLocks noChangeArrowheads="1"/>
          </p:cNvSpPr>
          <p:nvPr/>
        </p:nvSpPr>
        <p:spPr bwMode="auto">
          <a:xfrm>
            <a:off x="217488" y="28575"/>
            <a:ext cx="8709025"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ctr"/>
            <a:r>
              <a:rPr lang="en-US" sz="2000" b="1">
                <a:solidFill>
                  <a:srgbClr val="000000"/>
                </a:solidFill>
              </a:rPr>
              <a:t>Using computer simulation software to enhance student learning</a:t>
            </a:r>
            <a:endParaRPr lang="en-US" sz="2000" b="1">
              <a:solidFill>
                <a:srgbClr val="000000"/>
              </a:solidFill>
              <a:latin typeface="Helvetica" pitchFamily="34" charset="0"/>
            </a:endParaRPr>
          </a:p>
          <a:p>
            <a:pPr algn="ctr">
              <a:spcBef>
                <a:spcPct val="50000"/>
              </a:spcBef>
            </a:pPr>
            <a:r>
              <a:rPr lang="en-US" sz="1300" b="1">
                <a:solidFill>
                  <a:srgbClr val="000000"/>
                </a:solidFill>
                <a:latin typeface="ESRI AMFM Gas" pitchFamily="2" charset="0"/>
              </a:rPr>
              <a:t>Kent D. Kobayashi</a:t>
            </a:r>
            <a:endParaRPr lang="en-US" sz="1600">
              <a:solidFill>
                <a:srgbClr val="000000"/>
              </a:solidFill>
              <a:latin typeface="ESRI AMFM Gas" pitchFamily="2" charset="0"/>
            </a:endParaRPr>
          </a:p>
          <a:p>
            <a:pPr algn="ctr">
              <a:spcBef>
                <a:spcPct val="50000"/>
              </a:spcBef>
            </a:pPr>
            <a:r>
              <a:rPr lang="en-US" sz="1100" b="1">
                <a:solidFill>
                  <a:srgbClr val="000000"/>
                </a:solidFill>
              </a:rPr>
              <a:t>Tropical Plant &amp; Soil Sciences Department, University of Hawaii at Manoa</a:t>
            </a:r>
            <a:endParaRPr lang="en-US" sz="1300">
              <a:solidFill>
                <a:srgbClr val="000000"/>
              </a:solidFill>
            </a:endParaRPr>
          </a:p>
        </p:txBody>
      </p:sp>
      <p:grpSp>
        <p:nvGrpSpPr>
          <p:cNvPr id="38918" name="Group 5"/>
          <p:cNvGrpSpPr>
            <a:grpSpLocks/>
          </p:cNvGrpSpPr>
          <p:nvPr/>
        </p:nvGrpSpPr>
        <p:grpSpPr bwMode="auto">
          <a:xfrm>
            <a:off x="217488" y="1397000"/>
            <a:ext cx="1741487" cy="301625"/>
            <a:chOff x="4799" y="4080"/>
            <a:chExt cx="4608" cy="912"/>
          </a:xfrm>
        </p:grpSpPr>
        <p:sp>
          <p:nvSpPr>
            <p:cNvPr id="38979" name="Rectangle 6"/>
            <p:cNvSpPr>
              <a:spLocks noChangeArrowheads="1"/>
            </p:cNvSpPr>
            <p:nvPr/>
          </p:nvSpPr>
          <p:spPr bwMode="auto">
            <a:xfrm>
              <a:off x="4799" y="4080"/>
              <a:ext cx="4608" cy="912"/>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38980" name="Text Box 7"/>
            <p:cNvSpPr txBox="1">
              <a:spLocks noChangeArrowheads="1"/>
            </p:cNvSpPr>
            <p:nvPr/>
          </p:nvSpPr>
          <p:spPr bwMode="auto">
            <a:xfrm>
              <a:off x="4848" y="4224"/>
              <a:ext cx="3744"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r>
                <a:rPr lang="en-US" sz="1300" b="1"/>
                <a:t>Introduction</a:t>
              </a:r>
              <a:endParaRPr lang="en-US" sz="1300" b="1">
                <a:latin typeface="Helvetica" pitchFamily="34" charset="0"/>
              </a:endParaRPr>
            </a:p>
          </p:txBody>
        </p:sp>
      </p:grpSp>
      <p:grpSp>
        <p:nvGrpSpPr>
          <p:cNvPr id="38919" name="Group 8"/>
          <p:cNvGrpSpPr>
            <a:grpSpLocks/>
          </p:cNvGrpSpPr>
          <p:nvPr/>
        </p:nvGrpSpPr>
        <p:grpSpPr bwMode="auto">
          <a:xfrm>
            <a:off x="254000" y="2841625"/>
            <a:ext cx="1741488" cy="301625"/>
            <a:chOff x="672" y="8592"/>
            <a:chExt cx="4607" cy="912"/>
          </a:xfrm>
        </p:grpSpPr>
        <p:sp>
          <p:nvSpPr>
            <p:cNvPr id="38977" name="Rectangle 9"/>
            <p:cNvSpPr>
              <a:spLocks noChangeArrowheads="1"/>
            </p:cNvSpPr>
            <p:nvPr/>
          </p:nvSpPr>
          <p:spPr bwMode="auto">
            <a:xfrm>
              <a:off x="672" y="8592"/>
              <a:ext cx="4607" cy="912"/>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38978" name="Rectangle 10"/>
            <p:cNvSpPr>
              <a:spLocks noChangeArrowheads="1"/>
            </p:cNvSpPr>
            <p:nvPr/>
          </p:nvSpPr>
          <p:spPr bwMode="auto">
            <a:xfrm>
              <a:off x="720" y="8736"/>
              <a:ext cx="2448"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p>
              <a:pPr defTabSz="204788"/>
              <a:r>
                <a:rPr lang="en-US" sz="1300" b="1"/>
                <a:t>Methods</a:t>
              </a:r>
            </a:p>
          </p:txBody>
        </p:sp>
      </p:grpSp>
      <p:sp>
        <p:nvSpPr>
          <p:cNvPr id="38920" name="Rectangle 11"/>
          <p:cNvSpPr>
            <a:spLocks noChangeArrowheads="1"/>
          </p:cNvSpPr>
          <p:nvPr/>
        </p:nvSpPr>
        <p:spPr bwMode="auto">
          <a:xfrm>
            <a:off x="4789488" y="2365375"/>
            <a:ext cx="1741487" cy="301625"/>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38921" name="Rectangle 12"/>
          <p:cNvSpPr>
            <a:spLocks noChangeArrowheads="1"/>
          </p:cNvSpPr>
          <p:nvPr/>
        </p:nvSpPr>
        <p:spPr bwMode="auto">
          <a:xfrm>
            <a:off x="4916488" y="2413000"/>
            <a:ext cx="7000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defTabSz="204788"/>
            <a:r>
              <a:rPr lang="en-US" sz="1300" b="1"/>
              <a:t>Results</a:t>
            </a:r>
            <a:endParaRPr lang="en-US" sz="1300" b="1">
              <a:latin typeface="Helvetica" pitchFamily="34" charset="0"/>
            </a:endParaRPr>
          </a:p>
        </p:txBody>
      </p:sp>
      <p:grpSp>
        <p:nvGrpSpPr>
          <p:cNvPr id="38922" name="Group 13"/>
          <p:cNvGrpSpPr>
            <a:grpSpLocks/>
          </p:cNvGrpSpPr>
          <p:nvPr/>
        </p:nvGrpSpPr>
        <p:grpSpPr bwMode="auto">
          <a:xfrm>
            <a:off x="4789488" y="5334000"/>
            <a:ext cx="1560512" cy="301625"/>
            <a:chOff x="12672" y="15936"/>
            <a:chExt cx="4128" cy="912"/>
          </a:xfrm>
        </p:grpSpPr>
        <p:sp>
          <p:nvSpPr>
            <p:cNvPr id="38975" name="Rectangle 14"/>
            <p:cNvSpPr>
              <a:spLocks noChangeArrowheads="1"/>
            </p:cNvSpPr>
            <p:nvPr/>
          </p:nvSpPr>
          <p:spPr bwMode="auto">
            <a:xfrm>
              <a:off x="12672" y="15936"/>
              <a:ext cx="4128" cy="912"/>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nchor="ctr"/>
            <a:lstStyle/>
            <a:p>
              <a:pPr defTabSz="204788"/>
              <a:endParaRPr lang="ar-IQ" sz="500">
                <a:latin typeface="Times" pitchFamily="18" charset="0"/>
              </a:endParaRPr>
            </a:p>
          </p:txBody>
        </p:sp>
        <p:sp>
          <p:nvSpPr>
            <p:cNvPr id="38976" name="Rectangle 15"/>
            <p:cNvSpPr>
              <a:spLocks noChangeArrowheads="1"/>
            </p:cNvSpPr>
            <p:nvPr/>
          </p:nvSpPr>
          <p:spPr bwMode="auto">
            <a:xfrm>
              <a:off x="12855" y="16128"/>
              <a:ext cx="2995"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defTabSz="204788"/>
              <a:r>
                <a:rPr lang="en-US" sz="1300" b="1"/>
                <a:t>Conclusions</a:t>
              </a:r>
            </a:p>
          </p:txBody>
        </p:sp>
      </p:grpSp>
      <p:sp>
        <p:nvSpPr>
          <p:cNvPr id="38923" name="Text Box 16"/>
          <p:cNvSpPr txBox="1">
            <a:spLocks noChangeArrowheads="1"/>
          </p:cNvSpPr>
          <p:nvPr/>
        </p:nvSpPr>
        <p:spPr bwMode="auto">
          <a:xfrm>
            <a:off x="217488" y="1841500"/>
            <a:ext cx="435292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1000">
                <a:solidFill>
                  <a:srgbClr val="000000"/>
                </a:solidFill>
              </a:rPr>
              <a:t>How can the student-learning experience be enhanced using computer simulations?</a:t>
            </a:r>
          </a:p>
          <a:p>
            <a:pPr algn="just"/>
            <a:endParaRPr lang="en-US" sz="1000">
              <a:solidFill>
                <a:srgbClr val="000000"/>
              </a:solidFill>
            </a:endParaRPr>
          </a:p>
          <a:p>
            <a:pPr algn="just"/>
            <a:r>
              <a:rPr lang="en-US" sz="1000">
                <a:solidFill>
                  <a:srgbClr val="000000"/>
                </a:solidFill>
              </a:rPr>
              <a:t>This paper describes the use of several simulation programs to promote active, hands-on learning in a graduate course on crop modeling.</a:t>
            </a:r>
          </a:p>
        </p:txBody>
      </p:sp>
      <p:sp>
        <p:nvSpPr>
          <p:cNvPr id="38924" name="Text Box 17"/>
          <p:cNvSpPr txBox="1">
            <a:spLocks noChangeArrowheads="1"/>
          </p:cNvSpPr>
          <p:nvPr/>
        </p:nvSpPr>
        <p:spPr bwMode="auto">
          <a:xfrm>
            <a:off x="217488" y="3317875"/>
            <a:ext cx="435292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1000" i="1">
                <a:solidFill>
                  <a:srgbClr val="000000"/>
                </a:solidFill>
              </a:rPr>
              <a:t>TPSS 601 Crop Modeling</a:t>
            </a:r>
            <a:r>
              <a:rPr lang="en-US" sz="1000">
                <a:solidFill>
                  <a:srgbClr val="000000"/>
                </a:solidFill>
              </a:rPr>
              <a:t> covers modeling crop growth and development. In the laboratory session, students discuss scientific papers.</a:t>
            </a:r>
          </a:p>
          <a:p>
            <a:pPr algn="just"/>
            <a:endParaRPr lang="en-US" sz="1000">
              <a:solidFill>
                <a:srgbClr val="000000"/>
              </a:solidFill>
            </a:endParaRPr>
          </a:p>
          <a:p>
            <a:pPr algn="just"/>
            <a:r>
              <a:rPr lang="en-US" sz="1000">
                <a:solidFill>
                  <a:srgbClr val="000000"/>
                </a:solidFill>
              </a:rPr>
              <a:t>Software to do crop simulations—</a:t>
            </a:r>
            <a:r>
              <a:rPr lang="en-US" sz="1000" b="1" i="1">
                <a:solidFill>
                  <a:srgbClr val="000000"/>
                </a:solidFill>
              </a:rPr>
              <a:t>CSMP, BASIC, and STELLA</a:t>
            </a:r>
            <a:r>
              <a:rPr lang="en-US" sz="1000">
                <a:solidFill>
                  <a:srgbClr val="000000"/>
                </a:solidFill>
              </a:rPr>
              <a:t>—were introduced into the lab session. Using these software, students developed their own crop models for homework and lab assignments, and a term project.</a:t>
            </a:r>
          </a:p>
          <a:p>
            <a:pPr>
              <a:lnSpc>
                <a:spcPct val="150000"/>
              </a:lnSpc>
              <a:spcBef>
                <a:spcPct val="50000"/>
              </a:spcBef>
            </a:pPr>
            <a:endParaRPr lang="en-US" sz="1000">
              <a:solidFill>
                <a:srgbClr val="000000"/>
              </a:solidFill>
            </a:endParaRPr>
          </a:p>
        </p:txBody>
      </p:sp>
      <p:sp>
        <p:nvSpPr>
          <p:cNvPr id="38925" name="Text Box 18"/>
          <p:cNvSpPr txBox="1">
            <a:spLocks noChangeArrowheads="1"/>
          </p:cNvSpPr>
          <p:nvPr/>
        </p:nvSpPr>
        <p:spPr bwMode="auto">
          <a:xfrm>
            <a:off x="4681538" y="5691188"/>
            <a:ext cx="4244975"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marL="115888"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r>
              <a:rPr lang="en-US" sz="1000">
                <a:solidFill>
                  <a:srgbClr val="000000"/>
                </a:solidFill>
              </a:rPr>
              <a:t>Use of computer simulation software in a crop modeling course enabled students to develop crop models, thereby enhancing active learning through hands-on experience.</a:t>
            </a:r>
          </a:p>
        </p:txBody>
      </p:sp>
      <p:sp>
        <p:nvSpPr>
          <p:cNvPr id="38926" name="Text Box 19"/>
          <p:cNvSpPr txBox="1">
            <a:spLocks noChangeArrowheads="1"/>
          </p:cNvSpPr>
          <p:nvPr/>
        </p:nvSpPr>
        <p:spPr bwMode="auto">
          <a:xfrm>
            <a:off x="4681538" y="2825750"/>
            <a:ext cx="4462462"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marL="109538" indent="92075" defTabSz="204788">
              <a:tabLst>
                <a:tab pos="204788" algn="l"/>
              </a:tabLst>
              <a:defRPr>
                <a:solidFill>
                  <a:schemeClr val="tx1"/>
                </a:solidFill>
                <a:latin typeface="Arial" pitchFamily="34" charset="0"/>
              </a:defRPr>
            </a:lvl1pPr>
            <a:lvl2pPr marL="742950" indent="-285750" defTabSz="204788">
              <a:tabLst>
                <a:tab pos="204788" algn="l"/>
              </a:tabLst>
              <a:defRPr>
                <a:solidFill>
                  <a:schemeClr val="tx1"/>
                </a:solidFill>
                <a:latin typeface="Arial" pitchFamily="34" charset="0"/>
              </a:defRPr>
            </a:lvl2pPr>
            <a:lvl3pPr marL="1143000" indent="-228600" defTabSz="204788">
              <a:tabLst>
                <a:tab pos="204788" algn="l"/>
              </a:tabLst>
              <a:defRPr>
                <a:solidFill>
                  <a:schemeClr val="tx1"/>
                </a:solidFill>
                <a:latin typeface="Arial" pitchFamily="34" charset="0"/>
              </a:defRPr>
            </a:lvl3pPr>
            <a:lvl4pPr marL="1600200" indent="-228600" defTabSz="204788">
              <a:tabLst>
                <a:tab pos="204788" algn="l"/>
              </a:tabLst>
              <a:defRPr>
                <a:solidFill>
                  <a:schemeClr val="tx1"/>
                </a:solidFill>
                <a:latin typeface="Arial" pitchFamily="34" charset="0"/>
              </a:defRPr>
            </a:lvl4pPr>
            <a:lvl5pPr marL="2057400" indent="-228600" defTabSz="204788">
              <a:tabLst>
                <a:tab pos="204788" algn="l"/>
              </a:tabLst>
              <a:defRPr>
                <a:solidFill>
                  <a:schemeClr val="tx1"/>
                </a:solidFill>
                <a:latin typeface="Arial" pitchFamily="34" charset="0"/>
              </a:defRPr>
            </a:lvl5pPr>
            <a:lvl6pPr marL="2514600" indent="-228600" algn="l" defTabSz="204788" rtl="0" eaLnBrk="0" fontAlgn="base" hangingPunct="0">
              <a:spcBef>
                <a:spcPct val="0"/>
              </a:spcBef>
              <a:spcAft>
                <a:spcPct val="0"/>
              </a:spcAft>
              <a:tabLst>
                <a:tab pos="204788" algn="l"/>
              </a:tabLst>
              <a:defRPr>
                <a:solidFill>
                  <a:schemeClr val="tx1"/>
                </a:solidFill>
                <a:latin typeface="Arial" pitchFamily="34" charset="0"/>
              </a:defRPr>
            </a:lvl6pPr>
            <a:lvl7pPr marL="2971800" indent="-228600" algn="l" defTabSz="204788" rtl="0" eaLnBrk="0" fontAlgn="base" hangingPunct="0">
              <a:spcBef>
                <a:spcPct val="0"/>
              </a:spcBef>
              <a:spcAft>
                <a:spcPct val="0"/>
              </a:spcAft>
              <a:tabLst>
                <a:tab pos="204788" algn="l"/>
              </a:tabLst>
              <a:defRPr>
                <a:solidFill>
                  <a:schemeClr val="tx1"/>
                </a:solidFill>
                <a:latin typeface="Arial" pitchFamily="34" charset="0"/>
              </a:defRPr>
            </a:lvl7pPr>
            <a:lvl8pPr marL="3429000" indent="-228600" algn="l" defTabSz="204788" rtl="0" eaLnBrk="0" fontAlgn="base" hangingPunct="0">
              <a:spcBef>
                <a:spcPct val="0"/>
              </a:spcBef>
              <a:spcAft>
                <a:spcPct val="0"/>
              </a:spcAft>
              <a:tabLst>
                <a:tab pos="204788" algn="l"/>
              </a:tabLst>
              <a:defRPr>
                <a:solidFill>
                  <a:schemeClr val="tx1"/>
                </a:solidFill>
                <a:latin typeface="Arial" pitchFamily="34" charset="0"/>
              </a:defRPr>
            </a:lvl8pPr>
            <a:lvl9pPr marL="3886200" indent="-228600" algn="l" defTabSz="204788" rtl="0" eaLnBrk="0" fontAlgn="base" hangingPunct="0">
              <a:spcBef>
                <a:spcPct val="0"/>
              </a:spcBef>
              <a:spcAft>
                <a:spcPct val="0"/>
              </a:spcAft>
              <a:tabLst>
                <a:tab pos="204788" algn="l"/>
              </a:tabLst>
              <a:defRPr>
                <a:solidFill>
                  <a:schemeClr val="tx1"/>
                </a:solidFill>
                <a:latin typeface="Arial" pitchFamily="34" charset="0"/>
              </a:defRPr>
            </a:lvl9pPr>
          </a:lstStyle>
          <a:p>
            <a:pPr>
              <a:buFont typeface="Wingdings" pitchFamily="2" charset="2"/>
              <a:buChar char="§"/>
            </a:pPr>
            <a:r>
              <a:rPr lang="en-US" sz="1000">
                <a:solidFill>
                  <a:srgbClr val="000000"/>
                </a:solidFill>
              </a:rPr>
              <a:t>Enhanced understanding of crop physiology and relationship 	between crop and environment.</a:t>
            </a:r>
          </a:p>
          <a:p>
            <a:pPr>
              <a:buFont typeface="Wingdings" pitchFamily="2" charset="2"/>
              <a:buChar char="§"/>
            </a:pPr>
            <a:r>
              <a:rPr lang="en-US" sz="1000">
                <a:solidFill>
                  <a:srgbClr val="000000"/>
                </a:solidFill>
              </a:rPr>
              <a:t>Students had hands-on experience developing their own crop models.</a:t>
            </a:r>
          </a:p>
          <a:p>
            <a:pPr>
              <a:buFont typeface="Wingdings" pitchFamily="2" charset="2"/>
              <a:buChar char="§"/>
            </a:pPr>
            <a:r>
              <a:rPr lang="en-US" sz="1000">
                <a:solidFill>
                  <a:srgbClr val="000000"/>
                </a:solidFill>
              </a:rPr>
              <a:t>Enabled exploring "what if" scenarios.</a:t>
            </a:r>
          </a:p>
        </p:txBody>
      </p:sp>
      <p:graphicFrame>
        <p:nvGraphicFramePr>
          <p:cNvPr id="267284" name="Group 20"/>
          <p:cNvGraphicFramePr>
            <a:graphicFrameLocks noGrp="1"/>
          </p:cNvGraphicFramePr>
          <p:nvPr/>
        </p:nvGraphicFramePr>
        <p:xfrm>
          <a:off x="5080000" y="3548063"/>
          <a:ext cx="3556000" cy="2522538"/>
        </p:xfrm>
        <a:graphic>
          <a:graphicData uri="http://schemas.openxmlformats.org/drawingml/2006/table">
            <a:tbl>
              <a:tblPr/>
              <a:tblGrid>
                <a:gridCol w="471488"/>
                <a:gridCol w="1443037"/>
                <a:gridCol w="1641475"/>
              </a:tblGrid>
              <a:tr h="212725">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0" u="none" strike="noStrike" cap="none" normalizeH="0" baseline="0" smtClean="0">
                          <a:ln>
                            <a:noFill/>
                          </a:ln>
                          <a:solidFill>
                            <a:schemeClr val="tx1"/>
                          </a:solidFill>
                          <a:effectLst/>
                          <a:latin typeface="Arial" charset="0"/>
                        </a:rPr>
                        <a:t>Software</a:t>
                      </a:r>
                    </a:p>
                  </a:txBody>
                  <a:tcPr marL="20510" marR="20510" marT="10255" marB="1025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0" u="none" strike="noStrike" cap="none" normalizeH="0" baseline="0" smtClean="0">
                          <a:ln>
                            <a:noFill/>
                          </a:ln>
                          <a:solidFill>
                            <a:schemeClr val="tx1"/>
                          </a:solidFill>
                          <a:effectLst/>
                          <a:latin typeface="Arial" charset="0"/>
                        </a:rPr>
                        <a:t>Advantages</a:t>
                      </a:r>
                    </a:p>
                  </a:txBody>
                  <a:tcPr marL="20510" marR="20510" marT="10255" marB="1025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0" u="none" strike="noStrike" cap="none" normalizeH="0" baseline="0" smtClean="0">
                          <a:ln>
                            <a:noFill/>
                          </a:ln>
                          <a:solidFill>
                            <a:schemeClr val="tx1"/>
                          </a:solidFill>
                          <a:effectLst/>
                          <a:latin typeface="Arial" charset="0"/>
                        </a:rPr>
                        <a:t>Disadvantages</a:t>
                      </a:r>
                    </a:p>
                  </a:txBody>
                  <a:tcPr marL="20510" marR="20510" marT="10255" marB="1025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325">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1" u="none" strike="noStrike" cap="none" normalizeH="0" baseline="0" smtClean="0">
                          <a:ln>
                            <a:noFill/>
                          </a:ln>
                          <a:solidFill>
                            <a:schemeClr val="tx1"/>
                          </a:solidFill>
                          <a:effectLst/>
                          <a:latin typeface="Arial" charset="0"/>
                        </a:rPr>
                        <a:t>CSMP</a:t>
                      </a:r>
                      <a:endParaRPr kumimoji="0" lang="en-US" sz="500" b="0" i="0" u="none" strike="noStrike" cap="none" normalizeH="0" baseline="0" smtClean="0">
                        <a:ln>
                          <a:noFill/>
                        </a:ln>
                        <a:solidFill>
                          <a:schemeClr val="tx1"/>
                        </a:solidFill>
                        <a:effectLst/>
                        <a:latin typeface="Arial" charset="0"/>
                      </a:endParaRPr>
                    </a:p>
                  </a:txBody>
                  <a:tcPr marL="20510" marR="20510" marT="10255" marB="1025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Simple coding.</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Models already available.</a:t>
                      </a:r>
                    </a:p>
                  </a:txBody>
                  <a:tcPr marL="20510" marR="20510" marT="10255" marB="1025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Crude graphs.</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Need to run on mainframe computer.</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endParaRPr kumimoji="0" lang="en-US" sz="500" b="0" i="0" u="none" strike="noStrike" cap="none" normalizeH="0" baseline="0" smtClean="0">
                        <a:ln>
                          <a:noFill/>
                        </a:ln>
                        <a:solidFill>
                          <a:schemeClr val="tx1"/>
                        </a:solidFill>
                        <a:effectLst/>
                        <a:latin typeface="Arial" charset="0"/>
                      </a:endParaRPr>
                    </a:p>
                  </a:txBody>
                  <a:tcPr marL="20510" marR="20510" marT="10255" marB="1025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325">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1" u="none" strike="noStrike" cap="none" normalizeH="0" baseline="0" smtClean="0">
                          <a:ln>
                            <a:noFill/>
                          </a:ln>
                          <a:solidFill>
                            <a:schemeClr val="tx1"/>
                          </a:solidFill>
                          <a:effectLst/>
                          <a:latin typeface="Arial" charset="0"/>
                        </a:rPr>
                        <a:t>BASIC</a:t>
                      </a:r>
                      <a:endParaRPr kumimoji="0" lang="en-US" sz="500" b="0" i="0" u="none" strike="noStrike" cap="none" normalizeH="0" baseline="0" smtClean="0">
                        <a:ln>
                          <a:noFill/>
                        </a:ln>
                        <a:solidFill>
                          <a:schemeClr val="tx1"/>
                        </a:solidFill>
                        <a:effectLst/>
                        <a:latin typeface="Arial" charset="0"/>
                      </a:endParaRPr>
                    </a:p>
                  </a:txBody>
                  <a:tcPr marL="20510" marR="20510" marT="10255" marB="1025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Simple coding.</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Models already available.</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endParaRPr kumimoji="0" lang="en-US" sz="500" b="0" i="0" u="none" strike="noStrike" cap="none" normalizeH="0" baseline="0" smtClean="0">
                        <a:ln>
                          <a:noFill/>
                        </a:ln>
                        <a:solidFill>
                          <a:schemeClr val="tx1"/>
                        </a:solidFill>
                        <a:effectLst/>
                        <a:latin typeface="Arial" charset="0"/>
                      </a:endParaRPr>
                    </a:p>
                  </a:txBody>
                  <a:tcPr marL="20510" marR="20510" marT="10255" marB="1025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Students would have to learn language.</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Many lines of code needed.</a:t>
                      </a:r>
                    </a:p>
                  </a:txBody>
                  <a:tcPr marL="20510" marR="20510" marT="10255" marB="1025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5163">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1" u="none" strike="noStrike" cap="none" normalizeH="0" baseline="0" smtClean="0">
                          <a:ln>
                            <a:noFill/>
                          </a:ln>
                          <a:solidFill>
                            <a:schemeClr val="tx1"/>
                          </a:solidFill>
                          <a:effectLst/>
                          <a:latin typeface="Arial" charset="0"/>
                        </a:rPr>
                        <a:t>STELLA</a:t>
                      </a:r>
                      <a:endParaRPr kumimoji="0" lang="en-US" sz="500" b="0" i="0" u="none" strike="noStrike" cap="none" normalizeH="0" baseline="0" smtClean="0">
                        <a:ln>
                          <a:noFill/>
                        </a:ln>
                        <a:solidFill>
                          <a:schemeClr val="tx1"/>
                        </a:solidFill>
                        <a:effectLst/>
                        <a:latin typeface="Arial" charset="0"/>
                      </a:endParaRPr>
                    </a:p>
                  </a:txBody>
                  <a:tcPr marL="20510" marR="20510" marT="10255" marB="1025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Graphical icon based.</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Relational diagram approach.</a:t>
                      </a:r>
                    </a:p>
                  </a:txBody>
                  <a:tcPr marL="20510" marR="20510" marT="10255" marB="1025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tab pos="457200" algn="l"/>
                        </a:tabLst>
                      </a:pPr>
                      <a:r>
                        <a:rPr kumimoji="0" lang="en-US" sz="500" b="0" i="0" u="none" strike="noStrike" cap="none" normalizeH="0" baseline="0" smtClean="0">
                          <a:ln>
                            <a:noFill/>
                          </a:ln>
                          <a:solidFill>
                            <a:schemeClr val="tx1"/>
                          </a:solidFill>
                          <a:effectLst/>
                          <a:latin typeface="Arial" charset="0"/>
                        </a:rPr>
                        <a:t>Logistics—only Mac version used.</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tab pos="457200" algn="l"/>
                        </a:tabLst>
                      </a:pPr>
                      <a:r>
                        <a:rPr kumimoji="0" lang="en-US" sz="500" b="0" i="0" u="none" strike="noStrike" cap="none" normalizeH="0" baseline="0" smtClean="0">
                          <a:ln>
                            <a:noFill/>
                          </a:ln>
                          <a:solidFill>
                            <a:schemeClr val="tx1"/>
                          </a:solidFill>
                          <a:effectLst/>
                          <a:latin typeface="Arial" charset="0"/>
                        </a:rPr>
                        <a:t>Software is expensive.</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tab pos="457200" algn="l"/>
                        </a:tabLst>
                      </a:pPr>
                      <a:endParaRPr kumimoji="0" lang="en-US" sz="500" b="0" i="0" u="none" strike="noStrike" cap="none" normalizeH="0" baseline="0" smtClean="0">
                        <a:ln>
                          <a:noFill/>
                        </a:ln>
                        <a:solidFill>
                          <a:schemeClr val="tx1"/>
                        </a:solidFill>
                        <a:effectLst/>
                        <a:latin typeface="Arial" charset="0"/>
                      </a:endParaRPr>
                    </a:p>
                  </a:txBody>
                  <a:tcPr marL="20510" marR="20510" marT="10255" marB="1025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38949" name="Group 42"/>
          <p:cNvGrpSpPr>
            <a:grpSpLocks/>
          </p:cNvGrpSpPr>
          <p:nvPr/>
        </p:nvGrpSpPr>
        <p:grpSpPr bwMode="auto">
          <a:xfrm>
            <a:off x="327025" y="4635500"/>
            <a:ext cx="1704975" cy="776288"/>
            <a:chOff x="816" y="13824"/>
            <a:chExt cx="4510" cy="2347"/>
          </a:xfrm>
        </p:grpSpPr>
        <p:grpSp>
          <p:nvGrpSpPr>
            <p:cNvPr id="38971" name="Group 43"/>
            <p:cNvGrpSpPr>
              <a:grpSpLocks/>
            </p:cNvGrpSpPr>
            <p:nvPr/>
          </p:nvGrpSpPr>
          <p:grpSpPr bwMode="auto">
            <a:xfrm>
              <a:off x="1348" y="13824"/>
              <a:ext cx="3840" cy="1886"/>
              <a:chOff x="1104" y="13824"/>
              <a:chExt cx="3840" cy="1886"/>
            </a:xfrm>
          </p:grpSpPr>
          <p:sp>
            <p:nvSpPr>
              <p:cNvPr id="38973" name="AutoShape 44"/>
              <p:cNvSpPr>
                <a:spLocks noChangeArrowheads="1"/>
              </p:cNvSpPr>
              <p:nvPr/>
            </p:nvSpPr>
            <p:spPr bwMode="auto">
              <a:xfrm>
                <a:off x="1104" y="13824"/>
                <a:ext cx="3840" cy="1872"/>
              </a:xfrm>
              <a:prstGeom prst="roundRect">
                <a:avLst>
                  <a:gd name="adj" fmla="val 16667"/>
                </a:avLst>
              </a:prstGeom>
              <a:solidFill>
                <a:schemeClr val="hlink"/>
              </a:solidFill>
              <a:ln w="9525">
                <a:solidFill>
                  <a:schemeClr val="tx1"/>
                </a:solidFill>
                <a:round/>
                <a:headEnd/>
                <a:tailEnd/>
              </a:ln>
            </p:spPr>
            <p:txBody>
              <a:bodyPr wrap="none" anchor="ctr"/>
              <a:lstStyle/>
              <a:p>
                <a:endParaRPr lang="ar-IQ"/>
              </a:p>
            </p:txBody>
          </p:sp>
          <p:sp>
            <p:nvSpPr>
              <p:cNvPr id="38974" name="Text Box 45"/>
              <p:cNvSpPr txBox="1">
                <a:spLocks noChangeArrowheads="1"/>
              </p:cNvSpPr>
              <p:nvPr/>
            </p:nvSpPr>
            <p:spPr bwMode="auto">
              <a:xfrm>
                <a:off x="1247" y="14002"/>
                <a:ext cx="3378" cy="170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r>
                  <a:rPr lang="en-US" sz="900" b="1"/>
                  <a:t>A=INTGRL(IA,GR)</a:t>
                </a:r>
              </a:p>
              <a:p>
                <a:r>
                  <a:rPr lang="en-US" sz="900" b="1"/>
                  <a:t>GR=RGR*A</a:t>
                </a:r>
              </a:p>
              <a:p>
                <a:r>
                  <a:rPr lang="en-US" sz="900" b="1"/>
                  <a:t>INCON IA=1.</a:t>
                </a:r>
              </a:p>
              <a:p>
                <a:r>
                  <a:rPr lang="en-US" sz="900" b="1"/>
                  <a:t>PARAMETER RGR=0.1</a:t>
                </a:r>
              </a:p>
            </p:txBody>
          </p:sp>
        </p:grpSp>
        <p:sp>
          <p:nvSpPr>
            <p:cNvPr id="38972" name="Text Box 46"/>
            <p:cNvSpPr txBox="1">
              <a:spLocks noChangeArrowheads="1"/>
            </p:cNvSpPr>
            <p:nvPr/>
          </p:nvSpPr>
          <p:spPr bwMode="auto">
            <a:xfrm>
              <a:off x="816" y="15792"/>
              <a:ext cx="4510"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700"/>
                <a:t>Example of lines of </a:t>
              </a:r>
              <a:r>
                <a:rPr lang="en-US" sz="700" i="1"/>
                <a:t>CSMP</a:t>
              </a:r>
              <a:r>
                <a:rPr lang="en-US" sz="700"/>
                <a:t> language code.</a:t>
              </a:r>
            </a:p>
          </p:txBody>
        </p:sp>
      </p:grpSp>
      <p:grpSp>
        <p:nvGrpSpPr>
          <p:cNvPr id="38950" name="Group 47"/>
          <p:cNvGrpSpPr>
            <a:grpSpLocks/>
          </p:cNvGrpSpPr>
          <p:nvPr/>
        </p:nvGrpSpPr>
        <p:grpSpPr bwMode="auto">
          <a:xfrm>
            <a:off x="2720975" y="4619625"/>
            <a:ext cx="1714500" cy="808038"/>
            <a:chOff x="7152" y="13680"/>
            <a:chExt cx="4535" cy="2443"/>
          </a:xfrm>
        </p:grpSpPr>
        <p:grpSp>
          <p:nvGrpSpPr>
            <p:cNvPr id="38967" name="Group 48"/>
            <p:cNvGrpSpPr>
              <a:grpSpLocks/>
            </p:cNvGrpSpPr>
            <p:nvPr/>
          </p:nvGrpSpPr>
          <p:grpSpPr bwMode="auto">
            <a:xfrm>
              <a:off x="7555" y="13680"/>
              <a:ext cx="4128" cy="1872"/>
              <a:chOff x="7392" y="13680"/>
              <a:chExt cx="4128" cy="1872"/>
            </a:xfrm>
          </p:grpSpPr>
          <p:sp>
            <p:nvSpPr>
              <p:cNvPr id="38969" name="AutoShape 49"/>
              <p:cNvSpPr>
                <a:spLocks noChangeArrowheads="1"/>
              </p:cNvSpPr>
              <p:nvPr/>
            </p:nvSpPr>
            <p:spPr bwMode="auto">
              <a:xfrm>
                <a:off x="7392" y="13680"/>
                <a:ext cx="4128" cy="1872"/>
              </a:xfrm>
              <a:prstGeom prst="roundRect">
                <a:avLst>
                  <a:gd name="adj" fmla="val 16667"/>
                </a:avLst>
              </a:prstGeom>
              <a:solidFill>
                <a:schemeClr val="hlink"/>
              </a:solidFill>
              <a:ln w="9525">
                <a:solidFill>
                  <a:schemeClr val="tx1"/>
                </a:solidFill>
                <a:round/>
                <a:headEnd/>
                <a:tailEnd/>
              </a:ln>
            </p:spPr>
            <p:txBody>
              <a:bodyPr wrap="none" anchor="ctr"/>
              <a:lstStyle/>
              <a:p>
                <a:endParaRPr lang="ar-IQ"/>
              </a:p>
            </p:txBody>
          </p:sp>
          <p:sp>
            <p:nvSpPr>
              <p:cNvPr id="38970" name="Rectangle 50"/>
              <p:cNvSpPr>
                <a:spLocks noChangeArrowheads="1"/>
              </p:cNvSpPr>
              <p:nvPr/>
            </p:nvSpPr>
            <p:spPr bwMode="auto">
              <a:xfrm>
                <a:off x="7535" y="13776"/>
                <a:ext cx="3628" cy="170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defTabSz="204788"/>
                <a:r>
                  <a:rPr lang="en-US" sz="900" b="1"/>
                  <a:t>OPEN "I", #1, PS</a:t>
                </a:r>
              </a:p>
              <a:p>
                <a:pPr defTabSz="204788"/>
                <a:r>
                  <a:rPr lang="en-US" sz="900" b="1"/>
                  <a:t>INPUT #1, LAT</a:t>
                </a:r>
              </a:p>
              <a:p>
                <a:pPr defTabSz="204788"/>
                <a:r>
                  <a:rPr lang="en-US" sz="900" b="1"/>
                  <a:t>SM=.45*(24.3 - .264*LAT)</a:t>
                </a:r>
              </a:p>
              <a:p>
                <a:pPr defTabSz="204788"/>
                <a:r>
                  <a:rPr lang="en-US" sz="900" b="1"/>
                  <a:t>SD=SM*(.0186*LAT - .12)</a:t>
                </a:r>
              </a:p>
            </p:txBody>
          </p:sp>
        </p:grpSp>
        <p:sp>
          <p:nvSpPr>
            <p:cNvPr id="38968" name="Text Box 51"/>
            <p:cNvSpPr txBox="1">
              <a:spLocks noChangeArrowheads="1"/>
            </p:cNvSpPr>
            <p:nvPr/>
          </p:nvSpPr>
          <p:spPr bwMode="auto">
            <a:xfrm>
              <a:off x="7152" y="15744"/>
              <a:ext cx="4535"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700"/>
                <a:t>Example of lines of </a:t>
              </a:r>
              <a:r>
                <a:rPr lang="en-US" sz="700" i="1"/>
                <a:t>BASIC</a:t>
              </a:r>
              <a:r>
                <a:rPr lang="en-US" sz="700"/>
                <a:t> language code.</a:t>
              </a:r>
            </a:p>
          </p:txBody>
        </p:sp>
      </p:grpSp>
      <p:sp>
        <p:nvSpPr>
          <p:cNvPr id="38951" name="Rectangle 52"/>
          <p:cNvSpPr>
            <a:spLocks noChangeArrowheads="1"/>
          </p:cNvSpPr>
          <p:nvPr/>
        </p:nvSpPr>
        <p:spPr bwMode="auto">
          <a:xfrm>
            <a:off x="6276975" y="6350000"/>
            <a:ext cx="1179513"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algn="ctr" defTabSz="204788"/>
            <a:r>
              <a:rPr lang="en-US" sz="900" b="1"/>
              <a:t>Acknowledgements</a:t>
            </a:r>
          </a:p>
        </p:txBody>
      </p:sp>
      <p:sp>
        <p:nvSpPr>
          <p:cNvPr id="38952" name="Text Box 53"/>
          <p:cNvSpPr txBox="1">
            <a:spLocks noChangeArrowheads="1"/>
          </p:cNvSpPr>
          <p:nvPr/>
        </p:nvSpPr>
        <p:spPr bwMode="auto">
          <a:xfrm>
            <a:off x="4735513" y="6464300"/>
            <a:ext cx="4244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68288">
              <a:tabLst>
                <a:tab pos="204788" algn="l"/>
              </a:tabLst>
              <a:defRPr>
                <a:solidFill>
                  <a:schemeClr val="tx1"/>
                </a:solidFill>
                <a:latin typeface="Arial" pitchFamily="34" charset="0"/>
              </a:defRPr>
            </a:lvl1pPr>
            <a:lvl2pPr marL="742950" indent="-285750" defTabSz="268288">
              <a:tabLst>
                <a:tab pos="204788" algn="l"/>
              </a:tabLst>
              <a:defRPr>
                <a:solidFill>
                  <a:schemeClr val="tx1"/>
                </a:solidFill>
                <a:latin typeface="Arial" pitchFamily="34" charset="0"/>
              </a:defRPr>
            </a:lvl2pPr>
            <a:lvl3pPr marL="1143000" indent="-228600" defTabSz="268288">
              <a:tabLst>
                <a:tab pos="204788" algn="l"/>
              </a:tabLst>
              <a:defRPr>
                <a:solidFill>
                  <a:schemeClr val="tx1"/>
                </a:solidFill>
                <a:latin typeface="Arial" pitchFamily="34" charset="0"/>
              </a:defRPr>
            </a:lvl3pPr>
            <a:lvl4pPr marL="1600200" indent="-228600" defTabSz="268288">
              <a:tabLst>
                <a:tab pos="204788" algn="l"/>
              </a:tabLst>
              <a:defRPr>
                <a:solidFill>
                  <a:schemeClr val="tx1"/>
                </a:solidFill>
                <a:latin typeface="Arial" pitchFamily="34" charset="0"/>
              </a:defRPr>
            </a:lvl4pPr>
            <a:lvl5pPr marL="2057400" indent="-228600" defTabSz="268288">
              <a:tabLst>
                <a:tab pos="204788" algn="l"/>
              </a:tabLst>
              <a:defRPr>
                <a:solidFill>
                  <a:schemeClr val="tx1"/>
                </a:solidFill>
                <a:latin typeface="Arial" pitchFamily="34" charset="0"/>
              </a:defRPr>
            </a:lvl5pPr>
            <a:lvl6pPr marL="2514600" indent="-228600" algn="l" defTabSz="268288" rtl="0" eaLnBrk="0" fontAlgn="base" hangingPunct="0">
              <a:spcBef>
                <a:spcPct val="0"/>
              </a:spcBef>
              <a:spcAft>
                <a:spcPct val="0"/>
              </a:spcAft>
              <a:tabLst>
                <a:tab pos="204788" algn="l"/>
              </a:tabLst>
              <a:defRPr>
                <a:solidFill>
                  <a:schemeClr val="tx1"/>
                </a:solidFill>
                <a:latin typeface="Arial" pitchFamily="34" charset="0"/>
              </a:defRPr>
            </a:lvl6pPr>
            <a:lvl7pPr marL="2971800" indent="-228600" algn="l" defTabSz="268288" rtl="0" eaLnBrk="0" fontAlgn="base" hangingPunct="0">
              <a:spcBef>
                <a:spcPct val="0"/>
              </a:spcBef>
              <a:spcAft>
                <a:spcPct val="0"/>
              </a:spcAft>
              <a:tabLst>
                <a:tab pos="204788" algn="l"/>
              </a:tabLst>
              <a:defRPr>
                <a:solidFill>
                  <a:schemeClr val="tx1"/>
                </a:solidFill>
                <a:latin typeface="Arial" pitchFamily="34" charset="0"/>
              </a:defRPr>
            </a:lvl7pPr>
            <a:lvl8pPr marL="3429000" indent="-228600" algn="l" defTabSz="268288" rtl="0" eaLnBrk="0" fontAlgn="base" hangingPunct="0">
              <a:spcBef>
                <a:spcPct val="0"/>
              </a:spcBef>
              <a:spcAft>
                <a:spcPct val="0"/>
              </a:spcAft>
              <a:tabLst>
                <a:tab pos="204788" algn="l"/>
              </a:tabLst>
              <a:defRPr>
                <a:solidFill>
                  <a:schemeClr val="tx1"/>
                </a:solidFill>
                <a:latin typeface="Arial" pitchFamily="34" charset="0"/>
              </a:defRPr>
            </a:lvl8pPr>
            <a:lvl9pPr marL="3886200" indent="-228600" algn="l" defTabSz="268288" rtl="0" eaLnBrk="0" fontAlgn="base" hangingPunct="0">
              <a:spcBef>
                <a:spcPct val="0"/>
              </a:spcBef>
              <a:spcAft>
                <a:spcPct val="0"/>
              </a:spcAft>
              <a:tabLst>
                <a:tab pos="204788" algn="l"/>
              </a:tabLst>
              <a:defRPr>
                <a:solidFill>
                  <a:schemeClr val="tx1"/>
                </a:solidFill>
                <a:latin typeface="Arial" pitchFamily="34" charset="0"/>
              </a:defRPr>
            </a:lvl9pPr>
          </a:lstStyle>
          <a:p>
            <a:pPr algn="ctr"/>
            <a:r>
              <a:rPr lang="en-US" sz="800">
                <a:solidFill>
                  <a:srgbClr val="000000"/>
                </a:solidFill>
              </a:rPr>
              <a:t>Support from </a:t>
            </a:r>
            <a:r>
              <a:rPr lang="en-US" sz="800"/>
              <a:t>President’s Educational Improvement Fund Grant, </a:t>
            </a:r>
            <a:br>
              <a:rPr lang="en-US" sz="800"/>
            </a:br>
            <a:r>
              <a:rPr lang="en-US" sz="800"/>
              <a:t>University of Hawaii.</a:t>
            </a:r>
            <a:endParaRPr lang="en-US" sz="800">
              <a:solidFill>
                <a:srgbClr val="000000"/>
              </a:solidFill>
            </a:endParaRPr>
          </a:p>
        </p:txBody>
      </p:sp>
      <p:grpSp>
        <p:nvGrpSpPr>
          <p:cNvPr id="38953" name="Group 54"/>
          <p:cNvGrpSpPr>
            <a:grpSpLocks/>
          </p:cNvGrpSpPr>
          <p:nvPr/>
        </p:nvGrpSpPr>
        <p:grpSpPr bwMode="auto">
          <a:xfrm>
            <a:off x="1450975" y="5524500"/>
            <a:ext cx="2081213" cy="1031875"/>
            <a:chOff x="4320" y="16848"/>
            <a:chExt cx="5507" cy="3120"/>
          </a:xfrm>
        </p:grpSpPr>
        <p:sp>
          <p:nvSpPr>
            <p:cNvPr id="38963" name="Text Box 55"/>
            <p:cNvSpPr txBox="1">
              <a:spLocks noChangeArrowheads="1"/>
            </p:cNvSpPr>
            <p:nvPr/>
          </p:nvSpPr>
          <p:spPr bwMode="auto">
            <a:xfrm>
              <a:off x="4320" y="19296"/>
              <a:ext cx="5507"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700" i="1"/>
                <a:t>STELLA</a:t>
              </a:r>
              <a:r>
                <a:rPr lang="en-US" sz="700"/>
                <a:t> relational diagram showing variables </a:t>
              </a:r>
              <a:br>
                <a:rPr lang="en-US" sz="700"/>
              </a:br>
              <a:r>
                <a:rPr lang="en-US" sz="700"/>
                <a:t>and their relationships.</a:t>
              </a:r>
            </a:p>
          </p:txBody>
        </p:sp>
        <p:grpSp>
          <p:nvGrpSpPr>
            <p:cNvPr id="38964" name="Group 56"/>
            <p:cNvGrpSpPr>
              <a:grpSpLocks/>
            </p:cNvGrpSpPr>
            <p:nvPr/>
          </p:nvGrpSpPr>
          <p:grpSpPr bwMode="auto">
            <a:xfrm>
              <a:off x="5009" y="16848"/>
              <a:ext cx="4128" cy="2256"/>
              <a:chOff x="4848" y="16848"/>
              <a:chExt cx="4128" cy="2256"/>
            </a:xfrm>
          </p:grpSpPr>
          <p:sp>
            <p:nvSpPr>
              <p:cNvPr id="38965" name="AutoShape 57"/>
              <p:cNvSpPr>
                <a:spLocks noChangeArrowheads="1"/>
              </p:cNvSpPr>
              <p:nvPr/>
            </p:nvSpPr>
            <p:spPr bwMode="auto">
              <a:xfrm>
                <a:off x="4848" y="16848"/>
                <a:ext cx="4128" cy="2256"/>
              </a:xfrm>
              <a:prstGeom prst="roundRect">
                <a:avLst>
                  <a:gd name="adj" fmla="val 16667"/>
                </a:avLst>
              </a:prstGeom>
              <a:solidFill>
                <a:schemeClr val="bg1"/>
              </a:solidFill>
              <a:ln w="9525">
                <a:solidFill>
                  <a:schemeClr val="tx1"/>
                </a:solidFill>
                <a:round/>
                <a:headEnd/>
                <a:tailEnd/>
              </a:ln>
            </p:spPr>
            <p:txBody>
              <a:bodyPr wrap="none" anchor="ctr"/>
              <a:lstStyle/>
              <a:p>
                <a:endParaRPr lang="ar-IQ"/>
              </a:p>
            </p:txBody>
          </p:sp>
          <p:pic>
            <p:nvPicPr>
              <p:cNvPr id="38966" name="Picture 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3" y="16992"/>
                <a:ext cx="3397" cy="1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38954" name="Picture 5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4025" y="1238250"/>
            <a:ext cx="8699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55" name="Rectangle 60"/>
          <p:cNvSpPr>
            <a:spLocks noChangeArrowheads="1"/>
          </p:cNvSpPr>
          <p:nvPr/>
        </p:nvSpPr>
        <p:spPr bwMode="auto">
          <a:xfrm>
            <a:off x="4916488" y="1371600"/>
            <a:ext cx="2359025"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p>
            <a:pPr defTabSz="204788"/>
            <a:r>
              <a:rPr lang="en-US" sz="1000" i="1"/>
              <a:t>STELLA</a:t>
            </a:r>
            <a:r>
              <a:rPr lang="en-US" sz="1000"/>
              <a:t> graph showing simulation output. "Slider" and "knob" icons control values of the variable and parameter. "Run" button runs the model.</a:t>
            </a:r>
          </a:p>
        </p:txBody>
      </p:sp>
      <p:sp>
        <p:nvSpPr>
          <p:cNvPr id="38956" name="Text Box 61"/>
          <p:cNvSpPr txBox="1">
            <a:spLocks noChangeArrowheads="1"/>
          </p:cNvSpPr>
          <p:nvPr/>
        </p:nvSpPr>
        <p:spPr bwMode="auto">
          <a:xfrm>
            <a:off x="4645025" y="4730750"/>
            <a:ext cx="42814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marL="141288"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1000" i="1">
                <a:solidFill>
                  <a:srgbClr val="000000"/>
                </a:solidFill>
              </a:rPr>
              <a:t>STELLA</a:t>
            </a:r>
            <a:r>
              <a:rPr lang="en-US" sz="1000">
                <a:solidFill>
                  <a:srgbClr val="000000"/>
                </a:solidFill>
              </a:rPr>
              <a:t> is being used this fall in my other TPSS courses—"Computer applications, high technology, and robotics in agriculture" and "Plant growth and development."</a:t>
            </a:r>
          </a:p>
        </p:txBody>
      </p:sp>
      <p:sp>
        <p:nvSpPr>
          <p:cNvPr id="38957" name="Line 62"/>
          <p:cNvSpPr>
            <a:spLocks noChangeShapeType="1"/>
          </p:cNvSpPr>
          <p:nvPr/>
        </p:nvSpPr>
        <p:spPr bwMode="auto">
          <a:xfrm>
            <a:off x="2014538" y="4953000"/>
            <a:ext cx="833437"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38958" name="Line 63"/>
          <p:cNvSpPr>
            <a:spLocks noChangeShapeType="1"/>
          </p:cNvSpPr>
          <p:nvPr/>
        </p:nvSpPr>
        <p:spPr bwMode="auto">
          <a:xfrm flipH="1">
            <a:off x="3284538" y="5413375"/>
            <a:ext cx="525462" cy="635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38959" name="Line 64"/>
          <p:cNvSpPr>
            <a:spLocks noChangeShapeType="1"/>
          </p:cNvSpPr>
          <p:nvPr/>
        </p:nvSpPr>
        <p:spPr bwMode="auto">
          <a:xfrm>
            <a:off x="4625975" y="1206500"/>
            <a:ext cx="0" cy="53657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grpSp>
        <p:nvGrpSpPr>
          <p:cNvPr id="38960" name="Group 65"/>
          <p:cNvGrpSpPr>
            <a:grpSpLocks/>
          </p:cNvGrpSpPr>
          <p:nvPr/>
        </p:nvGrpSpPr>
        <p:grpSpPr bwMode="auto">
          <a:xfrm>
            <a:off x="7165975" y="1127125"/>
            <a:ext cx="1687513" cy="1206500"/>
            <a:chOff x="18960" y="3408"/>
            <a:chExt cx="4464" cy="3648"/>
          </a:xfrm>
        </p:grpSpPr>
        <p:pic>
          <p:nvPicPr>
            <p:cNvPr id="38961" name="Picture 6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04" y="3744"/>
              <a:ext cx="3985" cy="3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62" name="AutoShape 67"/>
            <p:cNvSpPr>
              <a:spLocks noChangeArrowheads="1"/>
            </p:cNvSpPr>
            <p:nvPr/>
          </p:nvSpPr>
          <p:spPr bwMode="auto">
            <a:xfrm>
              <a:off x="18960" y="3408"/>
              <a:ext cx="4464" cy="364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ar-IQ"/>
            </a:p>
          </p:txBody>
        </p:sp>
      </p:grpSp>
    </p:spTree>
    <p:extLst>
      <p:ext uri="{BB962C8B-B14F-4D97-AF65-F5344CB8AC3E}">
        <p14:creationId xmlns:p14="http://schemas.microsoft.com/office/powerpoint/2010/main" val="24378270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p:txBody>
          <a:bodyPr/>
          <a:lstStyle/>
          <a:p>
            <a:pPr algn="l" rtl="0" eaLnBrk="1" hangingPunct="1"/>
            <a:r>
              <a:rPr lang="en-US" dirty="0" smtClean="0"/>
              <a:t>Minimize detail and try to use simple, jargon-free statements.</a:t>
            </a:r>
          </a:p>
        </p:txBody>
      </p:sp>
      <p:sp>
        <p:nvSpPr>
          <p:cNvPr id="39938" name="Rectangle 2"/>
          <p:cNvSpPr>
            <a:spLocks noGrp="1" noChangeArrowheads="1"/>
          </p:cNvSpPr>
          <p:nvPr>
            <p:ph type="title"/>
          </p:nvPr>
        </p:nvSpPr>
        <p:spPr/>
        <p:txBody>
          <a:bodyPr/>
          <a:lstStyle/>
          <a:p>
            <a:pPr eaLnBrk="1" hangingPunct="1"/>
            <a:r>
              <a:rPr lang="en-US" sz="4000" smtClean="0"/>
              <a:t>Tip #2</a:t>
            </a:r>
          </a:p>
        </p:txBody>
      </p:sp>
    </p:spTree>
    <p:extLst>
      <p:ext uri="{BB962C8B-B14F-4D97-AF65-F5344CB8AC3E}">
        <p14:creationId xmlns:p14="http://schemas.microsoft.com/office/powerpoint/2010/main" val="22366936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p:txBody>
          <a:bodyPr/>
          <a:lstStyle/>
          <a:p>
            <a:pPr algn="l" rtl="0" eaLnBrk="1" hangingPunct="1"/>
            <a:r>
              <a:rPr lang="en-US" dirty="0" smtClean="0"/>
              <a:t>Remember that pictures, tables, and figures are amenable to poster display </a:t>
            </a:r>
          </a:p>
          <a:p>
            <a:pPr eaLnBrk="1" hangingPunct="1"/>
            <a:endParaRPr lang="en-US" dirty="0" smtClean="0"/>
          </a:p>
        </p:txBody>
      </p:sp>
      <p:sp>
        <p:nvSpPr>
          <p:cNvPr id="41986" name="Rectangle 2"/>
          <p:cNvSpPr>
            <a:spLocks noGrp="1" noChangeArrowheads="1"/>
          </p:cNvSpPr>
          <p:nvPr>
            <p:ph type="title"/>
          </p:nvPr>
        </p:nvSpPr>
        <p:spPr/>
        <p:txBody>
          <a:bodyPr/>
          <a:lstStyle/>
          <a:p>
            <a:pPr eaLnBrk="1" hangingPunct="1"/>
            <a:r>
              <a:rPr lang="en-US" sz="4000" smtClean="0"/>
              <a:t>Tip #3</a:t>
            </a:r>
          </a:p>
        </p:txBody>
      </p:sp>
    </p:spTree>
    <p:extLst>
      <p:ext uri="{BB962C8B-B14F-4D97-AF65-F5344CB8AC3E}">
        <p14:creationId xmlns:p14="http://schemas.microsoft.com/office/powerpoint/2010/main" val="32222957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0" y="0"/>
            <a:ext cx="9144000" cy="685800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ar-IQ"/>
          </a:p>
        </p:txBody>
      </p:sp>
      <p:sp>
        <p:nvSpPr>
          <p:cNvPr id="43011" name="Rectangle 3"/>
          <p:cNvSpPr>
            <a:spLocks noChangeArrowheads="1"/>
          </p:cNvSpPr>
          <p:nvPr/>
        </p:nvSpPr>
        <p:spPr bwMode="auto">
          <a:xfrm>
            <a:off x="0" y="0"/>
            <a:ext cx="9144000" cy="968375"/>
          </a:xfrm>
          <a:prstGeom prst="rect">
            <a:avLst/>
          </a:prstGeom>
          <a:gradFill rotWithShape="1">
            <a:gsLst>
              <a:gs pos="0">
                <a:srgbClr val="0A16FF"/>
              </a:gs>
              <a:gs pos="100000">
                <a:srgbClr val="C8CB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43012" name="Line 4"/>
          <p:cNvSpPr>
            <a:spLocks noChangeShapeType="1"/>
          </p:cNvSpPr>
          <p:nvPr/>
        </p:nvSpPr>
        <p:spPr bwMode="auto">
          <a:xfrm>
            <a:off x="1196975" y="5397500"/>
            <a:ext cx="527050" cy="66675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43013" name="Text Box 5"/>
          <p:cNvSpPr txBox="1">
            <a:spLocks noChangeArrowheads="1"/>
          </p:cNvSpPr>
          <p:nvPr/>
        </p:nvSpPr>
        <p:spPr bwMode="auto">
          <a:xfrm>
            <a:off x="217488" y="28575"/>
            <a:ext cx="8709025"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ctr"/>
            <a:r>
              <a:rPr lang="en-US" sz="2000" b="1">
                <a:solidFill>
                  <a:srgbClr val="000000"/>
                </a:solidFill>
              </a:rPr>
              <a:t>Using computer simulation software to enhance student learning</a:t>
            </a:r>
            <a:endParaRPr lang="en-US" sz="2000" b="1">
              <a:solidFill>
                <a:srgbClr val="000000"/>
              </a:solidFill>
              <a:latin typeface="Helvetica" pitchFamily="34" charset="0"/>
            </a:endParaRPr>
          </a:p>
          <a:p>
            <a:pPr algn="ctr">
              <a:spcBef>
                <a:spcPct val="50000"/>
              </a:spcBef>
            </a:pPr>
            <a:r>
              <a:rPr lang="en-US" sz="1300" b="1">
                <a:solidFill>
                  <a:srgbClr val="000000"/>
                </a:solidFill>
                <a:latin typeface="ESRI AMFM Gas" pitchFamily="2" charset="0"/>
              </a:rPr>
              <a:t>Kent D. Kobayashi</a:t>
            </a:r>
            <a:endParaRPr lang="en-US" sz="1600">
              <a:solidFill>
                <a:srgbClr val="000000"/>
              </a:solidFill>
              <a:latin typeface="ESRI AMFM Gas" pitchFamily="2" charset="0"/>
            </a:endParaRPr>
          </a:p>
          <a:p>
            <a:pPr algn="ctr">
              <a:spcBef>
                <a:spcPct val="50000"/>
              </a:spcBef>
            </a:pPr>
            <a:r>
              <a:rPr lang="en-US" sz="1100" b="1">
                <a:solidFill>
                  <a:srgbClr val="000000"/>
                </a:solidFill>
              </a:rPr>
              <a:t>Tropical Plant &amp; Soil Sciences Department, University of Hawaii at Manoa</a:t>
            </a:r>
            <a:endParaRPr lang="en-US" sz="1300">
              <a:solidFill>
                <a:srgbClr val="000000"/>
              </a:solidFill>
            </a:endParaRPr>
          </a:p>
        </p:txBody>
      </p:sp>
      <p:grpSp>
        <p:nvGrpSpPr>
          <p:cNvPr id="43014" name="Group 6"/>
          <p:cNvGrpSpPr>
            <a:grpSpLocks/>
          </p:cNvGrpSpPr>
          <p:nvPr/>
        </p:nvGrpSpPr>
        <p:grpSpPr bwMode="auto">
          <a:xfrm>
            <a:off x="217488" y="1397000"/>
            <a:ext cx="1741487" cy="301625"/>
            <a:chOff x="4799" y="4080"/>
            <a:chExt cx="4608" cy="912"/>
          </a:xfrm>
        </p:grpSpPr>
        <p:sp>
          <p:nvSpPr>
            <p:cNvPr id="43074" name="Rectangle 7"/>
            <p:cNvSpPr>
              <a:spLocks noChangeArrowheads="1"/>
            </p:cNvSpPr>
            <p:nvPr/>
          </p:nvSpPr>
          <p:spPr bwMode="auto">
            <a:xfrm>
              <a:off x="4799" y="4080"/>
              <a:ext cx="4608" cy="912"/>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43075" name="Text Box 8"/>
            <p:cNvSpPr txBox="1">
              <a:spLocks noChangeArrowheads="1"/>
            </p:cNvSpPr>
            <p:nvPr/>
          </p:nvSpPr>
          <p:spPr bwMode="auto">
            <a:xfrm>
              <a:off x="4848" y="4224"/>
              <a:ext cx="3744"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r>
                <a:rPr lang="en-US" sz="1300" b="1"/>
                <a:t>Introduction</a:t>
              </a:r>
              <a:endParaRPr lang="en-US" sz="1300" b="1">
                <a:latin typeface="Helvetica" pitchFamily="34" charset="0"/>
              </a:endParaRPr>
            </a:p>
          </p:txBody>
        </p:sp>
      </p:grpSp>
      <p:grpSp>
        <p:nvGrpSpPr>
          <p:cNvPr id="43015" name="Group 9"/>
          <p:cNvGrpSpPr>
            <a:grpSpLocks/>
          </p:cNvGrpSpPr>
          <p:nvPr/>
        </p:nvGrpSpPr>
        <p:grpSpPr bwMode="auto">
          <a:xfrm>
            <a:off x="254000" y="2841625"/>
            <a:ext cx="1741488" cy="301625"/>
            <a:chOff x="672" y="8592"/>
            <a:chExt cx="4607" cy="912"/>
          </a:xfrm>
        </p:grpSpPr>
        <p:sp>
          <p:nvSpPr>
            <p:cNvPr id="43072" name="Rectangle 10"/>
            <p:cNvSpPr>
              <a:spLocks noChangeArrowheads="1"/>
            </p:cNvSpPr>
            <p:nvPr/>
          </p:nvSpPr>
          <p:spPr bwMode="auto">
            <a:xfrm>
              <a:off x="672" y="8592"/>
              <a:ext cx="4607" cy="912"/>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43073" name="Rectangle 11"/>
            <p:cNvSpPr>
              <a:spLocks noChangeArrowheads="1"/>
            </p:cNvSpPr>
            <p:nvPr/>
          </p:nvSpPr>
          <p:spPr bwMode="auto">
            <a:xfrm>
              <a:off x="720" y="8736"/>
              <a:ext cx="2448"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p>
              <a:pPr defTabSz="204788"/>
              <a:r>
                <a:rPr lang="en-US" sz="1300" b="1"/>
                <a:t>Methods</a:t>
              </a:r>
            </a:p>
          </p:txBody>
        </p:sp>
      </p:grpSp>
      <p:sp>
        <p:nvSpPr>
          <p:cNvPr id="43016" name="Rectangle 12"/>
          <p:cNvSpPr>
            <a:spLocks noChangeArrowheads="1"/>
          </p:cNvSpPr>
          <p:nvPr/>
        </p:nvSpPr>
        <p:spPr bwMode="auto">
          <a:xfrm>
            <a:off x="4789488" y="2365375"/>
            <a:ext cx="1741487" cy="301625"/>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43017" name="Rectangle 13"/>
          <p:cNvSpPr>
            <a:spLocks noChangeArrowheads="1"/>
          </p:cNvSpPr>
          <p:nvPr/>
        </p:nvSpPr>
        <p:spPr bwMode="auto">
          <a:xfrm>
            <a:off x="4916488" y="2413000"/>
            <a:ext cx="7000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defTabSz="204788"/>
            <a:r>
              <a:rPr lang="en-US" sz="1300" b="1"/>
              <a:t>Results</a:t>
            </a:r>
            <a:endParaRPr lang="en-US" sz="1300" b="1">
              <a:latin typeface="Helvetica" pitchFamily="34" charset="0"/>
            </a:endParaRPr>
          </a:p>
        </p:txBody>
      </p:sp>
      <p:grpSp>
        <p:nvGrpSpPr>
          <p:cNvPr id="43018" name="Group 14"/>
          <p:cNvGrpSpPr>
            <a:grpSpLocks/>
          </p:cNvGrpSpPr>
          <p:nvPr/>
        </p:nvGrpSpPr>
        <p:grpSpPr bwMode="auto">
          <a:xfrm>
            <a:off x="4789488" y="5334000"/>
            <a:ext cx="1560512" cy="301625"/>
            <a:chOff x="12672" y="15936"/>
            <a:chExt cx="4128" cy="912"/>
          </a:xfrm>
        </p:grpSpPr>
        <p:sp>
          <p:nvSpPr>
            <p:cNvPr id="43070" name="Rectangle 15"/>
            <p:cNvSpPr>
              <a:spLocks noChangeArrowheads="1"/>
            </p:cNvSpPr>
            <p:nvPr/>
          </p:nvSpPr>
          <p:spPr bwMode="auto">
            <a:xfrm>
              <a:off x="12672" y="15936"/>
              <a:ext cx="4128" cy="912"/>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nchor="ctr"/>
            <a:lstStyle/>
            <a:p>
              <a:pPr defTabSz="204788"/>
              <a:endParaRPr lang="ar-IQ" sz="500">
                <a:latin typeface="Times" pitchFamily="18" charset="0"/>
              </a:endParaRPr>
            </a:p>
          </p:txBody>
        </p:sp>
        <p:sp>
          <p:nvSpPr>
            <p:cNvPr id="43071" name="Rectangle 16"/>
            <p:cNvSpPr>
              <a:spLocks noChangeArrowheads="1"/>
            </p:cNvSpPr>
            <p:nvPr/>
          </p:nvSpPr>
          <p:spPr bwMode="auto">
            <a:xfrm>
              <a:off x="12855" y="16128"/>
              <a:ext cx="2995"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defTabSz="204788"/>
              <a:r>
                <a:rPr lang="en-US" sz="1300" b="1"/>
                <a:t>Conclusions</a:t>
              </a:r>
            </a:p>
          </p:txBody>
        </p:sp>
      </p:grpSp>
      <p:sp>
        <p:nvSpPr>
          <p:cNvPr id="43019" name="Text Box 17"/>
          <p:cNvSpPr txBox="1">
            <a:spLocks noChangeArrowheads="1"/>
          </p:cNvSpPr>
          <p:nvPr/>
        </p:nvSpPr>
        <p:spPr bwMode="auto">
          <a:xfrm>
            <a:off x="217488" y="1841500"/>
            <a:ext cx="435292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1000">
                <a:solidFill>
                  <a:srgbClr val="000000"/>
                </a:solidFill>
              </a:rPr>
              <a:t>How can the student-learning experience be enhanced using computer simulations?</a:t>
            </a:r>
          </a:p>
          <a:p>
            <a:pPr algn="just"/>
            <a:endParaRPr lang="en-US" sz="1000">
              <a:solidFill>
                <a:srgbClr val="000000"/>
              </a:solidFill>
            </a:endParaRPr>
          </a:p>
          <a:p>
            <a:pPr algn="just"/>
            <a:r>
              <a:rPr lang="en-US" sz="1000">
                <a:solidFill>
                  <a:srgbClr val="000000"/>
                </a:solidFill>
              </a:rPr>
              <a:t>This paper describes the use of several simulation programs to promote active, hands-on learning in a graduate course on crop modeling.</a:t>
            </a:r>
          </a:p>
        </p:txBody>
      </p:sp>
      <p:sp>
        <p:nvSpPr>
          <p:cNvPr id="43020" name="Text Box 18"/>
          <p:cNvSpPr txBox="1">
            <a:spLocks noChangeArrowheads="1"/>
          </p:cNvSpPr>
          <p:nvPr/>
        </p:nvSpPr>
        <p:spPr bwMode="auto">
          <a:xfrm>
            <a:off x="217488" y="3317875"/>
            <a:ext cx="435292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1000" i="1">
                <a:solidFill>
                  <a:srgbClr val="000000"/>
                </a:solidFill>
              </a:rPr>
              <a:t>TPSS 601 Crop Modeling</a:t>
            </a:r>
            <a:r>
              <a:rPr lang="en-US" sz="1000">
                <a:solidFill>
                  <a:srgbClr val="000000"/>
                </a:solidFill>
              </a:rPr>
              <a:t> covers modeling crop growth and development. In the laboratory session, students discuss scientific papers.</a:t>
            </a:r>
          </a:p>
          <a:p>
            <a:pPr algn="just"/>
            <a:endParaRPr lang="en-US" sz="1000">
              <a:solidFill>
                <a:srgbClr val="000000"/>
              </a:solidFill>
            </a:endParaRPr>
          </a:p>
          <a:p>
            <a:pPr algn="just"/>
            <a:r>
              <a:rPr lang="en-US" sz="1000">
                <a:solidFill>
                  <a:srgbClr val="000000"/>
                </a:solidFill>
              </a:rPr>
              <a:t>Software to do crop simulations—</a:t>
            </a:r>
            <a:r>
              <a:rPr lang="en-US" sz="1000" b="1" i="1">
                <a:solidFill>
                  <a:srgbClr val="000000"/>
                </a:solidFill>
              </a:rPr>
              <a:t>CSMP, BASIC, and STELLA</a:t>
            </a:r>
            <a:r>
              <a:rPr lang="en-US" sz="1000">
                <a:solidFill>
                  <a:srgbClr val="000000"/>
                </a:solidFill>
              </a:rPr>
              <a:t>—were introduced into the lab session. Using these software, students developed their own crop models for homework and lab assignments, and a term project.</a:t>
            </a:r>
          </a:p>
          <a:p>
            <a:pPr>
              <a:lnSpc>
                <a:spcPct val="150000"/>
              </a:lnSpc>
              <a:spcBef>
                <a:spcPct val="50000"/>
              </a:spcBef>
            </a:pPr>
            <a:endParaRPr lang="en-US" sz="1000">
              <a:solidFill>
                <a:srgbClr val="000000"/>
              </a:solidFill>
            </a:endParaRPr>
          </a:p>
        </p:txBody>
      </p:sp>
      <p:sp>
        <p:nvSpPr>
          <p:cNvPr id="43021" name="Text Box 19"/>
          <p:cNvSpPr txBox="1">
            <a:spLocks noChangeArrowheads="1"/>
          </p:cNvSpPr>
          <p:nvPr/>
        </p:nvSpPr>
        <p:spPr bwMode="auto">
          <a:xfrm>
            <a:off x="4681538" y="5691188"/>
            <a:ext cx="4244975"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marL="115888"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r>
              <a:rPr lang="en-US" sz="1000">
                <a:solidFill>
                  <a:srgbClr val="000000"/>
                </a:solidFill>
              </a:rPr>
              <a:t>Use of computer simulation software in a crop modeling course enabled students to develop crop models, thereby enhancing active learning through hands-on experience.</a:t>
            </a:r>
          </a:p>
        </p:txBody>
      </p:sp>
      <p:sp>
        <p:nvSpPr>
          <p:cNvPr id="43022" name="Text Box 20"/>
          <p:cNvSpPr txBox="1">
            <a:spLocks noChangeArrowheads="1"/>
          </p:cNvSpPr>
          <p:nvPr/>
        </p:nvSpPr>
        <p:spPr bwMode="auto">
          <a:xfrm>
            <a:off x="4681538" y="2825750"/>
            <a:ext cx="4462462"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marL="109538" indent="92075" defTabSz="204788">
              <a:tabLst>
                <a:tab pos="204788" algn="l"/>
              </a:tabLst>
              <a:defRPr>
                <a:solidFill>
                  <a:schemeClr val="tx1"/>
                </a:solidFill>
                <a:latin typeface="Arial" pitchFamily="34" charset="0"/>
              </a:defRPr>
            </a:lvl1pPr>
            <a:lvl2pPr marL="742950" indent="-285750" defTabSz="204788">
              <a:tabLst>
                <a:tab pos="204788" algn="l"/>
              </a:tabLst>
              <a:defRPr>
                <a:solidFill>
                  <a:schemeClr val="tx1"/>
                </a:solidFill>
                <a:latin typeface="Arial" pitchFamily="34" charset="0"/>
              </a:defRPr>
            </a:lvl2pPr>
            <a:lvl3pPr marL="1143000" indent="-228600" defTabSz="204788">
              <a:tabLst>
                <a:tab pos="204788" algn="l"/>
              </a:tabLst>
              <a:defRPr>
                <a:solidFill>
                  <a:schemeClr val="tx1"/>
                </a:solidFill>
                <a:latin typeface="Arial" pitchFamily="34" charset="0"/>
              </a:defRPr>
            </a:lvl3pPr>
            <a:lvl4pPr marL="1600200" indent="-228600" defTabSz="204788">
              <a:tabLst>
                <a:tab pos="204788" algn="l"/>
              </a:tabLst>
              <a:defRPr>
                <a:solidFill>
                  <a:schemeClr val="tx1"/>
                </a:solidFill>
                <a:latin typeface="Arial" pitchFamily="34" charset="0"/>
              </a:defRPr>
            </a:lvl4pPr>
            <a:lvl5pPr marL="2057400" indent="-228600" defTabSz="204788">
              <a:tabLst>
                <a:tab pos="204788" algn="l"/>
              </a:tabLst>
              <a:defRPr>
                <a:solidFill>
                  <a:schemeClr val="tx1"/>
                </a:solidFill>
                <a:latin typeface="Arial" pitchFamily="34" charset="0"/>
              </a:defRPr>
            </a:lvl5pPr>
            <a:lvl6pPr marL="2514600" indent="-228600" algn="l" defTabSz="204788" rtl="0" eaLnBrk="0" fontAlgn="base" hangingPunct="0">
              <a:spcBef>
                <a:spcPct val="0"/>
              </a:spcBef>
              <a:spcAft>
                <a:spcPct val="0"/>
              </a:spcAft>
              <a:tabLst>
                <a:tab pos="204788" algn="l"/>
              </a:tabLst>
              <a:defRPr>
                <a:solidFill>
                  <a:schemeClr val="tx1"/>
                </a:solidFill>
                <a:latin typeface="Arial" pitchFamily="34" charset="0"/>
              </a:defRPr>
            </a:lvl6pPr>
            <a:lvl7pPr marL="2971800" indent="-228600" algn="l" defTabSz="204788" rtl="0" eaLnBrk="0" fontAlgn="base" hangingPunct="0">
              <a:spcBef>
                <a:spcPct val="0"/>
              </a:spcBef>
              <a:spcAft>
                <a:spcPct val="0"/>
              </a:spcAft>
              <a:tabLst>
                <a:tab pos="204788" algn="l"/>
              </a:tabLst>
              <a:defRPr>
                <a:solidFill>
                  <a:schemeClr val="tx1"/>
                </a:solidFill>
                <a:latin typeface="Arial" pitchFamily="34" charset="0"/>
              </a:defRPr>
            </a:lvl7pPr>
            <a:lvl8pPr marL="3429000" indent="-228600" algn="l" defTabSz="204788" rtl="0" eaLnBrk="0" fontAlgn="base" hangingPunct="0">
              <a:spcBef>
                <a:spcPct val="0"/>
              </a:spcBef>
              <a:spcAft>
                <a:spcPct val="0"/>
              </a:spcAft>
              <a:tabLst>
                <a:tab pos="204788" algn="l"/>
              </a:tabLst>
              <a:defRPr>
                <a:solidFill>
                  <a:schemeClr val="tx1"/>
                </a:solidFill>
                <a:latin typeface="Arial" pitchFamily="34" charset="0"/>
              </a:defRPr>
            </a:lvl8pPr>
            <a:lvl9pPr marL="3886200" indent="-228600" algn="l" defTabSz="204788" rtl="0" eaLnBrk="0" fontAlgn="base" hangingPunct="0">
              <a:spcBef>
                <a:spcPct val="0"/>
              </a:spcBef>
              <a:spcAft>
                <a:spcPct val="0"/>
              </a:spcAft>
              <a:tabLst>
                <a:tab pos="204788" algn="l"/>
              </a:tabLst>
              <a:defRPr>
                <a:solidFill>
                  <a:schemeClr val="tx1"/>
                </a:solidFill>
                <a:latin typeface="Arial" pitchFamily="34" charset="0"/>
              </a:defRPr>
            </a:lvl9pPr>
          </a:lstStyle>
          <a:p>
            <a:pPr>
              <a:buFont typeface="Wingdings" pitchFamily="2" charset="2"/>
              <a:buChar char="§"/>
            </a:pPr>
            <a:r>
              <a:rPr lang="en-US" sz="1000">
                <a:solidFill>
                  <a:srgbClr val="000000"/>
                </a:solidFill>
              </a:rPr>
              <a:t>Enhanced understanding of crop physiology and relationship 	between crop and environment.</a:t>
            </a:r>
          </a:p>
          <a:p>
            <a:pPr>
              <a:buFont typeface="Wingdings" pitchFamily="2" charset="2"/>
              <a:buChar char="§"/>
            </a:pPr>
            <a:r>
              <a:rPr lang="en-US" sz="1000">
                <a:solidFill>
                  <a:srgbClr val="000000"/>
                </a:solidFill>
              </a:rPr>
              <a:t>Students had hands-on experience developing their own crop models.</a:t>
            </a:r>
          </a:p>
          <a:p>
            <a:pPr>
              <a:buFont typeface="Wingdings" pitchFamily="2" charset="2"/>
              <a:buChar char="§"/>
            </a:pPr>
            <a:r>
              <a:rPr lang="en-US" sz="1000">
                <a:solidFill>
                  <a:srgbClr val="000000"/>
                </a:solidFill>
              </a:rPr>
              <a:t>Enabled exploring "what if" scenarios.</a:t>
            </a:r>
          </a:p>
        </p:txBody>
      </p:sp>
      <p:graphicFrame>
        <p:nvGraphicFramePr>
          <p:cNvPr id="254023" name="Group 71"/>
          <p:cNvGraphicFramePr>
            <a:graphicFrameLocks noGrp="1"/>
          </p:cNvGraphicFramePr>
          <p:nvPr/>
        </p:nvGraphicFramePr>
        <p:xfrm>
          <a:off x="5080000" y="3548063"/>
          <a:ext cx="3556000" cy="1000128"/>
        </p:xfrm>
        <a:graphic>
          <a:graphicData uri="http://schemas.openxmlformats.org/drawingml/2006/table">
            <a:tbl>
              <a:tblPr/>
              <a:tblGrid>
                <a:gridCol w="471488"/>
                <a:gridCol w="1443037"/>
                <a:gridCol w="1641475"/>
              </a:tblGrid>
              <a:tr h="96707">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0" u="none" strike="noStrike" cap="none" normalizeH="0" baseline="0" smtClean="0">
                          <a:ln>
                            <a:noFill/>
                          </a:ln>
                          <a:solidFill>
                            <a:schemeClr val="tx1"/>
                          </a:solidFill>
                          <a:effectLst/>
                          <a:latin typeface="Arial" charset="0"/>
                        </a:rPr>
                        <a:t>Software</a:t>
                      </a:r>
                    </a:p>
                  </a:txBody>
                  <a:tcPr marL="20510" marR="20510" marT="10254" marB="1025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0" u="none" strike="noStrike" cap="none" normalizeH="0" baseline="0" smtClean="0">
                          <a:ln>
                            <a:noFill/>
                          </a:ln>
                          <a:solidFill>
                            <a:schemeClr val="tx1"/>
                          </a:solidFill>
                          <a:effectLst/>
                          <a:latin typeface="Arial" charset="0"/>
                        </a:rPr>
                        <a:t>Advantages</a:t>
                      </a:r>
                    </a:p>
                  </a:txBody>
                  <a:tcPr marL="20510" marR="20510" marT="10254" marB="102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0" u="none" strike="noStrike" cap="none" normalizeH="0" baseline="0" smtClean="0">
                          <a:ln>
                            <a:noFill/>
                          </a:ln>
                          <a:solidFill>
                            <a:schemeClr val="tx1"/>
                          </a:solidFill>
                          <a:effectLst/>
                          <a:latin typeface="Arial" charset="0"/>
                        </a:rPr>
                        <a:t>Disadvantages</a:t>
                      </a:r>
                    </a:p>
                  </a:txBody>
                  <a:tcPr marL="20510" marR="20510" marT="10254" marB="1025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22">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1" u="none" strike="noStrike" cap="none" normalizeH="0" baseline="0" smtClean="0">
                          <a:ln>
                            <a:noFill/>
                          </a:ln>
                          <a:solidFill>
                            <a:schemeClr val="tx1"/>
                          </a:solidFill>
                          <a:effectLst/>
                          <a:latin typeface="Arial" charset="0"/>
                        </a:rPr>
                        <a:t>CSMP</a:t>
                      </a:r>
                      <a:endParaRPr kumimoji="0" lang="en-US" sz="500" b="0" i="0" u="none" strike="noStrike" cap="none" normalizeH="0" baseline="0" smtClean="0">
                        <a:ln>
                          <a:noFill/>
                        </a:ln>
                        <a:solidFill>
                          <a:schemeClr val="tx1"/>
                        </a:solidFill>
                        <a:effectLst/>
                        <a:latin typeface="Arial" charset="0"/>
                      </a:endParaRPr>
                    </a:p>
                  </a:txBody>
                  <a:tcPr marL="20510" marR="20510" marT="10254" marB="1025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Simple coding.</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Models already available.</a:t>
                      </a:r>
                    </a:p>
                  </a:txBody>
                  <a:tcPr marL="20510" marR="20510" marT="10254" marB="102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Crude graphs.</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Need to run on mainframe computer.</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endParaRPr kumimoji="0" lang="en-US" sz="500" b="0" i="0" u="none" strike="noStrike" cap="none" normalizeH="0" baseline="0" smtClean="0">
                        <a:ln>
                          <a:noFill/>
                        </a:ln>
                        <a:solidFill>
                          <a:schemeClr val="tx1"/>
                        </a:solidFill>
                        <a:effectLst/>
                        <a:latin typeface="Arial" charset="0"/>
                      </a:endParaRPr>
                    </a:p>
                  </a:txBody>
                  <a:tcPr marL="20510" marR="20510" marT="10254" marB="1025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10">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1" u="none" strike="noStrike" cap="none" normalizeH="0" baseline="0" smtClean="0">
                          <a:ln>
                            <a:noFill/>
                          </a:ln>
                          <a:solidFill>
                            <a:schemeClr val="tx1"/>
                          </a:solidFill>
                          <a:effectLst/>
                          <a:latin typeface="Arial" charset="0"/>
                        </a:rPr>
                        <a:t>BASIC</a:t>
                      </a:r>
                      <a:endParaRPr kumimoji="0" lang="en-US" sz="500" b="0" i="0" u="none" strike="noStrike" cap="none" normalizeH="0" baseline="0" smtClean="0">
                        <a:ln>
                          <a:noFill/>
                        </a:ln>
                        <a:solidFill>
                          <a:schemeClr val="tx1"/>
                        </a:solidFill>
                        <a:effectLst/>
                        <a:latin typeface="Arial" charset="0"/>
                      </a:endParaRPr>
                    </a:p>
                  </a:txBody>
                  <a:tcPr marL="20510" marR="20510" marT="10254" marB="1025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Simple coding.</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Models already available.</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endParaRPr kumimoji="0" lang="en-US" sz="500" b="0" i="0" u="none" strike="noStrike" cap="none" normalizeH="0" baseline="0" smtClean="0">
                        <a:ln>
                          <a:noFill/>
                        </a:ln>
                        <a:solidFill>
                          <a:schemeClr val="tx1"/>
                        </a:solidFill>
                        <a:effectLst/>
                        <a:latin typeface="Arial" charset="0"/>
                      </a:endParaRPr>
                    </a:p>
                  </a:txBody>
                  <a:tcPr marL="20510" marR="20510" marT="10254" marB="102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Students would have to learn language.</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Many lines of code needed.</a:t>
                      </a:r>
                    </a:p>
                  </a:txBody>
                  <a:tcPr marL="20510" marR="20510" marT="10254" marB="1025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586">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1" u="none" strike="noStrike" cap="none" normalizeH="0" baseline="0" smtClean="0">
                          <a:ln>
                            <a:noFill/>
                          </a:ln>
                          <a:solidFill>
                            <a:schemeClr val="tx1"/>
                          </a:solidFill>
                          <a:effectLst/>
                          <a:latin typeface="Arial" charset="0"/>
                        </a:rPr>
                        <a:t>STELLA</a:t>
                      </a:r>
                      <a:endParaRPr kumimoji="0" lang="en-US" sz="500" b="0" i="0" u="none" strike="noStrike" cap="none" normalizeH="0" baseline="0" smtClean="0">
                        <a:ln>
                          <a:noFill/>
                        </a:ln>
                        <a:solidFill>
                          <a:schemeClr val="tx1"/>
                        </a:solidFill>
                        <a:effectLst/>
                        <a:latin typeface="Arial" charset="0"/>
                      </a:endParaRPr>
                    </a:p>
                  </a:txBody>
                  <a:tcPr marL="20510" marR="20510" marT="10254" marB="1025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Graphical icon based.</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Relational diagram approach.</a:t>
                      </a:r>
                    </a:p>
                  </a:txBody>
                  <a:tcPr marL="20510" marR="20510" marT="10254" marB="102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tab pos="457200" algn="l"/>
                        </a:tabLst>
                      </a:pPr>
                      <a:r>
                        <a:rPr kumimoji="0" lang="en-US" sz="500" b="0" i="0" u="none" strike="noStrike" cap="none" normalizeH="0" baseline="0" smtClean="0">
                          <a:ln>
                            <a:noFill/>
                          </a:ln>
                          <a:solidFill>
                            <a:schemeClr val="tx1"/>
                          </a:solidFill>
                          <a:effectLst/>
                          <a:latin typeface="Arial" charset="0"/>
                        </a:rPr>
                        <a:t>Logistics—only Mac version used.</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tab pos="457200" algn="l"/>
                        </a:tabLst>
                      </a:pPr>
                      <a:r>
                        <a:rPr kumimoji="0" lang="en-US" sz="500" b="0" i="0" u="none" strike="noStrike" cap="none" normalizeH="0" baseline="0" smtClean="0">
                          <a:ln>
                            <a:noFill/>
                          </a:ln>
                          <a:solidFill>
                            <a:schemeClr val="tx1"/>
                          </a:solidFill>
                          <a:effectLst/>
                          <a:latin typeface="Arial" charset="0"/>
                        </a:rPr>
                        <a:t>Software is expensive.</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tab pos="457200" algn="l"/>
                        </a:tabLst>
                      </a:pPr>
                      <a:endParaRPr kumimoji="0" lang="en-US" sz="500" b="0" i="0" u="none" strike="noStrike" cap="none" normalizeH="0" baseline="0" smtClean="0">
                        <a:ln>
                          <a:noFill/>
                        </a:ln>
                        <a:solidFill>
                          <a:schemeClr val="tx1"/>
                        </a:solidFill>
                        <a:effectLst/>
                        <a:latin typeface="Arial" charset="0"/>
                      </a:endParaRPr>
                    </a:p>
                  </a:txBody>
                  <a:tcPr marL="20510" marR="20510" marT="10254" marB="1025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43045" name="Group 43"/>
          <p:cNvGrpSpPr>
            <a:grpSpLocks/>
          </p:cNvGrpSpPr>
          <p:nvPr/>
        </p:nvGrpSpPr>
        <p:grpSpPr bwMode="auto">
          <a:xfrm>
            <a:off x="327025" y="4635500"/>
            <a:ext cx="1704975" cy="776288"/>
            <a:chOff x="816" y="13824"/>
            <a:chExt cx="4510" cy="2347"/>
          </a:xfrm>
        </p:grpSpPr>
        <p:grpSp>
          <p:nvGrpSpPr>
            <p:cNvPr id="43066" name="Group 44"/>
            <p:cNvGrpSpPr>
              <a:grpSpLocks/>
            </p:cNvGrpSpPr>
            <p:nvPr/>
          </p:nvGrpSpPr>
          <p:grpSpPr bwMode="auto">
            <a:xfrm>
              <a:off x="1348" y="13824"/>
              <a:ext cx="3840" cy="1886"/>
              <a:chOff x="1104" y="13824"/>
              <a:chExt cx="3840" cy="1886"/>
            </a:xfrm>
          </p:grpSpPr>
          <p:sp>
            <p:nvSpPr>
              <p:cNvPr id="43068" name="AutoShape 45"/>
              <p:cNvSpPr>
                <a:spLocks noChangeArrowheads="1"/>
              </p:cNvSpPr>
              <p:nvPr/>
            </p:nvSpPr>
            <p:spPr bwMode="auto">
              <a:xfrm>
                <a:off x="1104" y="13824"/>
                <a:ext cx="3840" cy="1872"/>
              </a:xfrm>
              <a:prstGeom prst="roundRect">
                <a:avLst>
                  <a:gd name="adj" fmla="val 16667"/>
                </a:avLst>
              </a:prstGeom>
              <a:solidFill>
                <a:schemeClr val="hlink"/>
              </a:solidFill>
              <a:ln w="9525">
                <a:solidFill>
                  <a:schemeClr val="tx1"/>
                </a:solidFill>
                <a:round/>
                <a:headEnd/>
                <a:tailEnd/>
              </a:ln>
            </p:spPr>
            <p:txBody>
              <a:bodyPr wrap="none" anchor="ctr"/>
              <a:lstStyle/>
              <a:p>
                <a:endParaRPr lang="ar-IQ"/>
              </a:p>
            </p:txBody>
          </p:sp>
          <p:sp>
            <p:nvSpPr>
              <p:cNvPr id="43069" name="Text Box 46"/>
              <p:cNvSpPr txBox="1">
                <a:spLocks noChangeArrowheads="1"/>
              </p:cNvSpPr>
              <p:nvPr/>
            </p:nvSpPr>
            <p:spPr bwMode="auto">
              <a:xfrm>
                <a:off x="1247" y="14002"/>
                <a:ext cx="3378" cy="170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r>
                  <a:rPr lang="en-US" sz="900" b="1"/>
                  <a:t>A=INTGRL(IA,GR)</a:t>
                </a:r>
              </a:p>
              <a:p>
                <a:r>
                  <a:rPr lang="en-US" sz="900" b="1"/>
                  <a:t>GR=RGR*A</a:t>
                </a:r>
              </a:p>
              <a:p>
                <a:r>
                  <a:rPr lang="en-US" sz="900" b="1"/>
                  <a:t>INCON IA=1.</a:t>
                </a:r>
              </a:p>
              <a:p>
                <a:r>
                  <a:rPr lang="en-US" sz="900" b="1"/>
                  <a:t>PARAMETER RGR=0.1</a:t>
                </a:r>
              </a:p>
            </p:txBody>
          </p:sp>
        </p:grpSp>
        <p:sp>
          <p:nvSpPr>
            <p:cNvPr id="43067" name="Text Box 47"/>
            <p:cNvSpPr txBox="1">
              <a:spLocks noChangeArrowheads="1"/>
            </p:cNvSpPr>
            <p:nvPr/>
          </p:nvSpPr>
          <p:spPr bwMode="auto">
            <a:xfrm>
              <a:off x="816" y="15792"/>
              <a:ext cx="4510"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700"/>
                <a:t>Example of lines of </a:t>
              </a:r>
              <a:r>
                <a:rPr lang="en-US" sz="700" i="1"/>
                <a:t>CSMP</a:t>
              </a:r>
              <a:r>
                <a:rPr lang="en-US" sz="700"/>
                <a:t> language code.</a:t>
              </a:r>
            </a:p>
          </p:txBody>
        </p:sp>
      </p:grpSp>
      <p:grpSp>
        <p:nvGrpSpPr>
          <p:cNvPr id="43046" name="Group 48"/>
          <p:cNvGrpSpPr>
            <a:grpSpLocks/>
          </p:cNvGrpSpPr>
          <p:nvPr/>
        </p:nvGrpSpPr>
        <p:grpSpPr bwMode="auto">
          <a:xfrm>
            <a:off x="2873375" y="4619625"/>
            <a:ext cx="1560513" cy="619125"/>
            <a:chOff x="7392" y="13680"/>
            <a:chExt cx="4128" cy="1872"/>
          </a:xfrm>
        </p:grpSpPr>
        <p:sp>
          <p:nvSpPr>
            <p:cNvPr id="43064" name="AutoShape 49"/>
            <p:cNvSpPr>
              <a:spLocks noChangeArrowheads="1"/>
            </p:cNvSpPr>
            <p:nvPr/>
          </p:nvSpPr>
          <p:spPr bwMode="auto">
            <a:xfrm>
              <a:off x="7392" y="13680"/>
              <a:ext cx="4128" cy="1872"/>
            </a:xfrm>
            <a:prstGeom prst="roundRect">
              <a:avLst>
                <a:gd name="adj" fmla="val 16667"/>
              </a:avLst>
            </a:prstGeom>
            <a:solidFill>
              <a:schemeClr val="hlink"/>
            </a:solidFill>
            <a:ln w="9525">
              <a:solidFill>
                <a:schemeClr val="tx1"/>
              </a:solidFill>
              <a:round/>
              <a:headEnd/>
              <a:tailEnd/>
            </a:ln>
          </p:spPr>
          <p:txBody>
            <a:bodyPr wrap="none" anchor="ctr"/>
            <a:lstStyle/>
            <a:p>
              <a:endParaRPr lang="ar-IQ"/>
            </a:p>
          </p:txBody>
        </p:sp>
        <p:sp>
          <p:nvSpPr>
            <p:cNvPr id="43065" name="Rectangle 50"/>
            <p:cNvSpPr>
              <a:spLocks noChangeArrowheads="1"/>
            </p:cNvSpPr>
            <p:nvPr/>
          </p:nvSpPr>
          <p:spPr bwMode="auto">
            <a:xfrm>
              <a:off x="7535" y="13776"/>
              <a:ext cx="3628" cy="170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defTabSz="204788"/>
              <a:r>
                <a:rPr lang="en-US" sz="900" b="1"/>
                <a:t>OPEN "I", #1, PS</a:t>
              </a:r>
            </a:p>
            <a:p>
              <a:pPr defTabSz="204788"/>
              <a:r>
                <a:rPr lang="en-US" sz="900" b="1"/>
                <a:t>INPUT #1, LAT</a:t>
              </a:r>
            </a:p>
            <a:p>
              <a:pPr defTabSz="204788"/>
              <a:r>
                <a:rPr lang="en-US" sz="900" b="1"/>
                <a:t>SM=.45*(24.3 - .264*LAT)</a:t>
              </a:r>
            </a:p>
            <a:p>
              <a:pPr defTabSz="204788"/>
              <a:r>
                <a:rPr lang="en-US" sz="900" b="1"/>
                <a:t>SD=SM*(.0186*LAT - .12)</a:t>
              </a:r>
            </a:p>
          </p:txBody>
        </p:sp>
      </p:grpSp>
      <p:sp>
        <p:nvSpPr>
          <p:cNvPr id="43047" name="Text Box 51"/>
          <p:cNvSpPr txBox="1">
            <a:spLocks noChangeArrowheads="1"/>
          </p:cNvSpPr>
          <p:nvPr/>
        </p:nvSpPr>
        <p:spPr bwMode="auto">
          <a:xfrm>
            <a:off x="2720975" y="5302250"/>
            <a:ext cx="1714500"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700"/>
              <a:t>Example of lines of </a:t>
            </a:r>
            <a:r>
              <a:rPr lang="en-US" sz="700" i="1"/>
              <a:t>BASIC</a:t>
            </a:r>
            <a:r>
              <a:rPr lang="en-US" sz="700"/>
              <a:t> language code.</a:t>
            </a:r>
          </a:p>
        </p:txBody>
      </p:sp>
      <p:sp>
        <p:nvSpPr>
          <p:cNvPr id="43048" name="Rectangle 52"/>
          <p:cNvSpPr>
            <a:spLocks noChangeArrowheads="1"/>
          </p:cNvSpPr>
          <p:nvPr/>
        </p:nvSpPr>
        <p:spPr bwMode="auto">
          <a:xfrm>
            <a:off x="6276975" y="6350000"/>
            <a:ext cx="1179513"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algn="ctr" defTabSz="204788"/>
            <a:r>
              <a:rPr lang="en-US" sz="900" b="1"/>
              <a:t>Acknowledgements</a:t>
            </a:r>
          </a:p>
        </p:txBody>
      </p:sp>
      <p:sp>
        <p:nvSpPr>
          <p:cNvPr id="43049" name="Text Box 53"/>
          <p:cNvSpPr txBox="1">
            <a:spLocks noChangeArrowheads="1"/>
          </p:cNvSpPr>
          <p:nvPr/>
        </p:nvSpPr>
        <p:spPr bwMode="auto">
          <a:xfrm>
            <a:off x="4735513" y="6464300"/>
            <a:ext cx="4244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68288">
              <a:tabLst>
                <a:tab pos="204788" algn="l"/>
              </a:tabLst>
              <a:defRPr>
                <a:solidFill>
                  <a:schemeClr val="tx1"/>
                </a:solidFill>
                <a:latin typeface="Arial" pitchFamily="34" charset="0"/>
              </a:defRPr>
            </a:lvl1pPr>
            <a:lvl2pPr marL="742950" indent="-285750" defTabSz="268288">
              <a:tabLst>
                <a:tab pos="204788" algn="l"/>
              </a:tabLst>
              <a:defRPr>
                <a:solidFill>
                  <a:schemeClr val="tx1"/>
                </a:solidFill>
                <a:latin typeface="Arial" pitchFamily="34" charset="0"/>
              </a:defRPr>
            </a:lvl2pPr>
            <a:lvl3pPr marL="1143000" indent="-228600" defTabSz="268288">
              <a:tabLst>
                <a:tab pos="204788" algn="l"/>
              </a:tabLst>
              <a:defRPr>
                <a:solidFill>
                  <a:schemeClr val="tx1"/>
                </a:solidFill>
                <a:latin typeface="Arial" pitchFamily="34" charset="0"/>
              </a:defRPr>
            </a:lvl3pPr>
            <a:lvl4pPr marL="1600200" indent="-228600" defTabSz="268288">
              <a:tabLst>
                <a:tab pos="204788" algn="l"/>
              </a:tabLst>
              <a:defRPr>
                <a:solidFill>
                  <a:schemeClr val="tx1"/>
                </a:solidFill>
                <a:latin typeface="Arial" pitchFamily="34" charset="0"/>
              </a:defRPr>
            </a:lvl4pPr>
            <a:lvl5pPr marL="2057400" indent="-228600" defTabSz="268288">
              <a:tabLst>
                <a:tab pos="204788" algn="l"/>
              </a:tabLst>
              <a:defRPr>
                <a:solidFill>
                  <a:schemeClr val="tx1"/>
                </a:solidFill>
                <a:latin typeface="Arial" pitchFamily="34" charset="0"/>
              </a:defRPr>
            </a:lvl5pPr>
            <a:lvl6pPr marL="2514600" indent="-228600" algn="l" defTabSz="268288" rtl="0" eaLnBrk="0" fontAlgn="base" hangingPunct="0">
              <a:spcBef>
                <a:spcPct val="0"/>
              </a:spcBef>
              <a:spcAft>
                <a:spcPct val="0"/>
              </a:spcAft>
              <a:tabLst>
                <a:tab pos="204788" algn="l"/>
              </a:tabLst>
              <a:defRPr>
                <a:solidFill>
                  <a:schemeClr val="tx1"/>
                </a:solidFill>
                <a:latin typeface="Arial" pitchFamily="34" charset="0"/>
              </a:defRPr>
            </a:lvl6pPr>
            <a:lvl7pPr marL="2971800" indent="-228600" algn="l" defTabSz="268288" rtl="0" eaLnBrk="0" fontAlgn="base" hangingPunct="0">
              <a:spcBef>
                <a:spcPct val="0"/>
              </a:spcBef>
              <a:spcAft>
                <a:spcPct val="0"/>
              </a:spcAft>
              <a:tabLst>
                <a:tab pos="204788" algn="l"/>
              </a:tabLst>
              <a:defRPr>
                <a:solidFill>
                  <a:schemeClr val="tx1"/>
                </a:solidFill>
                <a:latin typeface="Arial" pitchFamily="34" charset="0"/>
              </a:defRPr>
            </a:lvl7pPr>
            <a:lvl8pPr marL="3429000" indent="-228600" algn="l" defTabSz="268288" rtl="0" eaLnBrk="0" fontAlgn="base" hangingPunct="0">
              <a:spcBef>
                <a:spcPct val="0"/>
              </a:spcBef>
              <a:spcAft>
                <a:spcPct val="0"/>
              </a:spcAft>
              <a:tabLst>
                <a:tab pos="204788" algn="l"/>
              </a:tabLst>
              <a:defRPr>
                <a:solidFill>
                  <a:schemeClr val="tx1"/>
                </a:solidFill>
                <a:latin typeface="Arial" pitchFamily="34" charset="0"/>
              </a:defRPr>
            </a:lvl8pPr>
            <a:lvl9pPr marL="3886200" indent="-228600" algn="l" defTabSz="268288" rtl="0" eaLnBrk="0" fontAlgn="base" hangingPunct="0">
              <a:spcBef>
                <a:spcPct val="0"/>
              </a:spcBef>
              <a:spcAft>
                <a:spcPct val="0"/>
              </a:spcAft>
              <a:tabLst>
                <a:tab pos="204788" algn="l"/>
              </a:tabLst>
              <a:defRPr>
                <a:solidFill>
                  <a:schemeClr val="tx1"/>
                </a:solidFill>
                <a:latin typeface="Arial" pitchFamily="34" charset="0"/>
              </a:defRPr>
            </a:lvl9pPr>
          </a:lstStyle>
          <a:p>
            <a:pPr algn="ctr"/>
            <a:r>
              <a:rPr lang="en-US" sz="800">
                <a:solidFill>
                  <a:srgbClr val="000000"/>
                </a:solidFill>
              </a:rPr>
              <a:t>Support from </a:t>
            </a:r>
            <a:r>
              <a:rPr lang="en-US" sz="800"/>
              <a:t>President’s Educational Improvement Fund Grant, </a:t>
            </a:r>
            <a:br>
              <a:rPr lang="en-US" sz="800"/>
            </a:br>
            <a:r>
              <a:rPr lang="en-US" sz="800"/>
              <a:t>University of Hawaii.</a:t>
            </a:r>
            <a:endParaRPr lang="en-US" sz="800">
              <a:solidFill>
                <a:srgbClr val="000000"/>
              </a:solidFill>
            </a:endParaRPr>
          </a:p>
        </p:txBody>
      </p:sp>
      <p:grpSp>
        <p:nvGrpSpPr>
          <p:cNvPr id="43050" name="Group 54"/>
          <p:cNvGrpSpPr>
            <a:grpSpLocks/>
          </p:cNvGrpSpPr>
          <p:nvPr/>
        </p:nvGrpSpPr>
        <p:grpSpPr bwMode="auto">
          <a:xfrm>
            <a:off x="1450975" y="5524500"/>
            <a:ext cx="2081213" cy="1031875"/>
            <a:chOff x="4320" y="16848"/>
            <a:chExt cx="5507" cy="3120"/>
          </a:xfrm>
        </p:grpSpPr>
        <p:sp>
          <p:nvSpPr>
            <p:cNvPr id="43060" name="Text Box 55"/>
            <p:cNvSpPr txBox="1">
              <a:spLocks noChangeArrowheads="1"/>
            </p:cNvSpPr>
            <p:nvPr/>
          </p:nvSpPr>
          <p:spPr bwMode="auto">
            <a:xfrm>
              <a:off x="4320" y="19296"/>
              <a:ext cx="5507"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700" i="1"/>
                <a:t>STELLA</a:t>
              </a:r>
              <a:r>
                <a:rPr lang="en-US" sz="700"/>
                <a:t> relational diagram showing variables </a:t>
              </a:r>
              <a:br>
                <a:rPr lang="en-US" sz="700"/>
              </a:br>
              <a:r>
                <a:rPr lang="en-US" sz="700"/>
                <a:t>and their relationships.</a:t>
              </a:r>
            </a:p>
          </p:txBody>
        </p:sp>
        <p:grpSp>
          <p:nvGrpSpPr>
            <p:cNvPr id="43061" name="Group 56"/>
            <p:cNvGrpSpPr>
              <a:grpSpLocks/>
            </p:cNvGrpSpPr>
            <p:nvPr/>
          </p:nvGrpSpPr>
          <p:grpSpPr bwMode="auto">
            <a:xfrm>
              <a:off x="5009" y="16848"/>
              <a:ext cx="4128" cy="2256"/>
              <a:chOff x="4848" y="16848"/>
              <a:chExt cx="4128" cy="2256"/>
            </a:xfrm>
          </p:grpSpPr>
          <p:sp>
            <p:nvSpPr>
              <p:cNvPr id="43062" name="AutoShape 57"/>
              <p:cNvSpPr>
                <a:spLocks noChangeArrowheads="1"/>
              </p:cNvSpPr>
              <p:nvPr/>
            </p:nvSpPr>
            <p:spPr bwMode="auto">
              <a:xfrm>
                <a:off x="4848" y="16848"/>
                <a:ext cx="4128" cy="2256"/>
              </a:xfrm>
              <a:prstGeom prst="roundRect">
                <a:avLst>
                  <a:gd name="adj" fmla="val 16667"/>
                </a:avLst>
              </a:prstGeom>
              <a:solidFill>
                <a:schemeClr val="bg1"/>
              </a:solidFill>
              <a:ln w="9525">
                <a:solidFill>
                  <a:schemeClr val="tx1"/>
                </a:solidFill>
                <a:round/>
                <a:headEnd/>
                <a:tailEnd/>
              </a:ln>
            </p:spPr>
            <p:txBody>
              <a:bodyPr wrap="none" anchor="ctr"/>
              <a:lstStyle/>
              <a:p>
                <a:endParaRPr lang="ar-IQ"/>
              </a:p>
            </p:txBody>
          </p:sp>
          <p:pic>
            <p:nvPicPr>
              <p:cNvPr id="43063" name="Picture 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3" y="16992"/>
                <a:ext cx="3397" cy="1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43051" name="Picture 5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4025" y="1238250"/>
            <a:ext cx="8699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52" name="Rectangle 60"/>
          <p:cNvSpPr>
            <a:spLocks noChangeArrowheads="1"/>
          </p:cNvSpPr>
          <p:nvPr/>
        </p:nvSpPr>
        <p:spPr bwMode="auto">
          <a:xfrm>
            <a:off x="4916488" y="1371600"/>
            <a:ext cx="2359025"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p>
            <a:pPr defTabSz="204788"/>
            <a:r>
              <a:rPr lang="en-US" sz="1000" i="1"/>
              <a:t>STELLA</a:t>
            </a:r>
            <a:r>
              <a:rPr lang="en-US" sz="1000"/>
              <a:t> graph showing simulation output. "Slider" and "knob" icons control values of the variable and parameter. "Run" button runs the model.</a:t>
            </a:r>
          </a:p>
        </p:txBody>
      </p:sp>
      <p:sp>
        <p:nvSpPr>
          <p:cNvPr id="43053" name="Text Box 61"/>
          <p:cNvSpPr txBox="1">
            <a:spLocks noChangeArrowheads="1"/>
          </p:cNvSpPr>
          <p:nvPr/>
        </p:nvSpPr>
        <p:spPr bwMode="auto">
          <a:xfrm>
            <a:off x="4645025" y="4730750"/>
            <a:ext cx="42814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marL="141288"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1000" i="1">
                <a:solidFill>
                  <a:srgbClr val="000000"/>
                </a:solidFill>
              </a:rPr>
              <a:t>STELLA</a:t>
            </a:r>
            <a:r>
              <a:rPr lang="en-US" sz="1000">
                <a:solidFill>
                  <a:srgbClr val="000000"/>
                </a:solidFill>
              </a:rPr>
              <a:t> is being used this fall in my other TPSS courses—"Computer applications, high technology, and robotics in agriculture" and "Plant growth and development."</a:t>
            </a:r>
          </a:p>
        </p:txBody>
      </p:sp>
      <p:sp>
        <p:nvSpPr>
          <p:cNvPr id="43054" name="Line 62"/>
          <p:cNvSpPr>
            <a:spLocks noChangeShapeType="1"/>
          </p:cNvSpPr>
          <p:nvPr/>
        </p:nvSpPr>
        <p:spPr bwMode="auto">
          <a:xfrm>
            <a:off x="2014538" y="4953000"/>
            <a:ext cx="833437"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43055" name="Line 63"/>
          <p:cNvSpPr>
            <a:spLocks noChangeShapeType="1"/>
          </p:cNvSpPr>
          <p:nvPr/>
        </p:nvSpPr>
        <p:spPr bwMode="auto">
          <a:xfrm flipH="1">
            <a:off x="3284538" y="5413375"/>
            <a:ext cx="525462" cy="635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43056" name="Line 64"/>
          <p:cNvSpPr>
            <a:spLocks noChangeShapeType="1"/>
          </p:cNvSpPr>
          <p:nvPr/>
        </p:nvSpPr>
        <p:spPr bwMode="auto">
          <a:xfrm>
            <a:off x="4625975" y="1206500"/>
            <a:ext cx="0" cy="53657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grpSp>
        <p:nvGrpSpPr>
          <p:cNvPr id="43057" name="Group 65"/>
          <p:cNvGrpSpPr>
            <a:grpSpLocks/>
          </p:cNvGrpSpPr>
          <p:nvPr/>
        </p:nvGrpSpPr>
        <p:grpSpPr bwMode="auto">
          <a:xfrm>
            <a:off x="7165975" y="1127125"/>
            <a:ext cx="1687513" cy="1206500"/>
            <a:chOff x="18960" y="3408"/>
            <a:chExt cx="4464" cy="3648"/>
          </a:xfrm>
        </p:grpSpPr>
        <p:pic>
          <p:nvPicPr>
            <p:cNvPr id="43058" name="Picture 6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04" y="3744"/>
              <a:ext cx="3985" cy="3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59" name="AutoShape 67"/>
            <p:cNvSpPr>
              <a:spLocks noChangeArrowheads="1"/>
            </p:cNvSpPr>
            <p:nvPr/>
          </p:nvSpPr>
          <p:spPr bwMode="auto">
            <a:xfrm>
              <a:off x="18960" y="3408"/>
              <a:ext cx="4464" cy="364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ar-IQ"/>
            </a:p>
          </p:txBody>
        </p:sp>
      </p:grpSp>
    </p:spTree>
    <p:extLst>
      <p:ext uri="{BB962C8B-B14F-4D97-AF65-F5344CB8AC3E}">
        <p14:creationId xmlns:p14="http://schemas.microsoft.com/office/powerpoint/2010/main" val="25123248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p:txBody>
          <a:bodyPr/>
          <a:lstStyle/>
          <a:p>
            <a:pPr algn="l" rtl="0" eaLnBrk="1" hangingPunct="1"/>
            <a:r>
              <a:rPr lang="en-US" dirty="0" smtClean="0"/>
              <a:t>If you can, use color in your visuals. </a:t>
            </a:r>
          </a:p>
        </p:txBody>
      </p:sp>
      <p:sp>
        <p:nvSpPr>
          <p:cNvPr id="44034" name="Rectangle 2"/>
          <p:cNvSpPr>
            <a:spLocks noGrp="1" noChangeArrowheads="1"/>
          </p:cNvSpPr>
          <p:nvPr>
            <p:ph type="title"/>
          </p:nvPr>
        </p:nvSpPr>
        <p:spPr/>
        <p:txBody>
          <a:bodyPr/>
          <a:lstStyle/>
          <a:p>
            <a:pPr eaLnBrk="1" hangingPunct="1"/>
            <a:r>
              <a:rPr lang="en-US" sz="4000" smtClean="0"/>
              <a:t>Tip #4</a:t>
            </a:r>
          </a:p>
        </p:txBody>
      </p:sp>
    </p:spTree>
    <p:extLst>
      <p:ext uri="{BB962C8B-B14F-4D97-AF65-F5344CB8AC3E}">
        <p14:creationId xmlns:p14="http://schemas.microsoft.com/office/powerpoint/2010/main" val="3324948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0" y="0"/>
            <a:ext cx="9144000" cy="685800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ar-IQ"/>
          </a:p>
        </p:txBody>
      </p:sp>
      <p:sp>
        <p:nvSpPr>
          <p:cNvPr id="45059" name="Rectangle 3"/>
          <p:cNvSpPr>
            <a:spLocks noChangeArrowheads="1"/>
          </p:cNvSpPr>
          <p:nvPr/>
        </p:nvSpPr>
        <p:spPr bwMode="auto">
          <a:xfrm>
            <a:off x="0" y="0"/>
            <a:ext cx="9144000" cy="968375"/>
          </a:xfrm>
          <a:prstGeom prst="rect">
            <a:avLst/>
          </a:prstGeom>
          <a:gradFill rotWithShape="1">
            <a:gsLst>
              <a:gs pos="0">
                <a:srgbClr val="0A16FF"/>
              </a:gs>
              <a:gs pos="100000">
                <a:srgbClr val="C8CB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45060" name="Line 4"/>
          <p:cNvSpPr>
            <a:spLocks noChangeShapeType="1"/>
          </p:cNvSpPr>
          <p:nvPr/>
        </p:nvSpPr>
        <p:spPr bwMode="auto">
          <a:xfrm>
            <a:off x="1196975" y="5397500"/>
            <a:ext cx="527050" cy="66675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45061" name="Text Box 5"/>
          <p:cNvSpPr txBox="1">
            <a:spLocks noChangeArrowheads="1"/>
          </p:cNvSpPr>
          <p:nvPr/>
        </p:nvSpPr>
        <p:spPr bwMode="auto">
          <a:xfrm>
            <a:off x="217488" y="28575"/>
            <a:ext cx="8709025"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ctr"/>
            <a:r>
              <a:rPr lang="en-US" sz="2000" b="1">
                <a:solidFill>
                  <a:srgbClr val="000000"/>
                </a:solidFill>
              </a:rPr>
              <a:t>Using computer simulation software to enhance student learning</a:t>
            </a:r>
            <a:endParaRPr lang="en-US" sz="2000" b="1">
              <a:solidFill>
                <a:srgbClr val="000000"/>
              </a:solidFill>
              <a:latin typeface="Helvetica" pitchFamily="34" charset="0"/>
            </a:endParaRPr>
          </a:p>
          <a:p>
            <a:pPr algn="ctr">
              <a:spcBef>
                <a:spcPct val="50000"/>
              </a:spcBef>
            </a:pPr>
            <a:r>
              <a:rPr lang="en-US" sz="1300" b="1">
                <a:solidFill>
                  <a:srgbClr val="000000"/>
                </a:solidFill>
                <a:latin typeface="ESRI AMFM Gas" pitchFamily="2" charset="0"/>
              </a:rPr>
              <a:t>Kent D. Kobayashi</a:t>
            </a:r>
            <a:endParaRPr lang="en-US" sz="1600">
              <a:solidFill>
                <a:srgbClr val="000000"/>
              </a:solidFill>
              <a:latin typeface="ESRI AMFM Gas" pitchFamily="2" charset="0"/>
            </a:endParaRPr>
          </a:p>
          <a:p>
            <a:pPr algn="ctr">
              <a:spcBef>
                <a:spcPct val="50000"/>
              </a:spcBef>
            </a:pPr>
            <a:r>
              <a:rPr lang="en-US" sz="1100" b="1">
                <a:solidFill>
                  <a:srgbClr val="000000"/>
                </a:solidFill>
              </a:rPr>
              <a:t>Tropical Plant &amp; Soil Sciences Department, University of Hawaii at Manoa</a:t>
            </a:r>
            <a:endParaRPr lang="en-US" sz="1300">
              <a:solidFill>
                <a:srgbClr val="000000"/>
              </a:solidFill>
            </a:endParaRPr>
          </a:p>
        </p:txBody>
      </p:sp>
      <p:grpSp>
        <p:nvGrpSpPr>
          <p:cNvPr id="45062" name="Group 6"/>
          <p:cNvGrpSpPr>
            <a:grpSpLocks/>
          </p:cNvGrpSpPr>
          <p:nvPr/>
        </p:nvGrpSpPr>
        <p:grpSpPr bwMode="auto">
          <a:xfrm>
            <a:off x="217488" y="1397000"/>
            <a:ext cx="1741487" cy="301625"/>
            <a:chOff x="4799" y="4080"/>
            <a:chExt cx="4608" cy="912"/>
          </a:xfrm>
        </p:grpSpPr>
        <p:sp>
          <p:nvSpPr>
            <p:cNvPr id="45122" name="Rectangle 7"/>
            <p:cNvSpPr>
              <a:spLocks noChangeArrowheads="1"/>
            </p:cNvSpPr>
            <p:nvPr/>
          </p:nvSpPr>
          <p:spPr bwMode="auto">
            <a:xfrm>
              <a:off x="4799" y="4080"/>
              <a:ext cx="4608" cy="912"/>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45123" name="Text Box 8"/>
            <p:cNvSpPr txBox="1">
              <a:spLocks noChangeArrowheads="1"/>
            </p:cNvSpPr>
            <p:nvPr/>
          </p:nvSpPr>
          <p:spPr bwMode="auto">
            <a:xfrm>
              <a:off x="4848" y="4224"/>
              <a:ext cx="3744"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r>
                <a:rPr lang="en-US" sz="1300" b="1"/>
                <a:t>Introduction</a:t>
              </a:r>
              <a:endParaRPr lang="en-US" sz="1300" b="1">
                <a:latin typeface="Helvetica" pitchFamily="34" charset="0"/>
              </a:endParaRPr>
            </a:p>
          </p:txBody>
        </p:sp>
      </p:grpSp>
      <p:grpSp>
        <p:nvGrpSpPr>
          <p:cNvPr id="45063" name="Group 9"/>
          <p:cNvGrpSpPr>
            <a:grpSpLocks/>
          </p:cNvGrpSpPr>
          <p:nvPr/>
        </p:nvGrpSpPr>
        <p:grpSpPr bwMode="auto">
          <a:xfrm>
            <a:off x="254000" y="2841625"/>
            <a:ext cx="1741488" cy="301625"/>
            <a:chOff x="672" y="8592"/>
            <a:chExt cx="4607" cy="912"/>
          </a:xfrm>
        </p:grpSpPr>
        <p:sp>
          <p:nvSpPr>
            <p:cNvPr id="45120" name="Rectangle 10"/>
            <p:cNvSpPr>
              <a:spLocks noChangeArrowheads="1"/>
            </p:cNvSpPr>
            <p:nvPr/>
          </p:nvSpPr>
          <p:spPr bwMode="auto">
            <a:xfrm>
              <a:off x="672" y="8592"/>
              <a:ext cx="4607" cy="912"/>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45121" name="Rectangle 11"/>
            <p:cNvSpPr>
              <a:spLocks noChangeArrowheads="1"/>
            </p:cNvSpPr>
            <p:nvPr/>
          </p:nvSpPr>
          <p:spPr bwMode="auto">
            <a:xfrm>
              <a:off x="720" y="8736"/>
              <a:ext cx="2448"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p>
              <a:pPr defTabSz="204788"/>
              <a:r>
                <a:rPr lang="en-US" sz="1300" b="1"/>
                <a:t>Methods</a:t>
              </a:r>
            </a:p>
          </p:txBody>
        </p:sp>
      </p:grpSp>
      <p:sp>
        <p:nvSpPr>
          <p:cNvPr id="45064" name="Rectangle 12"/>
          <p:cNvSpPr>
            <a:spLocks noChangeArrowheads="1"/>
          </p:cNvSpPr>
          <p:nvPr/>
        </p:nvSpPr>
        <p:spPr bwMode="auto">
          <a:xfrm>
            <a:off x="4789488" y="2365375"/>
            <a:ext cx="1741487" cy="301625"/>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ar-IQ"/>
          </a:p>
        </p:txBody>
      </p:sp>
      <p:sp>
        <p:nvSpPr>
          <p:cNvPr id="45065" name="Rectangle 13"/>
          <p:cNvSpPr>
            <a:spLocks noChangeArrowheads="1"/>
          </p:cNvSpPr>
          <p:nvPr/>
        </p:nvSpPr>
        <p:spPr bwMode="auto">
          <a:xfrm>
            <a:off x="4916488" y="2413000"/>
            <a:ext cx="7000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defTabSz="204788"/>
            <a:r>
              <a:rPr lang="en-US" sz="1300" b="1"/>
              <a:t>Results</a:t>
            </a:r>
            <a:endParaRPr lang="en-US" sz="1300" b="1">
              <a:latin typeface="Helvetica" pitchFamily="34" charset="0"/>
            </a:endParaRPr>
          </a:p>
        </p:txBody>
      </p:sp>
      <p:grpSp>
        <p:nvGrpSpPr>
          <p:cNvPr id="45066" name="Group 14"/>
          <p:cNvGrpSpPr>
            <a:grpSpLocks/>
          </p:cNvGrpSpPr>
          <p:nvPr/>
        </p:nvGrpSpPr>
        <p:grpSpPr bwMode="auto">
          <a:xfrm>
            <a:off x="4789488" y="5334000"/>
            <a:ext cx="1560512" cy="301625"/>
            <a:chOff x="12672" y="15936"/>
            <a:chExt cx="4128" cy="912"/>
          </a:xfrm>
        </p:grpSpPr>
        <p:sp>
          <p:nvSpPr>
            <p:cNvPr id="45118" name="Rectangle 15"/>
            <p:cNvSpPr>
              <a:spLocks noChangeArrowheads="1"/>
            </p:cNvSpPr>
            <p:nvPr/>
          </p:nvSpPr>
          <p:spPr bwMode="auto">
            <a:xfrm>
              <a:off x="12672" y="15936"/>
              <a:ext cx="4128" cy="912"/>
            </a:xfrm>
            <a:prstGeom prst="rect">
              <a:avLst/>
            </a:prstGeom>
            <a:gradFill rotWithShape="1">
              <a:gsLst>
                <a:gs pos="0">
                  <a:srgbClr val="0A16FF"/>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nchor="ctr"/>
            <a:lstStyle/>
            <a:p>
              <a:pPr defTabSz="204788"/>
              <a:endParaRPr lang="ar-IQ" sz="500">
                <a:latin typeface="Times" pitchFamily="18" charset="0"/>
              </a:endParaRPr>
            </a:p>
          </p:txBody>
        </p:sp>
        <p:sp>
          <p:nvSpPr>
            <p:cNvPr id="45119" name="Rectangle 16"/>
            <p:cNvSpPr>
              <a:spLocks noChangeArrowheads="1"/>
            </p:cNvSpPr>
            <p:nvPr/>
          </p:nvSpPr>
          <p:spPr bwMode="auto">
            <a:xfrm>
              <a:off x="12855" y="16128"/>
              <a:ext cx="2995"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defTabSz="204788"/>
              <a:r>
                <a:rPr lang="en-US" sz="1300" b="1"/>
                <a:t>Conclusions</a:t>
              </a:r>
            </a:p>
          </p:txBody>
        </p:sp>
      </p:grpSp>
      <p:sp>
        <p:nvSpPr>
          <p:cNvPr id="45067" name="Text Box 17"/>
          <p:cNvSpPr txBox="1">
            <a:spLocks noChangeArrowheads="1"/>
          </p:cNvSpPr>
          <p:nvPr/>
        </p:nvSpPr>
        <p:spPr bwMode="auto">
          <a:xfrm>
            <a:off x="217488" y="1841500"/>
            <a:ext cx="435292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1000">
                <a:solidFill>
                  <a:srgbClr val="000000"/>
                </a:solidFill>
              </a:rPr>
              <a:t>How can the student-learning experience be enhanced using computer simulations?</a:t>
            </a:r>
          </a:p>
          <a:p>
            <a:pPr algn="just"/>
            <a:endParaRPr lang="en-US" sz="1000">
              <a:solidFill>
                <a:srgbClr val="000000"/>
              </a:solidFill>
            </a:endParaRPr>
          </a:p>
          <a:p>
            <a:pPr algn="just"/>
            <a:r>
              <a:rPr lang="en-US" sz="1000">
                <a:solidFill>
                  <a:srgbClr val="000000"/>
                </a:solidFill>
              </a:rPr>
              <a:t>This paper describes the use of several simulation programs to promote active, hands-on learning in a graduate course on crop modeling.</a:t>
            </a:r>
          </a:p>
        </p:txBody>
      </p:sp>
      <p:sp>
        <p:nvSpPr>
          <p:cNvPr id="45068" name="Text Box 18"/>
          <p:cNvSpPr txBox="1">
            <a:spLocks noChangeArrowheads="1"/>
          </p:cNvSpPr>
          <p:nvPr/>
        </p:nvSpPr>
        <p:spPr bwMode="auto">
          <a:xfrm>
            <a:off x="217488" y="3317875"/>
            <a:ext cx="435292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1000" i="1">
                <a:solidFill>
                  <a:srgbClr val="000000"/>
                </a:solidFill>
              </a:rPr>
              <a:t>TPSS 601 Crop Modeling</a:t>
            </a:r>
            <a:r>
              <a:rPr lang="en-US" sz="1000">
                <a:solidFill>
                  <a:srgbClr val="000000"/>
                </a:solidFill>
              </a:rPr>
              <a:t> covers modeling crop growth and development. In the laboratory session, students discuss scientific papers.</a:t>
            </a:r>
          </a:p>
          <a:p>
            <a:pPr algn="just"/>
            <a:endParaRPr lang="en-US" sz="1000">
              <a:solidFill>
                <a:srgbClr val="000000"/>
              </a:solidFill>
            </a:endParaRPr>
          </a:p>
          <a:p>
            <a:pPr algn="just"/>
            <a:r>
              <a:rPr lang="en-US" sz="1000">
                <a:solidFill>
                  <a:srgbClr val="000000"/>
                </a:solidFill>
              </a:rPr>
              <a:t>Software to do crop simulations—</a:t>
            </a:r>
            <a:r>
              <a:rPr lang="en-US" sz="1000" b="1" i="1">
                <a:solidFill>
                  <a:srgbClr val="000000"/>
                </a:solidFill>
              </a:rPr>
              <a:t>CSMP, BASIC, and STELLA</a:t>
            </a:r>
            <a:r>
              <a:rPr lang="en-US" sz="1000">
                <a:solidFill>
                  <a:srgbClr val="000000"/>
                </a:solidFill>
              </a:rPr>
              <a:t>—were introduced into the lab session. Using these software, students developed their own crop models for homework and lab assignments, and a term project.</a:t>
            </a:r>
          </a:p>
          <a:p>
            <a:pPr>
              <a:lnSpc>
                <a:spcPct val="150000"/>
              </a:lnSpc>
              <a:spcBef>
                <a:spcPct val="50000"/>
              </a:spcBef>
            </a:pPr>
            <a:endParaRPr lang="en-US" sz="1000">
              <a:solidFill>
                <a:srgbClr val="000000"/>
              </a:solidFill>
            </a:endParaRPr>
          </a:p>
        </p:txBody>
      </p:sp>
      <p:sp>
        <p:nvSpPr>
          <p:cNvPr id="45069" name="Text Box 19"/>
          <p:cNvSpPr txBox="1">
            <a:spLocks noChangeArrowheads="1"/>
          </p:cNvSpPr>
          <p:nvPr/>
        </p:nvSpPr>
        <p:spPr bwMode="auto">
          <a:xfrm>
            <a:off x="4681538" y="5691188"/>
            <a:ext cx="4244975"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marL="115888"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r>
              <a:rPr lang="en-US" sz="1000">
                <a:solidFill>
                  <a:srgbClr val="000000"/>
                </a:solidFill>
              </a:rPr>
              <a:t>Use of computer simulation software in a crop modeling course enabled students to develop crop models, thereby enhancing active learning through hands-on experience.</a:t>
            </a:r>
          </a:p>
        </p:txBody>
      </p:sp>
      <p:sp>
        <p:nvSpPr>
          <p:cNvPr id="45070" name="Text Box 20"/>
          <p:cNvSpPr txBox="1">
            <a:spLocks noChangeArrowheads="1"/>
          </p:cNvSpPr>
          <p:nvPr/>
        </p:nvSpPr>
        <p:spPr bwMode="auto">
          <a:xfrm>
            <a:off x="4681538" y="2825750"/>
            <a:ext cx="4462462"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marL="109538" indent="92075" defTabSz="204788">
              <a:tabLst>
                <a:tab pos="204788" algn="l"/>
              </a:tabLst>
              <a:defRPr>
                <a:solidFill>
                  <a:schemeClr val="tx1"/>
                </a:solidFill>
                <a:latin typeface="Arial" pitchFamily="34" charset="0"/>
              </a:defRPr>
            </a:lvl1pPr>
            <a:lvl2pPr marL="742950" indent="-285750" defTabSz="204788">
              <a:tabLst>
                <a:tab pos="204788" algn="l"/>
              </a:tabLst>
              <a:defRPr>
                <a:solidFill>
                  <a:schemeClr val="tx1"/>
                </a:solidFill>
                <a:latin typeface="Arial" pitchFamily="34" charset="0"/>
              </a:defRPr>
            </a:lvl2pPr>
            <a:lvl3pPr marL="1143000" indent="-228600" defTabSz="204788">
              <a:tabLst>
                <a:tab pos="204788" algn="l"/>
              </a:tabLst>
              <a:defRPr>
                <a:solidFill>
                  <a:schemeClr val="tx1"/>
                </a:solidFill>
                <a:latin typeface="Arial" pitchFamily="34" charset="0"/>
              </a:defRPr>
            </a:lvl3pPr>
            <a:lvl4pPr marL="1600200" indent="-228600" defTabSz="204788">
              <a:tabLst>
                <a:tab pos="204788" algn="l"/>
              </a:tabLst>
              <a:defRPr>
                <a:solidFill>
                  <a:schemeClr val="tx1"/>
                </a:solidFill>
                <a:latin typeface="Arial" pitchFamily="34" charset="0"/>
              </a:defRPr>
            </a:lvl4pPr>
            <a:lvl5pPr marL="2057400" indent="-228600" defTabSz="204788">
              <a:tabLst>
                <a:tab pos="204788" algn="l"/>
              </a:tabLst>
              <a:defRPr>
                <a:solidFill>
                  <a:schemeClr val="tx1"/>
                </a:solidFill>
                <a:latin typeface="Arial" pitchFamily="34" charset="0"/>
              </a:defRPr>
            </a:lvl5pPr>
            <a:lvl6pPr marL="2514600" indent="-228600" algn="l" defTabSz="204788" rtl="0" eaLnBrk="0" fontAlgn="base" hangingPunct="0">
              <a:spcBef>
                <a:spcPct val="0"/>
              </a:spcBef>
              <a:spcAft>
                <a:spcPct val="0"/>
              </a:spcAft>
              <a:tabLst>
                <a:tab pos="204788" algn="l"/>
              </a:tabLst>
              <a:defRPr>
                <a:solidFill>
                  <a:schemeClr val="tx1"/>
                </a:solidFill>
                <a:latin typeface="Arial" pitchFamily="34" charset="0"/>
              </a:defRPr>
            </a:lvl6pPr>
            <a:lvl7pPr marL="2971800" indent="-228600" algn="l" defTabSz="204788" rtl="0" eaLnBrk="0" fontAlgn="base" hangingPunct="0">
              <a:spcBef>
                <a:spcPct val="0"/>
              </a:spcBef>
              <a:spcAft>
                <a:spcPct val="0"/>
              </a:spcAft>
              <a:tabLst>
                <a:tab pos="204788" algn="l"/>
              </a:tabLst>
              <a:defRPr>
                <a:solidFill>
                  <a:schemeClr val="tx1"/>
                </a:solidFill>
                <a:latin typeface="Arial" pitchFamily="34" charset="0"/>
              </a:defRPr>
            </a:lvl7pPr>
            <a:lvl8pPr marL="3429000" indent="-228600" algn="l" defTabSz="204788" rtl="0" eaLnBrk="0" fontAlgn="base" hangingPunct="0">
              <a:spcBef>
                <a:spcPct val="0"/>
              </a:spcBef>
              <a:spcAft>
                <a:spcPct val="0"/>
              </a:spcAft>
              <a:tabLst>
                <a:tab pos="204788" algn="l"/>
              </a:tabLst>
              <a:defRPr>
                <a:solidFill>
                  <a:schemeClr val="tx1"/>
                </a:solidFill>
                <a:latin typeface="Arial" pitchFamily="34" charset="0"/>
              </a:defRPr>
            </a:lvl8pPr>
            <a:lvl9pPr marL="3886200" indent="-228600" algn="l" defTabSz="204788" rtl="0" eaLnBrk="0" fontAlgn="base" hangingPunct="0">
              <a:spcBef>
                <a:spcPct val="0"/>
              </a:spcBef>
              <a:spcAft>
                <a:spcPct val="0"/>
              </a:spcAft>
              <a:tabLst>
                <a:tab pos="204788" algn="l"/>
              </a:tabLst>
              <a:defRPr>
                <a:solidFill>
                  <a:schemeClr val="tx1"/>
                </a:solidFill>
                <a:latin typeface="Arial" pitchFamily="34" charset="0"/>
              </a:defRPr>
            </a:lvl9pPr>
          </a:lstStyle>
          <a:p>
            <a:pPr>
              <a:buFont typeface="Wingdings" pitchFamily="2" charset="2"/>
              <a:buChar char="§"/>
            </a:pPr>
            <a:r>
              <a:rPr lang="en-US" sz="1000">
                <a:solidFill>
                  <a:srgbClr val="000000"/>
                </a:solidFill>
              </a:rPr>
              <a:t>Enhanced understanding of crop physiology and relationship 	between crop and environment.</a:t>
            </a:r>
          </a:p>
          <a:p>
            <a:pPr>
              <a:buFont typeface="Wingdings" pitchFamily="2" charset="2"/>
              <a:buChar char="§"/>
            </a:pPr>
            <a:r>
              <a:rPr lang="en-US" sz="1000">
                <a:solidFill>
                  <a:srgbClr val="000000"/>
                </a:solidFill>
              </a:rPr>
              <a:t>Students had hands-on experience developing their own crop models.</a:t>
            </a:r>
          </a:p>
          <a:p>
            <a:pPr>
              <a:buFont typeface="Wingdings" pitchFamily="2" charset="2"/>
              <a:buChar char="§"/>
            </a:pPr>
            <a:r>
              <a:rPr lang="en-US" sz="1000">
                <a:solidFill>
                  <a:srgbClr val="000000"/>
                </a:solidFill>
              </a:rPr>
              <a:t>Enabled exploring "what if" scenarios.</a:t>
            </a:r>
          </a:p>
        </p:txBody>
      </p:sp>
      <p:graphicFrame>
        <p:nvGraphicFramePr>
          <p:cNvPr id="255045" name="Group 69"/>
          <p:cNvGraphicFramePr>
            <a:graphicFrameLocks noGrp="1"/>
          </p:cNvGraphicFramePr>
          <p:nvPr/>
        </p:nvGraphicFramePr>
        <p:xfrm>
          <a:off x="5080000" y="3548063"/>
          <a:ext cx="3556000" cy="1049340"/>
        </p:xfrm>
        <a:graphic>
          <a:graphicData uri="http://schemas.openxmlformats.org/drawingml/2006/table">
            <a:tbl>
              <a:tblPr/>
              <a:tblGrid>
                <a:gridCol w="471488"/>
                <a:gridCol w="1443037"/>
                <a:gridCol w="1641475"/>
              </a:tblGrid>
              <a:tr h="96707">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0" u="none" strike="noStrike" cap="none" normalizeH="0" baseline="0" smtClean="0">
                          <a:ln>
                            <a:noFill/>
                          </a:ln>
                          <a:solidFill>
                            <a:schemeClr val="tx1"/>
                          </a:solidFill>
                          <a:effectLst/>
                          <a:latin typeface="Arial" charset="0"/>
                        </a:rPr>
                        <a:t>Software</a:t>
                      </a:r>
                    </a:p>
                  </a:txBody>
                  <a:tcPr marL="20510" marR="20510" marT="10254" marB="1025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0" u="none" strike="noStrike" cap="none" normalizeH="0" baseline="0" smtClean="0">
                          <a:ln>
                            <a:noFill/>
                          </a:ln>
                          <a:solidFill>
                            <a:schemeClr val="tx1"/>
                          </a:solidFill>
                          <a:effectLst/>
                          <a:latin typeface="Arial" charset="0"/>
                        </a:rPr>
                        <a:t>Advantages</a:t>
                      </a:r>
                    </a:p>
                  </a:txBody>
                  <a:tcPr marL="20510" marR="20510" marT="10254" marB="1025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0" u="none" strike="noStrike" cap="none" normalizeH="0" baseline="0" smtClean="0">
                          <a:ln>
                            <a:noFill/>
                          </a:ln>
                          <a:solidFill>
                            <a:schemeClr val="tx1"/>
                          </a:solidFill>
                          <a:effectLst/>
                          <a:latin typeface="Arial" charset="0"/>
                        </a:rPr>
                        <a:t>Disadvantages</a:t>
                      </a:r>
                    </a:p>
                  </a:txBody>
                  <a:tcPr marL="20510" marR="20510" marT="10254" marB="1025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22">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1" u="none" strike="noStrike" cap="none" normalizeH="0" baseline="0" smtClean="0">
                          <a:ln>
                            <a:noFill/>
                          </a:ln>
                          <a:solidFill>
                            <a:schemeClr val="tx1"/>
                          </a:solidFill>
                          <a:effectLst/>
                          <a:latin typeface="Arial" charset="0"/>
                        </a:rPr>
                        <a:t>CSMP</a:t>
                      </a:r>
                      <a:endParaRPr kumimoji="0" lang="en-US" sz="500" b="0" i="0" u="none" strike="noStrike" cap="none" normalizeH="0" baseline="0" smtClean="0">
                        <a:ln>
                          <a:noFill/>
                        </a:ln>
                        <a:solidFill>
                          <a:schemeClr val="tx1"/>
                        </a:solidFill>
                        <a:effectLst/>
                        <a:latin typeface="Arial" charset="0"/>
                      </a:endParaRPr>
                    </a:p>
                  </a:txBody>
                  <a:tcPr marL="20510" marR="20510" marT="10254" marB="1025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Simple coding.</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Models already available.</a:t>
                      </a:r>
                    </a:p>
                  </a:txBody>
                  <a:tcPr marL="20510" marR="20510" marT="10254" marB="102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Crude graphs.</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Need to run on mainframe computer.</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endParaRPr kumimoji="0" lang="en-US" sz="500" b="0" i="0" u="none" strike="noStrike" cap="none" normalizeH="0" baseline="0" smtClean="0">
                        <a:ln>
                          <a:noFill/>
                        </a:ln>
                        <a:solidFill>
                          <a:schemeClr val="tx1"/>
                        </a:solidFill>
                        <a:effectLst/>
                        <a:latin typeface="Arial" charset="0"/>
                      </a:endParaRPr>
                    </a:p>
                  </a:txBody>
                  <a:tcPr marL="20510" marR="20510" marT="10254" marB="1025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22">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1" u="none" strike="noStrike" cap="none" normalizeH="0" baseline="0" smtClean="0">
                          <a:ln>
                            <a:noFill/>
                          </a:ln>
                          <a:solidFill>
                            <a:schemeClr val="tx1"/>
                          </a:solidFill>
                          <a:effectLst/>
                          <a:latin typeface="Arial" charset="0"/>
                        </a:rPr>
                        <a:t>BASIC</a:t>
                      </a:r>
                      <a:endParaRPr kumimoji="0" lang="en-US" sz="500" b="0" i="0" u="none" strike="noStrike" cap="none" normalizeH="0" baseline="0" smtClean="0">
                        <a:ln>
                          <a:noFill/>
                        </a:ln>
                        <a:solidFill>
                          <a:schemeClr val="tx1"/>
                        </a:solidFill>
                        <a:effectLst/>
                        <a:latin typeface="Arial" charset="0"/>
                      </a:endParaRPr>
                    </a:p>
                  </a:txBody>
                  <a:tcPr marL="20510" marR="20510" marT="10254" marB="1025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Simple coding.</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Models already available.</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endParaRPr kumimoji="0" lang="en-US" sz="500" b="0" i="0" u="none" strike="noStrike" cap="none" normalizeH="0" baseline="0" smtClean="0">
                        <a:ln>
                          <a:noFill/>
                        </a:ln>
                        <a:solidFill>
                          <a:schemeClr val="tx1"/>
                        </a:solidFill>
                        <a:effectLst/>
                        <a:latin typeface="Arial" charset="0"/>
                      </a:endParaRPr>
                    </a:p>
                  </a:txBody>
                  <a:tcPr marL="20510" marR="20510" marT="10254" marB="102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Students would have to learn language.</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Many lines of code needed.</a:t>
                      </a:r>
                    </a:p>
                  </a:txBody>
                  <a:tcPr marL="20510" marR="20510" marT="10254" marB="1025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586">
                <a:tc>
                  <a:txBody>
                    <a:bodyPr/>
                    <a:lstStyle/>
                    <a:p>
                      <a:pPr marL="0" marR="0" lvl="0" indent="0" algn="ctr" defTabSz="480695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500" b="1" i="1" u="none" strike="noStrike" cap="none" normalizeH="0" baseline="0" smtClean="0">
                          <a:ln>
                            <a:noFill/>
                          </a:ln>
                          <a:solidFill>
                            <a:schemeClr val="tx1"/>
                          </a:solidFill>
                          <a:effectLst/>
                          <a:latin typeface="Arial" charset="0"/>
                        </a:rPr>
                        <a:t>STELLA</a:t>
                      </a:r>
                      <a:endParaRPr kumimoji="0" lang="en-US" sz="500" b="0" i="0" u="none" strike="noStrike" cap="none" normalizeH="0" baseline="0" smtClean="0">
                        <a:ln>
                          <a:noFill/>
                        </a:ln>
                        <a:solidFill>
                          <a:schemeClr val="tx1"/>
                        </a:solidFill>
                        <a:effectLst/>
                        <a:latin typeface="Arial" charset="0"/>
                      </a:endParaRPr>
                    </a:p>
                  </a:txBody>
                  <a:tcPr marL="20510" marR="20510" marT="10254" marB="1025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Graphical icon based.</a:t>
                      </a:r>
                    </a:p>
                    <a:p>
                      <a:pPr marL="0" marR="0" lvl="0" indent="4064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pPr>
                      <a:r>
                        <a:rPr kumimoji="0" lang="en-US" sz="500" b="0" i="0" u="none" strike="noStrike" cap="none" normalizeH="0" baseline="0" smtClean="0">
                          <a:ln>
                            <a:noFill/>
                          </a:ln>
                          <a:solidFill>
                            <a:schemeClr val="tx1"/>
                          </a:solidFill>
                          <a:effectLst/>
                          <a:latin typeface="Arial" charset="0"/>
                        </a:rPr>
                        <a:t>Relational diagram approach.</a:t>
                      </a:r>
                    </a:p>
                  </a:txBody>
                  <a:tcPr marL="20510" marR="20510" marT="10254" marB="1025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tab pos="457200" algn="l"/>
                        </a:tabLst>
                      </a:pPr>
                      <a:r>
                        <a:rPr kumimoji="0" lang="en-US" sz="500" b="0" i="0" u="none" strike="noStrike" cap="none" normalizeH="0" baseline="0" smtClean="0">
                          <a:ln>
                            <a:noFill/>
                          </a:ln>
                          <a:solidFill>
                            <a:schemeClr val="tx1"/>
                          </a:solidFill>
                          <a:effectLst/>
                          <a:latin typeface="Arial" charset="0"/>
                        </a:rPr>
                        <a:t>Logistics—only Mac version used.</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tab pos="457200" algn="l"/>
                        </a:tabLst>
                      </a:pPr>
                      <a:r>
                        <a:rPr kumimoji="0" lang="en-US" sz="500" b="0" i="0" u="none" strike="noStrike" cap="none" normalizeH="0" baseline="0" smtClean="0">
                          <a:ln>
                            <a:noFill/>
                          </a:ln>
                          <a:solidFill>
                            <a:schemeClr val="tx1"/>
                          </a:solidFill>
                          <a:effectLst/>
                          <a:latin typeface="Arial" charset="0"/>
                        </a:rPr>
                        <a:t>Software is expensive.</a:t>
                      </a:r>
                    </a:p>
                    <a:p>
                      <a:pPr marL="0" marR="0" lvl="0" indent="457200" algn="l" defTabSz="4806950" rtl="0" eaLnBrk="1" fontAlgn="base" latinLnBrk="0" hangingPunct="1">
                        <a:lnSpc>
                          <a:spcPct val="100000"/>
                        </a:lnSpc>
                        <a:spcBef>
                          <a:spcPct val="20000"/>
                        </a:spcBef>
                        <a:spcAft>
                          <a:spcPct val="0"/>
                        </a:spcAft>
                        <a:buClr>
                          <a:schemeClr val="tx1"/>
                        </a:buClr>
                        <a:buSzPct val="70000"/>
                        <a:buFont typeface="Wingdings" pitchFamily="2" charset="2"/>
                        <a:buChar char="§"/>
                        <a:tabLst>
                          <a:tab pos="457200" algn="l"/>
                        </a:tabLst>
                      </a:pPr>
                      <a:endParaRPr kumimoji="0" lang="en-US" sz="500" b="0" i="0" u="none" strike="noStrike" cap="none" normalizeH="0" baseline="0" smtClean="0">
                        <a:ln>
                          <a:noFill/>
                        </a:ln>
                        <a:solidFill>
                          <a:schemeClr val="tx1"/>
                        </a:solidFill>
                        <a:effectLst/>
                        <a:latin typeface="Arial" charset="0"/>
                      </a:endParaRPr>
                    </a:p>
                  </a:txBody>
                  <a:tcPr marL="20510" marR="20510" marT="10254" marB="1025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45093" name="Group 43"/>
          <p:cNvGrpSpPr>
            <a:grpSpLocks/>
          </p:cNvGrpSpPr>
          <p:nvPr/>
        </p:nvGrpSpPr>
        <p:grpSpPr bwMode="auto">
          <a:xfrm>
            <a:off x="327025" y="4635500"/>
            <a:ext cx="1704975" cy="776288"/>
            <a:chOff x="816" y="13824"/>
            <a:chExt cx="4510" cy="2347"/>
          </a:xfrm>
        </p:grpSpPr>
        <p:grpSp>
          <p:nvGrpSpPr>
            <p:cNvPr id="45114" name="Group 44"/>
            <p:cNvGrpSpPr>
              <a:grpSpLocks/>
            </p:cNvGrpSpPr>
            <p:nvPr/>
          </p:nvGrpSpPr>
          <p:grpSpPr bwMode="auto">
            <a:xfrm>
              <a:off x="1348" y="13824"/>
              <a:ext cx="3840" cy="1886"/>
              <a:chOff x="1104" y="13824"/>
              <a:chExt cx="3840" cy="1886"/>
            </a:xfrm>
          </p:grpSpPr>
          <p:sp>
            <p:nvSpPr>
              <p:cNvPr id="45116" name="AutoShape 45"/>
              <p:cNvSpPr>
                <a:spLocks noChangeArrowheads="1"/>
              </p:cNvSpPr>
              <p:nvPr/>
            </p:nvSpPr>
            <p:spPr bwMode="auto">
              <a:xfrm>
                <a:off x="1104" y="13824"/>
                <a:ext cx="3840" cy="1872"/>
              </a:xfrm>
              <a:prstGeom prst="roundRect">
                <a:avLst>
                  <a:gd name="adj" fmla="val 16667"/>
                </a:avLst>
              </a:prstGeom>
              <a:solidFill>
                <a:schemeClr val="hlink"/>
              </a:solidFill>
              <a:ln w="9525">
                <a:solidFill>
                  <a:schemeClr val="tx1"/>
                </a:solidFill>
                <a:round/>
                <a:headEnd/>
                <a:tailEnd/>
              </a:ln>
            </p:spPr>
            <p:txBody>
              <a:bodyPr wrap="none" anchor="ctr"/>
              <a:lstStyle/>
              <a:p>
                <a:endParaRPr lang="ar-IQ"/>
              </a:p>
            </p:txBody>
          </p:sp>
          <p:sp>
            <p:nvSpPr>
              <p:cNvPr id="45117" name="Text Box 46"/>
              <p:cNvSpPr txBox="1">
                <a:spLocks noChangeArrowheads="1"/>
              </p:cNvSpPr>
              <p:nvPr/>
            </p:nvSpPr>
            <p:spPr bwMode="auto">
              <a:xfrm>
                <a:off x="1247" y="14002"/>
                <a:ext cx="3378" cy="170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r>
                  <a:rPr lang="en-US" sz="900" b="1"/>
                  <a:t>A=INTGRL(IA,GR)</a:t>
                </a:r>
              </a:p>
              <a:p>
                <a:r>
                  <a:rPr lang="en-US" sz="900" b="1"/>
                  <a:t>GR=RGR*A</a:t>
                </a:r>
              </a:p>
              <a:p>
                <a:r>
                  <a:rPr lang="en-US" sz="900" b="1"/>
                  <a:t>INCON IA=1.</a:t>
                </a:r>
              </a:p>
              <a:p>
                <a:r>
                  <a:rPr lang="en-US" sz="900" b="1"/>
                  <a:t>PARAMETER RGR=0.1</a:t>
                </a:r>
              </a:p>
            </p:txBody>
          </p:sp>
        </p:grpSp>
        <p:sp>
          <p:nvSpPr>
            <p:cNvPr id="45115" name="Text Box 47"/>
            <p:cNvSpPr txBox="1">
              <a:spLocks noChangeArrowheads="1"/>
            </p:cNvSpPr>
            <p:nvPr/>
          </p:nvSpPr>
          <p:spPr bwMode="auto">
            <a:xfrm>
              <a:off x="816" y="15792"/>
              <a:ext cx="4510"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700"/>
                <a:t>Example of lines of </a:t>
              </a:r>
              <a:r>
                <a:rPr lang="en-US" sz="700" i="1"/>
                <a:t>CSMP</a:t>
              </a:r>
              <a:r>
                <a:rPr lang="en-US" sz="700"/>
                <a:t> language code.</a:t>
              </a:r>
            </a:p>
          </p:txBody>
        </p:sp>
      </p:grpSp>
      <p:grpSp>
        <p:nvGrpSpPr>
          <p:cNvPr id="45094" name="Group 48"/>
          <p:cNvGrpSpPr>
            <a:grpSpLocks/>
          </p:cNvGrpSpPr>
          <p:nvPr/>
        </p:nvGrpSpPr>
        <p:grpSpPr bwMode="auto">
          <a:xfrm>
            <a:off x="2873375" y="4619625"/>
            <a:ext cx="1560513" cy="619125"/>
            <a:chOff x="7392" y="13680"/>
            <a:chExt cx="4128" cy="1872"/>
          </a:xfrm>
        </p:grpSpPr>
        <p:sp>
          <p:nvSpPr>
            <p:cNvPr id="45112" name="AutoShape 49"/>
            <p:cNvSpPr>
              <a:spLocks noChangeArrowheads="1"/>
            </p:cNvSpPr>
            <p:nvPr/>
          </p:nvSpPr>
          <p:spPr bwMode="auto">
            <a:xfrm>
              <a:off x="7392" y="13680"/>
              <a:ext cx="4128" cy="1872"/>
            </a:xfrm>
            <a:prstGeom prst="roundRect">
              <a:avLst>
                <a:gd name="adj" fmla="val 16667"/>
              </a:avLst>
            </a:prstGeom>
            <a:solidFill>
              <a:schemeClr val="hlink"/>
            </a:solidFill>
            <a:ln w="9525">
              <a:solidFill>
                <a:schemeClr val="tx1"/>
              </a:solidFill>
              <a:round/>
              <a:headEnd/>
              <a:tailEnd/>
            </a:ln>
          </p:spPr>
          <p:txBody>
            <a:bodyPr wrap="none" anchor="ctr"/>
            <a:lstStyle/>
            <a:p>
              <a:endParaRPr lang="ar-IQ"/>
            </a:p>
          </p:txBody>
        </p:sp>
        <p:sp>
          <p:nvSpPr>
            <p:cNvPr id="45113" name="Rectangle 50"/>
            <p:cNvSpPr>
              <a:spLocks noChangeArrowheads="1"/>
            </p:cNvSpPr>
            <p:nvPr/>
          </p:nvSpPr>
          <p:spPr bwMode="auto">
            <a:xfrm>
              <a:off x="7535" y="13776"/>
              <a:ext cx="3628" cy="170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defTabSz="204788"/>
              <a:r>
                <a:rPr lang="en-US" sz="900" b="1"/>
                <a:t>OPEN "I", #1, PS</a:t>
              </a:r>
            </a:p>
            <a:p>
              <a:pPr defTabSz="204788"/>
              <a:r>
                <a:rPr lang="en-US" sz="900" b="1"/>
                <a:t>INPUT #1, LAT</a:t>
              </a:r>
            </a:p>
            <a:p>
              <a:pPr defTabSz="204788"/>
              <a:r>
                <a:rPr lang="en-US" sz="900" b="1"/>
                <a:t>SM=.45*(24.3 - .264*LAT)</a:t>
              </a:r>
            </a:p>
            <a:p>
              <a:pPr defTabSz="204788"/>
              <a:r>
                <a:rPr lang="en-US" sz="900" b="1"/>
                <a:t>SD=SM*(.0186*LAT - .12)</a:t>
              </a:r>
            </a:p>
          </p:txBody>
        </p:sp>
      </p:grpSp>
      <p:sp>
        <p:nvSpPr>
          <p:cNvPr id="45095" name="Text Box 51"/>
          <p:cNvSpPr txBox="1">
            <a:spLocks noChangeArrowheads="1"/>
          </p:cNvSpPr>
          <p:nvPr/>
        </p:nvSpPr>
        <p:spPr bwMode="auto">
          <a:xfrm>
            <a:off x="2720975" y="5302250"/>
            <a:ext cx="1714500"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700"/>
              <a:t>Example of lines of </a:t>
            </a:r>
            <a:r>
              <a:rPr lang="en-US" sz="700" i="1"/>
              <a:t>BASIC</a:t>
            </a:r>
            <a:r>
              <a:rPr lang="en-US" sz="700"/>
              <a:t> language code.</a:t>
            </a:r>
          </a:p>
        </p:txBody>
      </p:sp>
      <p:sp>
        <p:nvSpPr>
          <p:cNvPr id="45096" name="Rectangle 52"/>
          <p:cNvSpPr>
            <a:spLocks noChangeArrowheads="1"/>
          </p:cNvSpPr>
          <p:nvPr/>
        </p:nvSpPr>
        <p:spPr bwMode="auto">
          <a:xfrm>
            <a:off x="6276975" y="6350000"/>
            <a:ext cx="1179513"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0510" tIns="10255" rIns="20510" bIns="10255">
            <a:spAutoFit/>
          </a:bodyPr>
          <a:lstStyle/>
          <a:p>
            <a:pPr algn="ctr" defTabSz="204788"/>
            <a:r>
              <a:rPr lang="en-US" sz="900" b="1"/>
              <a:t>Acknowledgements</a:t>
            </a:r>
          </a:p>
        </p:txBody>
      </p:sp>
      <p:sp>
        <p:nvSpPr>
          <p:cNvPr id="45097" name="Text Box 53"/>
          <p:cNvSpPr txBox="1">
            <a:spLocks noChangeArrowheads="1"/>
          </p:cNvSpPr>
          <p:nvPr/>
        </p:nvSpPr>
        <p:spPr bwMode="auto">
          <a:xfrm>
            <a:off x="4735513" y="6464300"/>
            <a:ext cx="42449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68288">
              <a:tabLst>
                <a:tab pos="204788" algn="l"/>
              </a:tabLst>
              <a:defRPr>
                <a:solidFill>
                  <a:schemeClr val="tx1"/>
                </a:solidFill>
                <a:latin typeface="Arial" pitchFamily="34" charset="0"/>
              </a:defRPr>
            </a:lvl1pPr>
            <a:lvl2pPr marL="742950" indent="-285750" defTabSz="268288">
              <a:tabLst>
                <a:tab pos="204788" algn="l"/>
              </a:tabLst>
              <a:defRPr>
                <a:solidFill>
                  <a:schemeClr val="tx1"/>
                </a:solidFill>
                <a:latin typeface="Arial" pitchFamily="34" charset="0"/>
              </a:defRPr>
            </a:lvl2pPr>
            <a:lvl3pPr marL="1143000" indent="-228600" defTabSz="268288">
              <a:tabLst>
                <a:tab pos="204788" algn="l"/>
              </a:tabLst>
              <a:defRPr>
                <a:solidFill>
                  <a:schemeClr val="tx1"/>
                </a:solidFill>
                <a:latin typeface="Arial" pitchFamily="34" charset="0"/>
              </a:defRPr>
            </a:lvl3pPr>
            <a:lvl4pPr marL="1600200" indent="-228600" defTabSz="268288">
              <a:tabLst>
                <a:tab pos="204788" algn="l"/>
              </a:tabLst>
              <a:defRPr>
                <a:solidFill>
                  <a:schemeClr val="tx1"/>
                </a:solidFill>
                <a:latin typeface="Arial" pitchFamily="34" charset="0"/>
              </a:defRPr>
            </a:lvl4pPr>
            <a:lvl5pPr marL="2057400" indent="-228600" defTabSz="268288">
              <a:tabLst>
                <a:tab pos="204788" algn="l"/>
              </a:tabLst>
              <a:defRPr>
                <a:solidFill>
                  <a:schemeClr val="tx1"/>
                </a:solidFill>
                <a:latin typeface="Arial" pitchFamily="34" charset="0"/>
              </a:defRPr>
            </a:lvl5pPr>
            <a:lvl6pPr marL="2514600" indent="-228600" algn="l" defTabSz="268288" rtl="0" eaLnBrk="0" fontAlgn="base" hangingPunct="0">
              <a:spcBef>
                <a:spcPct val="0"/>
              </a:spcBef>
              <a:spcAft>
                <a:spcPct val="0"/>
              </a:spcAft>
              <a:tabLst>
                <a:tab pos="204788" algn="l"/>
              </a:tabLst>
              <a:defRPr>
                <a:solidFill>
                  <a:schemeClr val="tx1"/>
                </a:solidFill>
                <a:latin typeface="Arial" pitchFamily="34" charset="0"/>
              </a:defRPr>
            </a:lvl6pPr>
            <a:lvl7pPr marL="2971800" indent="-228600" algn="l" defTabSz="268288" rtl="0" eaLnBrk="0" fontAlgn="base" hangingPunct="0">
              <a:spcBef>
                <a:spcPct val="0"/>
              </a:spcBef>
              <a:spcAft>
                <a:spcPct val="0"/>
              </a:spcAft>
              <a:tabLst>
                <a:tab pos="204788" algn="l"/>
              </a:tabLst>
              <a:defRPr>
                <a:solidFill>
                  <a:schemeClr val="tx1"/>
                </a:solidFill>
                <a:latin typeface="Arial" pitchFamily="34" charset="0"/>
              </a:defRPr>
            </a:lvl7pPr>
            <a:lvl8pPr marL="3429000" indent="-228600" algn="l" defTabSz="268288" rtl="0" eaLnBrk="0" fontAlgn="base" hangingPunct="0">
              <a:spcBef>
                <a:spcPct val="0"/>
              </a:spcBef>
              <a:spcAft>
                <a:spcPct val="0"/>
              </a:spcAft>
              <a:tabLst>
                <a:tab pos="204788" algn="l"/>
              </a:tabLst>
              <a:defRPr>
                <a:solidFill>
                  <a:schemeClr val="tx1"/>
                </a:solidFill>
                <a:latin typeface="Arial" pitchFamily="34" charset="0"/>
              </a:defRPr>
            </a:lvl8pPr>
            <a:lvl9pPr marL="3886200" indent="-228600" algn="l" defTabSz="268288" rtl="0" eaLnBrk="0" fontAlgn="base" hangingPunct="0">
              <a:spcBef>
                <a:spcPct val="0"/>
              </a:spcBef>
              <a:spcAft>
                <a:spcPct val="0"/>
              </a:spcAft>
              <a:tabLst>
                <a:tab pos="204788" algn="l"/>
              </a:tabLst>
              <a:defRPr>
                <a:solidFill>
                  <a:schemeClr val="tx1"/>
                </a:solidFill>
                <a:latin typeface="Arial" pitchFamily="34" charset="0"/>
              </a:defRPr>
            </a:lvl9pPr>
          </a:lstStyle>
          <a:p>
            <a:pPr algn="ctr"/>
            <a:r>
              <a:rPr lang="en-US" sz="800">
                <a:solidFill>
                  <a:srgbClr val="000000"/>
                </a:solidFill>
              </a:rPr>
              <a:t>Support from </a:t>
            </a:r>
            <a:r>
              <a:rPr lang="en-US" sz="800"/>
              <a:t>President’s Educational Improvement Fund Grant, </a:t>
            </a:r>
            <a:br>
              <a:rPr lang="en-US" sz="800"/>
            </a:br>
            <a:r>
              <a:rPr lang="en-US" sz="800"/>
              <a:t>University of Hawaii.</a:t>
            </a:r>
            <a:endParaRPr lang="en-US" sz="800">
              <a:solidFill>
                <a:srgbClr val="000000"/>
              </a:solidFill>
            </a:endParaRPr>
          </a:p>
        </p:txBody>
      </p:sp>
      <p:grpSp>
        <p:nvGrpSpPr>
          <p:cNvPr id="45098" name="Group 54"/>
          <p:cNvGrpSpPr>
            <a:grpSpLocks/>
          </p:cNvGrpSpPr>
          <p:nvPr/>
        </p:nvGrpSpPr>
        <p:grpSpPr bwMode="auto">
          <a:xfrm>
            <a:off x="1450975" y="5524500"/>
            <a:ext cx="2081213" cy="1031875"/>
            <a:chOff x="4320" y="16848"/>
            <a:chExt cx="5507" cy="3120"/>
          </a:xfrm>
        </p:grpSpPr>
        <p:sp>
          <p:nvSpPr>
            <p:cNvPr id="45108" name="Text Box 55"/>
            <p:cNvSpPr txBox="1">
              <a:spLocks noChangeArrowheads="1"/>
            </p:cNvSpPr>
            <p:nvPr/>
          </p:nvSpPr>
          <p:spPr bwMode="auto">
            <a:xfrm>
              <a:off x="4320" y="19296"/>
              <a:ext cx="5507"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lvl1pPr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700" i="1"/>
                <a:t>STELLA</a:t>
              </a:r>
              <a:r>
                <a:rPr lang="en-US" sz="700"/>
                <a:t> relational diagram showing variables </a:t>
              </a:r>
              <a:br>
                <a:rPr lang="en-US" sz="700"/>
              </a:br>
              <a:r>
                <a:rPr lang="en-US" sz="700"/>
                <a:t>and their relationships.</a:t>
              </a:r>
            </a:p>
          </p:txBody>
        </p:sp>
        <p:grpSp>
          <p:nvGrpSpPr>
            <p:cNvPr id="45109" name="Group 56"/>
            <p:cNvGrpSpPr>
              <a:grpSpLocks/>
            </p:cNvGrpSpPr>
            <p:nvPr/>
          </p:nvGrpSpPr>
          <p:grpSpPr bwMode="auto">
            <a:xfrm>
              <a:off x="5009" y="16848"/>
              <a:ext cx="4128" cy="2256"/>
              <a:chOff x="4848" y="16848"/>
              <a:chExt cx="4128" cy="2256"/>
            </a:xfrm>
          </p:grpSpPr>
          <p:sp>
            <p:nvSpPr>
              <p:cNvPr id="45110" name="AutoShape 57"/>
              <p:cNvSpPr>
                <a:spLocks noChangeArrowheads="1"/>
              </p:cNvSpPr>
              <p:nvPr/>
            </p:nvSpPr>
            <p:spPr bwMode="auto">
              <a:xfrm>
                <a:off x="4848" y="16848"/>
                <a:ext cx="4128" cy="2256"/>
              </a:xfrm>
              <a:prstGeom prst="roundRect">
                <a:avLst>
                  <a:gd name="adj" fmla="val 16667"/>
                </a:avLst>
              </a:prstGeom>
              <a:solidFill>
                <a:schemeClr val="bg1"/>
              </a:solidFill>
              <a:ln w="9525">
                <a:solidFill>
                  <a:schemeClr val="tx1"/>
                </a:solidFill>
                <a:round/>
                <a:headEnd/>
                <a:tailEnd/>
              </a:ln>
            </p:spPr>
            <p:txBody>
              <a:bodyPr wrap="none" anchor="ctr"/>
              <a:lstStyle/>
              <a:p>
                <a:endParaRPr lang="ar-IQ"/>
              </a:p>
            </p:txBody>
          </p:sp>
          <p:pic>
            <p:nvPicPr>
              <p:cNvPr id="45111" name="Picture 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3" y="16992"/>
                <a:ext cx="3397" cy="1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45099" name="Picture 5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4025" y="1238250"/>
            <a:ext cx="8699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100" name="Rectangle 60"/>
          <p:cNvSpPr>
            <a:spLocks noChangeArrowheads="1"/>
          </p:cNvSpPr>
          <p:nvPr/>
        </p:nvSpPr>
        <p:spPr bwMode="auto">
          <a:xfrm>
            <a:off x="4916488" y="1371600"/>
            <a:ext cx="2359025"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spAutoFit/>
          </a:bodyPr>
          <a:lstStyle/>
          <a:p>
            <a:pPr defTabSz="204788"/>
            <a:r>
              <a:rPr lang="en-US" sz="1000" i="1"/>
              <a:t>STELLA</a:t>
            </a:r>
            <a:r>
              <a:rPr lang="en-US" sz="1000"/>
              <a:t> graph showing simulation output. "Slider" and "knob" icons control values of the variable and parameter. "Run" button runs the model.</a:t>
            </a:r>
          </a:p>
        </p:txBody>
      </p:sp>
      <p:sp>
        <p:nvSpPr>
          <p:cNvPr id="45101" name="Text Box 61"/>
          <p:cNvSpPr txBox="1">
            <a:spLocks noChangeArrowheads="1"/>
          </p:cNvSpPr>
          <p:nvPr/>
        </p:nvSpPr>
        <p:spPr bwMode="auto">
          <a:xfrm>
            <a:off x="4645025" y="4730750"/>
            <a:ext cx="42814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510" tIns="10255" rIns="20510" bIns="10255"/>
          <a:lstStyle>
            <a:lvl1pPr marL="141288" defTabSz="204788">
              <a:defRPr>
                <a:solidFill>
                  <a:schemeClr val="tx1"/>
                </a:solidFill>
                <a:latin typeface="Arial" pitchFamily="34" charset="0"/>
              </a:defRPr>
            </a:lvl1pPr>
            <a:lvl2pPr marL="742950" indent="-285750" defTabSz="204788">
              <a:defRPr>
                <a:solidFill>
                  <a:schemeClr val="tx1"/>
                </a:solidFill>
                <a:latin typeface="Arial" pitchFamily="34" charset="0"/>
              </a:defRPr>
            </a:lvl2pPr>
            <a:lvl3pPr marL="1143000" indent="-228600" defTabSz="204788">
              <a:defRPr>
                <a:solidFill>
                  <a:schemeClr val="tx1"/>
                </a:solidFill>
                <a:latin typeface="Arial" pitchFamily="34" charset="0"/>
              </a:defRPr>
            </a:lvl3pPr>
            <a:lvl4pPr marL="1600200" indent="-228600" defTabSz="204788">
              <a:defRPr>
                <a:solidFill>
                  <a:schemeClr val="tx1"/>
                </a:solidFill>
                <a:latin typeface="Arial" pitchFamily="34" charset="0"/>
              </a:defRPr>
            </a:lvl4pPr>
            <a:lvl5pPr marL="2057400" indent="-228600" defTabSz="204788">
              <a:defRPr>
                <a:solidFill>
                  <a:schemeClr val="tx1"/>
                </a:solidFill>
                <a:latin typeface="Arial" pitchFamily="34" charset="0"/>
              </a:defRPr>
            </a:lvl5pPr>
            <a:lvl6pPr marL="2514600" indent="-228600" algn="l" defTabSz="204788" rtl="0" eaLnBrk="0" fontAlgn="base" hangingPunct="0">
              <a:spcBef>
                <a:spcPct val="0"/>
              </a:spcBef>
              <a:spcAft>
                <a:spcPct val="0"/>
              </a:spcAft>
              <a:defRPr>
                <a:solidFill>
                  <a:schemeClr val="tx1"/>
                </a:solidFill>
                <a:latin typeface="Arial" pitchFamily="34" charset="0"/>
              </a:defRPr>
            </a:lvl6pPr>
            <a:lvl7pPr marL="2971800" indent="-228600" algn="l" defTabSz="204788" rtl="0" eaLnBrk="0" fontAlgn="base" hangingPunct="0">
              <a:spcBef>
                <a:spcPct val="0"/>
              </a:spcBef>
              <a:spcAft>
                <a:spcPct val="0"/>
              </a:spcAft>
              <a:defRPr>
                <a:solidFill>
                  <a:schemeClr val="tx1"/>
                </a:solidFill>
                <a:latin typeface="Arial" pitchFamily="34" charset="0"/>
              </a:defRPr>
            </a:lvl7pPr>
            <a:lvl8pPr marL="3429000" indent="-228600" algn="l" defTabSz="204788" rtl="0" eaLnBrk="0" fontAlgn="base" hangingPunct="0">
              <a:spcBef>
                <a:spcPct val="0"/>
              </a:spcBef>
              <a:spcAft>
                <a:spcPct val="0"/>
              </a:spcAft>
              <a:defRPr>
                <a:solidFill>
                  <a:schemeClr val="tx1"/>
                </a:solidFill>
                <a:latin typeface="Arial" pitchFamily="34" charset="0"/>
              </a:defRPr>
            </a:lvl8pPr>
            <a:lvl9pPr marL="3886200" indent="-228600" algn="l" defTabSz="204788" rtl="0" eaLnBrk="0" fontAlgn="base" hangingPunct="0">
              <a:spcBef>
                <a:spcPct val="0"/>
              </a:spcBef>
              <a:spcAft>
                <a:spcPct val="0"/>
              </a:spcAft>
              <a:defRPr>
                <a:solidFill>
                  <a:schemeClr val="tx1"/>
                </a:solidFill>
                <a:latin typeface="Arial" pitchFamily="34" charset="0"/>
              </a:defRPr>
            </a:lvl9pPr>
          </a:lstStyle>
          <a:p>
            <a:pPr algn="just"/>
            <a:r>
              <a:rPr lang="en-US" sz="1000" i="1">
                <a:solidFill>
                  <a:srgbClr val="000000"/>
                </a:solidFill>
              </a:rPr>
              <a:t>STELLA</a:t>
            </a:r>
            <a:r>
              <a:rPr lang="en-US" sz="1000">
                <a:solidFill>
                  <a:srgbClr val="000000"/>
                </a:solidFill>
              </a:rPr>
              <a:t> is being used this fall in my other TPSS courses—"Computer applications, high technology, and robotics in agriculture" and "Plant growth and development."</a:t>
            </a:r>
          </a:p>
        </p:txBody>
      </p:sp>
      <p:sp>
        <p:nvSpPr>
          <p:cNvPr id="45102" name="Line 62"/>
          <p:cNvSpPr>
            <a:spLocks noChangeShapeType="1"/>
          </p:cNvSpPr>
          <p:nvPr/>
        </p:nvSpPr>
        <p:spPr bwMode="auto">
          <a:xfrm>
            <a:off x="2014538" y="4953000"/>
            <a:ext cx="833437"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45103" name="Line 63"/>
          <p:cNvSpPr>
            <a:spLocks noChangeShapeType="1"/>
          </p:cNvSpPr>
          <p:nvPr/>
        </p:nvSpPr>
        <p:spPr bwMode="auto">
          <a:xfrm flipH="1">
            <a:off x="3284538" y="5413375"/>
            <a:ext cx="525462" cy="635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sp>
        <p:nvSpPr>
          <p:cNvPr id="45104" name="Line 64"/>
          <p:cNvSpPr>
            <a:spLocks noChangeShapeType="1"/>
          </p:cNvSpPr>
          <p:nvPr/>
        </p:nvSpPr>
        <p:spPr bwMode="auto">
          <a:xfrm>
            <a:off x="4625975" y="1206500"/>
            <a:ext cx="0" cy="53657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ar-IQ"/>
          </a:p>
        </p:txBody>
      </p:sp>
      <p:grpSp>
        <p:nvGrpSpPr>
          <p:cNvPr id="45105" name="Group 65"/>
          <p:cNvGrpSpPr>
            <a:grpSpLocks/>
          </p:cNvGrpSpPr>
          <p:nvPr/>
        </p:nvGrpSpPr>
        <p:grpSpPr bwMode="auto">
          <a:xfrm>
            <a:off x="7165975" y="1127125"/>
            <a:ext cx="1687513" cy="1206500"/>
            <a:chOff x="18960" y="3408"/>
            <a:chExt cx="4464" cy="3648"/>
          </a:xfrm>
        </p:grpSpPr>
        <p:pic>
          <p:nvPicPr>
            <p:cNvPr id="45106" name="Picture 6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04" y="3744"/>
              <a:ext cx="3985" cy="3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107" name="AutoShape 67"/>
            <p:cNvSpPr>
              <a:spLocks noChangeArrowheads="1"/>
            </p:cNvSpPr>
            <p:nvPr/>
          </p:nvSpPr>
          <p:spPr bwMode="auto">
            <a:xfrm>
              <a:off x="18960" y="3408"/>
              <a:ext cx="4464" cy="364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ar-IQ"/>
            </a:p>
          </p:txBody>
        </p:sp>
      </p:grpSp>
    </p:spTree>
    <p:extLst>
      <p:ext uri="{BB962C8B-B14F-4D97-AF65-F5344CB8AC3E}">
        <p14:creationId xmlns:p14="http://schemas.microsoft.com/office/powerpoint/2010/main" val="2494732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p:txBody>
          <a:bodyPr/>
          <a:lstStyle/>
          <a:p>
            <a:pPr algn="l" rtl="0" eaLnBrk="1" hangingPunct="1"/>
            <a:r>
              <a:rPr lang="en-US" dirty="0" smtClean="0"/>
              <a:t>Make sure your fonts are consistent and are large enough to be read from a distance, i.e., do not simply pin up a set of typed pages--reserve these for your handout. </a:t>
            </a:r>
          </a:p>
          <a:p>
            <a:pPr algn="l" rtl="0" eaLnBrk="1" hangingPunct="1"/>
            <a:endParaRPr lang="en-US" dirty="0" smtClean="0"/>
          </a:p>
          <a:p>
            <a:pPr eaLnBrk="1" hangingPunct="1"/>
            <a:endParaRPr lang="en-US" dirty="0" smtClean="0"/>
          </a:p>
        </p:txBody>
      </p:sp>
      <p:sp>
        <p:nvSpPr>
          <p:cNvPr id="46082" name="Rectangle 2"/>
          <p:cNvSpPr>
            <a:spLocks noGrp="1" noChangeArrowheads="1"/>
          </p:cNvSpPr>
          <p:nvPr>
            <p:ph type="title"/>
          </p:nvPr>
        </p:nvSpPr>
        <p:spPr/>
        <p:txBody>
          <a:bodyPr/>
          <a:lstStyle/>
          <a:p>
            <a:pPr eaLnBrk="1" hangingPunct="1"/>
            <a:r>
              <a:rPr lang="en-US" sz="4000" smtClean="0"/>
              <a:t>Tip #5</a:t>
            </a:r>
          </a:p>
        </p:txBody>
      </p:sp>
    </p:spTree>
    <p:extLst>
      <p:ext uri="{BB962C8B-B14F-4D97-AF65-F5344CB8AC3E}">
        <p14:creationId xmlns:p14="http://schemas.microsoft.com/office/powerpoint/2010/main" val="38599833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TotalTime>
  <Words>1768</Words>
  <Application>Microsoft Office PowerPoint</Application>
  <PresentationFormat>On-screen Show (4:3)</PresentationFormat>
  <Paragraphs>238</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Poster Presentations</vt:lpstr>
      <vt:lpstr>Tip #1 Poster Presentations</vt:lpstr>
      <vt:lpstr>PowerPoint Presentation</vt:lpstr>
      <vt:lpstr>Tip #2</vt:lpstr>
      <vt:lpstr>Tip #3</vt:lpstr>
      <vt:lpstr>PowerPoint Presentation</vt:lpstr>
      <vt:lpstr>Tip #4</vt:lpstr>
      <vt:lpstr>PowerPoint Presentation</vt:lpstr>
      <vt:lpstr>Tip #5</vt:lpstr>
      <vt:lpstr>Tip #6</vt:lpstr>
      <vt:lpstr>PowerPoint Presentation</vt:lpstr>
      <vt:lpstr>Tip #7</vt:lpstr>
      <vt:lpstr>Final Word</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Presentations</dc:title>
  <dc:creator>OK CENTER</dc:creator>
  <cp:lastModifiedBy>OK CENTER</cp:lastModifiedBy>
  <cp:revision>1</cp:revision>
  <dcterms:created xsi:type="dcterms:W3CDTF">2019-04-13T06:01:45Z</dcterms:created>
  <dcterms:modified xsi:type="dcterms:W3CDTF">2019-04-13T06:07:30Z</dcterms:modified>
</cp:coreProperties>
</file>