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0" d="100"/>
          <a:sy n="40" d="100"/>
        </p:scale>
        <p:origin x="-118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C569981-9A5B-47EE-B04B-2271A1060AF6}" type="datetimeFigureOut">
              <a:rPr lang="ar-IQ" smtClean="0"/>
              <a:t>05/03/1438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5264CD1-93B9-48B9-8181-DB0F82EBF65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01648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264CD1-93B9-48B9-8181-DB0F82EBF65D}" type="slidenum">
              <a:rPr lang="ar-IQ" smtClean="0"/>
              <a:t>3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7197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098A4-618F-4BA9-9D4A-04B2F6C16456}" type="datetimeFigureOut">
              <a:rPr lang="ar-IQ" smtClean="0"/>
              <a:t>05/03/1438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452F5-E1F0-477F-BBE5-4B78D2D3E28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06874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098A4-618F-4BA9-9D4A-04B2F6C16456}" type="datetimeFigureOut">
              <a:rPr lang="ar-IQ" smtClean="0"/>
              <a:t>05/03/1438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452F5-E1F0-477F-BBE5-4B78D2D3E28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98423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098A4-618F-4BA9-9D4A-04B2F6C16456}" type="datetimeFigureOut">
              <a:rPr lang="ar-IQ" smtClean="0"/>
              <a:t>05/03/1438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452F5-E1F0-477F-BBE5-4B78D2D3E28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01832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098A4-618F-4BA9-9D4A-04B2F6C16456}" type="datetimeFigureOut">
              <a:rPr lang="ar-IQ" smtClean="0"/>
              <a:t>05/03/1438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452F5-E1F0-477F-BBE5-4B78D2D3E28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39794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098A4-618F-4BA9-9D4A-04B2F6C16456}" type="datetimeFigureOut">
              <a:rPr lang="ar-IQ" smtClean="0"/>
              <a:t>05/03/1438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452F5-E1F0-477F-BBE5-4B78D2D3E28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43582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098A4-618F-4BA9-9D4A-04B2F6C16456}" type="datetimeFigureOut">
              <a:rPr lang="ar-IQ" smtClean="0"/>
              <a:t>05/03/1438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452F5-E1F0-477F-BBE5-4B78D2D3E28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56356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098A4-618F-4BA9-9D4A-04B2F6C16456}" type="datetimeFigureOut">
              <a:rPr lang="ar-IQ" smtClean="0"/>
              <a:t>05/03/1438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452F5-E1F0-477F-BBE5-4B78D2D3E28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33254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098A4-618F-4BA9-9D4A-04B2F6C16456}" type="datetimeFigureOut">
              <a:rPr lang="ar-IQ" smtClean="0"/>
              <a:t>05/03/1438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452F5-E1F0-477F-BBE5-4B78D2D3E28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26539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098A4-618F-4BA9-9D4A-04B2F6C16456}" type="datetimeFigureOut">
              <a:rPr lang="ar-IQ" smtClean="0"/>
              <a:t>05/03/1438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452F5-E1F0-477F-BBE5-4B78D2D3E28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73081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098A4-618F-4BA9-9D4A-04B2F6C16456}" type="datetimeFigureOut">
              <a:rPr lang="ar-IQ" smtClean="0"/>
              <a:t>05/03/1438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452F5-E1F0-477F-BBE5-4B78D2D3E28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93052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098A4-618F-4BA9-9D4A-04B2F6C16456}" type="datetimeFigureOut">
              <a:rPr lang="ar-IQ" smtClean="0"/>
              <a:t>05/03/1438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452F5-E1F0-477F-BBE5-4B78D2D3E28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84916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098A4-618F-4BA9-9D4A-04B2F6C16456}" type="datetimeFigureOut">
              <a:rPr lang="ar-IQ" smtClean="0"/>
              <a:t>05/03/1438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452F5-E1F0-477F-BBE5-4B78D2D3E28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87335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glisch-hilfen.de/en/grammar/sim_past.htm" TargetMode="External"/><Relationship Id="rId2" Type="http://schemas.openxmlformats.org/officeDocument/2006/relationships/hyperlink" Target="http://www.englisch-hilfen.de/en/grammar/sim_pres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nglisch-hilfen.de/en/grammar/pres_perf.htm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 to </a:t>
            </a:r>
            <a:r>
              <a:rPr lang="en-US" dirty="0" smtClean="0"/>
              <a:t>describe </a:t>
            </a:r>
            <a:r>
              <a:rPr lang="en-US" dirty="0" smtClean="0"/>
              <a:t>a scientific graph in </a:t>
            </a:r>
            <a:r>
              <a:rPr lang="en-US" dirty="0"/>
              <a:t>E</a:t>
            </a:r>
            <a:r>
              <a:rPr lang="en-US" dirty="0" smtClean="0"/>
              <a:t>nglish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40031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l" rtl="0">
              <a:buFontTx/>
              <a:buNone/>
            </a:pPr>
            <a:r>
              <a:rPr lang="en-US" dirty="0"/>
              <a:t>Production grew more and more rapidly over the first three quarters but then reached a peak. Since then, it has quickly dropped.</a:t>
            </a:r>
          </a:p>
          <a:p>
            <a:pPr marL="0" indent="0"/>
            <a:endParaRPr lang="en-US" dirty="0"/>
          </a:p>
          <a:p>
            <a:pPr marL="0" indent="0"/>
            <a:endParaRPr lang="en-US" dirty="0"/>
          </a:p>
        </p:txBody>
      </p:sp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181350"/>
            <a:ext cx="4824413" cy="314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36089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l" rtl="0">
              <a:buFontTx/>
              <a:buNone/>
            </a:pPr>
            <a:r>
              <a:rPr lang="en-US" dirty="0"/>
              <a:t>Production grew rapidly in the first quarter, but reached a plateau of about 70. Since then it has remained more or less stable.</a:t>
            </a:r>
          </a:p>
          <a:p>
            <a:pPr marL="0" indent="0"/>
            <a:endParaRPr lang="en-US" dirty="0"/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429000"/>
            <a:ext cx="4681538" cy="307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40517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4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196752"/>
            <a:ext cx="8229600" cy="4525963"/>
          </a:xfrm>
        </p:spPr>
        <p:txBody>
          <a:bodyPr/>
          <a:lstStyle/>
          <a:p>
            <a:pPr marL="0" indent="0" algn="l" rtl="0">
              <a:buFontTx/>
              <a:buNone/>
            </a:pPr>
            <a:r>
              <a:rPr lang="en-US" dirty="0"/>
              <a:t>Production has dropped slowly but steadily over the year.</a:t>
            </a:r>
          </a:p>
          <a:p>
            <a:pPr marL="0" indent="0"/>
            <a:endParaRPr lang="en-US" dirty="0"/>
          </a:p>
        </p:txBody>
      </p:sp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3813" y="3048000"/>
            <a:ext cx="5310187" cy="346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6109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5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980728"/>
            <a:ext cx="8229600" cy="4525963"/>
          </a:xfrm>
        </p:spPr>
        <p:txBody>
          <a:bodyPr/>
          <a:lstStyle/>
          <a:p>
            <a:pPr marL="0" indent="0" algn="l" rtl="0">
              <a:buFontTx/>
              <a:buNone/>
            </a:pPr>
            <a:r>
              <a:rPr lang="en-US" dirty="0"/>
              <a:t>Production started the year in a stable position, but then plunged in the third quarter. It has now flattened out at a level of 20.</a:t>
            </a:r>
          </a:p>
          <a:p>
            <a:pPr marL="0" indent="0"/>
            <a:endParaRPr lang="en-US" dirty="0"/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74"/>
          <a:stretch>
            <a:fillRect/>
          </a:stretch>
        </p:blipFill>
        <p:spPr bwMode="auto">
          <a:xfrm>
            <a:off x="3707904" y="3068960"/>
            <a:ext cx="5257800" cy="3109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05785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6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166018"/>
            <a:ext cx="8229600" cy="4525963"/>
          </a:xfrm>
        </p:spPr>
        <p:txBody>
          <a:bodyPr/>
          <a:lstStyle/>
          <a:p>
            <a:pPr marL="0" indent="0" algn="l" rtl="0">
              <a:buFontTx/>
              <a:buNone/>
            </a:pPr>
            <a:r>
              <a:rPr lang="en-US" dirty="0"/>
              <a:t>Production fell considerably over the first three quarters, reaching a low of 20. Since then it has staged a partial recovery.</a:t>
            </a:r>
          </a:p>
          <a:p>
            <a:pPr marL="0" indent="0" algn="l" rtl="0">
              <a:buFontTx/>
              <a:buNone/>
            </a:pPr>
            <a:endParaRPr lang="en-US" dirty="0"/>
          </a:p>
          <a:p>
            <a:pPr marL="0" indent="0"/>
            <a:endParaRPr lang="en-US" dirty="0"/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780928"/>
            <a:ext cx="5595937" cy="3762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20391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7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Production started off steady, but fell sharply in the last quarter</a:t>
            </a:r>
            <a:endParaRPr lang="en-US" dirty="0"/>
          </a:p>
        </p:txBody>
      </p:sp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132856"/>
            <a:ext cx="5695950" cy="3665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50634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8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980728"/>
            <a:ext cx="8229600" cy="4525963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dirty="0" smtClean="0"/>
              <a:t>.</a:t>
            </a:r>
            <a:endParaRPr lang="en-US" dirty="0"/>
          </a:p>
          <a:p>
            <a:pPr marL="0" indent="0" algn="l" rtl="0"/>
            <a:r>
              <a:rPr lang="en-US" dirty="0"/>
              <a:t>Production has fluctuated all year.</a:t>
            </a:r>
          </a:p>
          <a:p>
            <a:pPr marL="0" indent="0"/>
            <a:endParaRPr lang="en-US" dirty="0"/>
          </a:p>
        </p:txBody>
      </p:sp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878138"/>
            <a:ext cx="5372100" cy="3532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24593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9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/>
              <a:t>Production showed a marginal rise in the first three quarters, but then suffered a sharp drop.</a:t>
            </a:r>
          </a:p>
          <a:p>
            <a:pPr marL="0" indent="0"/>
            <a:endParaRPr lang="en-US"/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076575"/>
            <a:ext cx="4919663" cy="324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73977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l" rtl="0">
              <a:buFontTx/>
              <a:buNone/>
            </a:pPr>
            <a:r>
              <a:rPr lang="en-US" dirty="0"/>
              <a:t>After a considerable drop in the first two quarters, production bottomed out at 20. Since then it has started to rise.</a:t>
            </a:r>
          </a:p>
          <a:p>
            <a:pPr marL="0" indent="0"/>
            <a:endParaRPr lang="en-US" dirty="0"/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708920"/>
            <a:ext cx="5334000" cy="348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57241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11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7625" indent="-47625">
              <a:buFontTx/>
              <a:buNone/>
            </a:pPr>
            <a:r>
              <a:rPr lang="en-US"/>
              <a:t>Production has experienced a strong, steady growth over the whole year.</a:t>
            </a:r>
          </a:p>
          <a:p>
            <a:pPr marL="47625" indent="-47625"/>
            <a:endParaRPr lang="en-US"/>
          </a:p>
        </p:txBody>
      </p:sp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8100" y="2895600"/>
            <a:ext cx="5295900" cy="356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6383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graphs </a:t>
            </a:r>
            <a:endParaRPr lang="ar-IQ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378325" y="1600200"/>
            <a:ext cx="91440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238050" rIns="91440" bIns="6030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13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Sans Pro"/>
                <a:cs typeface="Arial" pitchFamily="34" charset="0"/>
              </a:rPr>
              <a:t>Types of charts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Sans Pro"/>
                <a:cs typeface="Arial" pitchFamily="34" charset="0"/>
              </a:rPr>
              <a:t> </a:t>
            </a:r>
            <a:r>
              <a:rPr kumimoji="0" lang="ar-IQ" sz="8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Sans Pro"/>
                <a:cs typeface="Arial" pitchFamily="34" charset="0"/>
              </a:rPr>
              <a:t> </a:t>
            </a:r>
            <a:r>
              <a:rPr kumimoji="0" lang="ar-IQ" sz="10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cs typeface="Arial" pitchFamily="34" charset="0"/>
              </a:rPr>
              <a:t> </a:t>
            </a:r>
            <a:r>
              <a:rPr kumimoji="0" lang="ar-IQ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cs typeface="Arial" pitchFamily="34" charset="0"/>
              </a:rPr>
              <a:t>                                               </a:t>
            </a:r>
            <a:r>
              <a:rPr kumimoji="0" lang="ar-IQ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Sans Pro"/>
                <a:cs typeface="Arial" pitchFamily="34" charset="0"/>
              </a:rPr>
              <a:t> </a:t>
            </a:r>
            <a:r>
              <a:rPr kumimoji="0" lang="ar-IQ" sz="8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cs typeface="Arial" pitchFamily="34" charset="0"/>
              </a:rPr>
              <a:t> </a:t>
            </a:r>
            <a:r>
              <a:rPr kumimoji="0" lang="ar-IQ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cs typeface="Arial" pitchFamily="34" charset="0"/>
              </a:rPr>
              <a:t>                                                   </a:t>
            </a:r>
            <a:r>
              <a:rPr kumimoji="0" lang="ar-IQ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ource Sans Pro"/>
                <a:cs typeface="Arial" pitchFamily="34" charset="0"/>
              </a:rPr>
              <a:t> </a:t>
            </a:r>
            <a:r>
              <a:rPr kumimoji="0" lang="ar-IQ" sz="8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cs typeface="Arial" pitchFamily="34" charset="0"/>
              </a:rPr>
              <a:t> </a:t>
            </a:r>
            <a:r>
              <a:rPr kumimoji="0" lang="ar-IQ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cs typeface="Arial" pitchFamily="34" charset="0"/>
              </a:rPr>
              <a:t>                                                   </a:t>
            </a:r>
            <a:endParaRPr kumimoji="0" lang="ar-IQ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Source Sans Pro"/>
              <a:cs typeface="Arial" pitchFamily="34" charset="0"/>
            </a:endParaRPr>
          </a:p>
        </p:txBody>
      </p:sp>
      <p:pic>
        <p:nvPicPr>
          <p:cNvPr id="2050" name="Picture 2" descr="http://www.englisch-hilfen.de/images/maths/chart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508" y="3501008"/>
            <a:ext cx="1524000" cy="133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http://www.englisch-hilfen.de/images/maths/chart07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5508" y="1327150"/>
            <a:ext cx="2095500" cy="173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englisch-hilfen.de/images/maths/chart03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528747"/>
            <a:ext cx="2257425" cy="133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http://www.englisch-hilfen.de/images/maths/chart04a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012950"/>
            <a:ext cx="2257425" cy="1323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1052736"/>
            <a:ext cx="9468544" cy="5805264"/>
          </a:xfrm>
        </p:spPr>
        <p:txBody>
          <a:bodyPr/>
          <a:lstStyle/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1484374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12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836712"/>
            <a:ext cx="8229600" cy="4525963"/>
          </a:xfrm>
        </p:spPr>
        <p:txBody>
          <a:bodyPr/>
          <a:lstStyle/>
          <a:p>
            <a:pPr marL="0" indent="0" algn="l" rtl="0">
              <a:buFontTx/>
              <a:buNone/>
            </a:pPr>
            <a:r>
              <a:rPr lang="en-US" dirty="0"/>
              <a:t>There has been a slight increase in production over the year.</a:t>
            </a:r>
          </a:p>
          <a:p>
            <a:pPr marL="0" indent="0"/>
            <a:endParaRPr lang="en-US" dirty="0"/>
          </a:p>
        </p:txBody>
      </p:sp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328988"/>
            <a:ext cx="4852988" cy="3167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67133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13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l" rtl="0">
              <a:buFontTx/>
              <a:buNone/>
            </a:pPr>
            <a:r>
              <a:rPr lang="en-US" dirty="0"/>
              <a:t>There was a rapid drop in production in the first quarter, but it bottomed out at about 20.</a:t>
            </a:r>
          </a:p>
          <a:p>
            <a:pPr marL="0" indent="0"/>
            <a:endParaRPr lang="en-US" dirty="0"/>
          </a:p>
        </p:txBody>
      </p:sp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952" y="2492896"/>
            <a:ext cx="5000625" cy="3306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1336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List with phrases to describe charts</a:t>
            </a:r>
            <a:br>
              <a:rPr lang="en-US" b="1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pie chart is about ...</a:t>
            </a:r>
          </a:p>
          <a:p>
            <a:r>
              <a:rPr lang="en-US" dirty="0"/>
              <a:t>The bar chart deals with ...</a:t>
            </a:r>
          </a:p>
          <a:p>
            <a:r>
              <a:rPr lang="en-US" dirty="0"/>
              <a:t>The line graph (clearly) shows ...</a:t>
            </a:r>
          </a:p>
          <a:p>
            <a:r>
              <a:rPr lang="en-US" dirty="0"/>
              <a:t>The slices of the pie chart compare the ...</a:t>
            </a:r>
          </a:p>
          <a:p>
            <a:r>
              <a:rPr lang="en-US" dirty="0"/>
              <a:t>The chart is divided into ... parts.</a:t>
            </a:r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147595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en-US" dirty="0" smtClean="0"/>
              <a:t>Mean points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77500" lnSpcReduction="20000"/>
          </a:bodyPr>
          <a:lstStyle/>
          <a:p>
            <a:pPr algn="l" rtl="0"/>
            <a:r>
              <a:rPr lang="en-US" dirty="0"/>
              <a:t>It highlights ...</a:t>
            </a:r>
          </a:p>
          <a:p>
            <a:pPr algn="l" rtl="0"/>
            <a:r>
              <a:rPr lang="en-US" dirty="0"/>
              <a:t>... has the largest (number of) ...</a:t>
            </a:r>
          </a:p>
          <a:p>
            <a:pPr algn="l" rtl="0"/>
            <a:r>
              <a:rPr lang="en-US" dirty="0"/>
              <a:t>... has the second largest (number of) ...</a:t>
            </a:r>
          </a:p>
          <a:p>
            <a:pPr algn="l" rtl="0"/>
            <a:r>
              <a:rPr lang="en-US" dirty="0"/>
              <a:t>... is as big as ...</a:t>
            </a:r>
          </a:p>
          <a:p>
            <a:pPr algn="l" rtl="0"/>
            <a:r>
              <a:rPr lang="en-US" dirty="0"/>
              <a:t>... is twice as big as ...</a:t>
            </a:r>
          </a:p>
          <a:p>
            <a:pPr algn="l" rtl="0"/>
            <a:r>
              <a:rPr lang="en-US" dirty="0"/>
              <a:t>... is bigger than ...</a:t>
            </a:r>
          </a:p>
          <a:p>
            <a:pPr algn="l" rtl="0"/>
            <a:r>
              <a:rPr lang="en-US" dirty="0"/>
              <a:t>more than ... per cent ...</a:t>
            </a:r>
          </a:p>
          <a:p>
            <a:pPr algn="l" rtl="0"/>
            <a:r>
              <a:rPr lang="en-US" dirty="0"/>
              <a:t>only one third ...</a:t>
            </a:r>
          </a:p>
          <a:p>
            <a:pPr algn="l" rtl="0"/>
            <a:r>
              <a:rPr lang="en-US" dirty="0"/>
              <a:t>less than half ...</a:t>
            </a:r>
          </a:p>
          <a:p>
            <a:pPr algn="l" rtl="0"/>
            <a:r>
              <a:rPr lang="en-US" dirty="0"/>
              <a:t>The number ... increases/goes up/grows by ...</a:t>
            </a:r>
          </a:p>
          <a:p>
            <a:pPr algn="l" rtl="0"/>
            <a:r>
              <a:rPr lang="en-US" dirty="0"/>
              <a:t>The number ... decreases/goes down/sinks by ...</a:t>
            </a:r>
          </a:p>
          <a:p>
            <a:pPr algn="l" rtl="0"/>
            <a:r>
              <a:rPr lang="en-US" dirty="0"/>
              <a:t>The number ... does not change/remains stable</a:t>
            </a:r>
          </a:p>
          <a:p>
            <a:pPr algn="l" rtl="0"/>
            <a:r>
              <a:rPr lang="en-US" dirty="0"/>
              <a:t>I was really </a:t>
            </a:r>
            <a:r>
              <a:rPr lang="en-US" dirty="0" smtClean="0"/>
              <a:t>surprising</a:t>
            </a:r>
            <a:endParaRPr lang="en-US" dirty="0"/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486329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Use of Tenses</a:t>
            </a:r>
            <a:br>
              <a:rPr lang="en-US" b="1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/>
            <a:r>
              <a:rPr lang="en-US" dirty="0" smtClean="0"/>
              <a:t>Mind </a:t>
            </a:r>
            <a:r>
              <a:rPr lang="en-US" dirty="0"/>
              <a:t>the correct use of tenses when </a:t>
            </a:r>
            <a:r>
              <a:rPr lang="en-US" dirty="0" err="1"/>
              <a:t>describung</a:t>
            </a:r>
            <a:r>
              <a:rPr lang="en-US" dirty="0"/>
              <a:t> a chart. If the charts deals with facts in the present (as in our example), use the </a:t>
            </a:r>
            <a:r>
              <a:rPr lang="en-US" dirty="0">
                <a:hlinkClick r:id="rId2"/>
              </a:rPr>
              <a:t>Simple Present</a:t>
            </a:r>
            <a:r>
              <a:rPr lang="en-US" dirty="0"/>
              <a:t>, if the facts are the past, then use the </a:t>
            </a:r>
            <a:r>
              <a:rPr lang="en-US" dirty="0">
                <a:hlinkClick r:id="rId3"/>
              </a:rPr>
              <a:t>Simple Past</a:t>
            </a:r>
            <a:r>
              <a:rPr lang="en-US" dirty="0"/>
              <a:t>. If there is a connection between the past and the present, use the </a:t>
            </a:r>
            <a:r>
              <a:rPr lang="en-US" dirty="0">
                <a:hlinkClick r:id="rId4"/>
              </a:rPr>
              <a:t>Present Perfect</a:t>
            </a:r>
            <a:r>
              <a:rPr lang="en-US" dirty="0"/>
              <a:t>.</a:t>
            </a:r>
          </a:p>
          <a:p>
            <a:pPr algn="l" rtl="0"/>
            <a:r>
              <a:rPr lang="en-US" b="1" dirty="0"/>
              <a:t>How to describe a chart</a:t>
            </a:r>
          </a:p>
          <a:p>
            <a:pPr algn="l" rtl="0"/>
            <a:r>
              <a:rPr lang="en-US" dirty="0"/>
              <a:t>With the following example we would like to show you how charts are described. Mind the three parts and do not repeat the global message in the conclusion.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334322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317400" rIns="91440" bIns="7935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cs typeface="Arial" pitchFamily="34" charset="0"/>
              </a:rPr>
              <a:t> </a:t>
            </a:r>
            <a:r>
              <a:rPr kumimoji="0" lang="ar-IQ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Source Sans Pro"/>
                <a:cs typeface="Arial" pitchFamily="34" charset="0"/>
              </a:rPr>
              <a:t>Pets in Year 7 at a school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Source Sans Pro"/>
                <a:cs typeface="Arial" pitchFamily="34" charset="0"/>
              </a:rPr>
              <a:t>We have chosen the pie chart because we think it shows the number of pets in Year 7 best.</a:t>
            </a:r>
            <a:endParaRPr kumimoji="0" lang="ar-IQ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Source Sans Pro"/>
                <a:cs typeface="Arial" pitchFamily="34" charset="0"/>
              </a:rPr>
              <a:t>  </a:t>
            </a:r>
            <a:endParaRPr kumimoji="0" lang="ar-IQ" sz="147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Source Sans Pro"/>
              <a:cs typeface="Arial" pitchFamily="34" charset="0"/>
            </a:endParaRPr>
          </a:p>
        </p:txBody>
      </p:sp>
      <p:pic>
        <p:nvPicPr>
          <p:cNvPr id="3074" name="Picture 2" descr="http://www.englisch-hilfen.de/images/maths/chart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204864"/>
            <a:ext cx="3960440" cy="3280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5842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-4047"/>
            <a:ext cx="8229600" cy="1143000"/>
          </a:xfrm>
        </p:spPr>
        <p:txBody>
          <a:bodyPr/>
          <a:lstStyle/>
          <a:p>
            <a:r>
              <a:rPr lang="en-US" dirty="0" smtClean="0"/>
              <a:t>How to describe a chart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61248"/>
          </a:xfrm>
        </p:spPr>
        <p:txBody>
          <a:bodyPr>
            <a:normAutofit fontScale="70000" lnSpcReduction="20000"/>
          </a:bodyPr>
          <a:lstStyle/>
          <a:p>
            <a:pPr algn="l" rtl="0"/>
            <a:r>
              <a:rPr lang="en-US" b="1" dirty="0"/>
              <a:t>1 Introduction</a:t>
            </a:r>
          </a:p>
          <a:p>
            <a:pPr algn="l" rtl="0"/>
            <a:r>
              <a:rPr lang="en-US" dirty="0"/>
              <a:t>Here you say what the diagram is about. Mind the title of it and do not forget to include the source.</a:t>
            </a:r>
          </a:p>
          <a:p>
            <a:pPr algn="l" rtl="0"/>
            <a:r>
              <a:rPr lang="en-US" dirty="0"/>
              <a:t>The pie chart is about the pets in Year 7. The chart is divided into 5 parts. It is taken from ...</a:t>
            </a:r>
          </a:p>
          <a:p>
            <a:pPr algn="l" rtl="0"/>
            <a:r>
              <a:rPr lang="en-US" b="1" dirty="0"/>
              <a:t>2 Message of the diagram</a:t>
            </a:r>
          </a:p>
          <a:p>
            <a:pPr algn="l" rtl="0"/>
            <a:r>
              <a:rPr lang="en-US" dirty="0"/>
              <a:t>The largest number of pets are in form 7GI. There are 16 pets.</a:t>
            </a:r>
            <a:br>
              <a:rPr lang="en-US" dirty="0"/>
            </a:br>
            <a:r>
              <a:rPr lang="en-US" dirty="0"/>
              <a:t>The second largest number of pets are in form 7HK. There are 8 pets.</a:t>
            </a:r>
            <a:br>
              <a:rPr lang="en-US" dirty="0"/>
            </a:br>
            <a:r>
              <a:rPr lang="en-US" dirty="0"/>
              <a:t>So there are more than twice as many pets in form 7GI. </a:t>
            </a:r>
            <a:br>
              <a:rPr lang="en-US" dirty="0"/>
            </a:br>
            <a:r>
              <a:rPr lang="en-US" dirty="0"/>
              <a:t>The chart shows that there are only 2 pets in form 7CS and 3 in form 7VR.</a:t>
            </a:r>
          </a:p>
          <a:p>
            <a:pPr algn="l" rtl="0"/>
            <a:r>
              <a:rPr lang="en-US" b="1" dirty="0"/>
              <a:t>3 Conclusion</a:t>
            </a:r>
          </a:p>
          <a:p>
            <a:pPr algn="l" rtl="0"/>
            <a:r>
              <a:rPr lang="en-US" dirty="0"/>
              <a:t>So we can say that the most pets of Year 7 are in form 7GI and the least in form 7CS. There are more than 50 per cent of all the pets in one form - form 7GI.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038242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Describing Trends in Graphs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195642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l" rtl="0">
              <a:buFontTx/>
              <a:buNone/>
            </a:pPr>
            <a:r>
              <a:rPr lang="en-US" dirty="0"/>
              <a:t>Production started climbing steadily but flattened off at a level of around 70. Since then, it has fallen steadily.</a:t>
            </a:r>
          </a:p>
          <a:p>
            <a:pPr marL="0" indent="0" algn="l" rtl="0"/>
            <a:endParaRPr lang="en-US" dirty="0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3094038"/>
            <a:ext cx="5105400" cy="335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0423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503</Words>
  <Application>Microsoft Office PowerPoint</Application>
  <PresentationFormat>On-screen Show (4:3)</PresentationFormat>
  <Paragraphs>68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How  to describe a scientific graph in English</vt:lpstr>
      <vt:lpstr>Types of graphs </vt:lpstr>
      <vt:lpstr>List with phrases to describe charts </vt:lpstr>
      <vt:lpstr>Mean points </vt:lpstr>
      <vt:lpstr>Use of Tenses </vt:lpstr>
      <vt:lpstr>PowerPoint Presentation</vt:lpstr>
      <vt:lpstr>How to describe a chart </vt:lpstr>
      <vt:lpstr>Describing Trends in Graphs</vt:lpstr>
      <vt:lpstr>1</vt:lpstr>
      <vt:lpstr>2</vt:lpstr>
      <vt:lpstr>3</vt:lpstr>
      <vt:lpstr>4</vt:lpstr>
      <vt:lpstr>5</vt:lpstr>
      <vt:lpstr>6</vt:lpstr>
      <vt:lpstr>7</vt:lpstr>
      <vt:lpstr>8</vt:lpstr>
      <vt:lpstr>9</vt:lpstr>
      <vt:lpstr>10</vt:lpstr>
      <vt:lpstr>11</vt:lpstr>
      <vt:lpstr>12</vt:lpstr>
      <vt:lpstr>13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 to decribe a scientific graph in en</dc:title>
  <dc:creator>DR.Ahmed Saker 2o1O</dc:creator>
  <cp:lastModifiedBy>DR.Ahmed Saker 2o1O</cp:lastModifiedBy>
  <cp:revision>3</cp:revision>
  <dcterms:created xsi:type="dcterms:W3CDTF">2016-12-01T08:08:43Z</dcterms:created>
  <dcterms:modified xsi:type="dcterms:W3CDTF">2016-12-04T05:25:53Z</dcterms:modified>
</cp:coreProperties>
</file>