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569981-9A5B-47EE-B04B-2271A1060AF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5264CD1-93B9-48B9-8181-DB0F82EBF6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164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4CD1-93B9-48B9-8181-DB0F82EBF65D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19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687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842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183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979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358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635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325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653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308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305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49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98A4-618F-4BA9-9D4A-04B2F6C16456}" type="datetimeFigureOut">
              <a:rPr lang="ar-IQ" smtClean="0"/>
              <a:t>05/03/1438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52F5-E1F0-477F-BBE5-4B78D2D3E2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733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ch-hilfen.de/en/grammar/sim_past.htm" TargetMode="External"/><Relationship Id="rId2" Type="http://schemas.openxmlformats.org/officeDocument/2006/relationships/hyperlink" Target="http://www.englisch-hilfen.de/en/grammar/sim_pre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glisch-hilfen.de/en/grammar/pres_perf.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 to </a:t>
            </a:r>
            <a:r>
              <a:rPr lang="en-US" dirty="0" smtClean="0"/>
              <a:t>describe </a:t>
            </a:r>
            <a:r>
              <a:rPr lang="en-US" dirty="0" smtClean="0"/>
              <a:t>a scientific graph in </a:t>
            </a:r>
            <a:r>
              <a:rPr lang="en-US" dirty="0"/>
              <a:t>E</a:t>
            </a:r>
            <a:r>
              <a:rPr lang="en-US" dirty="0" smtClean="0"/>
              <a:t>nglish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0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Production grew more and more rapidly over the first three quarters but then reached a peak. Since then, it has quickly dropped.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81350"/>
            <a:ext cx="4824413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608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Production grew rapidly in the first quarter, but reached a plateau of about 70. Since then it has remained more or less stable.</a:t>
            </a:r>
          </a:p>
          <a:p>
            <a:pPr marL="0" indent="0"/>
            <a:endParaRPr lang="en-US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429000"/>
            <a:ext cx="4681538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4051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Production has dropped slowly but steadily over the year.</a:t>
            </a:r>
          </a:p>
          <a:p>
            <a:pPr marL="0" indent="0"/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3048000"/>
            <a:ext cx="5310187" cy="34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10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Production started the year in a stable position, but then plunged in the third quarter. It has now flattened out at a level of 20.</a:t>
            </a:r>
          </a:p>
          <a:p>
            <a:pPr marL="0" indent="0"/>
            <a:endParaRPr lang="en-US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4"/>
          <a:stretch>
            <a:fillRect/>
          </a:stretch>
        </p:blipFill>
        <p:spPr bwMode="auto">
          <a:xfrm>
            <a:off x="3707904" y="3068960"/>
            <a:ext cx="5257800" cy="31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57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66018"/>
            <a:ext cx="8229600" cy="4525963"/>
          </a:xfrm>
        </p:spPr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Production fell considerably over the first three quarters, reaching a low of 20. Since then it has staged a partial recovery.</a:t>
            </a:r>
          </a:p>
          <a:p>
            <a:pPr marL="0" indent="0" algn="l" rtl="0">
              <a:buFontTx/>
              <a:buNone/>
            </a:pPr>
            <a:endParaRPr lang="en-US" dirty="0"/>
          </a:p>
          <a:p>
            <a:pPr marL="0" indent="0"/>
            <a:endParaRPr lang="en-US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80928"/>
            <a:ext cx="5595937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039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Production started off steady, but fell sharply in the last quarter</a:t>
            </a:r>
            <a:endParaRPr lang="en-US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5695950" cy="366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063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.</a:t>
            </a:r>
            <a:endParaRPr lang="en-US" dirty="0"/>
          </a:p>
          <a:p>
            <a:pPr marL="0" indent="0" algn="l" rtl="0"/>
            <a:r>
              <a:rPr lang="en-US" dirty="0"/>
              <a:t>Production has fluctuated all year.</a:t>
            </a:r>
          </a:p>
          <a:p>
            <a:pPr marL="0" indent="0"/>
            <a:endParaRPr lang="en-US" dirty="0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78138"/>
            <a:ext cx="5372100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459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9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/>
              <a:t>Production showed a marginal rise in the first three quarters, but then suffered a sharp drop.</a:t>
            </a:r>
          </a:p>
          <a:p>
            <a:pPr marL="0" indent="0"/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76575"/>
            <a:ext cx="4919663" cy="324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397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After a considerable drop in the first two quarters, production bottomed out at 20. Since then it has started to rise.</a:t>
            </a:r>
          </a:p>
          <a:p>
            <a:pPr marL="0" indent="0"/>
            <a:endParaRPr lang="en-US" dirty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08920"/>
            <a:ext cx="5334000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72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7625" indent="-47625">
              <a:buFontTx/>
              <a:buNone/>
            </a:pPr>
            <a:r>
              <a:rPr lang="en-US"/>
              <a:t>Production has experienced a strong, steady growth over the whole year.</a:t>
            </a:r>
          </a:p>
          <a:p>
            <a:pPr marL="47625" indent="-47625"/>
            <a:endParaRPr lang="en-US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2895600"/>
            <a:ext cx="529590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38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graphs </a:t>
            </a:r>
            <a:endParaRPr lang="ar-IQ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78325" y="160020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38050" rIns="91440" bIns="6030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Types of charts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 </a:t>
            </a:r>
            <a:r>
              <a:rPr kumimoji="0" lang="ar-IQ" sz="8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 </a:t>
            </a:r>
            <a:r>
              <a:rPr kumimoji="0" lang="ar-IQ" sz="10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</a:t>
            </a:r>
            <a:r>
              <a:rPr kumimoji="0" lang="ar-IQ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                                              </a:t>
            </a:r>
            <a:r>
              <a:rPr kumimoji="0" lang="ar-IQ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 </a:t>
            </a:r>
            <a:r>
              <a:rPr kumimoji="0" lang="ar-IQ" sz="8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</a:t>
            </a:r>
            <a:r>
              <a:rPr kumimoji="0" lang="ar-IQ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                                                  </a:t>
            </a:r>
            <a:r>
              <a:rPr kumimoji="0" lang="ar-IQ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 </a:t>
            </a:r>
            <a:r>
              <a:rPr kumimoji="0" lang="ar-IQ" sz="8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</a:t>
            </a:r>
            <a:r>
              <a:rPr kumimoji="0" lang="ar-IQ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                                                  </a:t>
            </a:r>
            <a:endParaRPr kumimoji="0" lang="ar-IQ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ource Sans Pro"/>
              <a:cs typeface="Arial" pitchFamily="34" charset="0"/>
            </a:endParaRPr>
          </a:p>
        </p:txBody>
      </p:sp>
      <p:pic>
        <p:nvPicPr>
          <p:cNvPr id="2050" name="Picture 2" descr="http://www.englisch-hilfen.de/images/maths/chart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08" y="3501008"/>
            <a:ext cx="15240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://www.englisch-hilfen.de/images/maths/chart07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508" y="1327150"/>
            <a:ext cx="20955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englisch-hilfen.de/images/maths/chart03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28747"/>
            <a:ext cx="225742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://www.englisch-hilfen.de/images/maths/chart04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012950"/>
            <a:ext cx="22574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52736"/>
            <a:ext cx="9468544" cy="5805264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8437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There has been a slight increase in production over the year.</a:t>
            </a:r>
          </a:p>
          <a:p>
            <a:pPr marL="0" indent="0"/>
            <a:endParaRPr lang="en-US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328988"/>
            <a:ext cx="4852988" cy="316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713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There was a rapid drop in production in the first quarter, but it bottomed out at about 20.</a:t>
            </a:r>
          </a:p>
          <a:p>
            <a:pPr marL="0" indent="0"/>
            <a:endParaRPr lang="en-US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952" y="2492896"/>
            <a:ext cx="5000625" cy="330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33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List with phrases to describe charts</a:t>
            </a:r>
            <a:br>
              <a:rPr lang="en-US" b="1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pie chart is about ...</a:t>
            </a:r>
          </a:p>
          <a:p>
            <a:r>
              <a:rPr lang="en-US" dirty="0"/>
              <a:t>The bar chart deals with ...</a:t>
            </a:r>
          </a:p>
          <a:p>
            <a:r>
              <a:rPr lang="en-US" dirty="0"/>
              <a:t>The line graph (clearly) shows ...</a:t>
            </a:r>
          </a:p>
          <a:p>
            <a:r>
              <a:rPr lang="en-US" dirty="0"/>
              <a:t>The slices of the pie chart compare the ...</a:t>
            </a:r>
          </a:p>
          <a:p>
            <a:r>
              <a:rPr lang="en-US" dirty="0"/>
              <a:t>The chart is divided into ... parts.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759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dirty="0" smtClean="0"/>
              <a:t>Mean points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It highlights ...</a:t>
            </a:r>
          </a:p>
          <a:p>
            <a:pPr algn="l" rtl="0"/>
            <a:r>
              <a:rPr lang="en-US" dirty="0"/>
              <a:t>... has the largest (number of) ...</a:t>
            </a:r>
          </a:p>
          <a:p>
            <a:pPr algn="l" rtl="0"/>
            <a:r>
              <a:rPr lang="en-US" dirty="0"/>
              <a:t>... has the second largest (number of) ...</a:t>
            </a:r>
          </a:p>
          <a:p>
            <a:pPr algn="l" rtl="0"/>
            <a:r>
              <a:rPr lang="en-US" dirty="0"/>
              <a:t>... is as big as ...</a:t>
            </a:r>
          </a:p>
          <a:p>
            <a:pPr algn="l" rtl="0"/>
            <a:r>
              <a:rPr lang="en-US" dirty="0"/>
              <a:t>... is twice as big as ...</a:t>
            </a:r>
          </a:p>
          <a:p>
            <a:pPr algn="l" rtl="0"/>
            <a:r>
              <a:rPr lang="en-US" dirty="0"/>
              <a:t>... is bigger than ...</a:t>
            </a:r>
          </a:p>
          <a:p>
            <a:pPr algn="l" rtl="0"/>
            <a:r>
              <a:rPr lang="en-US" dirty="0"/>
              <a:t>more than ... per cent ...</a:t>
            </a:r>
          </a:p>
          <a:p>
            <a:pPr algn="l" rtl="0"/>
            <a:r>
              <a:rPr lang="en-US" dirty="0"/>
              <a:t>only one third ...</a:t>
            </a:r>
          </a:p>
          <a:p>
            <a:pPr algn="l" rtl="0"/>
            <a:r>
              <a:rPr lang="en-US" dirty="0"/>
              <a:t>less than half ...</a:t>
            </a:r>
          </a:p>
          <a:p>
            <a:pPr algn="l" rtl="0"/>
            <a:r>
              <a:rPr lang="en-US" dirty="0"/>
              <a:t>The number ... increases/goes up/grows by ...</a:t>
            </a:r>
          </a:p>
          <a:p>
            <a:pPr algn="l" rtl="0"/>
            <a:r>
              <a:rPr lang="en-US" dirty="0"/>
              <a:t>The number ... decreases/goes down/sinks by ...</a:t>
            </a:r>
          </a:p>
          <a:p>
            <a:pPr algn="l" rtl="0"/>
            <a:r>
              <a:rPr lang="en-US" dirty="0"/>
              <a:t>The number ... does not change/remains stable</a:t>
            </a:r>
          </a:p>
          <a:p>
            <a:pPr algn="l" rtl="0"/>
            <a:r>
              <a:rPr lang="en-US" dirty="0"/>
              <a:t>I was really </a:t>
            </a:r>
            <a:r>
              <a:rPr lang="en-US" dirty="0" smtClean="0"/>
              <a:t>surprising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8632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Use of Tenses</a:t>
            </a:r>
            <a:br>
              <a:rPr lang="en-US" b="1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Mind </a:t>
            </a:r>
            <a:r>
              <a:rPr lang="en-US" dirty="0"/>
              <a:t>the correct use of tenses when </a:t>
            </a:r>
            <a:r>
              <a:rPr lang="en-US" dirty="0" err="1"/>
              <a:t>describung</a:t>
            </a:r>
            <a:r>
              <a:rPr lang="en-US" dirty="0"/>
              <a:t> a chart. If the charts deals with facts in the present (as in our example), use the </a:t>
            </a:r>
            <a:r>
              <a:rPr lang="en-US" dirty="0">
                <a:hlinkClick r:id="rId2"/>
              </a:rPr>
              <a:t>Simple Present</a:t>
            </a:r>
            <a:r>
              <a:rPr lang="en-US" dirty="0"/>
              <a:t>, if the facts are the past, then use the </a:t>
            </a:r>
            <a:r>
              <a:rPr lang="en-US" dirty="0">
                <a:hlinkClick r:id="rId3"/>
              </a:rPr>
              <a:t>Simple Past</a:t>
            </a:r>
            <a:r>
              <a:rPr lang="en-US" dirty="0"/>
              <a:t>. If there is a connection between the past and the present, use the </a:t>
            </a:r>
            <a:r>
              <a:rPr lang="en-US" dirty="0">
                <a:hlinkClick r:id="rId4"/>
              </a:rPr>
              <a:t>Present Perfect</a:t>
            </a:r>
            <a:r>
              <a:rPr lang="en-US" dirty="0"/>
              <a:t>.</a:t>
            </a:r>
          </a:p>
          <a:p>
            <a:pPr algn="l" rtl="0"/>
            <a:r>
              <a:rPr lang="en-US" b="1" dirty="0"/>
              <a:t>How to describe a chart</a:t>
            </a:r>
          </a:p>
          <a:p>
            <a:pPr algn="l" rtl="0"/>
            <a:r>
              <a:rPr lang="en-US" dirty="0"/>
              <a:t>With the following example we would like to show you how charts are described. Mind the three parts and do not repeat the global message in the conclusion.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3432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17400" rIns="9144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 pitchFamily="34" charset="0"/>
              </a:rPr>
              <a:t> </a:t>
            </a:r>
            <a:r>
              <a:rPr kumimoji="0" lang="ar-IQ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Pets in Year 7 at a school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We have chosen the pie chart because we think it shows the number of pets in Year 7 best.</a:t>
            </a:r>
            <a:endParaRPr kumimoji="0" lang="ar-IQ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ource Sans Pro"/>
                <a:cs typeface="Arial" pitchFamily="34" charset="0"/>
              </a:rPr>
              <a:t>  </a:t>
            </a:r>
            <a:endParaRPr kumimoji="0" lang="ar-IQ" sz="147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ource Sans Pro"/>
              <a:cs typeface="Arial" pitchFamily="34" charset="0"/>
            </a:endParaRPr>
          </a:p>
        </p:txBody>
      </p:sp>
      <p:pic>
        <p:nvPicPr>
          <p:cNvPr id="3074" name="Picture 2" descr="http://www.englisch-hilfen.de/images/maths/chart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04864"/>
            <a:ext cx="3960440" cy="328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84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4047"/>
            <a:ext cx="8229600" cy="1143000"/>
          </a:xfrm>
        </p:spPr>
        <p:txBody>
          <a:bodyPr/>
          <a:lstStyle/>
          <a:p>
            <a:r>
              <a:rPr lang="en-US" dirty="0" smtClean="0"/>
              <a:t>How to describe a chart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b="1" dirty="0"/>
              <a:t>1 Introduction</a:t>
            </a:r>
          </a:p>
          <a:p>
            <a:pPr algn="l" rtl="0"/>
            <a:r>
              <a:rPr lang="en-US" dirty="0"/>
              <a:t>Here you say what the diagram is about. Mind the title of it and do not forget to include the source.</a:t>
            </a:r>
          </a:p>
          <a:p>
            <a:pPr algn="l" rtl="0"/>
            <a:r>
              <a:rPr lang="en-US" dirty="0"/>
              <a:t>The pie chart is about the pets in Year 7. The chart is divided into 5 parts. It is taken from ...</a:t>
            </a:r>
          </a:p>
          <a:p>
            <a:pPr algn="l" rtl="0"/>
            <a:r>
              <a:rPr lang="en-US" b="1" dirty="0"/>
              <a:t>2 Message of the diagram</a:t>
            </a:r>
          </a:p>
          <a:p>
            <a:pPr algn="l" rtl="0"/>
            <a:r>
              <a:rPr lang="en-US" dirty="0"/>
              <a:t>The largest number of pets are in form 7GI. There are 16 pets.</a:t>
            </a:r>
            <a:br>
              <a:rPr lang="en-US" dirty="0"/>
            </a:br>
            <a:r>
              <a:rPr lang="en-US" dirty="0"/>
              <a:t>The second largest number of pets are in form 7HK. There are 8 pets.</a:t>
            </a:r>
            <a:br>
              <a:rPr lang="en-US" dirty="0"/>
            </a:br>
            <a:r>
              <a:rPr lang="en-US" dirty="0"/>
              <a:t>So there are more than twice as many pets in form 7GI. </a:t>
            </a:r>
            <a:br>
              <a:rPr lang="en-US" dirty="0"/>
            </a:br>
            <a:r>
              <a:rPr lang="en-US" dirty="0"/>
              <a:t>The chart shows that there are only 2 pets in form 7CS and 3 in form 7VR.</a:t>
            </a:r>
          </a:p>
          <a:p>
            <a:pPr algn="l" rtl="0"/>
            <a:r>
              <a:rPr lang="en-US" b="1" dirty="0"/>
              <a:t>3 Conclusion</a:t>
            </a:r>
          </a:p>
          <a:p>
            <a:pPr algn="l" rtl="0"/>
            <a:r>
              <a:rPr lang="en-US" dirty="0"/>
              <a:t>So we can say that the most pets of Year 7 are in form 7GI and the least in form 7CS. There are more than 50 per cent of all the pets in one form - form 7GI.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382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Describing Trends in Graphs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956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Tx/>
              <a:buNone/>
            </a:pPr>
            <a:r>
              <a:rPr lang="en-US" dirty="0"/>
              <a:t>Production started climbing steadily but flattened off at a level of around 70. Since then, it has fallen steadily.</a:t>
            </a:r>
          </a:p>
          <a:p>
            <a:pPr marL="0" indent="0" algn="l" rtl="0"/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94038"/>
            <a:ext cx="5105400" cy="335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42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503</Words>
  <Application>Microsoft Office PowerPoint</Application>
  <PresentationFormat>On-screen Show (4:3)</PresentationFormat>
  <Paragraphs>68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How  to describe a scientific graph in English</vt:lpstr>
      <vt:lpstr>Types of graphs </vt:lpstr>
      <vt:lpstr>List with phrases to describe charts </vt:lpstr>
      <vt:lpstr>Mean points </vt:lpstr>
      <vt:lpstr>Use of Tenses </vt:lpstr>
      <vt:lpstr>PowerPoint Presentation</vt:lpstr>
      <vt:lpstr>How to describe a chart </vt:lpstr>
      <vt:lpstr>Describing Trends in Graphs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 to decribe a scientific graph in en</dc:title>
  <dc:creator>DR.Ahmed Saker 2o1O</dc:creator>
  <cp:lastModifiedBy>DR.Ahmed Saker 2o1O</cp:lastModifiedBy>
  <cp:revision>3</cp:revision>
  <dcterms:created xsi:type="dcterms:W3CDTF">2016-12-01T08:08:43Z</dcterms:created>
  <dcterms:modified xsi:type="dcterms:W3CDTF">2016-12-04T05:25:53Z</dcterms:modified>
</cp:coreProperties>
</file>