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7" r:id="rId7"/>
    <p:sldId id="268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2010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F115-0CCB-4F3D-B90F-762732E81228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C7B-1B7A-4399-9E38-829882C28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66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F115-0CCB-4F3D-B90F-762732E81228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C7B-1B7A-4399-9E38-829882C28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7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F115-0CCB-4F3D-B90F-762732E81228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C7B-1B7A-4399-9E38-829882C28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0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F115-0CCB-4F3D-B90F-762732E81228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C7B-1B7A-4399-9E38-829882C28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4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F115-0CCB-4F3D-B90F-762732E81228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C7B-1B7A-4399-9E38-829882C28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9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F115-0CCB-4F3D-B90F-762732E81228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C7B-1B7A-4399-9E38-829882C28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4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F115-0CCB-4F3D-B90F-762732E81228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C7B-1B7A-4399-9E38-829882C28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1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F115-0CCB-4F3D-B90F-762732E81228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C7B-1B7A-4399-9E38-829882C28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2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F115-0CCB-4F3D-B90F-762732E81228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C7B-1B7A-4399-9E38-829882C28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1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F115-0CCB-4F3D-B90F-762732E81228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C7B-1B7A-4399-9E38-829882C28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39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F115-0CCB-4F3D-B90F-762732E81228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2C7B-1B7A-4399-9E38-829882C28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2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CF115-0CCB-4F3D-B90F-762732E81228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92C7B-1B7A-4399-9E38-829882C28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7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Instruction execution and ALU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Dr. </a:t>
            </a:r>
            <a:r>
              <a:rPr lang="en-US" sz="1200" dirty="0" err="1" smtClean="0"/>
              <a:t>Wurood</a:t>
            </a:r>
            <a:r>
              <a:rPr lang="en-US" sz="1200" dirty="0" smtClean="0"/>
              <a:t> </a:t>
            </a:r>
            <a:r>
              <a:rPr lang="en-US" sz="1200" dirty="0" err="1" smtClean="0"/>
              <a:t>Albayati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6792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9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21" y="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CPU </a:t>
            </a:r>
            <a:r>
              <a:rPr lang="en-US" b="1" dirty="0" err="1">
                <a:solidFill>
                  <a:schemeClr val="bg1"/>
                </a:solidFill>
              </a:rPr>
              <a:t>Organisation</a:t>
            </a:r>
            <a:r>
              <a:rPr lang="en-US" b="1" dirty="0">
                <a:solidFill>
                  <a:schemeClr val="bg1"/>
                </a:solidFill>
              </a:rPr>
              <a:t> &amp; Operation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509327" y="1124886"/>
            <a:ext cx="4901695" cy="5131974"/>
            <a:chOff x="-16621" y="-72873"/>
            <a:chExt cx="4588623" cy="7016598"/>
          </a:xfrm>
          <a:solidFill>
            <a:srgbClr val="FFC000"/>
          </a:solidFill>
        </p:grpSpPr>
        <p:cxnSp>
          <p:nvCxnSpPr>
            <p:cNvPr id="6" name="Straight Connector 5"/>
            <p:cNvCxnSpPr/>
            <p:nvPr/>
          </p:nvCxnSpPr>
          <p:spPr>
            <a:xfrm flipV="1">
              <a:off x="3441832" y="6581775"/>
              <a:ext cx="1130168" cy="1"/>
            </a:xfrm>
            <a:prstGeom prst="line">
              <a:avLst/>
            </a:prstGeom>
            <a:ln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7" name="Group 6"/>
            <p:cNvGrpSpPr/>
            <p:nvPr/>
          </p:nvGrpSpPr>
          <p:grpSpPr>
            <a:xfrm>
              <a:off x="-16621" y="-72873"/>
              <a:ext cx="4588623" cy="7016598"/>
              <a:chOff x="-16621" y="-72873"/>
              <a:chExt cx="4588623" cy="7016598"/>
            </a:xfrm>
            <a:grpFill/>
          </p:grpSpPr>
          <p:cxnSp>
            <p:nvCxnSpPr>
              <p:cNvPr id="8" name="Straight Arrow Connector 7"/>
              <p:cNvCxnSpPr/>
              <p:nvPr/>
            </p:nvCxnSpPr>
            <p:spPr>
              <a:xfrm>
                <a:off x="2409685" y="433324"/>
                <a:ext cx="0" cy="295275"/>
              </a:xfrm>
              <a:prstGeom prst="straightConnector1">
                <a:avLst/>
              </a:prstGeom>
              <a:grpFill/>
              <a:ln w="952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  <a:tailEnd type="arrow"/>
              </a:ln>
              <a:effectLst/>
            </p:spPr>
          </p:cxnSp>
          <p:grpSp>
            <p:nvGrpSpPr>
              <p:cNvPr id="9" name="Group 8"/>
              <p:cNvGrpSpPr/>
              <p:nvPr/>
            </p:nvGrpSpPr>
            <p:grpSpPr>
              <a:xfrm>
                <a:off x="-16621" y="-72873"/>
                <a:ext cx="4588623" cy="7016598"/>
                <a:chOff x="-16621" y="-72873"/>
                <a:chExt cx="4588623" cy="7016598"/>
              </a:xfrm>
              <a:grpFill/>
            </p:grpSpPr>
            <p:grpSp>
              <p:nvGrpSpPr>
                <p:cNvPr id="10" name="Group 9"/>
                <p:cNvGrpSpPr/>
                <p:nvPr/>
              </p:nvGrpSpPr>
              <p:grpSpPr>
                <a:xfrm>
                  <a:off x="-16621" y="-72873"/>
                  <a:ext cx="4588623" cy="7016598"/>
                  <a:chOff x="-16621" y="-72873"/>
                  <a:chExt cx="4588623" cy="7016598"/>
                </a:xfrm>
                <a:grpFill/>
              </p:grpSpPr>
              <p:grpSp>
                <p:nvGrpSpPr>
                  <p:cNvPr id="13" name="Group 12"/>
                  <p:cNvGrpSpPr/>
                  <p:nvPr/>
                </p:nvGrpSpPr>
                <p:grpSpPr>
                  <a:xfrm>
                    <a:off x="-16621" y="-72873"/>
                    <a:ext cx="4588623" cy="7016598"/>
                    <a:chOff x="-16621" y="-72873"/>
                    <a:chExt cx="4588623" cy="7016598"/>
                  </a:xfrm>
                  <a:grpFill/>
                </p:grpSpPr>
                <p:grpSp>
                  <p:nvGrpSpPr>
                    <p:cNvPr id="16" name="Group 15"/>
                    <p:cNvGrpSpPr/>
                    <p:nvPr/>
                  </p:nvGrpSpPr>
                  <p:grpSpPr>
                    <a:xfrm>
                      <a:off x="903362" y="-72873"/>
                      <a:ext cx="3668640" cy="7016598"/>
                      <a:chOff x="-601588" y="-72873"/>
                      <a:chExt cx="3668640" cy="7016598"/>
                    </a:xfrm>
                    <a:grpFill/>
                  </p:grpSpPr>
                  <p:sp>
                    <p:nvSpPr>
                      <p:cNvPr id="19" name="Oval 18"/>
                      <p:cNvSpPr/>
                      <p:nvPr/>
                    </p:nvSpPr>
                    <p:spPr>
                      <a:xfrm>
                        <a:off x="142875" y="-72873"/>
                        <a:ext cx="1228725" cy="504825"/>
                      </a:xfrm>
                      <a:prstGeom prst="ellipse">
                        <a:avLst/>
                      </a:prstGeom>
                      <a:grpFill/>
                      <a:ln w="25400" cap="flat" cmpd="sng" algn="ctr">
                        <a:solidFill>
                          <a:sysClr val="windowText" lastClr="000000"/>
                        </a:solidFill>
                        <a:prstDash val="solid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1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algn="ctr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1200">
                            <a:effectLst/>
                            <a:latin typeface="Calibri"/>
                            <a:ea typeface="Calibri"/>
                            <a:cs typeface="Arial"/>
                          </a:rPr>
                          <a:t>Begin </a:t>
                        </a:r>
                        <a:endParaRPr lang="en-US" sz="1100">
                          <a:effectLst/>
                          <a:latin typeface="Calibri"/>
                          <a:ea typeface="Calibri"/>
                          <a:cs typeface="Arial"/>
                        </a:endParaRPr>
                      </a:p>
                    </p:txBody>
                  </p:sp>
                  <p:sp>
                    <p:nvSpPr>
                      <p:cNvPr id="20" name="Flowchart: Decision 19"/>
                      <p:cNvSpPr/>
                      <p:nvPr/>
                    </p:nvSpPr>
                    <p:spPr>
                      <a:xfrm>
                        <a:off x="-601588" y="733425"/>
                        <a:ext cx="3049512" cy="1076325"/>
                      </a:xfrm>
                      <a:prstGeom prst="flowChartDecision">
                        <a:avLst/>
                      </a:prstGeom>
                      <a:grpFill/>
                      <a:ln w="25400" cap="flat" cmpd="sng" algn="ctr">
                        <a:solidFill>
                          <a:sysClr val="windowText" lastClr="000000"/>
                        </a:solidFill>
                        <a:prstDash val="solid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1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algn="ctr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1200">
                            <a:effectLst/>
                            <a:latin typeface="Calibri"/>
                            <a:ea typeface="Calibri"/>
                            <a:cs typeface="Arial"/>
                          </a:rPr>
                          <a:t>Are there any instruction wating execution ?</a:t>
                        </a:r>
                        <a:endParaRPr lang="en-US" sz="1100">
                          <a:effectLst/>
                          <a:latin typeface="Calibri"/>
                          <a:ea typeface="Calibri"/>
                          <a:cs typeface="Arial"/>
                        </a:endParaRPr>
                      </a:p>
                    </p:txBody>
                  </p:sp>
                  <p:sp>
                    <p:nvSpPr>
                      <p:cNvPr id="21" name="Flowchart: Process 20"/>
                      <p:cNvSpPr/>
                      <p:nvPr/>
                    </p:nvSpPr>
                    <p:spPr>
                      <a:xfrm>
                        <a:off x="47624" y="2171701"/>
                        <a:ext cx="1600200" cy="933450"/>
                      </a:xfrm>
                      <a:prstGeom prst="flowChartProcess">
                        <a:avLst/>
                      </a:prstGeom>
                      <a:grpFill/>
                      <a:ln w="25400" cap="flat" cmpd="sng" algn="ctr">
                        <a:solidFill>
                          <a:sysClr val="windowText" lastClr="000000"/>
                        </a:solidFill>
                        <a:prstDash val="solid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1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algn="ctr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1200" dirty="0">
                            <a:effectLst/>
                            <a:latin typeface="Calibri"/>
                            <a:ea typeface="Calibri"/>
                            <a:cs typeface="Arial"/>
                          </a:rPr>
                          <a:t>Fetch the next instruction</a:t>
                        </a:r>
                        <a:endParaRPr lang="en-US" sz="1100" dirty="0">
                          <a:effectLst/>
                          <a:latin typeface="Calibri"/>
                          <a:ea typeface="Calibri"/>
                          <a:cs typeface="Arial"/>
                        </a:endParaRPr>
                      </a:p>
                    </p:txBody>
                  </p:sp>
                  <p:sp>
                    <p:nvSpPr>
                      <p:cNvPr id="22" name="Flowchart: Process 21"/>
                      <p:cNvSpPr/>
                      <p:nvPr/>
                    </p:nvSpPr>
                    <p:spPr>
                      <a:xfrm>
                        <a:off x="47624" y="3409949"/>
                        <a:ext cx="1600200" cy="933450"/>
                      </a:xfrm>
                      <a:prstGeom prst="flowChartProcess">
                        <a:avLst/>
                      </a:prstGeom>
                      <a:grpFill/>
                      <a:ln w="25400" cap="flat" cmpd="sng" algn="ctr">
                        <a:solidFill>
                          <a:sysClr val="windowText" lastClr="000000"/>
                        </a:solidFill>
                        <a:prstDash val="solid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1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algn="ctr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1200">
                            <a:effectLst/>
                            <a:latin typeface="Calibri"/>
                            <a:ea typeface="Calibri"/>
                            <a:cs typeface="Arial"/>
                          </a:rPr>
                          <a:t>Execute the instruction</a:t>
                        </a:r>
                        <a:endParaRPr lang="en-US" sz="1100">
                          <a:effectLst/>
                          <a:latin typeface="Calibri"/>
                          <a:ea typeface="Calibri"/>
                          <a:cs typeface="Arial"/>
                        </a:endParaRPr>
                      </a:p>
                    </p:txBody>
                  </p:sp>
                  <p:sp>
                    <p:nvSpPr>
                      <p:cNvPr id="23" name="Flowchart: Decision 22"/>
                      <p:cNvSpPr/>
                      <p:nvPr/>
                    </p:nvSpPr>
                    <p:spPr>
                      <a:xfrm>
                        <a:off x="-247765" y="4629150"/>
                        <a:ext cx="2581275" cy="1076326"/>
                      </a:xfrm>
                      <a:prstGeom prst="flowChartDecision">
                        <a:avLst/>
                      </a:prstGeom>
                      <a:grpFill/>
                      <a:ln w="25400" cap="flat" cmpd="sng" algn="ctr">
                        <a:solidFill>
                          <a:sysClr val="windowText" lastClr="000000"/>
                        </a:solidFill>
                        <a:prstDash val="solid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1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algn="ctr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1200">
                            <a:effectLst/>
                            <a:latin typeface="Calibri"/>
                            <a:ea typeface="Calibri"/>
                            <a:cs typeface="Arial"/>
                          </a:rPr>
                          <a:t>interrupt requiring service?</a:t>
                        </a:r>
                        <a:endParaRPr lang="en-US" sz="1100">
                          <a:effectLst/>
                          <a:latin typeface="Calibri"/>
                          <a:ea typeface="Calibri"/>
                          <a:cs typeface="Arial"/>
                        </a:endParaRPr>
                      </a:p>
                    </p:txBody>
                  </p:sp>
                  <p:sp>
                    <p:nvSpPr>
                      <p:cNvPr id="24" name="Flowchart: Process 23"/>
                      <p:cNvSpPr/>
                      <p:nvPr/>
                    </p:nvSpPr>
                    <p:spPr>
                      <a:xfrm>
                        <a:off x="276132" y="6010275"/>
                        <a:ext cx="1600200" cy="933450"/>
                      </a:xfrm>
                      <a:prstGeom prst="flowChartProcess">
                        <a:avLst/>
                      </a:prstGeom>
                      <a:grpFill/>
                      <a:ln w="25400" cap="flat" cmpd="sng" algn="ctr">
                        <a:solidFill>
                          <a:sysClr val="windowText" lastClr="000000"/>
                        </a:solidFill>
                        <a:prstDash val="solid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1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 algn="ctr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1000"/>
                          </a:spcAft>
                        </a:pPr>
                        <a:r>
                          <a:rPr lang="en-US" sz="1200">
                            <a:effectLst/>
                            <a:latin typeface="Calibri"/>
                            <a:ea typeface="Calibri"/>
                            <a:cs typeface="Arial"/>
                          </a:rPr>
                          <a:t>Transfer control to interrupt handling program</a:t>
                        </a:r>
                        <a:endParaRPr lang="en-US" sz="1100">
                          <a:effectLst/>
                          <a:latin typeface="Calibri"/>
                          <a:ea typeface="Calibri"/>
                          <a:cs typeface="Arial"/>
                        </a:endParaRPr>
                      </a:p>
                    </p:txBody>
                  </p:sp>
                  <p:cxnSp>
                    <p:nvCxnSpPr>
                      <p:cNvPr id="25" name="Straight Arrow Connector 24"/>
                      <p:cNvCxnSpPr/>
                      <p:nvPr/>
                    </p:nvCxnSpPr>
                    <p:spPr>
                      <a:xfrm>
                        <a:off x="904735" y="1809750"/>
                        <a:ext cx="0" cy="295275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6"/>
                      </a:lnRef>
                      <a:fillRef idx="0">
                        <a:schemeClr val="accent6"/>
                      </a:fillRef>
                      <a:effectRef idx="0">
                        <a:schemeClr val="accent6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6" name="Straight Arrow Connector 25"/>
                      <p:cNvCxnSpPr/>
                      <p:nvPr/>
                    </p:nvCxnSpPr>
                    <p:spPr>
                      <a:xfrm>
                        <a:off x="909323" y="3114675"/>
                        <a:ext cx="0" cy="295275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6"/>
                      </a:lnRef>
                      <a:fillRef idx="0">
                        <a:schemeClr val="accent6"/>
                      </a:fillRef>
                      <a:effectRef idx="0">
                        <a:schemeClr val="accent6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" name="Straight Arrow Connector 26"/>
                      <p:cNvCxnSpPr/>
                      <p:nvPr/>
                    </p:nvCxnSpPr>
                    <p:spPr>
                      <a:xfrm>
                        <a:off x="971410" y="4333875"/>
                        <a:ext cx="0" cy="295275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6"/>
                      </a:lnRef>
                      <a:fillRef idx="0">
                        <a:schemeClr val="accent6"/>
                      </a:fillRef>
                      <a:effectRef idx="0">
                        <a:schemeClr val="accent6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Straight Arrow Connector 27"/>
                      <p:cNvCxnSpPr/>
                      <p:nvPr/>
                    </p:nvCxnSpPr>
                    <p:spPr>
                      <a:xfrm>
                        <a:off x="1074322" y="5715000"/>
                        <a:ext cx="0" cy="295275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6"/>
                      </a:lnRef>
                      <a:fillRef idx="0">
                        <a:schemeClr val="accent6"/>
                      </a:fillRef>
                      <a:effectRef idx="0">
                        <a:schemeClr val="accent6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" name="Elbow Connector 28"/>
                      <p:cNvCxnSpPr/>
                      <p:nvPr/>
                    </p:nvCxnSpPr>
                    <p:spPr>
                      <a:xfrm rot="16200000" flipV="1">
                        <a:off x="-1000800" y="2513926"/>
                        <a:ext cx="5977976" cy="2157728"/>
                      </a:xfrm>
                      <a:prstGeom prst="bentConnector3">
                        <a:avLst>
                          <a:gd name="adj1" fmla="val 101199"/>
                        </a:avLst>
                      </a:prstGeom>
                      <a:ln>
                        <a:tailEnd type="arrow"/>
                      </a:ln>
                    </p:spPr>
                    <p:style>
                      <a:lnRef idx="2">
                        <a:schemeClr val="accent6"/>
                      </a:lnRef>
                      <a:fillRef idx="0">
                        <a:schemeClr val="accent6"/>
                      </a:fillRef>
                      <a:effectRef idx="1">
                        <a:schemeClr val="accent6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" name="Straight Arrow Connector 29"/>
                      <p:cNvCxnSpPr>
                        <a:stCxn id="23" idx="3"/>
                      </p:cNvCxnSpPr>
                      <p:nvPr/>
                    </p:nvCxnSpPr>
                    <p:spPr>
                      <a:xfrm>
                        <a:off x="2333510" y="5167314"/>
                        <a:ext cx="367307" cy="0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6"/>
                      </a:lnRef>
                      <a:fillRef idx="0">
                        <a:schemeClr val="accent6"/>
                      </a:fillRef>
                      <a:effectRef idx="0">
                        <a:schemeClr val="accent6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" name="Straight Arrow Connector 30"/>
                      <p:cNvCxnSpPr/>
                      <p:nvPr/>
                    </p:nvCxnSpPr>
                    <p:spPr>
                      <a:xfrm>
                        <a:off x="2505075" y="1304925"/>
                        <a:ext cx="561975" cy="0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6"/>
                      </a:lnRef>
                      <a:fillRef idx="0">
                        <a:schemeClr val="accent6"/>
                      </a:fillRef>
                      <a:effectRef idx="0">
                        <a:schemeClr val="accent6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7" name="Text Box 772"/>
                    <p:cNvSpPr txBox="1"/>
                    <p:nvPr/>
                  </p:nvSpPr>
                  <p:spPr>
                    <a:xfrm>
                      <a:off x="0" y="2324100"/>
                      <a:ext cx="1504950" cy="70485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 rot="0" spcFirstLastPara="0" vert="horz" wrap="square" lIns="91440" tIns="45720" rIns="91440" bIns="45720" numCol="1" spcCol="0" rtlCol="1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Fetch Cycle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p:txBody>
                </p:sp>
                <p:sp>
                  <p:nvSpPr>
                    <p:cNvPr id="18" name="Text Box 773"/>
                    <p:cNvSpPr txBox="1"/>
                    <p:nvPr/>
                  </p:nvSpPr>
                  <p:spPr>
                    <a:xfrm>
                      <a:off x="-16621" y="3592789"/>
                      <a:ext cx="1504950" cy="70485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 rot="0" spcFirstLastPara="0" vert="horz" wrap="square" lIns="91440" tIns="45720" rIns="91440" bIns="45720" numCol="1" spcCol="0" rtlCol="1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Execute Cycle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p:txBody>
                </p:sp>
              </p:grpSp>
              <p:sp>
                <p:nvSpPr>
                  <p:cNvPr id="14" name="Text Box 775"/>
                  <p:cNvSpPr txBox="1"/>
                  <p:nvPr/>
                </p:nvSpPr>
                <p:spPr>
                  <a:xfrm>
                    <a:off x="2876550" y="1809750"/>
                    <a:ext cx="628650" cy="361950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1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algn="ctr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1000"/>
                      </a:spcAft>
                    </a:pPr>
                    <a:r>
                      <a:rPr lang="en-US" sz="10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rPr>
                      <a:t>Yes</a:t>
                    </a:r>
                    <a:endParaRPr lang="en-US" sz="1100">
                      <a:solidFill>
                        <a:schemeClr val="bg1"/>
                      </a:solidFill>
                      <a:effectLst/>
                      <a:latin typeface="Calibri"/>
                      <a:ea typeface="Calibri"/>
                      <a:cs typeface="Arial"/>
                    </a:endParaRPr>
                  </a:p>
                </p:txBody>
              </p:sp>
              <p:sp>
                <p:nvSpPr>
                  <p:cNvPr id="15" name="Text Box 776"/>
                  <p:cNvSpPr txBox="1"/>
                  <p:nvPr/>
                </p:nvSpPr>
                <p:spPr>
                  <a:xfrm>
                    <a:off x="3832227" y="899307"/>
                    <a:ext cx="628650" cy="361950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1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algn="ctr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1000"/>
                      </a:spcAft>
                    </a:pPr>
                    <a:r>
                      <a:rPr lang="en-US" sz="10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rPr>
                      <a:t>No</a:t>
                    </a:r>
                    <a:endParaRPr lang="en-US" sz="1100" b="1">
                      <a:solidFill>
                        <a:schemeClr val="bg1"/>
                      </a:solidFill>
                      <a:effectLst/>
                      <a:latin typeface="Calibri"/>
                      <a:ea typeface="Calibri"/>
                      <a:cs typeface="Arial"/>
                    </a:endParaRPr>
                  </a:p>
                </p:txBody>
              </p:sp>
            </p:grpSp>
            <p:sp>
              <p:nvSpPr>
                <p:cNvPr id="11" name="Text Box 778"/>
                <p:cNvSpPr txBox="1"/>
                <p:nvPr/>
              </p:nvSpPr>
              <p:spPr>
                <a:xfrm>
                  <a:off x="2971800" y="5648325"/>
                  <a:ext cx="628650" cy="36195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1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1000">
                      <a:solidFill>
                        <a:schemeClr val="bg1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Yes</a:t>
                  </a:r>
                  <a:endParaRPr lang="en-US" sz="1100">
                    <a:solidFill>
                      <a:schemeClr val="bg1"/>
                    </a:solidFill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  <p:sp>
              <p:nvSpPr>
                <p:cNvPr id="12" name="Text Box 779"/>
                <p:cNvSpPr txBox="1"/>
                <p:nvPr/>
              </p:nvSpPr>
              <p:spPr>
                <a:xfrm>
                  <a:off x="3638550" y="4777316"/>
                  <a:ext cx="628650" cy="36195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1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1000"/>
                    </a:spcAft>
                  </a:pPr>
                  <a:r>
                    <a:rPr lang="en-US" sz="1000" b="1" dirty="0">
                      <a:solidFill>
                        <a:schemeClr val="bg1"/>
                      </a:solidFill>
                      <a:effectLst/>
                      <a:latin typeface="Calibri"/>
                      <a:ea typeface="Calibri"/>
                      <a:cs typeface="Arial"/>
                    </a:rPr>
                    <a:t>No</a:t>
                  </a:r>
                  <a:endParaRPr lang="en-US" sz="1100" b="1" dirty="0">
                    <a:solidFill>
                      <a:schemeClr val="bg1"/>
                    </a:solidFill>
                    <a:effectLst/>
                    <a:latin typeface="Calibri"/>
                    <a:ea typeface="Calibri"/>
                    <a:cs typeface="Arial"/>
                  </a:endParaRPr>
                </a:p>
              </p:txBody>
            </p:sp>
          </p:grpSp>
        </p:grpSp>
      </p:grpSp>
      <p:cxnSp>
        <p:nvCxnSpPr>
          <p:cNvPr id="63" name="Straight Connector 62"/>
          <p:cNvCxnSpPr/>
          <p:nvPr/>
        </p:nvCxnSpPr>
        <p:spPr>
          <a:xfrm flipV="1">
            <a:off x="6019800" y="1603104"/>
            <a:ext cx="91060" cy="333396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87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229600" cy="594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592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800600"/>
            <a:ext cx="1028279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9600" y="381000"/>
            <a:ext cx="4038600" cy="461665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r>
              <a:rPr lang="en-US" sz="2400" b="1" dirty="0" smtClean="0"/>
              <a:t>Example :              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sz="2400" b="1" dirty="0" smtClean="0"/>
              <a:t> = </a:t>
            </a:r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dirty="0" smtClean="0"/>
              <a:t> +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376039"/>
            <a:ext cx="8763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LOAD	R2, B</a:t>
            </a:r>
            <a:r>
              <a:rPr lang="en-US" dirty="0" smtClean="0"/>
              <a:t>	Copy the contents of memory location designated by B into Register 2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ADD	R2, C</a:t>
            </a:r>
            <a:r>
              <a:rPr lang="en-US" dirty="0" smtClean="0"/>
              <a:t>	</a:t>
            </a:r>
            <a:r>
              <a:rPr lang="en-US" sz="1000" dirty="0" smtClean="0"/>
              <a:t>Add the contents of the memory location designated by C to the contents of Register 2 and put the result back into Register 2</a:t>
            </a:r>
          </a:p>
          <a:p>
            <a:endParaRPr lang="en-US" sz="1000" dirty="0"/>
          </a:p>
          <a:p>
            <a:endParaRPr lang="en-US" sz="1000" dirty="0" smtClean="0"/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STORE	R2, A</a:t>
            </a:r>
            <a:r>
              <a:rPr lang="en-US" dirty="0" smtClean="0"/>
              <a:t>	</a:t>
            </a:r>
            <a:r>
              <a:rPr lang="en-US" sz="1400" dirty="0" smtClean="0"/>
              <a:t>Copy the contents of Register 2 into the memory location designated by A.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0" y="3276600"/>
            <a:ext cx="9525000" cy="923330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Each of these assembly instructions needs to be encoded into binary for execution by (CPU)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Instruction to be represented specific Instruction format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We can represent the above Assembly instruction using 16 bits word as below</a:t>
            </a:r>
            <a:r>
              <a:rPr lang="en-GB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9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662783"/>
              </p:ext>
            </p:extLst>
          </p:nvPr>
        </p:nvGraphicFramePr>
        <p:xfrm>
          <a:off x="762000" y="1219200"/>
          <a:ext cx="4876800" cy="4724397"/>
        </p:xfrm>
        <a:graphic>
          <a:graphicData uri="http://schemas.openxmlformats.org/drawingml/2006/table">
            <a:tbl>
              <a:tblPr/>
              <a:tblGrid>
                <a:gridCol w="1150837"/>
                <a:gridCol w="1073559"/>
                <a:gridCol w="2652404"/>
              </a:tblGrid>
              <a:tr h="822577"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r"/>
                          <a:tab pos="914400" algn="r"/>
                          <a:tab pos="1371600" algn="r"/>
                        </a:tabLst>
                      </a:pPr>
                      <a:r>
                        <a:rPr lang="en-GB" sz="1400" b="1" kern="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Memory Address</a:t>
                      </a:r>
                      <a:endParaRPr lang="en-US" sz="1400" b="1" kern="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5000" algn="r"/>
                          <a:tab pos="1206500" algn="r"/>
                          <a:tab pos="1828800" algn="r"/>
                          <a:tab pos="2400300" algn="r"/>
                        </a:tabLst>
                      </a:pPr>
                      <a:r>
                        <a:rPr lang="en-GB" sz="1400" b="1" dirty="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Memory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Assembly Instruction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25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914400" algn="r"/>
                          <a:tab pos="1371600" algn="r"/>
                        </a:tabLst>
                      </a:pPr>
                      <a:r>
                        <a:rPr lang="en-US" sz="1400" b="1" dirty="0" smtClean="0">
                          <a:solidFill>
                            <a:srgbClr val="C00000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080</a:t>
                      </a:r>
                      <a:r>
                        <a:rPr lang="ar-SA" sz="1400" b="1" dirty="0">
                          <a:solidFill>
                            <a:srgbClr val="C00000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914400" algn="r"/>
                          <a:tab pos="1371600" algn="r"/>
                        </a:tabLs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5000" algn="r"/>
                          <a:tab pos="1206500" algn="r"/>
                          <a:tab pos="1828800" algn="r"/>
                          <a:tab pos="2400300" algn="r"/>
                        </a:tabLs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	1A01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LOAD   R2, 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[201H]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8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571500" algn="r"/>
                          <a:tab pos="914400" algn="r"/>
                          <a:tab pos="1371600" algn="r"/>
                        </a:tabLs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081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5000" algn="r"/>
                          <a:tab pos="1206500" algn="r"/>
                          <a:tab pos="1828800" algn="r"/>
                          <a:tab pos="2400300" algn="r"/>
                        </a:tabLs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	3A02</a:t>
                      </a:r>
                      <a:endParaRPr lang="en-US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ADD     R2, 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[202H]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8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571500" algn="r"/>
                          <a:tab pos="914400" algn="r"/>
                          <a:tab pos="1371600" algn="r"/>
                        </a:tabLst>
                      </a:pPr>
                      <a:r>
                        <a:rPr lang="en-GB" sz="1400" b="1">
                          <a:solidFill>
                            <a:srgbClr val="C00000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082</a:t>
                      </a:r>
                      <a:endParaRPr lang="en-US" sz="14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5000" algn="r"/>
                          <a:tab pos="1206500" algn="r"/>
                          <a:tab pos="1828800" algn="r"/>
                          <a:tab pos="2400300" algn="r"/>
                        </a:tabLst>
                      </a:pPr>
                      <a:r>
                        <a:rPr lang="en-GB" sz="1400" b="1">
                          <a:solidFill>
                            <a:srgbClr val="C00000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	2A00</a:t>
                      </a:r>
                      <a:endParaRPr lang="en-US" sz="1400" b="1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STORE  R2, 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[200H]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58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914400" algn="r"/>
                          <a:tab pos="1371600" algn="r"/>
                        </a:tabLst>
                      </a:pPr>
                      <a:r>
                        <a:rPr lang="en-GB" sz="1400" b="1" dirty="0" smtClean="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5000" algn="r"/>
                          <a:tab pos="1206500" algn="r"/>
                          <a:tab pos="1828800" algn="r"/>
                          <a:tab pos="2400300" algn="r"/>
                        </a:tabLst>
                      </a:pPr>
                      <a:r>
                        <a:rPr lang="en-GB" sz="1400" b="1" dirty="0" smtClean="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…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…</a:t>
                      </a:r>
                    </a:p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48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571500" algn="r"/>
                          <a:tab pos="914400" algn="r"/>
                          <a:tab pos="1371600" algn="r"/>
                        </a:tabLst>
                      </a:pPr>
                      <a:r>
                        <a:rPr lang="en-GB" sz="1400" dirty="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200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5000" algn="r"/>
                          <a:tab pos="1206500" algn="r"/>
                          <a:tab pos="1828800" algn="r"/>
                          <a:tab pos="2400300" algn="r"/>
                        </a:tabLst>
                      </a:pPr>
                      <a:r>
                        <a:rPr lang="en-GB" sz="1400" dirty="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A = 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8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571500" algn="r"/>
                          <a:tab pos="914400" algn="r"/>
                          <a:tab pos="1371600" algn="r"/>
                        </a:tabLst>
                      </a:pPr>
                      <a:r>
                        <a:rPr lang="en-GB" sz="140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201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5000" algn="r"/>
                          <a:tab pos="1206500" algn="r"/>
                          <a:tab pos="1828800" algn="r"/>
                          <a:tab pos="2400300" algn="r"/>
                        </a:tabLst>
                      </a:pPr>
                      <a:r>
                        <a:rPr lang="en-GB" sz="140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09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B  = 9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8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r"/>
                          <a:tab pos="571500" algn="r"/>
                          <a:tab pos="914400" algn="r"/>
                          <a:tab pos="1371600" algn="r"/>
                        </a:tabLst>
                      </a:pPr>
                      <a:r>
                        <a:rPr lang="en-GB" sz="140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202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5000" algn="r"/>
                          <a:tab pos="1206500" algn="r"/>
                          <a:tab pos="1828800" algn="r"/>
                          <a:tab pos="2400300" algn="r"/>
                        </a:tabLst>
                      </a:pPr>
                      <a:r>
                        <a:rPr lang="en-GB" sz="140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06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Palatino"/>
                          <a:ea typeface="Times New Roman"/>
                          <a:cs typeface="Times New Roman"/>
                        </a:rPr>
                        <a:t>C = 6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1072" y="76200"/>
            <a:ext cx="93415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To execute </a:t>
            </a:r>
            <a:r>
              <a:rPr lang="en-GB" dirty="0"/>
              <a:t>the program, </a:t>
            </a:r>
            <a:r>
              <a:rPr lang="en-GB" dirty="0" smtClean="0"/>
              <a:t> </a:t>
            </a:r>
            <a:r>
              <a:rPr lang="en-GB" sz="2000" b="1" dirty="0">
                <a:solidFill>
                  <a:srgbClr val="C00000"/>
                </a:solidFill>
              </a:rPr>
              <a:t>instructions </a:t>
            </a:r>
            <a:r>
              <a:rPr lang="en-GB" dirty="0" smtClean="0"/>
              <a:t>+ </a:t>
            </a:r>
            <a:r>
              <a:rPr lang="en-GB" sz="2400" b="1" dirty="0">
                <a:solidFill>
                  <a:srgbClr val="C00000"/>
                </a:solidFill>
              </a:rPr>
              <a:t>data</a:t>
            </a:r>
            <a:r>
              <a:rPr lang="en-GB" dirty="0"/>
              <a:t> </a:t>
            </a:r>
            <a:r>
              <a:rPr lang="en-GB" dirty="0" smtClean="0">
                <a:sym typeface="Wingdings" pitchFamily="2" charset="2"/>
              </a:rPr>
              <a:t> </a:t>
            </a:r>
            <a:r>
              <a:rPr lang="en-GB" sz="2400" b="1" dirty="0" smtClean="0">
                <a:solidFill>
                  <a:schemeClr val="tx2"/>
                </a:solidFill>
              </a:rPr>
              <a:t>main </a:t>
            </a:r>
            <a:r>
              <a:rPr lang="en-GB" sz="2400" b="1" dirty="0">
                <a:solidFill>
                  <a:schemeClr val="tx2"/>
                </a:solidFill>
              </a:rPr>
              <a:t>memory</a:t>
            </a:r>
            <a:r>
              <a:rPr lang="en-GB" dirty="0"/>
              <a:t>.  We’ll place our 3-</a:t>
            </a:r>
            <a:r>
              <a:rPr lang="en-GB" b="1" dirty="0">
                <a:solidFill>
                  <a:srgbClr val="C00000"/>
                </a:solidFill>
              </a:rPr>
              <a:t>instruction </a:t>
            </a:r>
            <a:r>
              <a:rPr lang="en-GB" dirty="0"/>
              <a:t>program in memory starting at address 080H and </a:t>
            </a:r>
            <a:r>
              <a:rPr lang="en-GB" u="sng" dirty="0"/>
              <a:t>we’ll place the variables </a:t>
            </a:r>
            <a:r>
              <a:rPr lang="en-GB" u="sng" dirty="0" smtClean="0"/>
              <a:t>  </a:t>
            </a:r>
            <a:r>
              <a:rPr lang="en-GB" b="1" i="1" dirty="0" smtClean="0"/>
              <a:t>A,B &amp; C </a:t>
            </a:r>
            <a:r>
              <a:rPr lang="en-GB" dirty="0"/>
              <a:t>at memory words 200H, 201H, and 202H </a:t>
            </a:r>
            <a:r>
              <a:rPr lang="en-GB" dirty="0" smtClean="0"/>
              <a:t>---- prior </a:t>
            </a:r>
            <a:r>
              <a:rPr lang="en-GB" dirty="0"/>
              <a:t>to program execution. 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403944"/>
              </p:ext>
            </p:extLst>
          </p:nvPr>
        </p:nvGraphicFramePr>
        <p:xfrm>
          <a:off x="6248400" y="2133600"/>
          <a:ext cx="2362200" cy="3886200"/>
        </p:xfrm>
        <a:graphic>
          <a:graphicData uri="http://schemas.openxmlformats.org/drawingml/2006/table">
            <a:tbl>
              <a:tblPr/>
              <a:tblGrid>
                <a:gridCol w="2362200"/>
              </a:tblGrid>
              <a:tr h="43180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Fetch-Execute Cycle</a:t>
                      </a:r>
                      <a:endParaRPr lang="en-US" sz="1600" dirty="0"/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6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Fetch the </a:t>
                      </a:r>
                      <a:r>
                        <a:rPr lang="en-GB" sz="1600" i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Instruction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6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Increment the </a:t>
                      </a:r>
                      <a:r>
                        <a:rPr lang="en-GB" sz="1600" i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Program Counter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6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Decode the Instruction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6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Fetch the </a:t>
                      </a:r>
                      <a:r>
                        <a:rPr lang="en-GB" sz="1600" i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Operands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6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Perform the Operation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6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Store the results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600" b="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Repeat forever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25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27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1000"/>
            <a:ext cx="7696200" cy="6293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617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09" y="155492"/>
            <a:ext cx="7805091" cy="670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3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90"/>
          <a:stretch/>
        </p:blipFill>
        <p:spPr bwMode="auto">
          <a:xfrm>
            <a:off x="381000" y="276954"/>
            <a:ext cx="6765524" cy="613069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8084404" y="4953000"/>
            <a:ext cx="42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09</a:t>
            </a:r>
            <a:endParaRPr lang="en-US" sz="1200" dirty="0"/>
          </a:p>
        </p:txBody>
      </p:sp>
      <p:sp>
        <p:nvSpPr>
          <p:cNvPr id="2" name="Rectangle 1"/>
          <p:cNvSpPr/>
          <p:nvPr/>
        </p:nvSpPr>
        <p:spPr>
          <a:xfrm>
            <a:off x="3068643" y="4035623"/>
            <a:ext cx="69511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080</a:t>
            </a:r>
            <a:endParaRPr lang="en-US" sz="1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77200" y="2056687"/>
            <a:ext cx="567783" cy="30777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1A01</a:t>
            </a:r>
            <a:endParaRPr lang="en-US" sz="1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31255" y="5590068"/>
            <a:ext cx="55714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</a:t>
            </a:r>
            <a:endParaRPr lang="en-US" sz="1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31607" y="5713179"/>
            <a:ext cx="504625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130131" y="4956329"/>
            <a:ext cx="333643" cy="274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819400" y="6477000"/>
            <a:ext cx="131757" cy="76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800600"/>
            <a:ext cx="309034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042518" y="2044424"/>
            <a:ext cx="6672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387334" y="4832339"/>
            <a:ext cx="260866" cy="274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102350" y="4038600"/>
            <a:ext cx="631450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081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19075" y="5758934"/>
            <a:ext cx="643125" cy="369332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Load</a:t>
            </a:r>
            <a:endParaRPr lang="en-US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83654" y="5742468"/>
            <a:ext cx="1297945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[201]  </a:t>
            </a:r>
            <a:endParaRPr lang="en-US" sz="1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26" y="622917"/>
            <a:ext cx="396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4083919" y="5800127"/>
            <a:ext cx="1021481" cy="282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509216" y="86380"/>
            <a:ext cx="345799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[080]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sym typeface="Wingdings" pitchFamily="2" charset="2"/>
              </a:rPr>
              <a:t>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Load R2,[201]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19075" y="5800127"/>
            <a:ext cx="5699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18"/>
          <a:stretch/>
        </p:blipFill>
        <p:spPr bwMode="auto">
          <a:xfrm>
            <a:off x="7086600" y="914400"/>
            <a:ext cx="1782192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598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 L 0.0033 -0.05764 C 0.0033 -0.08356 0.02482 -0.11528 0.04236 -0.11528 L 0.0816 -0.11528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-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6" presetClass="path" presetSubtype="0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10833 0.01111 L -0.10833 0.13009 C -0.10833 0.18403 -0.32552 0.26551 -0.24983 0.25047 L -0.42639 0.25047 L -0.42569 0.38982 L -0.72639 0.4044 L -0.72535 0.52037 " pathEditMode="relative" rAng="0" ptsTypes="FfFAAAF">
                                      <p:cBhvr>
                                        <p:cTn id="14" dur="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03" y="2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0.00024 L 2.77778E-7 -0.05506 C 2.77778E-7 -0.07981 0.0092 -0.10988 0.01667 -0.10988 L 0.02101 -0.43512 L 0.02378 -0.57067 L 0.24809 -0.56813 L 0.3151 -0.15291 " pathEditMode="relative" rAng="0" ptsTypes="FfFFFAF">
                                      <p:cBhvr>
                                        <p:cTn id="3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-285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7" presetClass="path" presetSubtype="0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333 0.05551 L -0.03333 -0.02522 C -0.03333 -0.06107 -0.09132 -0.10526 -0.13819 -0.10526 L -0.39219 -0.10572 L -0.39166 -0.54083 L -0.45208 -0.53274 L -0.55729 -0.54199 " pathEditMode="relative" rAng="0" ptsTypes="FfFFAAF">
                                      <p:cBhvr>
                                        <p:cTn id="44" dur="3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98" y="-298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6" grpId="0"/>
      <p:bldP spid="7" grpId="0"/>
      <p:bldP spid="9" grpId="0" animBg="1"/>
      <p:bldP spid="22" grpId="0" animBg="1"/>
      <p:bldP spid="23" grpId="0" animBg="1"/>
      <p:bldP spid="13" grpId="0" animBg="1"/>
      <p:bldP spid="25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90"/>
          <a:stretch/>
        </p:blipFill>
        <p:spPr bwMode="auto">
          <a:xfrm>
            <a:off x="293327" y="354324"/>
            <a:ext cx="6765524" cy="613069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8084404" y="4953000"/>
            <a:ext cx="425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09</a:t>
            </a:r>
          </a:p>
        </p:txBody>
      </p:sp>
      <p:sp>
        <p:nvSpPr>
          <p:cNvPr id="2" name="Rectangle 1"/>
          <p:cNvSpPr/>
          <p:nvPr/>
        </p:nvSpPr>
        <p:spPr>
          <a:xfrm>
            <a:off x="3068643" y="4035623"/>
            <a:ext cx="69511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081</a:t>
            </a:r>
            <a:endParaRPr lang="en-US" sz="14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77200" y="2056687"/>
            <a:ext cx="567783" cy="30777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1A01</a:t>
            </a:r>
          </a:p>
        </p:txBody>
      </p:sp>
      <p:sp>
        <p:nvSpPr>
          <p:cNvPr id="7" name="Rectangle 6"/>
          <p:cNvSpPr/>
          <p:nvPr/>
        </p:nvSpPr>
        <p:spPr>
          <a:xfrm>
            <a:off x="3731255" y="5590068"/>
            <a:ext cx="55714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31607" y="5713179"/>
            <a:ext cx="504625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30131" y="4956329"/>
            <a:ext cx="333643" cy="274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819400" y="6477000"/>
            <a:ext cx="131757" cy="762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800600"/>
            <a:ext cx="309034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042518" y="2044424"/>
            <a:ext cx="6672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87334" y="4832339"/>
            <a:ext cx="260866" cy="274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95276" y="4035623"/>
            <a:ext cx="631450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082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47800" y="5800127"/>
            <a:ext cx="615874" cy="369332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ADD</a:t>
            </a:r>
            <a:endParaRPr lang="en-US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83654" y="5742468"/>
            <a:ext cx="1602746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Load  Input2, 202</a:t>
            </a:r>
            <a:endParaRPr lang="en-US" sz="1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31658" y="86380"/>
            <a:ext cx="341311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[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081]</a:t>
            </a: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sym typeface="Wingdings" pitchFamily="2" charset="2"/>
              </a:rPr>
              <a:t></a:t>
            </a: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ADD </a:t>
            </a: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R2,[</a:t>
            </a:r>
            <a:r>
              <a:rPr lang="en-US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202]</a:t>
            </a:r>
            <a:endParaRPr lang="en-US" sz="28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55767" y="6430898"/>
            <a:ext cx="5699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18"/>
          <a:stretch/>
        </p:blipFill>
        <p:spPr bwMode="auto">
          <a:xfrm>
            <a:off x="6886724" y="1039214"/>
            <a:ext cx="1782192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7848600" y="2740223"/>
            <a:ext cx="567783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3A02</a:t>
            </a:r>
            <a:endParaRPr lang="en-US" sz="1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31607" y="6050245"/>
            <a:ext cx="1807193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LoaD</a:t>
            </a:r>
            <a:r>
              <a:rPr lang="en-US" sz="1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R2, iNPUT1</a:t>
            </a:r>
            <a:endParaRPr lang="en-US" sz="1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50261" y="5386443"/>
            <a:ext cx="4669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06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84034" y="1274466"/>
            <a:ext cx="27603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9</a:t>
            </a:r>
            <a:endParaRPr lang="en-US" sz="1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251835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134521" y="2210575"/>
            <a:ext cx="27603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9</a:t>
            </a:r>
            <a:endParaRPr lang="en-US" sz="1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42735" y="5800127"/>
            <a:ext cx="1484583" cy="8870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0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 L 0.0033 -0.05764 C 0.0033 -0.08356 0.02482 -0.11528 0.04236 -0.11528 L 0.0816 -0.11528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6" y="-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6" presetClass="path" presetSubtype="0" accel="50000" decel="5000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2.77778E-7 2.10502E-6 L 2.77778E-7 0.14411 C 2.77778E-7 0.20865 -0.13056 0.28892 -0.23663 0.28892 L -0.53993 0.28845 L -0.72674 0.30465 L -0.72535 0.40481 L -0.72569 0.42308 " pathEditMode="relative" rAng="0" ptsTypes="FfFAFAF">
                                      <p:cBhvr>
                                        <p:cTn id="14" dur="3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337" y="21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25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25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39278E-6 L 2.77778E-7 -0.05783 C 2.77778E-7 -0.08421 0.00955 -0.11543 0.01736 -0.11543 L 0.02187 -0.45733 L 0.02483 -0.59959 L 0.2592 -0.59704 L 0.34062 -0.06107 " pathEditMode="relative" rAng="0" ptsTypes="FfFFFAF">
                                      <p:cBhvr>
                                        <p:cTn id="3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31" y="-299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3461E-6 L -0.07674 -4.83461E-6 C -0.11112 -4.83461E-6 -0.1533 -0.06731 -0.1533 -0.1219 L -0.14271 -0.22415 L -0.14931 -0.22854 L -0.36459 -0.23571 L -0.39653 -0.36201 L -0.51806 -0.36224 " pathEditMode="relative" rAng="0" ptsTypes="FfFAAFFF"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03" y="-18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5269E-6 L 0.00782 -1.45269E-6 C 0.01129 -1.45269E-6 0.0158 -0.18251 0.0158 -0.32963 L 0.03021 -0.66505 L -0.18593 -0.67199 L -0.18125 -0.50196 " pathEditMode="relative" rAng="0" ptsTypes="FfFFAF">
                                      <p:cBhvr>
                                        <p:cTn id="4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95" y="-3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 animBg="1"/>
      <p:bldP spid="22" grpId="0" animBg="1"/>
      <p:bldP spid="23" grpId="0" animBg="1"/>
      <p:bldP spid="13" grpId="0" animBg="1"/>
      <p:bldP spid="25" grpId="0"/>
      <p:bldP spid="20" grpId="0" animBg="1"/>
      <p:bldP spid="3" grpId="0" animBg="1"/>
      <p:bldP spid="24" grpId="0" animBg="1"/>
      <p:bldP spid="5" grpId="0" animBg="1"/>
      <p:bldP spid="14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251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Instruction execution and ALU</vt:lpstr>
      <vt:lpstr>CPU Organisation &amp; Operation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 execution and ALU</dc:title>
  <dc:creator>DR.Ahmed Saker</dc:creator>
  <cp:lastModifiedBy>DR.Ahmed Saker</cp:lastModifiedBy>
  <cp:revision>22</cp:revision>
  <dcterms:created xsi:type="dcterms:W3CDTF">2019-03-25T08:19:44Z</dcterms:created>
  <dcterms:modified xsi:type="dcterms:W3CDTF">2019-04-10T07:18:43Z</dcterms:modified>
</cp:coreProperties>
</file>