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20"/>
  </p:notesMasterIdLst>
  <p:sldIdLst>
    <p:sldId id="378"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37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665D5-7BC7-4995-8C6F-1CC3797B5CE2}" type="datetimeFigureOut">
              <a:rPr lang="en-GB" smtClean="0"/>
              <a:t>03/04/2019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160F93-DB28-475E-BEF8-65308BD7E498}" type="slidenum">
              <a:rPr lang="en-GB" smtClean="0"/>
              <a:t>‹#›</a:t>
            </a:fld>
            <a:endParaRPr lang="en-GB"/>
          </a:p>
        </p:txBody>
      </p:sp>
    </p:spTree>
    <p:extLst>
      <p:ext uri="{BB962C8B-B14F-4D97-AF65-F5344CB8AC3E}">
        <p14:creationId xmlns:p14="http://schemas.microsoft.com/office/powerpoint/2010/main" val="173463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D33596C-5EE9-44EA-8E8A-1E3FAB26B5C2}" type="slidenum">
              <a:rPr lang="ar-SA">
                <a:solidFill>
                  <a:prstClr val="black"/>
                </a:solidFill>
              </a:rPr>
              <a:pPr eaLnBrk="1" hangingPunct="1"/>
              <a:t>1</a:t>
            </a:fld>
            <a:endParaRPr lang="ar-IQ">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fld id="{2BC2A9D5-8CB3-4B95-978F-4C0D5F12A9B1}" type="datetime1">
              <a:rPr lang="en-GB" smtClean="0">
                <a:solidFill>
                  <a:prstClr val="black">
                    <a:tint val="75000"/>
                  </a:prstClr>
                </a:solidFill>
              </a:rPr>
              <a:t>03/04/2019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4255CF-6D40-4CE8-9C1E-3633D52C651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186208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C759D710-4A89-4014-8615-B2DFADC3E19E}" type="datetime1">
              <a:rPr lang="en-GB" smtClean="0">
                <a:solidFill>
                  <a:prstClr val="black">
                    <a:tint val="75000"/>
                  </a:prstClr>
                </a:solidFill>
              </a:rPr>
              <a:t>03/04/2019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F55483-DFE4-44A8-92B6-DF91C1BE6CC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50040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DC6A7757-52D5-4EEA-A12F-C7ACF893E31E}" type="datetime1">
              <a:rPr lang="en-GB" smtClean="0">
                <a:solidFill>
                  <a:prstClr val="black">
                    <a:tint val="75000"/>
                  </a:prstClr>
                </a:solidFill>
              </a:rPr>
              <a:t>03/04/2019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715D4B-E55E-4379-8C37-DE21503E3B9E}"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415195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fld id="{11789973-B2FA-40DA-8B83-D032130394E2}" type="datetime1">
              <a:rPr lang="en-GB" smtClean="0">
                <a:solidFill>
                  <a:prstClr val="black">
                    <a:tint val="75000"/>
                  </a:prstClr>
                </a:solidFill>
              </a:rPr>
              <a:t>03/04/2019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24EF5C-CDE2-4BD3-B4E1-1AEC9DC220A8}"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65300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3D6CC2-F902-410A-B96F-0975987E3286}" type="datetime1">
              <a:rPr lang="en-GB" smtClean="0">
                <a:solidFill>
                  <a:prstClr val="black">
                    <a:tint val="75000"/>
                  </a:prstClr>
                </a:solidFill>
              </a:rPr>
              <a:t>03/04/2019</a:t>
            </a:fld>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91A7F3-E902-4669-A9B6-13677EC92F9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99010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fld id="{2FA80DD5-00F1-4882-8A0F-6786A796DCC0}" type="datetime1">
              <a:rPr lang="en-GB" smtClean="0">
                <a:solidFill>
                  <a:prstClr val="black">
                    <a:tint val="75000"/>
                  </a:prstClr>
                </a:solidFill>
              </a:rPr>
              <a:t>03/04/2019</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D085280-2411-460B-BC12-DB6DA4B82812}"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21621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fld id="{BEE943C2-BA91-4AC7-96A9-35EBE9AAB2A0}" type="datetime1">
              <a:rPr lang="en-GB" smtClean="0">
                <a:solidFill>
                  <a:prstClr val="black">
                    <a:tint val="75000"/>
                  </a:prstClr>
                </a:solidFill>
              </a:rPr>
              <a:t>03/04/2019</a:t>
            </a:fld>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BE9E962-CA2A-4C1F-933C-6FE637D4E3F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26244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fld id="{52651DFF-3741-4C18-9C45-EE674578C20E}" type="datetime1">
              <a:rPr lang="en-GB" smtClean="0">
                <a:solidFill>
                  <a:prstClr val="black">
                    <a:tint val="75000"/>
                  </a:prstClr>
                </a:solidFill>
              </a:rPr>
              <a:t>03/04/2019</a:t>
            </a:fld>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BE4DA1-7EC6-49E2-A52D-E2CE64394A32}"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424404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6861C3-2C0D-4912-90C4-02A840ED0DDC}" type="datetime1">
              <a:rPr lang="en-GB" smtClean="0">
                <a:solidFill>
                  <a:prstClr val="black">
                    <a:tint val="75000"/>
                  </a:prstClr>
                </a:solidFill>
              </a:rPr>
              <a:t>03/04/2019</a:t>
            </a:fld>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D795152-7300-44EC-956D-FC7DA947A2E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54471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C99EB8-B917-4CFB-A8AB-883CE49555B6}" type="datetime1">
              <a:rPr lang="en-GB" smtClean="0">
                <a:solidFill>
                  <a:prstClr val="black">
                    <a:tint val="75000"/>
                  </a:prstClr>
                </a:solidFill>
              </a:rPr>
              <a:t>03/04/2019</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03E580-C264-4580-B6F3-3D53F4F832C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85078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2CC5FD-79C4-4864-86D6-E6E053B7F130}" type="datetime1">
              <a:rPr lang="en-GB" smtClean="0">
                <a:solidFill>
                  <a:prstClr val="black">
                    <a:tint val="75000"/>
                  </a:prstClr>
                </a:solidFill>
              </a:rPr>
              <a:t>03/04/2019</a:t>
            </a:fld>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D7E90E-5423-4D04-8646-9F23617ED3DE}"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72923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fld id="{86698AB0-2CC6-45DB-ABA3-10373F350C7A}" type="datetime1">
              <a:rPr lang="en-GB" smtClean="0">
                <a:solidFill>
                  <a:prstClr val="black">
                    <a:tint val="75000"/>
                  </a:prstClr>
                </a:solidFill>
              </a:rPr>
              <a:t>03/04/2019</a:t>
            </a:fld>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D644CE95-7D95-4124-9482-6688F14FA170}"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3121594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42938" y="0"/>
            <a:ext cx="7772400" cy="500063"/>
          </a:xfrm>
        </p:spPr>
        <p:txBody>
          <a:bodyPr/>
          <a:lstStyle/>
          <a:p>
            <a:pPr eaLnBrk="1" hangingPunct="1"/>
            <a:r>
              <a:rPr lang="en-US" smtClean="0">
                <a:cs typeface="Times New Roman" pitchFamily="18" charset="0"/>
              </a:rPr>
              <a:t/>
            </a:r>
            <a:br>
              <a:rPr lang="en-US" smtClean="0">
                <a:cs typeface="Times New Roman" pitchFamily="18" charset="0"/>
              </a:rPr>
            </a:br>
            <a:r>
              <a:rPr lang="en-US" sz="3200" b="1" smtClean="0">
                <a:cs typeface="Times New Roman" pitchFamily="18" charset="0"/>
              </a:rPr>
              <a:t> Histogram </a:t>
            </a:r>
            <a:r>
              <a:rPr lang="en-US" smtClean="0">
                <a:cs typeface="Times New Roman" pitchFamily="18" charset="0"/>
              </a:rPr>
              <a:t/>
            </a:r>
            <a:br>
              <a:rPr lang="en-US" smtClean="0">
                <a:cs typeface="Times New Roman" pitchFamily="18" charset="0"/>
              </a:rPr>
            </a:br>
            <a:endParaRPr lang="ar-IQ" smtClean="0"/>
          </a:p>
        </p:txBody>
      </p:sp>
      <p:sp>
        <p:nvSpPr>
          <p:cNvPr id="4099" name="Subtitle 2"/>
          <p:cNvSpPr>
            <a:spLocks noGrp="1"/>
          </p:cNvSpPr>
          <p:nvPr>
            <p:ph type="subTitle" idx="1"/>
          </p:nvPr>
        </p:nvSpPr>
        <p:spPr>
          <a:xfrm>
            <a:off x="0" y="428625"/>
            <a:ext cx="9144000" cy="6429375"/>
          </a:xfrm>
        </p:spPr>
        <p:txBody>
          <a:bodyPr/>
          <a:lstStyle/>
          <a:p>
            <a:pPr algn="l">
              <a:defRPr/>
            </a:pPr>
            <a:r>
              <a:rPr lang="en-US" sz="2000" b="1" dirty="0" smtClean="0">
                <a:solidFill>
                  <a:srgbClr val="002060"/>
                </a:solidFill>
              </a:rPr>
              <a:t>The histogram of an image is a plot of the gray _levels values versus the number of pixels at that value</a:t>
            </a:r>
            <a:r>
              <a:rPr lang="en-US" sz="2000" dirty="0" smtClean="0">
                <a:solidFill>
                  <a:srgbClr val="002060"/>
                </a:solidFill>
              </a:rPr>
              <a:t>.</a:t>
            </a:r>
          </a:p>
          <a:p>
            <a:pPr algn="l">
              <a:defRPr/>
            </a:pPr>
            <a:r>
              <a:rPr lang="en-US" sz="2000" b="1" dirty="0" smtClean="0">
                <a:solidFill>
                  <a:srgbClr val="FF0000"/>
                </a:solidFill>
              </a:rPr>
              <a:t>A histogram appears as a graph with "brightness" on the horizontal axis from 0 to 255 (for an 8-bit) intensity scale) and "number of pixels "on the vertical axis. For each colored image three histogram are computed, one for each component (RGB, HSL).</a:t>
            </a:r>
            <a:r>
              <a:rPr lang="en-US" sz="2000" b="1" dirty="0" smtClean="0">
                <a:solidFill>
                  <a:srgbClr val="663300"/>
                </a:solidFill>
              </a:rPr>
              <a:t>The histogram gives us a convenient -easy -to -read representation of the concentration of pixels versus brightness of an image, using this graph we able to see immediately</a:t>
            </a:r>
            <a:r>
              <a:rPr lang="en-US" sz="2000" dirty="0" smtClean="0">
                <a:solidFill>
                  <a:srgbClr val="663300"/>
                </a:solidFill>
              </a:rPr>
              <a:t>:</a:t>
            </a:r>
          </a:p>
          <a:p>
            <a:pPr algn="l">
              <a:defRPr/>
            </a:pPr>
            <a:r>
              <a:rPr lang="en-US" sz="2000" b="1" dirty="0" smtClean="0">
                <a:solidFill>
                  <a:srgbClr val="002060"/>
                </a:solidFill>
              </a:rPr>
              <a:t>1- Whether an image is basically dark or light and high or low contrast. </a:t>
            </a:r>
          </a:p>
          <a:p>
            <a:pPr algn="l">
              <a:defRPr/>
            </a:pPr>
            <a:r>
              <a:rPr lang="en-US" sz="2000" b="1" dirty="0" smtClean="0">
                <a:solidFill>
                  <a:schemeClr val="accent3">
                    <a:lumMod val="50000"/>
                  </a:schemeClr>
                </a:solidFill>
              </a:rPr>
              <a:t>2- Give us our first clues a bout what contrast enhancement would be appropriately applied to make the image more subjectively pleasing to an observer, or easier to interpret by succeeding image analysis operations.</a:t>
            </a:r>
          </a:p>
          <a:p>
            <a:pPr algn="l">
              <a:defRPr/>
            </a:pPr>
            <a:r>
              <a:rPr lang="en-US" sz="2000" b="1" dirty="0" smtClean="0">
                <a:solidFill>
                  <a:srgbClr val="7030A0"/>
                </a:solidFill>
              </a:rPr>
              <a:t>So the shape of histogram provide us with information about nature of the image or sub image if we considering an object within the image. For example:</a:t>
            </a:r>
          </a:p>
          <a:p>
            <a:pPr algn="l">
              <a:defRPr/>
            </a:pPr>
            <a:r>
              <a:rPr lang="en-US" sz="2000" b="1" dirty="0" smtClean="0">
                <a:solidFill>
                  <a:schemeClr val="tx1">
                    <a:lumMod val="95000"/>
                    <a:lumOff val="5000"/>
                  </a:schemeClr>
                </a:solidFill>
              </a:rPr>
              <a:t>1-Very narrow histogram implies a low-contrast image </a:t>
            </a:r>
          </a:p>
          <a:p>
            <a:pPr algn="l">
              <a:defRPr/>
            </a:pPr>
            <a:r>
              <a:rPr lang="ar-IQ" sz="2000" b="1" dirty="0" smtClean="0">
                <a:solidFill>
                  <a:schemeClr val="accent2">
                    <a:lumMod val="75000"/>
                  </a:schemeClr>
                </a:solidFill>
              </a:rPr>
              <a:t>(</a:t>
            </a:r>
            <a:r>
              <a:rPr lang="en-US" sz="2000" b="1" dirty="0" smtClean="0">
                <a:solidFill>
                  <a:schemeClr val="accent2">
                    <a:lumMod val="75000"/>
                  </a:schemeClr>
                </a:solidFill>
              </a:rPr>
              <a:t> </a:t>
            </a:r>
            <a:r>
              <a:rPr lang="ar-IQ" sz="2000" b="1" dirty="0" smtClean="0">
                <a:solidFill>
                  <a:schemeClr val="accent2">
                    <a:lumMod val="75000"/>
                  </a:schemeClr>
                </a:solidFill>
              </a:rPr>
              <a:t>مائل ) </a:t>
            </a:r>
            <a:r>
              <a:rPr lang="en-US" sz="2000" b="1" dirty="0" smtClean="0">
                <a:solidFill>
                  <a:schemeClr val="accent2">
                    <a:lumMod val="75000"/>
                  </a:schemeClr>
                </a:solidFill>
              </a:rPr>
              <a:t>2-Histogram skewed to word the high end implies a bright image</a:t>
            </a:r>
          </a:p>
          <a:p>
            <a:pPr algn="l">
              <a:defRPr/>
            </a:pPr>
            <a:r>
              <a:rPr lang="en-US" sz="2000" b="1" dirty="0" smtClean="0">
                <a:solidFill>
                  <a:srgbClr val="0070C0"/>
                </a:solidFill>
              </a:rPr>
              <a:t>3- Histogram with two major peaks , called bimodal, implies an object that is in contrast with the background </a:t>
            </a:r>
            <a:r>
              <a:rPr lang="en-US" sz="2000" b="1" i="1" dirty="0" smtClean="0">
                <a:solidFill>
                  <a:srgbClr val="FF0000"/>
                </a:solidFill>
              </a:rPr>
              <a:t>……Next slide some examples </a:t>
            </a:r>
          </a:p>
          <a:p>
            <a:pPr algn="l" eaLnBrk="1" hangingPunct="1">
              <a:tabLst>
                <a:tab pos="3946525" algn="l"/>
              </a:tabLst>
              <a:defRPr/>
            </a:pPr>
            <a:endParaRPr lang="en-US" sz="1200" b="1" dirty="0" smtClean="0">
              <a:solidFill>
                <a:srgbClr val="333399"/>
              </a:solidFill>
              <a:cs typeface="Arial" pitchFamily="34" charset="0"/>
            </a:endParaRPr>
          </a:p>
        </p:txBody>
      </p:sp>
      <p:sp>
        <p:nvSpPr>
          <p:cNvPr id="4" name="Slide Number Placeholder 3"/>
          <p:cNvSpPr>
            <a:spLocks noGrp="1"/>
          </p:cNvSpPr>
          <p:nvPr>
            <p:ph type="sldNum" sz="quarter" idx="12"/>
          </p:nvPr>
        </p:nvSpPr>
        <p:spPr/>
        <p:txBody>
          <a:bodyPr/>
          <a:lstStyle/>
          <a:p>
            <a:pPr>
              <a:defRPr/>
            </a:pPr>
            <a:fld id="{C5F97805-693A-4075-881A-2B7C37A24951}" type="slidenum">
              <a:rPr lang="ar-IQ" smtClean="0">
                <a:solidFill>
                  <a:prstClr val="black">
                    <a:tint val="75000"/>
                  </a:prstClr>
                </a:solidFill>
              </a:rPr>
              <a:pPr>
                <a:defRPr/>
              </a:pPr>
              <a:t>1</a:t>
            </a:fld>
            <a:endParaRPr lang="ar-IQ">
              <a:solidFill>
                <a:prstClr val="black">
                  <a:tint val="75000"/>
                </a:prstClr>
              </a:solidFill>
            </a:endParaRPr>
          </a:p>
        </p:txBody>
      </p:sp>
    </p:spTree>
    <p:extLst>
      <p:ext uri="{BB962C8B-B14F-4D97-AF65-F5344CB8AC3E}">
        <p14:creationId xmlns:p14="http://schemas.microsoft.com/office/powerpoint/2010/main" val="1212568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500063" y="0"/>
            <a:ext cx="7772400" cy="857250"/>
          </a:xfrm>
        </p:spPr>
        <p:txBody>
          <a:bodyPr/>
          <a:lstStyle/>
          <a:p>
            <a:pPr eaLnBrk="1" hangingPunct="1"/>
            <a:r>
              <a:rPr lang="en-US" b="1" i="1" u="sng" smtClean="0">
                <a:solidFill>
                  <a:srgbClr val="1E582D"/>
                </a:solidFill>
                <a:cs typeface="Times New Roman" pitchFamily="18" charset="0"/>
              </a:rPr>
              <a:t>Histogram</a:t>
            </a:r>
            <a:r>
              <a:rPr lang="en-GB" b="1" i="1" u="sng" smtClean="0">
                <a:solidFill>
                  <a:srgbClr val="1E582D"/>
                </a:solidFill>
                <a:cs typeface="Times New Roman" pitchFamily="18" charset="0"/>
              </a:rPr>
              <a:t> Shrink</a:t>
            </a:r>
            <a:endParaRPr lang="ar-IQ" b="1" i="1" u="sng" smtClean="0">
              <a:solidFill>
                <a:srgbClr val="1E582D"/>
              </a:solidFill>
            </a:endParaRPr>
          </a:p>
        </p:txBody>
      </p:sp>
      <p:sp>
        <p:nvSpPr>
          <p:cNvPr id="3" name="Subtitle 2"/>
          <p:cNvSpPr>
            <a:spLocks noGrp="1"/>
          </p:cNvSpPr>
          <p:nvPr>
            <p:ph type="subTitle" idx="1"/>
          </p:nvPr>
        </p:nvSpPr>
        <p:spPr>
          <a:xfrm>
            <a:off x="500063" y="714375"/>
            <a:ext cx="8358187" cy="6143625"/>
          </a:xfrm>
        </p:spPr>
        <p:txBody>
          <a:bodyPr rtlCol="1">
            <a:normAutofit lnSpcReduction="10000"/>
          </a:bodyPr>
          <a:lstStyle/>
          <a:p>
            <a:pPr algn="l" rtl="0">
              <a:defRPr/>
            </a:pPr>
            <a:r>
              <a:rPr lang="en-GB" sz="2800" b="1" dirty="0" smtClean="0">
                <a:solidFill>
                  <a:schemeClr val="accent3">
                    <a:lumMod val="50000"/>
                  </a:schemeClr>
                </a:solidFill>
              </a:rPr>
              <a:t>The opposite of a histogram stretch is a histogram shrink, which will decrease image contrast by compressing the </a:t>
            </a:r>
            <a:r>
              <a:rPr lang="en-GB" sz="2800" b="1" dirty="0" err="1" smtClean="0">
                <a:solidFill>
                  <a:schemeClr val="accent3">
                    <a:lumMod val="50000"/>
                  </a:schemeClr>
                </a:solidFill>
              </a:rPr>
              <a:t>gray</a:t>
            </a:r>
            <a:r>
              <a:rPr lang="en-GB" sz="2800" b="1" dirty="0" smtClean="0">
                <a:solidFill>
                  <a:schemeClr val="accent3">
                    <a:lumMod val="50000"/>
                  </a:schemeClr>
                </a:solidFill>
              </a:rPr>
              <a:t> levels. The mapping function for a histogram shrinking can be found by the following equation:</a:t>
            </a:r>
          </a:p>
          <a:p>
            <a:pPr algn="l" rtl="0">
              <a:defRPr/>
            </a:pPr>
            <a:endParaRPr lang="en-US" sz="2400" b="1" dirty="0" smtClean="0">
              <a:solidFill>
                <a:srgbClr val="0070C0"/>
              </a:solidFill>
            </a:endParaRPr>
          </a:p>
          <a:p>
            <a:pPr algn="l">
              <a:defRPr/>
            </a:pPr>
            <a:r>
              <a:rPr lang="ar-IQ" sz="2400" b="1" dirty="0" smtClean="0">
                <a:solidFill>
                  <a:srgbClr val="5E0251"/>
                </a:solidFill>
              </a:rPr>
              <a:t> </a:t>
            </a:r>
            <a:r>
              <a:rPr lang="en-GB" sz="2400" b="1" dirty="0" smtClean="0">
                <a:solidFill>
                  <a:schemeClr val="tx1"/>
                </a:solidFill>
              </a:rPr>
              <a:t>[ </a:t>
            </a:r>
            <a:r>
              <a:rPr lang="en-GB" sz="2400" b="1" i="1" dirty="0" smtClean="0">
                <a:solidFill>
                  <a:schemeClr val="tx1"/>
                </a:solidFill>
              </a:rPr>
              <a:t>I(</a:t>
            </a:r>
            <a:r>
              <a:rPr lang="en-GB" sz="2400" b="1" i="1" dirty="0" err="1" smtClean="0">
                <a:solidFill>
                  <a:schemeClr val="tx1"/>
                </a:solidFill>
              </a:rPr>
              <a:t>r,c</a:t>
            </a:r>
            <a:r>
              <a:rPr lang="en-GB" sz="2400" b="1" i="1" dirty="0" smtClean="0">
                <a:solidFill>
                  <a:schemeClr val="tx1"/>
                </a:solidFill>
              </a:rPr>
              <a:t>)-I(</a:t>
            </a:r>
            <a:r>
              <a:rPr lang="en-GB" sz="2400" b="1" i="1" dirty="0" err="1" smtClean="0">
                <a:solidFill>
                  <a:schemeClr val="tx1"/>
                </a:solidFill>
              </a:rPr>
              <a:t>r,c</a:t>
            </a:r>
            <a:r>
              <a:rPr lang="en-GB" sz="2400" b="1" i="1" dirty="0" smtClean="0">
                <a:solidFill>
                  <a:schemeClr val="tx1"/>
                </a:solidFill>
              </a:rPr>
              <a:t>)</a:t>
            </a:r>
            <a:r>
              <a:rPr lang="en-GB" sz="2400" b="1" i="1" baseline="-25000" dirty="0" smtClean="0">
                <a:solidFill>
                  <a:schemeClr val="tx1"/>
                </a:solidFill>
              </a:rPr>
              <a:t>min</a:t>
            </a:r>
            <a:r>
              <a:rPr lang="en-GB" sz="2400" b="1" dirty="0" smtClean="0">
                <a:solidFill>
                  <a:schemeClr val="tx1"/>
                </a:solidFill>
              </a:rPr>
              <a:t>]+ </a:t>
            </a:r>
            <a:r>
              <a:rPr lang="en-GB" sz="2400" b="1" i="1" dirty="0" smtClean="0">
                <a:solidFill>
                  <a:schemeClr val="tx1"/>
                </a:solidFill>
              </a:rPr>
              <a:t>Shrink </a:t>
            </a:r>
            <a:r>
              <a:rPr lang="en-GB" sz="2400" b="1" i="1" baseline="-25000" dirty="0" smtClean="0">
                <a:solidFill>
                  <a:schemeClr val="tx1"/>
                </a:solidFill>
              </a:rPr>
              <a:t>min </a:t>
            </a:r>
            <a:r>
              <a:rPr lang="en-US" sz="2400" b="1" dirty="0" smtClean="0">
                <a:solidFill>
                  <a:srgbClr val="5E0251"/>
                </a:solidFill>
              </a:rPr>
              <a:t>	 			 </a:t>
            </a:r>
            <a:r>
              <a:rPr lang="en-GB" sz="2400" b="1" dirty="0" smtClean="0">
                <a:solidFill>
                  <a:srgbClr val="5E0251"/>
                </a:solidFill>
              </a:rPr>
              <a:t>Shrink ((</a:t>
            </a:r>
            <a:r>
              <a:rPr lang="en-GB" sz="2400" b="1" dirty="0" err="1" smtClean="0">
                <a:solidFill>
                  <a:srgbClr val="5E0251"/>
                </a:solidFill>
              </a:rPr>
              <a:t>r,c</a:t>
            </a:r>
            <a:r>
              <a:rPr lang="en-GB" sz="2400" b="1" dirty="0" smtClean="0">
                <a:solidFill>
                  <a:srgbClr val="5E0251"/>
                </a:solidFill>
              </a:rPr>
              <a:t>))=</a:t>
            </a:r>
            <a:endParaRPr lang="en-US" sz="2400" b="1" dirty="0" smtClean="0">
              <a:solidFill>
                <a:srgbClr val="5E0251"/>
              </a:solidFill>
            </a:endParaRPr>
          </a:p>
          <a:p>
            <a:pPr algn="l">
              <a:defRPr/>
            </a:pPr>
            <a:endParaRPr lang="en-GB" sz="2400" b="1" dirty="0" smtClean="0">
              <a:solidFill>
                <a:srgbClr val="5E0251"/>
              </a:solidFill>
            </a:endParaRPr>
          </a:p>
          <a:p>
            <a:pPr algn="l">
              <a:defRPr/>
            </a:pPr>
            <a:r>
              <a:rPr lang="en-GB" sz="2800" b="1" dirty="0" smtClean="0">
                <a:solidFill>
                  <a:srgbClr val="FF0000"/>
                </a:solidFill>
              </a:rPr>
              <a:t>Shrink </a:t>
            </a:r>
            <a:r>
              <a:rPr lang="en-GB" sz="2800" b="1" baseline="-25000" dirty="0" smtClean="0">
                <a:solidFill>
                  <a:srgbClr val="FF0000"/>
                </a:solidFill>
              </a:rPr>
              <a:t>max</a:t>
            </a:r>
            <a:r>
              <a:rPr lang="en-GB" sz="2800" b="1" dirty="0" smtClean="0">
                <a:solidFill>
                  <a:srgbClr val="FF0000"/>
                </a:solidFill>
              </a:rPr>
              <a:t> and shrink </a:t>
            </a:r>
            <a:r>
              <a:rPr lang="en-GB" sz="2800" b="1" baseline="-25000" dirty="0" smtClean="0">
                <a:solidFill>
                  <a:srgbClr val="FF0000"/>
                </a:solidFill>
              </a:rPr>
              <a:t>min </a:t>
            </a:r>
            <a:r>
              <a:rPr lang="en-GB" sz="2800" b="1" dirty="0" smtClean="0">
                <a:solidFill>
                  <a:srgbClr val="FF0000"/>
                </a:solidFill>
              </a:rPr>
              <a:t>correspond to the maximum and minimum desired in the compressed histogram. In general, this process produces an image of reduced contrast and may not seem to be useful an image enhancement (see figure (2-21) of shrink histogram).</a:t>
            </a:r>
            <a:endParaRPr lang="en-US" sz="2800" b="1" dirty="0" smtClean="0">
              <a:solidFill>
                <a:srgbClr val="FF0000"/>
              </a:solidFill>
            </a:endParaRPr>
          </a:p>
          <a:p>
            <a:pPr algn="l" eaLnBrk="1" fontAlgn="auto" hangingPunct="1">
              <a:spcAft>
                <a:spcPts val="0"/>
              </a:spcAft>
              <a:defRPr/>
            </a:pPr>
            <a:r>
              <a:rPr lang="en-US" sz="2400" dirty="0" smtClean="0"/>
              <a:t>.</a:t>
            </a:r>
          </a:p>
          <a:p>
            <a:pPr algn="l" eaLnBrk="1" fontAlgn="auto" hangingPunct="1">
              <a:spcAft>
                <a:spcPts val="0"/>
              </a:spcAft>
              <a:defRPr/>
            </a:pPr>
            <a:endParaRPr lang="ar-IQ" sz="2400" dirty="0" smtClean="0"/>
          </a:p>
        </p:txBody>
      </p:sp>
      <p:sp>
        <p:nvSpPr>
          <p:cNvPr id="4" name="Slide Number Placeholder 3"/>
          <p:cNvSpPr>
            <a:spLocks noGrp="1"/>
          </p:cNvSpPr>
          <p:nvPr>
            <p:ph type="sldNum" sz="quarter" idx="12"/>
          </p:nvPr>
        </p:nvSpPr>
        <p:spPr/>
        <p:txBody>
          <a:bodyPr/>
          <a:lstStyle/>
          <a:p>
            <a:pPr>
              <a:defRPr/>
            </a:pPr>
            <a:fld id="{39FFDB99-AFEC-49D3-879A-8C6CC4C477CE}" type="slidenum">
              <a:rPr lang="ar-IQ" smtClean="0">
                <a:solidFill>
                  <a:prstClr val="black">
                    <a:tint val="75000"/>
                  </a:prstClr>
                </a:solidFill>
              </a:rPr>
              <a:pPr>
                <a:defRPr/>
              </a:pPr>
              <a:t>10</a:t>
            </a:fld>
            <a:endParaRPr lang="ar-IQ">
              <a:solidFill>
                <a:prstClr val="black">
                  <a:tint val="75000"/>
                </a:prstClr>
              </a:solidFill>
            </a:endParaRPr>
          </a:p>
        </p:txBody>
      </p:sp>
      <p:sp>
        <p:nvSpPr>
          <p:cNvPr id="2150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ar-SA" smtClean="0">
              <a:solidFill>
                <a:prstClr val="black"/>
              </a:solidFill>
              <a:latin typeface="Arial" pitchFamily="34" charset="0"/>
            </a:endParaRPr>
          </a:p>
        </p:txBody>
      </p:sp>
      <p:graphicFrame>
        <p:nvGraphicFramePr>
          <p:cNvPr id="21510" name="Object 1"/>
          <p:cNvGraphicFramePr>
            <a:graphicFrameLocks noChangeAspect="1"/>
          </p:cNvGraphicFramePr>
          <p:nvPr/>
        </p:nvGraphicFramePr>
        <p:xfrm>
          <a:off x="2357438" y="2500313"/>
          <a:ext cx="3000375" cy="928687"/>
        </p:xfrm>
        <a:graphic>
          <a:graphicData uri="http://schemas.openxmlformats.org/presentationml/2006/ole">
            <mc:AlternateContent xmlns:mc="http://schemas.openxmlformats.org/markup-compatibility/2006">
              <mc:Choice xmlns:v="urn:schemas-microsoft-com:vml" Requires="v">
                <p:oleObj spid="_x0000_s15370" name="Equation" r:id="rId3" imgW="2019300" imgH="609600" progId="Equation.3">
                  <p:embed/>
                </p:oleObj>
              </mc:Choice>
              <mc:Fallback>
                <p:oleObj name="Equation" r:id="rId3" imgW="20193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2500313"/>
                        <a:ext cx="30003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28192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00063" y="0"/>
            <a:ext cx="8229600" cy="654050"/>
          </a:xfrm>
        </p:spPr>
        <p:txBody>
          <a:bodyPr/>
          <a:lstStyle/>
          <a:p>
            <a:endParaRPr lang="ar-SA" smtClean="0"/>
          </a:p>
        </p:txBody>
      </p:sp>
      <p:sp>
        <p:nvSpPr>
          <p:cNvPr id="4" name="Slide Number Placeholder 3"/>
          <p:cNvSpPr>
            <a:spLocks noGrp="1"/>
          </p:cNvSpPr>
          <p:nvPr>
            <p:ph type="sldNum" sz="quarter" idx="12"/>
          </p:nvPr>
        </p:nvSpPr>
        <p:spPr/>
        <p:txBody>
          <a:bodyPr/>
          <a:lstStyle/>
          <a:p>
            <a:pPr>
              <a:defRPr/>
            </a:pPr>
            <a:fld id="{E7C0898D-57C4-448F-805B-D32289A2D7A8}" type="slidenum">
              <a:rPr lang="ar-IQ" smtClean="0">
                <a:solidFill>
                  <a:prstClr val="black">
                    <a:tint val="75000"/>
                  </a:prstClr>
                </a:solidFill>
              </a:rPr>
              <a:pPr>
                <a:defRPr/>
              </a:pPr>
              <a:t>11</a:t>
            </a:fld>
            <a:endParaRPr lang="ar-IQ">
              <a:solidFill>
                <a:prstClr val="black">
                  <a:tint val="75000"/>
                </a:prstClr>
              </a:solidFill>
            </a:endParaRPr>
          </a:p>
        </p:txBody>
      </p:sp>
      <p:pic>
        <p:nvPicPr>
          <p:cNvPr id="22532"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00125" y="0"/>
            <a:ext cx="7643813" cy="3571875"/>
          </a:xfrm>
        </p:spPr>
      </p:pic>
      <p:pic>
        <p:nvPicPr>
          <p:cNvPr id="2253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3643313"/>
            <a:ext cx="8143875"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704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28625" y="0"/>
            <a:ext cx="7772400" cy="857250"/>
          </a:xfrm>
        </p:spPr>
        <p:txBody>
          <a:bodyPr/>
          <a:lstStyle/>
          <a:p>
            <a:pPr eaLnBrk="1" hangingPunct="1">
              <a:defRPr/>
            </a:pPr>
            <a:r>
              <a:rPr lang="en-GB" b="1" i="1" u="sng" dirty="0" smtClean="0">
                <a:solidFill>
                  <a:schemeClr val="accent3">
                    <a:lumMod val="50000"/>
                  </a:schemeClr>
                </a:solidFill>
              </a:rPr>
              <a:t>Histogram Slide Techniques</a:t>
            </a:r>
            <a:endParaRPr lang="ar-IQ" b="1" i="1" u="sng" dirty="0" smtClean="0">
              <a:solidFill>
                <a:schemeClr val="accent3">
                  <a:lumMod val="50000"/>
                </a:schemeClr>
              </a:solidFill>
            </a:endParaRPr>
          </a:p>
        </p:txBody>
      </p:sp>
      <p:sp>
        <p:nvSpPr>
          <p:cNvPr id="3" name="Subtitle 2"/>
          <p:cNvSpPr>
            <a:spLocks noGrp="1"/>
          </p:cNvSpPr>
          <p:nvPr>
            <p:ph type="subTitle" idx="1"/>
          </p:nvPr>
        </p:nvSpPr>
        <p:spPr>
          <a:xfrm>
            <a:off x="214313" y="785813"/>
            <a:ext cx="8929687" cy="6072187"/>
          </a:xfrm>
        </p:spPr>
        <p:txBody>
          <a:bodyPr rtlCol="1">
            <a:normAutofit lnSpcReduction="10000"/>
          </a:bodyPr>
          <a:lstStyle/>
          <a:p>
            <a:pPr algn="l" eaLnBrk="1" fontAlgn="auto" hangingPunct="1">
              <a:spcAft>
                <a:spcPts val="0"/>
              </a:spcAft>
              <a:defRPr/>
            </a:pPr>
            <a:r>
              <a:rPr lang="en-US" b="1" dirty="0" smtClean="0">
                <a:solidFill>
                  <a:srgbClr val="FF0000"/>
                </a:solidFill>
              </a:rPr>
              <a:t>The histogram slide techniques can be used to make an image either darker or lighter but retain the relationship between gray-level values. </a:t>
            </a:r>
            <a:r>
              <a:rPr lang="en-US" b="1" dirty="0" smtClean="0">
                <a:solidFill>
                  <a:srgbClr val="5F0801"/>
                </a:solidFill>
              </a:rPr>
              <a:t>This can be a accomplished by simply adding or subtracting a fixed number for all the gray-level values, as follows:</a:t>
            </a:r>
          </a:p>
          <a:p>
            <a:pPr algn="l" eaLnBrk="1" fontAlgn="auto" hangingPunct="1">
              <a:spcAft>
                <a:spcPts val="0"/>
              </a:spcAft>
              <a:defRPr/>
            </a:pPr>
            <a:r>
              <a:rPr lang="en-US" b="1" dirty="0" smtClean="0">
                <a:solidFill>
                  <a:srgbClr val="333399"/>
                </a:solidFill>
              </a:rPr>
              <a:t>Slide (I(</a:t>
            </a:r>
            <a:r>
              <a:rPr lang="en-US" b="1" dirty="0" err="1" smtClean="0">
                <a:solidFill>
                  <a:srgbClr val="333399"/>
                </a:solidFill>
              </a:rPr>
              <a:t>r,c</a:t>
            </a:r>
            <a:r>
              <a:rPr lang="en-US" b="1" dirty="0" smtClean="0">
                <a:solidFill>
                  <a:srgbClr val="333399"/>
                </a:solidFill>
              </a:rPr>
              <a:t>)) = I (</a:t>
            </a:r>
            <a:r>
              <a:rPr lang="en-US" b="1" dirty="0" err="1" smtClean="0">
                <a:solidFill>
                  <a:srgbClr val="333399"/>
                </a:solidFill>
              </a:rPr>
              <a:t>r,c</a:t>
            </a:r>
            <a:r>
              <a:rPr lang="en-US" b="1" dirty="0" smtClean="0">
                <a:solidFill>
                  <a:srgbClr val="333399"/>
                </a:solidFill>
              </a:rPr>
              <a:t>)+ OFFSET</a:t>
            </a:r>
            <a:r>
              <a:rPr lang="en-US" b="1" dirty="0" smtClean="0">
                <a:solidFill>
                  <a:srgbClr val="FF0000"/>
                </a:solidFill>
              </a:rPr>
              <a:t>.</a:t>
            </a:r>
          </a:p>
          <a:p>
            <a:pPr algn="l" eaLnBrk="1" fontAlgn="auto" hangingPunct="1">
              <a:spcAft>
                <a:spcPts val="0"/>
              </a:spcAft>
              <a:defRPr/>
            </a:pPr>
            <a:r>
              <a:rPr lang="en-US" b="1" dirty="0" smtClean="0">
                <a:solidFill>
                  <a:srgbClr val="663300"/>
                </a:solidFill>
              </a:rPr>
              <a:t>Where OFFSET values is the amount to slide the </a:t>
            </a:r>
            <a:r>
              <a:rPr lang="en-US" b="1" dirty="0" smtClean="0">
                <a:solidFill>
                  <a:srgbClr val="002060"/>
                </a:solidFill>
              </a:rPr>
              <a:t>In this equation, a positive OFFSET value will increase the overall brightness; where as a negative OFFSET will create a darker image, figure (2-22) shows histogram sliding.</a:t>
            </a:r>
            <a:endParaRPr lang="en-US" b="1" dirty="0" smtClean="0">
              <a:solidFill>
                <a:srgbClr val="663300"/>
              </a:solidFill>
            </a:endParaRPr>
          </a:p>
          <a:p>
            <a:pPr algn="l" eaLnBrk="1" fontAlgn="auto" hangingPunct="1">
              <a:spcAft>
                <a:spcPts val="0"/>
              </a:spcAft>
              <a:defRPr/>
            </a:pPr>
            <a:endParaRPr lang="ar-IQ" sz="2400" dirty="0" smtClean="0"/>
          </a:p>
        </p:txBody>
      </p:sp>
      <p:sp>
        <p:nvSpPr>
          <p:cNvPr id="8" name="Slide Number Placeholder 7"/>
          <p:cNvSpPr>
            <a:spLocks noGrp="1"/>
          </p:cNvSpPr>
          <p:nvPr>
            <p:ph type="sldNum" sz="quarter" idx="12"/>
          </p:nvPr>
        </p:nvSpPr>
        <p:spPr/>
        <p:txBody>
          <a:bodyPr/>
          <a:lstStyle/>
          <a:p>
            <a:pPr>
              <a:defRPr/>
            </a:pPr>
            <a:fld id="{477B2DF7-50DA-4FA0-B33B-678E650FFCAE}" type="slidenum">
              <a:rPr lang="ar-IQ" smtClean="0">
                <a:solidFill>
                  <a:prstClr val="black">
                    <a:tint val="75000"/>
                  </a:prstClr>
                </a:solidFill>
              </a:rPr>
              <a:pPr>
                <a:defRPr/>
              </a:pPr>
              <a:t>12</a:t>
            </a:fld>
            <a:endParaRPr lang="ar-IQ" dirty="0">
              <a:solidFill>
                <a:prstClr val="black">
                  <a:tint val="75000"/>
                </a:prstClr>
              </a:solidFill>
            </a:endParaRPr>
          </a:p>
        </p:txBody>
      </p:sp>
    </p:spTree>
    <p:extLst>
      <p:ext uri="{BB962C8B-B14F-4D97-AF65-F5344CB8AC3E}">
        <p14:creationId xmlns:p14="http://schemas.microsoft.com/office/powerpoint/2010/main" val="228677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ar-SA" smtClean="0"/>
          </a:p>
        </p:txBody>
      </p:sp>
      <p:sp>
        <p:nvSpPr>
          <p:cNvPr id="4" name="Slide Number Placeholder 3"/>
          <p:cNvSpPr>
            <a:spLocks noGrp="1"/>
          </p:cNvSpPr>
          <p:nvPr>
            <p:ph type="sldNum" sz="quarter" idx="12"/>
          </p:nvPr>
        </p:nvSpPr>
        <p:spPr/>
        <p:txBody>
          <a:bodyPr/>
          <a:lstStyle/>
          <a:p>
            <a:pPr>
              <a:defRPr/>
            </a:pPr>
            <a:fld id="{A9C16A5D-21A3-44E3-B28F-A83EFCABCF0F}" type="slidenum">
              <a:rPr lang="ar-IQ" smtClean="0">
                <a:solidFill>
                  <a:prstClr val="black">
                    <a:tint val="75000"/>
                  </a:prstClr>
                </a:solidFill>
              </a:rPr>
              <a:pPr>
                <a:defRPr/>
              </a:pPr>
              <a:t>13</a:t>
            </a:fld>
            <a:endParaRPr lang="ar-IQ">
              <a:solidFill>
                <a:prstClr val="black">
                  <a:tint val="75000"/>
                </a:prstClr>
              </a:solidFill>
            </a:endParaRPr>
          </a:p>
        </p:txBody>
      </p:sp>
      <p:pic>
        <p:nvPicPr>
          <p:cNvPr id="24580"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214313"/>
            <a:ext cx="8643938" cy="3286125"/>
          </a:xfrm>
        </p:spPr>
      </p:pic>
      <p:pic>
        <p:nvPicPr>
          <p:cNvPr id="245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429000"/>
            <a:ext cx="8858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202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28625" y="214313"/>
            <a:ext cx="7772400" cy="857250"/>
          </a:xfrm>
        </p:spPr>
        <p:txBody>
          <a:bodyPr/>
          <a:lstStyle/>
          <a:p>
            <a:pPr eaLnBrk="1" hangingPunct="1"/>
            <a:r>
              <a:rPr lang="en-US" b="1" i="1" u="sng" smtClean="0">
                <a:solidFill>
                  <a:srgbClr val="00B050"/>
                </a:solidFill>
                <a:cs typeface="Times New Roman" pitchFamily="18" charset="0"/>
              </a:rPr>
              <a:t>Histogram Equalization</a:t>
            </a:r>
            <a:endParaRPr lang="ar-IQ" b="1" i="1" u="sng" smtClean="0">
              <a:solidFill>
                <a:srgbClr val="00B050"/>
              </a:solidFill>
            </a:endParaRPr>
          </a:p>
        </p:txBody>
      </p:sp>
      <p:sp>
        <p:nvSpPr>
          <p:cNvPr id="3" name="Subtitle 2"/>
          <p:cNvSpPr>
            <a:spLocks noGrp="1"/>
          </p:cNvSpPr>
          <p:nvPr>
            <p:ph type="subTitle" idx="1"/>
          </p:nvPr>
        </p:nvSpPr>
        <p:spPr>
          <a:xfrm>
            <a:off x="428625" y="928688"/>
            <a:ext cx="8358188" cy="5929312"/>
          </a:xfrm>
        </p:spPr>
        <p:txBody>
          <a:bodyPr rtlCol="1">
            <a:normAutofit/>
          </a:bodyPr>
          <a:lstStyle/>
          <a:p>
            <a:pPr algn="l" eaLnBrk="1" fontAlgn="auto" hangingPunct="1">
              <a:spcAft>
                <a:spcPts val="0"/>
              </a:spcAft>
              <a:defRPr/>
            </a:pPr>
            <a:r>
              <a:rPr lang="en-US" sz="2400" b="1" dirty="0" smtClean="0">
                <a:solidFill>
                  <a:srgbClr val="002060"/>
                </a:solidFill>
              </a:rPr>
              <a:t>Is a popular technique for improving the appearance of a poor image. It's a function is similar to that of a histogram stretch but often provides more visually pleasing results a cross a wide rang of images. </a:t>
            </a:r>
          </a:p>
          <a:p>
            <a:pPr algn="l" eaLnBrk="1" fontAlgn="auto" hangingPunct="1">
              <a:spcAft>
                <a:spcPts val="0"/>
              </a:spcAft>
              <a:defRPr/>
            </a:pPr>
            <a:r>
              <a:rPr lang="en-US" sz="2400" b="1" dirty="0" smtClean="0">
                <a:solidFill>
                  <a:srgbClr val="FF0000"/>
                </a:solidFill>
              </a:rPr>
              <a:t>Histogram equalization is a technique where the histogram of the resultant image is as flat as possible (with histogram stretching the overall shape of the histogram remains the same).</a:t>
            </a:r>
          </a:p>
          <a:p>
            <a:pPr algn="l" eaLnBrk="1" fontAlgn="auto" hangingPunct="1">
              <a:spcAft>
                <a:spcPts val="0"/>
              </a:spcAft>
              <a:defRPr/>
            </a:pPr>
            <a:r>
              <a:rPr lang="en-US" sz="2400" b="1" dirty="0" smtClean="0">
                <a:solidFill>
                  <a:srgbClr val="1E582D"/>
                </a:solidFill>
              </a:rPr>
              <a:t>The results in a histogram with a mountain grouped closely together to "spreading or flatting histogram makes the dark pixels appear darker and the light pixels appear lighter (the key word is "appear" the dark pixels in a photograph can not by any darker</a:t>
            </a:r>
            <a:r>
              <a:rPr lang="en-US" sz="2400" b="1" dirty="0" smtClean="0">
                <a:solidFill>
                  <a:srgbClr val="002060"/>
                </a:solidFill>
              </a:rPr>
              <a:t>. </a:t>
            </a:r>
            <a:r>
              <a:rPr lang="en-US" sz="2400" b="1" dirty="0" smtClean="0">
                <a:solidFill>
                  <a:schemeClr val="tx1">
                    <a:lumMod val="95000"/>
                    <a:lumOff val="5000"/>
                  </a:schemeClr>
                </a:solidFill>
              </a:rPr>
              <a:t>If, however, the pixels that are only slightly lighter become much lighter, then the dark pixels will appear darker). </a:t>
            </a:r>
          </a:p>
          <a:p>
            <a:pPr algn="l" eaLnBrk="1" fontAlgn="auto" hangingPunct="1">
              <a:spcAft>
                <a:spcPts val="0"/>
              </a:spcAft>
              <a:defRPr/>
            </a:pPr>
            <a:r>
              <a:rPr lang="en-US" sz="2400" b="1" dirty="0" smtClean="0">
                <a:solidFill>
                  <a:srgbClr val="002060"/>
                </a:solidFill>
              </a:rPr>
              <a:t>.</a:t>
            </a:r>
          </a:p>
          <a:p>
            <a:pPr algn="l" eaLnBrk="1" fontAlgn="auto" hangingPunct="1">
              <a:spcAft>
                <a:spcPts val="0"/>
              </a:spcAft>
              <a:defRPr/>
            </a:pPr>
            <a:endParaRPr lang="ar-IQ" sz="2400" dirty="0" smtClean="0"/>
          </a:p>
        </p:txBody>
      </p:sp>
      <p:sp>
        <p:nvSpPr>
          <p:cNvPr id="4" name="Slide Number Placeholder 3"/>
          <p:cNvSpPr>
            <a:spLocks noGrp="1"/>
          </p:cNvSpPr>
          <p:nvPr>
            <p:ph type="sldNum" sz="quarter" idx="12"/>
          </p:nvPr>
        </p:nvSpPr>
        <p:spPr/>
        <p:txBody>
          <a:bodyPr/>
          <a:lstStyle/>
          <a:p>
            <a:pPr>
              <a:defRPr/>
            </a:pPr>
            <a:fld id="{D4F90614-1E1E-49CB-97C3-580814394401}" type="slidenum">
              <a:rPr lang="ar-IQ" smtClean="0">
                <a:solidFill>
                  <a:prstClr val="black">
                    <a:tint val="75000"/>
                  </a:prstClr>
                </a:solidFill>
              </a:rPr>
              <a:pPr>
                <a:defRPr/>
              </a:pPr>
              <a:t>14</a:t>
            </a:fld>
            <a:endParaRPr lang="ar-IQ">
              <a:solidFill>
                <a:prstClr val="black">
                  <a:tint val="75000"/>
                </a:prstClr>
              </a:solidFill>
            </a:endParaRPr>
          </a:p>
        </p:txBody>
      </p:sp>
    </p:spTree>
    <p:extLst>
      <p:ext uri="{BB962C8B-B14F-4D97-AF65-F5344CB8AC3E}">
        <p14:creationId xmlns:p14="http://schemas.microsoft.com/office/powerpoint/2010/main" val="2766046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28625" y="214313"/>
            <a:ext cx="7772400" cy="857250"/>
          </a:xfrm>
        </p:spPr>
        <p:txBody>
          <a:bodyPr/>
          <a:lstStyle/>
          <a:p>
            <a:pPr eaLnBrk="1" hangingPunct="1"/>
            <a:r>
              <a:rPr lang="en-US" b="1" i="1" u="sng" smtClean="0">
                <a:solidFill>
                  <a:srgbClr val="00B050"/>
                </a:solidFill>
                <a:cs typeface="Times New Roman" pitchFamily="18" charset="0"/>
              </a:rPr>
              <a:t>Histogram Equalization Cont.</a:t>
            </a:r>
            <a:endParaRPr lang="ar-IQ" b="1" i="1" u="sng" smtClean="0">
              <a:solidFill>
                <a:srgbClr val="00B050"/>
              </a:solidFill>
            </a:endParaRPr>
          </a:p>
        </p:txBody>
      </p:sp>
      <p:sp>
        <p:nvSpPr>
          <p:cNvPr id="3" name="Subtitle 2"/>
          <p:cNvSpPr>
            <a:spLocks noGrp="1"/>
          </p:cNvSpPr>
          <p:nvPr>
            <p:ph type="subTitle" idx="1"/>
          </p:nvPr>
        </p:nvSpPr>
        <p:spPr>
          <a:xfrm>
            <a:off x="428625" y="928688"/>
            <a:ext cx="8358188" cy="5643562"/>
          </a:xfrm>
        </p:spPr>
        <p:txBody>
          <a:bodyPr rtlCol="1">
            <a:normAutofit/>
          </a:bodyPr>
          <a:lstStyle/>
          <a:p>
            <a:pPr algn="l" eaLnBrk="1" fontAlgn="auto" hangingPunct="1">
              <a:spcAft>
                <a:spcPts val="0"/>
              </a:spcAft>
              <a:defRPr/>
            </a:pPr>
            <a:r>
              <a:rPr lang="en-US" sz="2800" b="1" dirty="0" smtClean="0">
                <a:solidFill>
                  <a:srgbClr val="002060"/>
                </a:solidFill>
              </a:rPr>
              <a:t>The histogram equalization process for digital images consists of four steps:</a:t>
            </a:r>
          </a:p>
          <a:p>
            <a:pPr algn="l" eaLnBrk="1" fontAlgn="auto" hangingPunct="1">
              <a:spcAft>
                <a:spcPts val="0"/>
              </a:spcAft>
              <a:defRPr/>
            </a:pPr>
            <a:r>
              <a:rPr lang="en-US" sz="2800" b="1" dirty="0" smtClean="0">
                <a:solidFill>
                  <a:srgbClr val="FF0000"/>
                </a:solidFill>
              </a:rPr>
              <a:t>1- Find the running sum of the histogram values</a:t>
            </a:r>
          </a:p>
          <a:p>
            <a:pPr algn="l" eaLnBrk="1" fontAlgn="auto" hangingPunct="1">
              <a:spcAft>
                <a:spcPts val="0"/>
              </a:spcAft>
              <a:defRPr/>
            </a:pPr>
            <a:r>
              <a:rPr lang="en-US" sz="2800" b="1" dirty="0" smtClean="0">
                <a:solidFill>
                  <a:srgbClr val="333399"/>
                </a:solidFill>
              </a:rPr>
              <a:t>2- Normalize the values from step1 by dividing by total number of pixels. </a:t>
            </a:r>
          </a:p>
          <a:p>
            <a:pPr algn="l" eaLnBrk="1" fontAlgn="auto" hangingPunct="1">
              <a:spcAft>
                <a:spcPts val="0"/>
              </a:spcAft>
              <a:defRPr/>
            </a:pPr>
            <a:r>
              <a:rPr lang="en-US" sz="2800" b="1" dirty="0" smtClean="0">
                <a:solidFill>
                  <a:srgbClr val="00B050"/>
                </a:solidFill>
              </a:rPr>
              <a:t>3- Multiply the values from step2 by the maximum gray level value and round</a:t>
            </a:r>
            <a:r>
              <a:rPr lang="en-US" sz="2800" b="1" dirty="0" smtClean="0">
                <a:solidFill>
                  <a:srgbClr val="002060"/>
                </a:solidFill>
              </a:rPr>
              <a:t>.</a:t>
            </a:r>
          </a:p>
          <a:p>
            <a:pPr algn="l" eaLnBrk="1" fontAlgn="auto" hangingPunct="1">
              <a:spcAft>
                <a:spcPts val="0"/>
              </a:spcAft>
              <a:defRPr/>
            </a:pPr>
            <a:r>
              <a:rPr lang="en-US" sz="2800" b="1" dirty="0" smtClean="0">
                <a:solidFill>
                  <a:srgbClr val="C00000"/>
                </a:solidFill>
              </a:rPr>
              <a:t> 4- Map the gray-level values to the results from step 3, using a one-to-one correspondence</a:t>
            </a:r>
            <a:r>
              <a:rPr lang="en-US" sz="2800" b="1" dirty="0" smtClean="0">
                <a:solidFill>
                  <a:srgbClr val="002060"/>
                </a:solidFill>
              </a:rPr>
              <a:t>. The following example will help to clarify this process.</a:t>
            </a:r>
          </a:p>
          <a:p>
            <a:pPr algn="l" eaLnBrk="1" fontAlgn="auto" hangingPunct="1">
              <a:spcAft>
                <a:spcPts val="0"/>
              </a:spcAft>
              <a:defRPr/>
            </a:pPr>
            <a:endParaRPr lang="ar-IQ" sz="2400" dirty="0" smtClean="0"/>
          </a:p>
        </p:txBody>
      </p:sp>
      <p:sp>
        <p:nvSpPr>
          <p:cNvPr id="4" name="Slide Number Placeholder 3"/>
          <p:cNvSpPr>
            <a:spLocks noGrp="1"/>
          </p:cNvSpPr>
          <p:nvPr>
            <p:ph type="sldNum" sz="quarter" idx="12"/>
          </p:nvPr>
        </p:nvSpPr>
        <p:spPr/>
        <p:txBody>
          <a:bodyPr/>
          <a:lstStyle/>
          <a:p>
            <a:pPr>
              <a:defRPr/>
            </a:pPr>
            <a:fld id="{C751E819-94AB-4CAE-A9BA-275517ED05D9}" type="slidenum">
              <a:rPr lang="ar-IQ" smtClean="0">
                <a:solidFill>
                  <a:prstClr val="black">
                    <a:tint val="75000"/>
                  </a:prstClr>
                </a:solidFill>
              </a:rPr>
              <a:pPr>
                <a:defRPr/>
              </a:pPr>
              <a:t>15</a:t>
            </a:fld>
            <a:endParaRPr lang="ar-IQ">
              <a:solidFill>
                <a:prstClr val="black">
                  <a:tint val="75000"/>
                </a:prstClr>
              </a:solidFill>
            </a:endParaRPr>
          </a:p>
        </p:txBody>
      </p:sp>
    </p:spTree>
    <p:extLst>
      <p:ext uri="{BB962C8B-B14F-4D97-AF65-F5344CB8AC3E}">
        <p14:creationId xmlns:p14="http://schemas.microsoft.com/office/powerpoint/2010/main" val="1733871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28625" y="0"/>
            <a:ext cx="7772400" cy="642938"/>
          </a:xfrm>
        </p:spPr>
        <p:txBody>
          <a:bodyPr/>
          <a:lstStyle/>
          <a:p>
            <a:pPr eaLnBrk="1" hangingPunct="1"/>
            <a:r>
              <a:rPr lang="en-US" b="1" i="1" u="sng" smtClean="0">
                <a:solidFill>
                  <a:srgbClr val="00B050"/>
                </a:solidFill>
                <a:cs typeface="Times New Roman" pitchFamily="18" charset="0"/>
              </a:rPr>
              <a:t>Example</a:t>
            </a:r>
            <a:endParaRPr lang="ar-IQ" b="1" i="1" u="sng" smtClean="0">
              <a:solidFill>
                <a:srgbClr val="00B050"/>
              </a:solidFill>
            </a:endParaRPr>
          </a:p>
        </p:txBody>
      </p:sp>
      <p:sp>
        <p:nvSpPr>
          <p:cNvPr id="3" name="Subtitle 2"/>
          <p:cNvSpPr>
            <a:spLocks noGrp="1"/>
          </p:cNvSpPr>
          <p:nvPr>
            <p:ph type="subTitle" idx="1"/>
          </p:nvPr>
        </p:nvSpPr>
        <p:spPr>
          <a:xfrm>
            <a:off x="428625" y="642938"/>
            <a:ext cx="8358188" cy="6215062"/>
          </a:xfrm>
        </p:spPr>
        <p:txBody>
          <a:bodyPr rtlCol="1">
            <a:normAutofit fontScale="92500"/>
          </a:bodyPr>
          <a:lstStyle/>
          <a:p>
            <a:pPr algn="l" eaLnBrk="1" fontAlgn="auto" hangingPunct="1">
              <a:spcAft>
                <a:spcPts val="0"/>
              </a:spcAft>
              <a:defRPr/>
            </a:pPr>
            <a:r>
              <a:rPr lang="en-GB" sz="2400" b="1" dirty="0" smtClean="0">
                <a:solidFill>
                  <a:srgbClr val="C00000"/>
                </a:solidFill>
              </a:rPr>
              <a:t>We have an image with 3 bit /pixel, so the possible range of values is 0 to 7. We have an image with the following histogram</a:t>
            </a:r>
            <a:r>
              <a:rPr lang="en-US" sz="2400" b="1" dirty="0" smtClean="0">
                <a:solidFill>
                  <a:srgbClr val="C00000"/>
                </a:solidFill>
              </a:rPr>
              <a:t>.</a:t>
            </a:r>
          </a:p>
          <a:p>
            <a:pPr algn="l" eaLnBrk="1" fontAlgn="auto" hangingPunct="1">
              <a:spcAft>
                <a:spcPts val="0"/>
              </a:spcAft>
              <a:defRPr/>
            </a:pPr>
            <a:endParaRPr lang="en-US" sz="2400" dirty="0" smtClean="0"/>
          </a:p>
          <a:p>
            <a:pPr algn="l" eaLnBrk="1" fontAlgn="auto" hangingPunct="1">
              <a:spcAft>
                <a:spcPts val="0"/>
              </a:spcAft>
              <a:defRPr/>
            </a:pPr>
            <a:endParaRPr lang="en-US" sz="2400" dirty="0" smtClean="0"/>
          </a:p>
          <a:p>
            <a:pPr algn="l" eaLnBrk="1" fontAlgn="auto" hangingPunct="1">
              <a:spcAft>
                <a:spcPts val="0"/>
              </a:spcAft>
              <a:defRPr/>
            </a:pPr>
            <a:endParaRPr lang="en-US" sz="2400" dirty="0" smtClean="0"/>
          </a:p>
          <a:p>
            <a:pPr algn="l" eaLnBrk="1" fontAlgn="auto" hangingPunct="1">
              <a:spcAft>
                <a:spcPts val="0"/>
              </a:spcAft>
              <a:defRPr/>
            </a:pPr>
            <a:r>
              <a:rPr lang="en-US" sz="2400" b="1" dirty="0" smtClean="0">
                <a:solidFill>
                  <a:srgbClr val="5F0801"/>
                </a:solidFill>
              </a:rPr>
              <a:t>Step 1: Great a running sum of histogram values. This means that the</a:t>
            </a:r>
          </a:p>
          <a:p>
            <a:pPr algn="l" eaLnBrk="1" fontAlgn="auto" hangingPunct="1">
              <a:spcAft>
                <a:spcPts val="0"/>
              </a:spcAft>
              <a:defRPr/>
            </a:pPr>
            <a:r>
              <a:rPr lang="en-US" sz="2400" b="1" dirty="0" smtClean="0">
                <a:solidFill>
                  <a:srgbClr val="5F0801"/>
                </a:solidFill>
              </a:rPr>
              <a:t>              values is 10, the second is 10+8=18, next is 10+8+9=27, and </a:t>
            </a:r>
          </a:p>
          <a:p>
            <a:pPr algn="l" eaLnBrk="1" fontAlgn="auto" hangingPunct="1">
              <a:spcAft>
                <a:spcPts val="0"/>
              </a:spcAft>
              <a:defRPr/>
            </a:pPr>
            <a:r>
              <a:rPr lang="en-US" sz="2400" b="1" dirty="0" smtClean="0">
                <a:solidFill>
                  <a:srgbClr val="5F0801"/>
                </a:solidFill>
              </a:rPr>
              <a:t>              soon. Here we get 10,18,27,29,43,44,49,51</a:t>
            </a:r>
            <a:r>
              <a:rPr lang="en-US" sz="2400" dirty="0" smtClean="0"/>
              <a:t>.</a:t>
            </a:r>
          </a:p>
          <a:p>
            <a:pPr algn="l" eaLnBrk="1" fontAlgn="auto" hangingPunct="1">
              <a:spcAft>
                <a:spcPts val="0"/>
              </a:spcAft>
              <a:defRPr/>
            </a:pPr>
            <a:r>
              <a:rPr lang="en-US" sz="2400" b="1" dirty="0" smtClean="0">
                <a:solidFill>
                  <a:srgbClr val="002060"/>
                </a:solidFill>
              </a:rPr>
              <a:t>Step 2: Normalize by dividing by total number of pixels. The total </a:t>
            </a:r>
          </a:p>
          <a:p>
            <a:pPr algn="l" eaLnBrk="1" fontAlgn="auto" hangingPunct="1">
              <a:spcAft>
                <a:spcPts val="0"/>
              </a:spcAft>
              <a:defRPr/>
            </a:pPr>
            <a:r>
              <a:rPr lang="en-US" sz="2400" b="1" dirty="0" smtClean="0">
                <a:solidFill>
                  <a:srgbClr val="002060"/>
                </a:solidFill>
              </a:rPr>
              <a:t>            number of pixels is 10+8+9+2+14+1+5+0=51</a:t>
            </a:r>
            <a:r>
              <a:rPr lang="en-US" sz="2400" dirty="0" smtClean="0"/>
              <a:t>.</a:t>
            </a:r>
          </a:p>
          <a:p>
            <a:pPr algn="l" eaLnBrk="1" fontAlgn="auto" hangingPunct="1">
              <a:spcAft>
                <a:spcPts val="0"/>
              </a:spcAft>
              <a:defRPr/>
            </a:pPr>
            <a:r>
              <a:rPr lang="en-US" sz="2400" b="1" dirty="0" smtClean="0">
                <a:solidFill>
                  <a:srgbClr val="213F3E"/>
                </a:solidFill>
              </a:rPr>
              <a:t>Step 3: Multiply these values by the maximum gray – level values in this   case 7 , and then round the result to the closet integer. After this</a:t>
            </a:r>
          </a:p>
          <a:p>
            <a:pPr algn="l" eaLnBrk="1" fontAlgn="auto" hangingPunct="1">
              <a:spcAft>
                <a:spcPts val="0"/>
              </a:spcAft>
              <a:defRPr/>
            </a:pPr>
            <a:r>
              <a:rPr lang="en-US" sz="2400" b="1" dirty="0" smtClean="0">
                <a:solidFill>
                  <a:srgbClr val="213F3E"/>
                </a:solidFill>
              </a:rPr>
              <a:t>              is done we obtain 1,2,4,4,6,6,7,7</a:t>
            </a:r>
            <a:r>
              <a:rPr lang="en-US" sz="2400" dirty="0" smtClean="0">
                <a:solidFill>
                  <a:srgbClr val="213F3E"/>
                </a:solidFill>
              </a:rPr>
              <a:t>. </a:t>
            </a:r>
          </a:p>
          <a:p>
            <a:pPr algn="l" eaLnBrk="1" fontAlgn="auto" hangingPunct="1">
              <a:spcAft>
                <a:spcPts val="0"/>
              </a:spcAft>
              <a:defRPr/>
            </a:pPr>
            <a:r>
              <a:rPr lang="en-US" sz="2400" b="1" dirty="0" smtClean="0">
                <a:solidFill>
                  <a:schemeClr val="accent2">
                    <a:lumMod val="50000"/>
                  </a:schemeClr>
                </a:solidFill>
              </a:rPr>
              <a:t>Step 4 : Map the original values to the results from step3 by a one –to-</a:t>
            </a:r>
          </a:p>
          <a:p>
            <a:pPr algn="l" eaLnBrk="1" fontAlgn="auto" hangingPunct="1">
              <a:spcAft>
                <a:spcPts val="0"/>
              </a:spcAft>
              <a:defRPr/>
            </a:pPr>
            <a:r>
              <a:rPr lang="en-US" sz="2400" b="1" dirty="0" smtClean="0">
                <a:solidFill>
                  <a:schemeClr val="accent2">
                    <a:lumMod val="50000"/>
                  </a:schemeClr>
                </a:solidFill>
              </a:rPr>
              <a:t>             one correspondence</a:t>
            </a:r>
            <a:r>
              <a:rPr lang="en-US" sz="2400" dirty="0" smtClean="0"/>
              <a:t>. </a:t>
            </a:r>
          </a:p>
          <a:p>
            <a:pPr algn="l" eaLnBrk="1" fontAlgn="auto" hangingPunct="1">
              <a:spcAft>
                <a:spcPts val="0"/>
              </a:spcAft>
              <a:defRPr/>
            </a:pPr>
            <a:endParaRPr lang="ar-IQ" sz="2400" dirty="0" smtClean="0"/>
          </a:p>
        </p:txBody>
      </p:sp>
      <p:sp>
        <p:nvSpPr>
          <p:cNvPr id="4" name="Slide Number Placeholder 3"/>
          <p:cNvSpPr>
            <a:spLocks noGrp="1"/>
          </p:cNvSpPr>
          <p:nvPr>
            <p:ph type="sldNum" sz="quarter" idx="12"/>
          </p:nvPr>
        </p:nvSpPr>
        <p:spPr/>
        <p:txBody>
          <a:bodyPr/>
          <a:lstStyle/>
          <a:p>
            <a:pPr>
              <a:defRPr/>
            </a:pPr>
            <a:fld id="{0D2205FF-0847-43AD-8112-A9A3A8E14533}" type="slidenum">
              <a:rPr lang="ar-IQ" smtClean="0">
                <a:solidFill>
                  <a:prstClr val="black">
                    <a:tint val="75000"/>
                  </a:prstClr>
                </a:solidFill>
              </a:rPr>
              <a:pPr>
                <a:defRPr/>
              </a:pPr>
              <a:t>16</a:t>
            </a:fld>
            <a:endParaRPr lang="ar-IQ">
              <a:solidFill>
                <a:prstClr val="black">
                  <a:tint val="75000"/>
                </a:prstClr>
              </a:solidFill>
            </a:endParaRPr>
          </a:p>
        </p:txBody>
      </p:sp>
      <p:cxnSp>
        <p:nvCxnSpPr>
          <p:cNvPr id="6" name="Straight Connector 5"/>
          <p:cNvCxnSpPr/>
          <p:nvPr/>
        </p:nvCxnSpPr>
        <p:spPr>
          <a:xfrm>
            <a:off x="8286750" y="714375"/>
            <a:ext cx="214313"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nvGraphicFramePr>
        <p:xfrm>
          <a:off x="571500" y="1428750"/>
          <a:ext cx="7858124" cy="1071563"/>
        </p:xfrm>
        <a:graphic>
          <a:graphicData uri="http://schemas.openxmlformats.org/drawingml/2006/table">
            <a:tbl>
              <a:tblPr/>
              <a:tblGrid>
                <a:gridCol w="2010466"/>
                <a:gridCol w="636425"/>
                <a:gridCol w="798861"/>
                <a:gridCol w="639088"/>
                <a:gridCol w="639088"/>
                <a:gridCol w="798861"/>
                <a:gridCol w="639088"/>
                <a:gridCol w="798861"/>
                <a:gridCol w="897386"/>
              </a:tblGrid>
              <a:tr h="571500">
                <a:tc>
                  <a:txBody>
                    <a:bodyPr/>
                    <a:lstStyle/>
                    <a:p>
                      <a:pPr algn="ctr">
                        <a:spcAft>
                          <a:spcPts val="0"/>
                        </a:spcAft>
                      </a:pPr>
                      <a:r>
                        <a:rPr lang="en-GB" sz="1400" dirty="0">
                          <a:latin typeface="Times New Roman"/>
                          <a:ea typeface="Times New Roman"/>
                        </a:rPr>
                        <a:t>Gray-level</a:t>
                      </a:r>
                      <a:r>
                        <a:rPr lang="en-US" sz="1400" dirty="0">
                          <a:latin typeface="Times New Roman"/>
                          <a:ea typeface="Times New Roman"/>
                        </a:rPr>
                        <a:t> value</a:t>
                      </a:r>
                      <a:endParaRPr lang="en-US" sz="1200" dirty="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0</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1</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3</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5</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6</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Times New Roman"/>
                          <a:ea typeface="Times New Roman"/>
                        </a:rPr>
                        <a:t>7</a:t>
                      </a:r>
                      <a:endParaRPr lang="en-US" sz="1200" dirty="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3">
                <a:tc>
                  <a:txBody>
                    <a:bodyPr/>
                    <a:lstStyle/>
                    <a:p>
                      <a:pPr algn="ctr">
                        <a:spcAft>
                          <a:spcPts val="0"/>
                        </a:spcAft>
                      </a:pPr>
                      <a:r>
                        <a:rPr lang="en-GB" sz="1400" dirty="0">
                          <a:latin typeface="Times New Roman"/>
                          <a:ea typeface="Times New Roman"/>
                        </a:rPr>
                        <a:t>No of Pixel</a:t>
                      </a:r>
                      <a:endParaRPr lang="en-US" sz="1200" dirty="0">
                        <a:latin typeface="Times New Roman"/>
                        <a:ea typeface="Times New Roman"/>
                      </a:endParaRPr>
                    </a:p>
                    <a:p>
                      <a:pPr algn="ctr">
                        <a:spcAft>
                          <a:spcPts val="0"/>
                        </a:spcAft>
                      </a:pPr>
                      <a:r>
                        <a:rPr lang="en-US" sz="1400" dirty="0">
                          <a:latin typeface="Times New Roman"/>
                          <a:ea typeface="Times New Roman"/>
                        </a:rPr>
                        <a:t>Histogram value</a:t>
                      </a:r>
                      <a:endParaRPr lang="en-US" sz="1200" dirty="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10</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8</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9</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14</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1</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5</a:t>
                      </a:r>
                      <a:endParaRPr lang="en-US" sz="120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Times New Roman"/>
                          <a:ea typeface="Times New Roman"/>
                        </a:rPr>
                        <a:t>2</a:t>
                      </a:r>
                      <a:endParaRPr lang="en-US" sz="1200" dirty="0">
                        <a:latin typeface="Times New Roman"/>
                        <a:ea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8026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28625" y="0"/>
            <a:ext cx="7772400" cy="857250"/>
          </a:xfrm>
        </p:spPr>
        <p:txBody>
          <a:bodyPr/>
          <a:lstStyle/>
          <a:p>
            <a:pPr eaLnBrk="1" hangingPunct="1"/>
            <a:r>
              <a:rPr lang="en-US" b="1" i="1" u="sng" smtClean="0">
                <a:solidFill>
                  <a:srgbClr val="00B050"/>
                </a:solidFill>
                <a:cs typeface="Times New Roman" pitchFamily="18" charset="0"/>
              </a:rPr>
              <a:t>Histogram Equalization Cont.</a:t>
            </a:r>
            <a:endParaRPr lang="ar-IQ" b="1" i="1" u="sng" smtClean="0">
              <a:solidFill>
                <a:srgbClr val="00B050"/>
              </a:solidFill>
            </a:endParaRPr>
          </a:p>
        </p:txBody>
      </p:sp>
      <p:sp>
        <p:nvSpPr>
          <p:cNvPr id="3" name="Subtitle 2"/>
          <p:cNvSpPr>
            <a:spLocks noGrp="1"/>
          </p:cNvSpPr>
          <p:nvPr>
            <p:ph type="subTitle" idx="1"/>
          </p:nvPr>
        </p:nvSpPr>
        <p:spPr>
          <a:xfrm>
            <a:off x="0" y="714375"/>
            <a:ext cx="9144000" cy="5857875"/>
          </a:xfrm>
        </p:spPr>
        <p:txBody>
          <a:bodyPr rtlCol="1">
            <a:normAutofit fontScale="92500" lnSpcReduction="10000"/>
          </a:bodyPr>
          <a:lstStyle/>
          <a:p>
            <a:pPr algn="l" eaLnBrk="1" fontAlgn="auto" hangingPunct="1">
              <a:spcAft>
                <a:spcPts val="0"/>
              </a:spcAft>
              <a:defRPr/>
            </a:pPr>
            <a:r>
              <a:rPr lang="en-US" sz="2800" b="1" dirty="0" smtClean="0">
                <a:solidFill>
                  <a:srgbClr val="C00000"/>
                </a:solidFill>
              </a:rPr>
              <a:t>The first three steps:</a:t>
            </a:r>
            <a:endParaRPr lang="en-US" sz="2800" dirty="0" smtClean="0">
              <a:solidFill>
                <a:srgbClr val="C00000"/>
              </a:solidFill>
            </a:endParaRPr>
          </a:p>
          <a:p>
            <a:pPr algn="l" eaLnBrk="1" fontAlgn="auto" hangingPunct="1">
              <a:spcAft>
                <a:spcPts val="0"/>
              </a:spcAft>
              <a:defRPr/>
            </a:pPr>
            <a:endParaRPr lang="en-US" sz="2800" b="1" dirty="0" smtClean="0">
              <a:solidFill>
                <a:srgbClr val="002060"/>
              </a:solidFill>
            </a:endParaRPr>
          </a:p>
          <a:p>
            <a:pPr algn="l" eaLnBrk="1" fontAlgn="auto" hangingPunct="1">
              <a:spcAft>
                <a:spcPts val="0"/>
              </a:spcAft>
              <a:defRPr/>
            </a:pPr>
            <a:r>
              <a:rPr lang="en-US" sz="2800" b="1" dirty="0" smtClean="0">
                <a:solidFill>
                  <a:srgbClr val="002060"/>
                </a:solidFill>
              </a:rPr>
              <a:t>.</a:t>
            </a:r>
          </a:p>
          <a:p>
            <a:pPr algn="l" eaLnBrk="1" fontAlgn="auto" hangingPunct="1">
              <a:spcAft>
                <a:spcPts val="0"/>
              </a:spcAft>
              <a:defRPr/>
            </a:pPr>
            <a:endParaRPr lang="en-US" sz="2400" dirty="0" smtClean="0"/>
          </a:p>
          <a:p>
            <a:pPr algn="l" eaLnBrk="1" fontAlgn="auto" hangingPunct="1">
              <a:spcAft>
                <a:spcPts val="0"/>
              </a:spcAft>
              <a:defRPr/>
            </a:pPr>
            <a:endParaRPr lang="en-US" sz="2400" dirty="0" smtClean="0"/>
          </a:p>
          <a:p>
            <a:pPr algn="l" eaLnBrk="1" fontAlgn="auto" hangingPunct="1">
              <a:spcAft>
                <a:spcPts val="0"/>
              </a:spcAft>
              <a:defRPr/>
            </a:pPr>
            <a:endParaRPr lang="en-US" sz="2400" dirty="0" smtClean="0"/>
          </a:p>
          <a:p>
            <a:pPr algn="l" eaLnBrk="1" fontAlgn="auto" hangingPunct="1">
              <a:spcAft>
                <a:spcPts val="0"/>
              </a:spcAft>
              <a:defRPr/>
            </a:pPr>
            <a:endParaRPr lang="en-US" sz="2400" dirty="0" smtClean="0"/>
          </a:p>
          <a:p>
            <a:pPr algn="l" eaLnBrk="1" fontAlgn="auto" hangingPunct="1">
              <a:spcAft>
                <a:spcPts val="0"/>
              </a:spcAft>
              <a:defRPr/>
            </a:pPr>
            <a:r>
              <a:rPr lang="en-US" sz="2400" b="1" dirty="0" smtClean="0">
                <a:solidFill>
                  <a:srgbClr val="C00000"/>
                </a:solidFill>
              </a:rPr>
              <a:t>The fourth step:</a:t>
            </a:r>
          </a:p>
          <a:p>
            <a:pPr algn="l" eaLnBrk="1" fontAlgn="auto" hangingPunct="1">
              <a:spcAft>
                <a:spcPts val="0"/>
              </a:spcAft>
              <a:defRPr/>
            </a:pPr>
            <a:endParaRPr lang="en-US" sz="2400" dirty="0" smtClean="0"/>
          </a:p>
          <a:p>
            <a:pPr algn="l" eaLnBrk="1" fontAlgn="auto" hangingPunct="1">
              <a:spcAft>
                <a:spcPts val="0"/>
              </a:spcAft>
              <a:defRPr/>
            </a:pPr>
            <a:endParaRPr lang="en-US" sz="2400" dirty="0" smtClean="0"/>
          </a:p>
          <a:p>
            <a:pPr algn="l" eaLnBrk="1" fontAlgn="auto" hangingPunct="1">
              <a:spcAft>
                <a:spcPts val="0"/>
              </a:spcAft>
              <a:defRPr/>
            </a:pPr>
            <a:endParaRPr lang="en-US" sz="2400" dirty="0" smtClean="0"/>
          </a:p>
          <a:p>
            <a:pPr algn="l" eaLnBrk="1" fontAlgn="auto" hangingPunct="1">
              <a:spcAft>
                <a:spcPts val="0"/>
              </a:spcAft>
              <a:defRPr/>
            </a:pPr>
            <a:r>
              <a:rPr lang="en-GB" sz="2400" b="1" dirty="0" smtClean="0">
                <a:solidFill>
                  <a:srgbClr val="002060"/>
                </a:solidFill>
              </a:rPr>
              <a:t>All pixel in the original image with </a:t>
            </a:r>
            <a:r>
              <a:rPr lang="en-GB" sz="2400" b="1" dirty="0" err="1" smtClean="0">
                <a:solidFill>
                  <a:srgbClr val="002060"/>
                </a:solidFill>
              </a:rPr>
              <a:t>gray</a:t>
            </a:r>
            <a:r>
              <a:rPr lang="en-GB" sz="2400" b="1" dirty="0" smtClean="0">
                <a:solidFill>
                  <a:srgbClr val="002060"/>
                </a:solidFill>
              </a:rPr>
              <a:t> level 0 are set to 1, values of 1 are set to 2, 2 set to 4, 3 set to 4, and so on (see figure (2-21)) histogram equalization</a:t>
            </a:r>
            <a:r>
              <a:rPr lang="en-GB" sz="2400" b="1" dirty="0" smtClean="0">
                <a:solidFill>
                  <a:srgbClr val="FF0000"/>
                </a:solidFill>
              </a:rPr>
              <a:t>, you can see the original histogram and the resulting histogram equalized histogram. Although the result is not flat, it is closer to being flat than the original</a:t>
            </a:r>
            <a:endParaRPr lang="ar-IQ" sz="2400" b="1" dirty="0" smtClean="0">
              <a:solidFill>
                <a:srgbClr val="FF0000"/>
              </a:solidFill>
            </a:endParaRPr>
          </a:p>
        </p:txBody>
      </p:sp>
      <p:sp>
        <p:nvSpPr>
          <p:cNvPr id="4" name="Slide Number Placeholder 3"/>
          <p:cNvSpPr>
            <a:spLocks noGrp="1"/>
          </p:cNvSpPr>
          <p:nvPr>
            <p:ph type="sldNum" sz="quarter" idx="12"/>
          </p:nvPr>
        </p:nvSpPr>
        <p:spPr>
          <a:xfrm>
            <a:off x="1857375" y="6286500"/>
            <a:ext cx="2133600" cy="365125"/>
          </a:xfrm>
        </p:spPr>
        <p:txBody>
          <a:bodyPr/>
          <a:lstStyle/>
          <a:p>
            <a:pPr>
              <a:defRPr/>
            </a:pPr>
            <a:fld id="{366A4216-B928-47DC-A5A0-CC2332AAAED7}" type="slidenum">
              <a:rPr lang="ar-IQ" smtClean="0">
                <a:solidFill>
                  <a:prstClr val="black">
                    <a:tint val="75000"/>
                  </a:prstClr>
                </a:solidFill>
              </a:rPr>
              <a:pPr>
                <a:defRPr/>
              </a:pPr>
              <a:t>17</a:t>
            </a:fld>
            <a:endParaRPr lang="ar-IQ" dirty="0">
              <a:solidFill>
                <a:prstClr val="black">
                  <a:tint val="75000"/>
                </a:prstClr>
              </a:solidFill>
            </a:endParaRPr>
          </a:p>
        </p:txBody>
      </p:sp>
      <p:graphicFrame>
        <p:nvGraphicFramePr>
          <p:cNvPr id="7" name="Table 6"/>
          <p:cNvGraphicFramePr>
            <a:graphicFrameLocks noGrp="1"/>
          </p:cNvGraphicFramePr>
          <p:nvPr/>
        </p:nvGraphicFramePr>
        <p:xfrm>
          <a:off x="214313" y="1143000"/>
          <a:ext cx="8643937" cy="2344738"/>
        </p:xfrm>
        <a:graphic>
          <a:graphicData uri="http://schemas.openxmlformats.org/drawingml/2006/table">
            <a:tbl>
              <a:tblPr/>
              <a:tblGrid>
                <a:gridCol w="1571624"/>
                <a:gridCol w="1000125"/>
                <a:gridCol w="857250"/>
                <a:gridCol w="928688"/>
                <a:gridCol w="857250"/>
                <a:gridCol w="928688"/>
                <a:gridCol w="785813"/>
                <a:gridCol w="785813"/>
                <a:gridCol w="928686"/>
              </a:tblGrid>
              <a:tr h="294486">
                <a:tc>
                  <a:txBody>
                    <a:bodyPr/>
                    <a:lstStyle/>
                    <a:p>
                      <a:pPr algn="ctr">
                        <a:spcAft>
                          <a:spcPts val="0"/>
                        </a:spcAft>
                      </a:pPr>
                      <a:r>
                        <a:rPr lang="en-GB" sz="1400">
                          <a:latin typeface="Times New Roman"/>
                          <a:ea typeface="Times New Roman"/>
                        </a:rPr>
                        <a:t>Gray-level</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0</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3</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5</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6</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rPr>
                        <a:t>7</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486">
                <a:tc>
                  <a:txBody>
                    <a:bodyPr/>
                    <a:lstStyle/>
                    <a:p>
                      <a:pPr algn="ctr">
                        <a:spcAft>
                          <a:spcPts val="0"/>
                        </a:spcAft>
                      </a:pPr>
                      <a:r>
                        <a:rPr lang="en-GB" sz="1400">
                          <a:latin typeface="Times New Roman"/>
                          <a:ea typeface="Times New Roman"/>
                        </a:rPr>
                        <a:t>No. of Pixel</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10</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8</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9</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14</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Times New Roman"/>
                          <a:ea typeface="Times New Roman"/>
                        </a:rPr>
                        <a:t>1</a:t>
                      </a:r>
                      <a:endParaRPr lang="en-US" sz="1200" dirty="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Times New Roman"/>
                          <a:ea typeface="Times New Roman"/>
                        </a:rPr>
                        <a:t>5</a:t>
                      </a:r>
                      <a:endParaRPr lang="en-US" sz="1200" dirty="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rPr>
                        <a:t>2</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246">
                <a:tc>
                  <a:txBody>
                    <a:bodyPr/>
                    <a:lstStyle/>
                    <a:p>
                      <a:pPr algn="ctr">
                        <a:spcAft>
                          <a:spcPts val="0"/>
                        </a:spcAft>
                      </a:pPr>
                      <a:r>
                        <a:rPr lang="en-GB" sz="1400">
                          <a:latin typeface="Times New Roman"/>
                          <a:ea typeface="Times New Roman"/>
                        </a:rPr>
                        <a:t>Run Sum</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10</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18</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27</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29</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43</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44</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49</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rPr>
                        <a:t>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510">
                <a:tc>
                  <a:txBody>
                    <a:bodyPr/>
                    <a:lstStyle/>
                    <a:p>
                      <a:pPr algn="ctr">
                        <a:spcAft>
                          <a:spcPts val="0"/>
                        </a:spcAft>
                      </a:pPr>
                      <a:r>
                        <a:rPr lang="en-GB" sz="1400">
                          <a:latin typeface="Times New Roman"/>
                          <a:ea typeface="Times New Roman"/>
                        </a:rPr>
                        <a:t>Normalized</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10/51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18/51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27/51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29/51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43/51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44/51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49/51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rPr>
                        <a:t>51/51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010">
                <a:tc>
                  <a:txBody>
                    <a:bodyPr/>
                    <a:lstStyle/>
                    <a:p>
                      <a:pPr algn="ctr">
                        <a:lnSpc>
                          <a:spcPct val="150000"/>
                        </a:lnSpc>
                        <a:spcAft>
                          <a:spcPts val="0"/>
                        </a:spcAft>
                      </a:pPr>
                      <a:r>
                        <a:rPr lang="en-GB" sz="1400">
                          <a:latin typeface="Times New Roman"/>
                          <a:ea typeface="Times New Roman"/>
                        </a:rPr>
                        <a:t>Multiply by 7</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1</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6</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6</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7</a:t>
                      </a:r>
                      <a:endParaRPr lang="en-US" sz="120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latin typeface="Times New Roman"/>
                          <a:ea typeface="Times New Roman"/>
                        </a:rPr>
                        <a:t>7</a:t>
                      </a:r>
                      <a:endParaRPr lang="en-US" sz="1200" dirty="0">
                        <a:latin typeface="Times New Roman"/>
                        <a:ea typeface="Times New Roman"/>
                      </a:endParaRPr>
                    </a:p>
                  </a:txBody>
                  <a:tcPr marL="68171" marR="681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1357313" y="3857625"/>
          <a:ext cx="7429501" cy="1069976"/>
        </p:xfrm>
        <a:graphic>
          <a:graphicData uri="http://schemas.openxmlformats.org/drawingml/2006/table">
            <a:tbl>
              <a:tblPr/>
              <a:tblGrid>
                <a:gridCol w="1154106"/>
                <a:gridCol w="757299"/>
                <a:gridCol w="811328"/>
                <a:gridCol w="783871"/>
                <a:gridCol w="784756"/>
                <a:gridCol w="810443"/>
                <a:gridCol w="758184"/>
                <a:gridCol w="677584"/>
                <a:gridCol w="891930"/>
              </a:tblGrid>
              <a:tr h="534988">
                <a:tc>
                  <a:txBody>
                    <a:bodyPr/>
                    <a:lstStyle/>
                    <a:p>
                      <a:pPr algn="ctr">
                        <a:spcAft>
                          <a:spcPts val="0"/>
                        </a:spcAft>
                      </a:pPr>
                      <a:r>
                        <a:rPr lang="en-GB" sz="1400" dirty="0">
                          <a:latin typeface="Times New Roman"/>
                          <a:ea typeface="Times New Roman"/>
                        </a:rPr>
                        <a:t>Old</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0</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1</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3</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Times New Roman"/>
                          <a:ea typeface="Times New Roman"/>
                        </a:rPr>
                        <a:t>4</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5</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6</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7</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988">
                <a:tc>
                  <a:txBody>
                    <a:bodyPr/>
                    <a:lstStyle/>
                    <a:p>
                      <a:pPr algn="ctr">
                        <a:spcAft>
                          <a:spcPts val="0"/>
                        </a:spcAft>
                      </a:pPr>
                      <a:r>
                        <a:rPr lang="en-GB" sz="1400">
                          <a:latin typeface="Times New Roman"/>
                          <a:ea typeface="Times New Roman"/>
                        </a:rPr>
                        <a:t>New</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algn="ctr">
                        <a:spcAft>
                          <a:spcPts val="0"/>
                        </a:spcAft>
                      </a:pPr>
                      <a:r>
                        <a:rPr lang="en-GB" sz="1400">
                          <a:latin typeface="Times New Roman"/>
                          <a:ea typeface="Times New Roman"/>
                        </a:rPr>
                        <a:t>1</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2</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4</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6</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6</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latin typeface="Times New Roman"/>
                          <a:ea typeface="Times New Roman"/>
                        </a:rPr>
                        <a:t>7</a:t>
                      </a:r>
                      <a:endParaRPr lang="en-US" sz="12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dirty="0">
                          <a:latin typeface="Times New Roman"/>
                          <a:ea typeface="Times New Roman"/>
                        </a:rPr>
                        <a:t>7</a:t>
                      </a:r>
                      <a:endParaRPr lang="en-US" sz="1200" dirty="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6104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53987"/>
          </a:xfrm>
        </p:spPr>
        <p:txBody>
          <a:bodyPr/>
          <a:lstStyle/>
          <a:p>
            <a:endParaRPr lang="ar-SA" smtClean="0"/>
          </a:p>
        </p:txBody>
      </p:sp>
      <p:sp>
        <p:nvSpPr>
          <p:cNvPr id="4" name="Slide Number Placeholder 3"/>
          <p:cNvSpPr>
            <a:spLocks noGrp="1"/>
          </p:cNvSpPr>
          <p:nvPr>
            <p:ph type="sldNum" sz="quarter" idx="12"/>
          </p:nvPr>
        </p:nvSpPr>
        <p:spPr/>
        <p:txBody>
          <a:bodyPr/>
          <a:lstStyle/>
          <a:p>
            <a:pPr>
              <a:defRPr/>
            </a:pPr>
            <a:fld id="{1CED8FB5-A52C-4AE3-854C-72E5BA39AA48}" type="slidenum">
              <a:rPr lang="ar-IQ" smtClean="0">
                <a:solidFill>
                  <a:prstClr val="black">
                    <a:tint val="75000"/>
                  </a:prstClr>
                </a:solidFill>
              </a:rPr>
              <a:pPr>
                <a:defRPr/>
              </a:pPr>
              <a:t>18</a:t>
            </a:fld>
            <a:endParaRPr lang="ar-IQ">
              <a:solidFill>
                <a:prstClr val="black">
                  <a:tint val="75000"/>
                </a:prstClr>
              </a:solidFill>
            </a:endParaRPr>
          </a:p>
        </p:txBody>
      </p:sp>
      <p:pic>
        <p:nvPicPr>
          <p:cNvPr id="297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85750"/>
            <a:ext cx="71437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Content Placeholder 7"/>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214438" y="3357563"/>
            <a:ext cx="7286625" cy="3500437"/>
          </a:xfrm>
        </p:spPr>
      </p:pic>
    </p:spTree>
    <p:extLst>
      <p:ext uri="{BB962C8B-B14F-4D97-AF65-F5344CB8AC3E}">
        <p14:creationId xmlns:p14="http://schemas.microsoft.com/office/powerpoint/2010/main" val="385810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6925"/>
          </a:xfrm>
        </p:spPr>
        <p:txBody>
          <a:bodyPr/>
          <a:lstStyle/>
          <a:p>
            <a:endParaRPr lang="ar-SA" smtClean="0"/>
          </a:p>
        </p:txBody>
      </p:sp>
      <p:pic>
        <p:nvPicPr>
          <p:cNvPr id="13315"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8501063" cy="7215188"/>
          </a:xfrm>
        </p:spPr>
      </p:pic>
      <p:sp>
        <p:nvSpPr>
          <p:cNvPr id="4" name="Slide Number Placeholder 3"/>
          <p:cNvSpPr>
            <a:spLocks noGrp="1"/>
          </p:cNvSpPr>
          <p:nvPr>
            <p:ph type="sldNum" sz="quarter" idx="12"/>
          </p:nvPr>
        </p:nvSpPr>
        <p:spPr/>
        <p:txBody>
          <a:bodyPr/>
          <a:lstStyle/>
          <a:p>
            <a:pPr>
              <a:defRPr/>
            </a:pPr>
            <a:fld id="{25FEB5C8-EC92-4C59-9A6A-06D32D9D3030}" type="slidenum">
              <a:rPr lang="ar-IQ" smtClean="0">
                <a:solidFill>
                  <a:prstClr val="black">
                    <a:tint val="75000"/>
                  </a:prstClr>
                </a:solidFill>
              </a:rPr>
              <a:pPr>
                <a:defRPr/>
              </a:pPr>
              <a:t>2</a:t>
            </a:fld>
            <a:endParaRPr lang="ar-IQ">
              <a:solidFill>
                <a:prstClr val="black">
                  <a:tint val="75000"/>
                </a:prstClr>
              </a:solidFill>
            </a:endParaRPr>
          </a:p>
        </p:txBody>
      </p:sp>
    </p:spTree>
    <p:extLst>
      <p:ext uri="{BB962C8B-B14F-4D97-AF65-F5344CB8AC3E}">
        <p14:creationId xmlns:p14="http://schemas.microsoft.com/office/powerpoint/2010/main" val="71932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500063" y="428625"/>
            <a:ext cx="7772400" cy="857250"/>
          </a:xfrm>
        </p:spPr>
        <p:txBody>
          <a:bodyPr/>
          <a:lstStyle/>
          <a:p>
            <a:pPr eaLnBrk="1" hangingPunct="1">
              <a:defRPr/>
            </a:pPr>
            <a:r>
              <a:rPr lang="en-US" b="1" i="1" u="sng" dirty="0" smtClean="0">
                <a:solidFill>
                  <a:schemeClr val="accent3">
                    <a:lumMod val="75000"/>
                  </a:schemeClr>
                </a:solidFill>
              </a:rPr>
              <a:t>Histogram Modifications</a:t>
            </a:r>
            <a:endParaRPr lang="ar-IQ" b="1" i="1" dirty="0" smtClean="0">
              <a:solidFill>
                <a:schemeClr val="accent3">
                  <a:lumMod val="75000"/>
                </a:schemeClr>
              </a:solidFill>
            </a:endParaRPr>
          </a:p>
        </p:txBody>
      </p:sp>
      <p:sp>
        <p:nvSpPr>
          <p:cNvPr id="3" name="Subtitle 2"/>
          <p:cNvSpPr>
            <a:spLocks noGrp="1"/>
          </p:cNvSpPr>
          <p:nvPr>
            <p:ph type="subTitle" idx="1"/>
          </p:nvPr>
        </p:nvSpPr>
        <p:spPr>
          <a:xfrm>
            <a:off x="500063" y="1285875"/>
            <a:ext cx="8358187" cy="5572125"/>
          </a:xfrm>
        </p:spPr>
        <p:txBody>
          <a:bodyPr rtlCol="1">
            <a:normAutofit/>
          </a:bodyPr>
          <a:lstStyle/>
          <a:p>
            <a:pPr algn="l" eaLnBrk="1" fontAlgn="auto" hangingPunct="1">
              <a:spcAft>
                <a:spcPts val="0"/>
              </a:spcAft>
              <a:defRPr/>
            </a:pPr>
            <a:r>
              <a:rPr lang="en-US" b="1" dirty="0" smtClean="0">
                <a:solidFill>
                  <a:srgbClr val="002060"/>
                </a:solidFill>
              </a:rPr>
              <a:t>The gray level histogram of an image is the distribution of the gray level in an image</a:t>
            </a:r>
            <a:r>
              <a:rPr lang="en-US" b="1" dirty="0" smtClean="0">
                <a:solidFill>
                  <a:srgbClr val="C00000"/>
                </a:solidFill>
              </a:rPr>
              <a:t>. </a:t>
            </a:r>
          </a:p>
          <a:p>
            <a:pPr algn="l" eaLnBrk="1" fontAlgn="auto" hangingPunct="1">
              <a:spcAft>
                <a:spcPts val="0"/>
              </a:spcAft>
              <a:defRPr/>
            </a:pPr>
            <a:r>
              <a:rPr lang="en-US" b="1" dirty="0" smtClean="0">
                <a:solidFill>
                  <a:srgbClr val="FF0000"/>
                </a:solidFill>
              </a:rPr>
              <a:t>The</a:t>
            </a:r>
            <a:r>
              <a:rPr lang="en-US" b="1" dirty="0" smtClean="0">
                <a:solidFill>
                  <a:srgbClr val="C00000"/>
                </a:solidFill>
              </a:rPr>
              <a:t> </a:t>
            </a:r>
            <a:r>
              <a:rPr lang="en-US" b="1" dirty="0" smtClean="0">
                <a:solidFill>
                  <a:srgbClr val="FF0000"/>
                </a:solidFill>
              </a:rPr>
              <a:t>histogram can be modified by mapping functions, which will stretch, shrink (compress), or slide the histogram</a:t>
            </a:r>
            <a:r>
              <a:rPr lang="en-US" b="1" dirty="0" smtClean="0">
                <a:solidFill>
                  <a:srgbClr val="7030A0"/>
                </a:solidFill>
              </a:rPr>
              <a:t>.</a:t>
            </a:r>
            <a:r>
              <a:rPr lang="en-US" b="1" dirty="0" smtClean="0">
                <a:solidFill>
                  <a:srgbClr val="0070C0"/>
                </a:solidFill>
              </a:rPr>
              <a:t>  Next Figure  illustrates a graphical representation of histogram stretch, shrink and slide.</a:t>
            </a:r>
          </a:p>
          <a:p>
            <a:pPr algn="l" eaLnBrk="1" fontAlgn="auto" hangingPunct="1">
              <a:spcAft>
                <a:spcPts val="0"/>
              </a:spcAft>
              <a:defRPr/>
            </a:pPr>
            <a:r>
              <a:rPr lang="en-US" sz="2400" dirty="0" smtClean="0"/>
              <a:t>.</a:t>
            </a:r>
          </a:p>
          <a:p>
            <a:pPr algn="l" eaLnBrk="1" fontAlgn="auto" hangingPunct="1">
              <a:spcAft>
                <a:spcPts val="0"/>
              </a:spcAft>
              <a:defRPr/>
            </a:pPr>
            <a:endParaRPr lang="ar-IQ" sz="2400" dirty="0" smtClean="0"/>
          </a:p>
        </p:txBody>
      </p:sp>
      <p:sp>
        <p:nvSpPr>
          <p:cNvPr id="4" name="Slide Number Placeholder 3"/>
          <p:cNvSpPr>
            <a:spLocks noGrp="1"/>
          </p:cNvSpPr>
          <p:nvPr>
            <p:ph type="sldNum" sz="quarter" idx="12"/>
          </p:nvPr>
        </p:nvSpPr>
        <p:spPr/>
        <p:txBody>
          <a:bodyPr/>
          <a:lstStyle/>
          <a:p>
            <a:pPr>
              <a:defRPr/>
            </a:pPr>
            <a:fld id="{A5B2C97E-80F5-434F-B9C6-741644414DB0}" type="slidenum">
              <a:rPr lang="ar-IQ" smtClean="0">
                <a:solidFill>
                  <a:prstClr val="black">
                    <a:tint val="75000"/>
                  </a:prstClr>
                </a:solidFill>
              </a:rPr>
              <a:pPr>
                <a:defRPr/>
              </a:pPr>
              <a:t>3</a:t>
            </a:fld>
            <a:endParaRPr lang="ar-IQ">
              <a:solidFill>
                <a:prstClr val="black">
                  <a:tint val="75000"/>
                </a:prstClr>
              </a:solidFill>
            </a:endParaRPr>
          </a:p>
        </p:txBody>
      </p:sp>
    </p:spTree>
    <p:extLst>
      <p:ext uri="{BB962C8B-B14F-4D97-AF65-F5344CB8AC3E}">
        <p14:creationId xmlns:p14="http://schemas.microsoft.com/office/powerpoint/2010/main" val="2633999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796925"/>
          </a:xfrm>
        </p:spPr>
        <p:txBody>
          <a:bodyPr/>
          <a:lstStyle/>
          <a:p>
            <a:endParaRPr lang="ar-SA" smtClean="0"/>
          </a:p>
        </p:txBody>
      </p:sp>
      <p:pic>
        <p:nvPicPr>
          <p:cNvPr id="15363"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3" y="357188"/>
            <a:ext cx="8929687" cy="6286500"/>
          </a:xfrm>
        </p:spPr>
      </p:pic>
      <p:sp>
        <p:nvSpPr>
          <p:cNvPr id="4" name="Slide Number Placeholder 3"/>
          <p:cNvSpPr>
            <a:spLocks noGrp="1"/>
          </p:cNvSpPr>
          <p:nvPr>
            <p:ph type="sldNum" sz="quarter" idx="12"/>
          </p:nvPr>
        </p:nvSpPr>
        <p:spPr/>
        <p:txBody>
          <a:bodyPr/>
          <a:lstStyle/>
          <a:p>
            <a:pPr>
              <a:defRPr/>
            </a:pPr>
            <a:fld id="{D98C67F1-2FA5-4757-81D9-CCF1FF8F0D2E}" type="slidenum">
              <a:rPr lang="ar-IQ" smtClean="0">
                <a:solidFill>
                  <a:prstClr val="black">
                    <a:tint val="75000"/>
                  </a:prstClr>
                </a:solidFill>
              </a:rPr>
              <a:pPr>
                <a:defRPr/>
              </a:pPr>
              <a:t>4</a:t>
            </a:fld>
            <a:endParaRPr lang="ar-IQ">
              <a:solidFill>
                <a:prstClr val="black">
                  <a:tint val="75000"/>
                </a:prstClr>
              </a:solidFill>
            </a:endParaRPr>
          </a:p>
        </p:txBody>
      </p:sp>
    </p:spTree>
    <p:extLst>
      <p:ext uri="{BB962C8B-B14F-4D97-AF65-F5344CB8AC3E}">
        <p14:creationId xmlns:p14="http://schemas.microsoft.com/office/powerpoint/2010/main" val="4174824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28625" y="0"/>
            <a:ext cx="7772400" cy="857250"/>
          </a:xfrm>
        </p:spPr>
        <p:txBody>
          <a:bodyPr/>
          <a:lstStyle/>
          <a:p>
            <a:pPr eaLnBrk="1" hangingPunct="1"/>
            <a:r>
              <a:rPr lang="en-GB" b="1" i="1" smtClean="0">
                <a:solidFill>
                  <a:srgbClr val="FF0000"/>
                </a:solidFill>
                <a:cs typeface="Times New Roman" pitchFamily="18" charset="0"/>
              </a:rPr>
              <a:t>mapping function</a:t>
            </a:r>
            <a:endParaRPr lang="ar-IQ" b="1" i="1" smtClean="0">
              <a:solidFill>
                <a:srgbClr val="FF0000"/>
              </a:solidFill>
            </a:endParaRPr>
          </a:p>
        </p:txBody>
      </p:sp>
      <p:sp>
        <p:nvSpPr>
          <p:cNvPr id="3" name="Subtitle 2"/>
          <p:cNvSpPr>
            <a:spLocks noGrp="1"/>
          </p:cNvSpPr>
          <p:nvPr>
            <p:ph type="subTitle" idx="1"/>
          </p:nvPr>
        </p:nvSpPr>
        <p:spPr>
          <a:xfrm>
            <a:off x="285750" y="714375"/>
            <a:ext cx="8572500" cy="6143625"/>
          </a:xfrm>
        </p:spPr>
        <p:txBody>
          <a:bodyPr rtlCol="1">
            <a:normAutofit/>
          </a:bodyPr>
          <a:lstStyle/>
          <a:p>
            <a:pPr algn="l" eaLnBrk="1" fontAlgn="auto" hangingPunct="1">
              <a:spcAft>
                <a:spcPts val="0"/>
              </a:spcAft>
              <a:defRPr/>
            </a:pPr>
            <a:r>
              <a:rPr lang="en-US" sz="2400" b="1" dirty="0" smtClean="0">
                <a:solidFill>
                  <a:srgbClr val="7030A0"/>
                </a:solidFill>
              </a:rPr>
              <a:t>The mapping function for histogram stretch can be found by the </a:t>
            </a:r>
            <a:endParaRPr lang="ar-SA" sz="2400" b="1" dirty="0" smtClean="0">
              <a:solidFill>
                <a:srgbClr val="7030A0"/>
              </a:solidFill>
            </a:endParaRPr>
          </a:p>
          <a:p>
            <a:pPr algn="l" eaLnBrk="1" fontAlgn="auto" hangingPunct="1">
              <a:spcAft>
                <a:spcPts val="0"/>
              </a:spcAft>
              <a:defRPr/>
            </a:pPr>
            <a:r>
              <a:rPr lang="en-US" sz="2400" b="1" dirty="0" smtClean="0">
                <a:solidFill>
                  <a:srgbClr val="7030A0"/>
                </a:solidFill>
              </a:rPr>
              <a:t>following equation:</a:t>
            </a:r>
          </a:p>
          <a:p>
            <a:pPr algn="l" eaLnBrk="1" fontAlgn="auto" hangingPunct="1">
              <a:spcAft>
                <a:spcPts val="0"/>
              </a:spcAft>
              <a:defRPr/>
            </a:pPr>
            <a:endParaRPr lang="en-US" sz="2400" b="1" dirty="0" smtClean="0">
              <a:solidFill>
                <a:srgbClr val="002060"/>
              </a:solidFill>
            </a:endParaRPr>
          </a:p>
          <a:p>
            <a:pPr algn="l" eaLnBrk="1" fontAlgn="auto" hangingPunct="1">
              <a:spcAft>
                <a:spcPts val="0"/>
              </a:spcAft>
              <a:defRPr/>
            </a:pPr>
            <a:r>
              <a:rPr lang="en-US" sz="2400" b="1" dirty="0" smtClean="0">
                <a:solidFill>
                  <a:srgbClr val="002060"/>
                </a:solidFill>
              </a:rPr>
              <a:t>Stretch (I (r, c)) =                                                      [MAX-MIN] + MIN</a:t>
            </a:r>
          </a:p>
          <a:p>
            <a:pPr algn="l" eaLnBrk="1" fontAlgn="auto" hangingPunct="1">
              <a:spcAft>
                <a:spcPts val="0"/>
              </a:spcAft>
              <a:defRPr/>
            </a:pPr>
            <a:endParaRPr lang="en-US" sz="2400" b="1" dirty="0" smtClean="0">
              <a:solidFill>
                <a:srgbClr val="002060"/>
              </a:solidFill>
            </a:endParaRPr>
          </a:p>
          <a:p>
            <a:pPr algn="l" eaLnBrk="1" fontAlgn="auto" hangingPunct="1">
              <a:spcAft>
                <a:spcPts val="0"/>
              </a:spcAft>
              <a:defRPr/>
            </a:pPr>
            <a:r>
              <a:rPr lang="en-US" sz="2400" b="1" dirty="0" smtClean="0">
                <a:solidFill>
                  <a:srgbClr val="00B050"/>
                </a:solidFill>
              </a:rPr>
              <a:t>Where, I(</a:t>
            </a:r>
            <a:r>
              <a:rPr lang="en-US" sz="2400" b="1" dirty="0" err="1" smtClean="0">
                <a:solidFill>
                  <a:srgbClr val="00B050"/>
                </a:solidFill>
              </a:rPr>
              <a:t>r,c</a:t>
            </a:r>
            <a:r>
              <a:rPr lang="en-US" sz="2400" b="1" dirty="0" smtClean="0">
                <a:solidFill>
                  <a:srgbClr val="00B050"/>
                </a:solidFill>
              </a:rPr>
              <a:t>) max is the largest gray- level in the image I(</a:t>
            </a:r>
            <a:r>
              <a:rPr lang="en-US" sz="2400" b="1" dirty="0" err="1" smtClean="0">
                <a:solidFill>
                  <a:srgbClr val="00B050"/>
                </a:solidFill>
              </a:rPr>
              <a:t>r,c</a:t>
            </a:r>
            <a:r>
              <a:rPr lang="en-US" sz="2400" b="1" dirty="0" smtClean="0">
                <a:solidFill>
                  <a:srgbClr val="00B050"/>
                </a:solidFill>
              </a:rPr>
              <a:t>).</a:t>
            </a:r>
          </a:p>
          <a:p>
            <a:pPr algn="l" eaLnBrk="1" fontAlgn="auto" hangingPunct="1">
              <a:spcAft>
                <a:spcPts val="0"/>
              </a:spcAft>
              <a:defRPr/>
            </a:pPr>
            <a:r>
              <a:rPr lang="en-US" sz="2400" b="1" dirty="0" smtClean="0">
                <a:solidFill>
                  <a:srgbClr val="5E0251"/>
                </a:solidFill>
              </a:rPr>
              <a:t>  I(</a:t>
            </a:r>
            <a:r>
              <a:rPr lang="en-US" sz="2400" b="1" dirty="0" err="1" smtClean="0">
                <a:solidFill>
                  <a:srgbClr val="5E0251"/>
                </a:solidFill>
              </a:rPr>
              <a:t>r,c</a:t>
            </a:r>
            <a:r>
              <a:rPr lang="en-US" sz="2400" b="1" dirty="0" smtClean="0">
                <a:solidFill>
                  <a:srgbClr val="5E0251"/>
                </a:solidFill>
              </a:rPr>
              <a:t>) min is the smallest  gray- level in the image I(</a:t>
            </a:r>
            <a:r>
              <a:rPr lang="en-US" sz="2400" b="1" dirty="0" err="1" smtClean="0">
                <a:solidFill>
                  <a:srgbClr val="5E0251"/>
                </a:solidFill>
              </a:rPr>
              <a:t>r,c</a:t>
            </a:r>
            <a:r>
              <a:rPr lang="en-US" sz="2400" b="1" dirty="0" smtClean="0">
                <a:solidFill>
                  <a:srgbClr val="5E0251"/>
                </a:solidFill>
              </a:rPr>
              <a:t>).</a:t>
            </a:r>
          </a:p>
          <a:p>
            <a:pPr algn="l" eaLnBrk="1" fontAlgn="auto" hangingPunct="1">
              <a:spcAft>
                <a:spcPts val="0"/>
              </a:spcAft>
              <a:defRPr/>
            </a:pPr>
            <a:r>
              <a:rPr lang="en-US" sz="2400" b="1" dirty="0" smtClean="0">
                <a:solidFill>
                  <a:srgbClr val="5F0801"/>
                </a:solidFill>
              </a:rPr>
              <a:t> MAX and MIN correspond to the maximum and minimum gray –</a:t>
            </a:r>
          </a:p>
          <a:p>
            <a:pPr algn="l" eaLnBrk="1" fontAlgn="auto" hangingPunct="1">
              <a:spcAft>
                <a:spcPts val="0"/>
              </a:spcAft>
              <a:defRPr/>
            </a:pPr>
            <a:r>
              <a:rPr lang="en-US" sz="2400" b="1" dirty="0" smtClean="0">
                <a:solidFill>
                  <a:srgbClr val="5F0801"/>
                </a:solidFill>
              </a:rPr>
              <a:t> level values possible (for an 8-bit image these are 255 and 0)</a:t>
            </a:r>
            <a:r>
              <a:rPr lang="en-US" sz="2400" b="1" dirty="0" smtClean="0">
                <a:solidFill>
                  <a:srgbClr val="002060"/>
                </a:solidFill>
              </a:rPr>
              <a:t>.</a:t>
            </a:r>
          </a:p>
          <a:p>
            <a:pPr algn="l" eaLnBrk="1" fontAlgn="auto" hangingPunct="1">
              <a:spcAft>
                <a:spcPts val="0"/>
              </a:spcAft>
              <a:defRPr/>
            </a:pPr>
            <a:r>
              <a:rPr lang="en-US" sz="2400" b="1" dirty="0" smtClean="0">
                <a:solidFill>
                  <a:srgbClr val="213F3E"/>
                </a:solidFill>
              </a:rPr>
              <a:t>This equation will take an image and stretch the histogram a cross the entire gray-level range which has the effect of increasing the contrast of a low contrast image of histogram stretching).</a:t>
            </a:r>
          </a:p>
          <a:p>
            <a:pPr algn="l" eaLnBrk="1" fontAlgn="auto" hangingPunct="1">
              <a:spcAft>
                <a:spcPts val="0"/>
              </a:spcAft>
              <a:defRPr/>
            </a:pPr>
            <a:r>
              <a:rPr lang="en-US" sz="2400" dirty="0" smtClean="0"/>
              <a:t>.</a:t>
            </a:r>
          </a:p>
          <a:p>
            <a:pPr algn="l" eaLnBrk="1" fontAlgn="auto" hangingPunct="1">
              <a:spcAft>
                <a:spcPts val="0"/>
              </a:spcAft>
              <a:defRPr/>
            </a:pPr>
            <a:endParaRPr lang="ar-IQ" sz="2400" dirty="0" smtClean="0"/>
          </a:p>
        </p:txBody>
      </p:sp>
      <p:sp>
        <p:nvSpPr>
          <p:cNvPr id="1638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ar-SA" smtClean="0">
              <a:solidFill>
                <a:prstClr val="black"/>
              </a:solidFill>
              <a:latin typeface="Arial" pitchFamily="34" charset="0"/>
            </a:endParaRPr>
          </a:p>
        </p:txBody>
      </p:sp>
      <p:graphicFrame>
        <p:nvGraphicFramePr>
          <p:cNvPr id="16389" name="Object 1"/>
          <p:cNvGraphicFramePr>
            <a:graphicFrameLocks noChangeAspect="1"/>
          </p:cNvGraphicFramePr>
          <p:nvPr/>
        </p:nvGraphicFramePr>
        <p:xfrm>
          <a:off x="2500313" y="1714500"/>
          <a:ext cx="3500437" cy="1214438"/>
        </p:xfrm>
        <a:graphic>
          <a:graphicData uri="http://schemas.openxmlformats.org/presentationml/2006/ole">
            <mc:AlternateContent xmlns:mc="http://schemas.openxmlformats.org/markup-compatibility/2006">
              <mc:Choice xmlns:v="urn:schemas-microsoft-com:vml" Requires="v">
                <p:oleObj spid="_x0000_s14346" name="Equation" r:id="rId3" imgW="1930400" imgH="635000" progId="Equation.3">
                  <p:embed/>
                </p:oleObj>
              </mc:Choice>
              <mc:Fallback>
                <p:oleObj name="Equation" r:id="rId3" imgW="1930400" imgH="63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1714500"/>
                        <a:ext cx="350043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BFC6A434-48F3-43B1-82E7-C898B844AD47}" type="slidenum">
              <a:rPr lang="ar-IQ" smtClean="0">
                <a:solidFill>
                  <a:prstClr val="black">
                    <a:tint val="75000"/>
                  </a:prstClr>
                </a:solidFill>
              </a:rPr>
              <a:pPr>
                <a:defRPr/>
              </a:pPr>
              <a:t>5</a:t>
            </a:fld>
            <a:endParaRPr lang="ar-IQ">
              <a:solidFill>
                <a:prstClr val="black">
                  <a:tint val="75000"/>
                </a:prstClr>
              </a:solidFill>
            </a:endParaRPr>
          </a:p>
        </p:txBody>
      </p:sp>
    </p:spTree>
    <p:extLst>
      <p:ext uri="{BB962C8B-B14F-4D97-AF65-F5344CB8AC3E}">
        <p14:creationId xmlns:p14="http://schemas.microsoft.com/office/powerpoint/2010/main" val="1183984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796925"/>
          </a:xfrm>
        </p:spPr>
        <p:txBody>
          <a:bodyPr/>
          <a:lstStyle/>
          <a:p>
            <a:endParaRPr lang="ar-SA" smtClean="0"/>
          </a:p>
        </p:txBody>
      </p:sp>
      <p:sp>
        <p:nvSpPr>
          <p:cNvPr id="17411" name="Content Placeholder 3"/>
          <p:cNvSpPr>
            <a:spLocks noGrp="1"/>
          </p:cNvSpPr>
          <p:nvPr>
            <p:ph idx="1"/>
          </p:nvPr>
        </p:nvSpPr>
        <p:spPr>
          <a:xfrm>
            <a:off x="457200" y="1143000"/>
            <a:ext cx="8229600" cy="4983163"/>
          </a:xfrm>
        </p:spPr>
        <p:txBody>
          <a:bodyPr/>
          <a:lstStyle/>
          <a:p>
            <a:endParaRPr lang="ar-SA" smtClean="0"/>
          </a:p>
        </p:txBody>
      </p:sp>
      <p:sp>
        <p:nvSpPr>
          <p:cNvPr id="1741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ar-SA" smtClean="0">
              <a:solidFill>
                <a:prstClr val="black"/>
              </a:solidFill>
              <a:latin typeface="Arial" pitchFamily="34" charset="0"/>
            </a:endParaRPr>
          </a:p>
        </p:txBody>
      </p:sp>
      <p:grpSp>
        <p:nvGrpSpPr>
          <p:cNvPr id="17413" name="Group 1"/>
          <p:cNvGrpSpPr>
            <a:grpSpLocks noChangeAspect="1"/>
          </p:cNvGrpSpPr>
          <p:nvPr/>
        </p:nvGrpSpPr>
        <p:grpSpPr bwMode="auto">
          <a:xfrm>
            <a:off x="214313" y="214313"/>
            <a:ext cx="7715250" cy="3429000"/>
            <a:chOff x="2530" y="5500"/>
            <a:chExt cx="8946" cy="4406"/>
          </a:xfrm>
        </p:grpSpPr>
        <p:sp>
          <p:nvSpPr>
            <p:cNvPr id="17422" name="AutoShape 6"/>
            <p:cNvSpPr>
              <a:spLocks noChangeAspect="1" noChangeArrowheads="1" noTextEdit="1"/>
            </p:cNvSpPr>
            <p:nvPr/>
          </p:nvSpPr>
          <p:spPr bwMode="auto">
            <a:xfrm>
              <a:off x="2530" y="5500"/>
              <a:ext cx="8946" cy="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GB" smtClean="0">
                <a:solidFill>
                  <a:prstClr val="black"/>
                </a:solidFill>
                <a:latin typeface="Arial" pitchFamily="34" charset="0"/>
                <a:cs typeface="Arial" pitchFamily="34" charset="0"/>
              </a:endParaRPr>
            </a:p>
          </p:txBody>
        </p:sp>
        <p:pic>
          <p:nvPicPr>
            <p:cNvPr id="17423" name="Picture 5" descr="man-ori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 y="5500"/>
              <a:ext cx="3521" cy="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4" descr="man-hist-orig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 y="5500"/>
              <a:ext cx="3521" cy="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 Box 3"/>
            <p:cNvSpPr txBox="1">
              <a:spLocks noChangeArrowheads="1"/>
            </p:cNvSpPr>
            <p:nvPr/>
          </p:nvSpPr>
          <p:spPr bwMode="auto">
            <a:xfrm>
              <a:off x="2530" y="9140"/>
              <a:ext cx="3167"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066" tIns="37033" rIns="74066" bIns="37033">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fontAlgn="base">
                <a:spcBef>
                  <a:spcPct val="0"/>
                </a:spcBef>
                <a:spcAft>
                  <a:spcPct val="0"/>
                </a:spcAft>
              </a:pPr>
              <a:r>
                <a:rPr lang="en-US" sz="1200" smtClean="0">
                  <a:solidFill>
                    <a:srgbClr val="000000"/>
                  </a:solidFill>
                  <a:cs typeface="Times New Roman" pitchFamily="18" charset="0"/>
                </a:rPr>
                <a:t>Low-contrast image</a:t>
              </a:r>
              <a:endParaRPr lang="en-US" smtClean="0">
                <a:solidFill>
                  <a:prstClr val="black"/>
                </a:solidFill>
              </a:endParaRPr>
            </a:p>
          </p:txBody>
        </p:sp>
        <p:sp>
          <p:nvSpPr>
            <p:cNvPr id="17426" name="Text Box 2"/>
            <p:cNvSpPr txBox="1">
              <a:spLocks noChangeArrowheads="1"/>
            </p:cNvSpPr>
            <p:nvPr/>
          </p:nvSpPr>
          <p:spPr bwMode="auto">
            <a:xfrm>
              <a:off x="6628" y="9140"/>
              <a:ext cx="3813" cy="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066" tIns="37033" rIns="74066" bIns="37033"/>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fontAlgn="base">
                <a:spcBef>
                  <a:spcPct val="0"/>
                </a:spcBef>
                <a:spcAft>
                  <a:spcPct val="0"/>
                </a:spcAft>
              </a:pPr>
              <a:r>
                <a:rPr lang="en-US" sz="1200" smtClean="0">
                  <a:solidFill>
                    <a:srgbClr val="000000"/>
                  </a:solidFill>
                  <a:cs typeface="Times New Roman" pitchFamily="18" charset="0"/>
                </a:rPr>
                <a:t>Histogram of low-contrast image</a:t>
              </a:r>
              <a:endParaRPr lang="en-US" smtClean="0">
                <a:solidFill>
                  <a:prstClr val="black"/>
                </a:solidFill>
              </a:endParaRPr>
            </a:p>
          </p:txBody>
        </p:sp>
      </p:grpSp>
      <p:sp>
        <p:nvSpPr>
          <p:cNvPr id="17414" name="Rectangle 1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ar-SA" smtClean="0">
              <a:solidFill>
                <a:prstClr val="black"/>
              </a:solidFill>
              <a:latin typeface="Arial" pitchFamily="34" charset="0"/>
            </a:endParaRPr>
          </a:p>
        </p:txBody>
      </p:sp>
      <p:grpSp>
        <p:nvGrpSpPr>
          <p:cNvPr id="17415" name="Group 10"/>
          <p:cNvGrpSpPr>
            <a:grpSpLocks noChangeAspect="1"/>
          </p:cNvGrpSpPr>
          <p:nvPr/>
        </p:nvGrpSpPr>
        <p:grpSpPr bwMode="auto">
          <a:xfrm>
            <a:off x="500063" y="3357563"/>
            <a:ext cx="7000875" cy="3752850"/>
            <a:chOff x="2530" y="8600"/>
            <a:chExt cx="9488" cy="4689"/>
          </a:xfrm>
        </p:grpSpPr>
        <p:sp>
          <p:nvSpPr>
            <p:cNvPr id="17417" name="AutoShape 15"/>
            <p:cNvSpPr>
              <a:spLocks noChangeAspect="1" noChangeArrowheads="1" noTextEdit="1"/>
            </p:cNvSpPr>
            <p:nvPr/>
          </p:nvSpPr>
          <p:spPr bwMode="auto">
            <a:xfrm>
              <a:off x="2530" y="8600"/>
              <a:ext cx="9488" cy="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GB" smtClean="0">
                <a:solidFill>
                  <a:prstClr val="black"/>
                </a:solidFill>
                <a:latin typeface="Arial" pitchFamily="34" charset="0"/>
                <a:cs typeface="Arial" pitchFamily="34" charset="0"/>
              </a:endParaRPr>
            </a:p>
          </p:txBody>
        </p:sp>
        <p:pic>
          <p:nvPicPr>
            <p:cNvPr id="17418" name="Picture 14" descr="man-stretch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 y="8600"/>
              <a:ext cx="3736" cy="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3" descr="man-hist-stretch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0" y="8600"/>
              <a:ext cx="3736" cy="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2530" y="12463"/>
              <a:ext cx="4028"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494" tIns="34747" rIns="69494" bIns="3474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fontAlgn="base">
                <a:spcBef>
                  <a:spcPct val="0"/>
                </a:spcBef>
                <a:spcAft>
                  <a:spcPct val="0"/>
                </a:spcAft>
              </a:pPr>
              <a:r>
                <a:rPr lang="en-US" sz="1200" smtClean="0">
                  <a:solidFill>
                    <a:srgbClr val="000000"/>
                  </a:solidFill>
                  <a:cs typeface="Times New Roman" pitchFamily="18" charset="0"/>
                </a:rPr>
                <a:t>Image after histogram stretching</a:t>
              </a:r>
              <a:endParaRPr lang="en-US" smtClean="0">
                <a:solidFill>
                  <a:prstClr val="black"/>
                </a:solidFill>
              </a:endParaRPr>
            </a:p>
          </p:txBody>
        </p:sp>
        <p:sp>
          <p:nvSpPr>
            <p:cNvPr id="17421" name="Text Box 11"/>
            <p:cNvSpPr txBox="1">
              <a:spLocks noChangeArrowheads="1"/>
            </p:cNvSpPr>
            <p:nvPr/>
          </p:nvSpPr>
          <p:spPr bwMode="auto">
            <a:xfrm>
              <a:off x="7076" y="12463"/>
              <a:ext cx="4358"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494" tIns="34747" rIns="69494" bIns="3474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algn="r" rtl="1" fontAlgn="base">
                <a:spcBef>
                  <a:spcPct val="0"/>
                </a:spcBef>
                <a:spcAft>
                  <a:spcPct val="0"/>
                </a:spcAft>
              </a:pPr>
              <a:r>
                <a:rPr lang="en-US" sz="1200" smtClean="0">
                  <a:solidFill>
                    <a:srgbClr val="000000"/>
                  </a:solidFill>
                  <a:cs typeface="Times New Roman" pitchFamily="18" charset="0"/>
                </a:rPr>
                <a:t>Histogram of image after stretching</a:t>
              </a:r>
              <a:endParaRPr lang="en-US" smtClean="0">
                <a:solidFill>
                  <a:prstClr val="black"/>
                </a:solidFill>
              </a:endParaRPr>
            </a:p>
          </p:txBody>
        </p:sp>
      </p:grpSp>
      <p:sp>
        <p:nvSpPr>
          <p:cNvPr id="18" name="Slide Number Placeholder 17"/>
          <p:cNvSpPr>
            <a:spLocks noGrp="1"/>
          </p:cNvSpPr>
          <p:nvPr>
            <p:ph type="sldNum" sz="quarter" idx="12"/>
          </p:nvPr>
        </p:nvSpPr>
        <p:spPr/>
        <p:txBody>
          <a:bodyPr/>
          <a:lstStyle/>
          <a:p>
            <a:pPr>
              <a:defRPr/>
            </a:pPr>
            <a:fld id="{BA6B196A-F16C-4A54-B977-CC7AB9583E79}" type="slidenum">
              <a:rPr lang="ar-IQ" smtClean="0">
                <a:solidFill>
                  <a:prstClr val="black">
                    <a:tint val="75000"/>
                  </a:prstClr>
                </a:solidFill>
              </a:rPr>
              <a:pPr>
                <a:defRPr/>
              </a:pPr>
              <a:t>6</a:t>
            </a:fld>
            <a:endParaRPr lang="ar-IQ">
              <a:solidFill>
                <a:prstClr val="black">
                  <a:tint val="75000"/>
                </a:prstClr>
              </a:solidFill>
            </a:endParaRPr>
          </a:p>
        </p:txBody>
      </p:sp>
    </p:spTree>
    <p:extLst>
      <p:ext uri="{BB962C8B-B14F-4D97-AF65-F5344CB8AC3E}">
        <p14:creationId xmlns:p14="http://schemas.microsoft.com/office/powerpoint/2010/main" val="3802708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28625" y="214313"/>
            <a:ext cx="7772400" cy="857250"/>
          </a:xfrm>
        </p:spPr>
        <p:txBody>
          <a:bodyPr/>
          <a:lstStyle/>
          <a:p>
            <a:pPr eaLnBrk="1" hangingPunct="1"/>
            <a:r>
              <a:rPr lang="en-US" b="1" i="1" u="sng" smtClean="0">
                <a:solidFill>
                  <a:srgbClr val="00B050"/>
                </a:solidFill>
                <a:cs typeface="Times New Roman" pitchFamily="18" charset="0"/>
              </a:rPr>
              <a:t>Mapping Function  Cont. </a:t>
            </a:r>
            <a:endParaRPr lang="ar-IQ" b="1" i="1" u="sng" smtClean="0">
              <a:solidFill>
                <a:srgbClr val="00B050"/>
              </a:solidFill>
            </a:endParaRPr>
          </a:p>
        </p:txBody>
      </p:sp>
      <p:sp>
        <p:nvSpPr>
          <p:cNvPr id="3" name="Subtitle 2"/>
          <p:cNvSpPr>
            <a:spLocks noGrp="1"/>
          </p:cNvSpPr>
          <p:nvPr>
            <p:ph type="subTitle" idx="1"/>
          </p:nvPr>
        </p:nvSpPr>
        <p:spPr>
          <a:xfrm>
            <a:off x="357188" y="1000125"/>
            <a:ext cx="8358187" cy="5572125"/>
          </a:xfrm>
        </p:spPr>
        <p:txBody>
          <a:bodyPr rtlCol="1">
            <a:normAutofit/>
          </a:bodyPr>
          <a:lstStyle/>
          <a:p>
            <a:pPr algn="l" eaLnBrk="1" fontAlgn="auto" hangingPunct="1">
              <a:spcAft>
                <a:spcPts val="0"/>
              </a:spcAft>
              <a:defRPr/>
            </a:pPr>
            <a:r>
              <a:rPr lang="en-US" b="1" dirty="0" smtClean="0">
                <a:solidFill>
                  <a:srgbClr val="C00000"/>
                </a:solidFill>
              </a:rPr>
              <a:t>In most of the pixel values in an image fall within small range, but a few outlines force the histogram to span the entire range, </a:t>
            </a:r>
            <a:r>
              <a:rPr lang="en-US" b="1" dirty="0" smtClean="0">
                <a:solidFill>
                  <a:srgbClr val="002060"/>
                </a:solidFill>
              </a:rPr>
              <a:t>a pure histogram stretch will not improve the image. In this case it is useful to allow a small proceeding of the pixel values to be aliped at the low and high end of the range (for an 8-bit image this means truncating at 0 and 255). See figure (2.20) of stretched and clipped histogram).</a:t>
            </a:r>
          </a:p>
          <a:p>
            <a:pPr algn="l" eaLnBrk="1" fontAlgn="auto" hangingPunct="1">
              <a:spcAft>
                <a:spcPts val="0"/>
              </a:spcAft>
              <a:defRPr/>
            </a:pPr>
            <a:endParaRPr lang="ar-IQ" sz="2400" dirty="0" smtClean="0"/>
          </a:p>
        </p:txBody>
      </p:sp>
      <p:sp>
        <p:nvSpPr>
          <p:cNvPr id="8" name="Slide Number Placeholder 7"/>
          <p:cNvSpPr>
            <a:spLocks noGrp="1"/>
          </p:cNvSpPr>
          <p:nvPr>
            <p:ph type="sldNum" sz="quarter" idx="12"/>
          </p:nvPr>
        </p:nvSpPr>
        <p:spPr/>
        <p:txBody>
          <a:bodyPr/>
          <a:lstStyle/>
          <a:p>
            <a:pPr>
              <a:defRPr/>
            </a:pPr>
            <a:fld id="{F588B9BB-CC34-4B76-AAD9-511EF6E9D146}" type="slidenum">
              <a:rPr lang="ar-IQ" smtClean="0">
                <a:solidFill>
                  <a:prstClr val="black">
                    <a:tint val="75000"/>
                  </a:prstClr>
                </a:solidFill>
              </a:rPr>
              <a:pPr>
                <a:defRPr/>
              </a:pPr>
              <a:t>7</a:t>
            </a:fld>
            <a:endParaRPr lang="ar-IQ" dirty="0">
              <a:solidFill>
                <a:prstClr val="black">
                  <a:tint val="75000"/>
                </a:prstClr>
              </a:solidFill>
            </a:endParaRPr>
          </a:p>
        </p:txBody>
      </p:sp>
    </p:spTree>
    <p:extLst>
      <p:ext uri="{BB962C8B-B14F-4D97-AF65-F5344CB8AC3E}">
        <p14:creationId xmlns:p14="http://schemas.microsoft.com/office/powerpoint/2010/main" val="2598405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0063" y="285750"/>
            <a:ext cx="8229600" cy="285750"/>
          </a:xfrm>
        </p:spPr>
        <p:txBody>
          <a:bodyPr/>
          <a:lstStyle/>
          <a:p>
            <a:endParaRPr lang="ar-SA" smtClean="0"/>
          </a:p>
        </p:txBody>
      </p:sp>
      <p:sp>
        <p:nvSpPr>
          <p:cNvPr id="4" name="Slide Number Placeholder 3"/>
          <p:cNvSpPr>
            <a:spLocks noGrp="1"/>
          </p:cNvSpPr>
          <p:nvPr>
            <p:ph type="sldNum" sz="quarter" idx="12"/>
          </p:nvPr>
        </p:nvSpPr>
        <p:spPr/>
        <p:txBody>
          <a:bodyPr/>
          <a:lstStyle/>
          <a:p>
            <a:pPr>
              <a:defRPr/>
            </a:pPr>
            <a:fld id="{81A6AFB5-2AC2-47A6-8A32-2C450DBFDB34}" type="slidenum">
              <a:rPr lang="ar-IQ" smtClean="0">
                <a:solidFill>
                  <a:prstClr val="black">
                    <a:tint val="75000"/>
                  </a:prstClr>
                </a:solidFill>
              </a:rPr>
              <a:pPr>
                <a:defRPr/>
              </a:pPr>
              <a:t>8</a:t>
            </a:fld>
            <a:endParaRPr lang="ar-IQ">
              <a:solidFill>
                <a:prstClr val="black">
                  <a:tint val="75000"/>
                </a:prstClr>
              </a:solidFill>
            </a:endParaRPr>
          </a:p>
        </p:txBody>
      </p:sp>
      <p:cxnSp>
        <p:nvCxnSpPr>
          <p:cNvPr id="6" name="Straight Connector 5"/>
          <p:cNvCxnSpPr/>
          <p:nvPr/>
        </p:nvCxnSpPr>
        <p:spPr>
          <a:xfrm rot="10800000">
            <a:off x="5143500" y="571500"/>
            <a:ext cx="3786188" cy="142875"/>
          </a:xfrm>
          <a:prstGeom prst="line">
            <a:avLst/>
          </a:prstGeom>
        </p:spPr>
        <p:style>
          <a:lnRef idx="1">
            <a:schemeClr val="accent1"/>
          </a:lnRef>
          <a:fillRef idx="0">
            <a:schemeClr val="accent1"/>
          </a:fillRef>
          <a:effectRef idx="0">
            <a:schemeClr val="accent1"/>
          </a:effectRef>
          <a:fontRef idx="minor">
            <a:schemeClr val="tx1"/>
          </a:fontRef>
        </p:style>
      </p:cxnSp>
      <p:pic>
        <p:nvPicPr>
          <p:cNvPr id="19461"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85813" y="285750"/>
            <a:ext cx="7500937" cy="3500438"/>
          </a:xfrm>
        </p:spPr>
      </p:pic>
      <p:pic>
        <p:nvPicPr>
          <p:cNvPr id="194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3929063"/>
            <a:ext cx="7358062"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88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ar-SA" smtClean="0"/>
          </a:p>
        </p:txBody>
      </p:sp>
      <p:sp>
        <p:nvSpPr>
          <p:cNvPr id="20483" name="Content Placeholder 2"/>
          <p:cNvSpPr>
            <a:spLocks noGrp="1"/>
          </p:cNvSpPr>
          <p:nvPr>
            <p:ph idx="1"/>
          </p:nvPr>
        </p:nvSpPr>
        <p:spPr/>
        <p:txBody>
          <a:bodyPr/>
          <a:lstStyle/>
          <a:p>
            <a:endParaRPr lang="ar-SA" smtClean="0"/>
          </a:p>
        </p:txBody>
      </p:sp>
      <p:sp>
        <p:nvSpPr>
          <p:cNvPr id="4" name="Slide Number Placeholder 3"/>
          <p:cNvSpPr>
            <a:spLocks noGrp="1"/>
          </p:cNvSpPr>
          <p:nvPr>
            <p:ph type="sldNum" sz="quarter" idx="12"/>
          </p:nvPr>
        </p:nvSpPr>
        <p:spPr/>
        <p:txBody>
          <a:bodyPr/>
          <a:lstStyle/>
          <a:p>
            <a:pPr>
              <a:defRPr/>
            </a:pPr>
            <a:fld id="{A0BFA627-3E23-4C48-91D0-BE75C514CC63}" type="slidenum">
              <a:rPr lang="ar-IQ" smtClean="0">
                <a:solidFill>
                  <a:prstClr val="black">
                    <a:tint val="75000"/>
                  </a:prstClr>
                </a:solidFill>
              </a:rPr>
              <a:pPr>
                <a:defRPr/>
              </a:pPr>
              <a:t>9</a:t>
            </a:fld>
            <a:endParaRPr lang="ar-IQ">
              <a:solidFill>
                <a:prstClr val="black">
                  <a:tint val="75000"/>
                </a:prstClr>
              </a:solidFill>
            </a:endParaRPr>
          </a:p>
        </p:txBody>
      </p:sp>
      <p:pic>
        <p:nvPicPr>
          <p:cNvPr id="204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857250"/>
            <a:ext cx="78581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50950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1243</Words>
  <Application>Microsoft Office PowerPoint</Application>
  <PresentationFormat>On-screen Show (4:3)</PresentationFormat>
  <Paragraphs>181</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1_Office Theme</vt:lpstr>
      <vt:lpstr>Equation</vt:lpstr>
      <vt:lpstr>  Histogram  </vt:lpstr>
      <vt:lpstr>PowerPoint Presentation</vt:lpstr>
      <vt:lpstr>Histogram Modifications</vt:lpstr>
      <vt:lpstr>PowerPoint Presentation</vt:lpstr>
      <vt:lpstr>mapping function</vt:lpstr>
      <vt:lpstr>PowerPoint Presentation</vt:lpstr>
      <vt:lpstr>Mapping Function  Cont. </vt:lpstr>
      <vt:lpstr>PowerPoint Presentation</vt:lpstr>
      <vt:lpstr>PowerPoint Presentation</vt:lpstr>
      <vt:lpstr>Histogram Shrink</vt:lpstr>
      <vt:lpstr>PowerPoint Presentation</vt:lpstr>
      <vt:lpstr>Histogram Slide Techniques</vt:lpstr>
      <vt:lpstr>PowerPoint Presentation</vt:lpstr>
      <vt:lpstr>Histogram Equalization</vt:lpstr>
      <vt:lpstr>Histogram Equalization Cont.</vt:lpstr>
      <vt:lpstr>Example</vt:lpstr>
      <vt:lpstr>Histogram Equalization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Filters and Image Compression</dc:title>
  <dc:creator>dr kareem</dc:creator>
  <cp:lastModifiedBy>dr kareem</cp:lastModifiedBy>
  <cp:revision>11</cp:revision>
  <dcterms:created xsi:type="dcterms:W3CDTF">2015-10-25T02:22:58Z</dcterms:created>
  <dcterms:modified xsi:type="dcterms:W3CDTF">2019-04-03T06:05:55Z</dcterms:modified>
</cp:coreProperties>
</file>