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0" r:id="rId2"/>
    <p:sldId id="263" r:id="rId3"/>
    <p:sldId id="265" r:id="rId4"/>
    <p:sldId id="268" r:id="rId5"/>
    <p:sldId id="269" r:id="rId6"/>
    <p:sldId id="271" r:id="rId7"/>
    <p:sldId id="270" r:id="rId8"/>
    <p:sldId id="262" r:id="rId9"/>
    <p:sldId id="264" r:id="rId10"/>
    <p:sldId id="261" r:id="rId11"/>
    <p:sldId id="257" r:id="rId12"/>
    <p:sldId id="277" r:id="rId13"/>
    <p:sldId id="259" r:id="rId14"/>
    <p:sldId id="272" r:id="rId15"/>
    <p:sldId id="273" r:id="rId16"/>
    <p:sldId id="274" r:id="rId17"/>
    <p:sldId id="275" r:id="rId18"/>
    <p:sldId id="27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36" d="100"/>
          <a:sy n="36" d="100"/>
        </p:scale>
        <p:origin x="-107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solidFill>
                  <a:srgbClr val="DBF5F9">
                    <a:shade val="90000"/>
                  </a:srgbClr>
                </a:solidFill>
              </a:rPr>
              <a:pPr/>
              <a:t>3/27/2019</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B6F15528-21DE-4FAA-801E-634DDDAF4B2B}"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04617B">
                    <a:shade val="90000"/>
                  </a:srgbClr>
                </a:solidFill>
              </a:rPr>
              <a:pPr/>
              <a:t>3/27/2019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04617B">
                    <a:shade val="90000"/>
                  </a:srgbClr>
                </a:solidFill>
              </a:rPr>
              <a:pPr/>
              <a:t>3/27/2019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04617B">
                    <a:shade val="90000"/>
                  </a:srgbClr>
                </a:solidFill>
              </a:rPr>
              <a:pPr/>
              <a:t>3/27/2019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BF5F9">
                    <a:shade val="90000"/>
                  </a:srgbClr>
                </a:solidFill>
              </a:rPr>
              <a:pPr/>
              <a:t>3/27/2019</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04617B">
                    <a:shade val="90000"/>
                  </a:srgbClr>
                </a:solidFill>
              </a:rPr>
              <a:pPr/>
              <a:t>3/27/2019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srgbClr val="04617B">
                    <a:shade val="90000"/>
                  </a:srgbClr>
                </a:solidFill>
              </a:rPr>
              <a:pPr/>
              <a:t>3/27/2019</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srgbClr val="04617B">
                    <a:shade val="90000"/>
                  </a:srgbClr>
                </a:solidFill>
              </a:rPr>
              <a:pPr/>
              <a:t>3/27/2019</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srgbClr val="04617B">
                    <a:shade val="90000"/>
                  </a:srgbClr>
                </a:solidFill>
              </a:rPr>
              <a:pPr/>
              <a:t>3/27/2019</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04617B">
                    <a:shade val="90000"/>
                  </a:srgbClr>
                </a:solidFill>
              </a:rPr>
              <a:pPr/>
              <a:t>3/27/2019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04617B">
                    <a:shade val="90000"/>
                  </a:srgbClr>
                </a:solidFill>
              </a:rPr>
              <a:pPr/>
              <a:t>3/27/2019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3/27/2019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zsh@uomustansiriyah.edu.iq" TargetMode="External"/><Relationship Id="rId2" Type="http://schemas.openxmlformats.org/officeDocument/2006/relationships/hyperlink" Target="mailto:esraa_hassan17@yahoo.co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609600"/>
            <a:ext cx="8077200" cy="5062924"/>
          </a:xfrm>
          <a:prstGeom prst="rect">
            <a:avLst/>
          </a:prstGeom>
        </p:spPr>
        <p:txBody>
          <a:bodyPr wrap="square">
            <a:spAutoFit/>
          </a:bodyPr>
          <a:lstStyle/>
          <a:p>
            <a:pPr algn="ctr"/>
            <a:r>
              <a:rPr lang="en-US" sz="6700" dirty="0" smtClean="0">
                <a:solidFill>
                  <a:srgbClr val="04617B"/>
                </a:solidFill>
                <a:latin typeface="Calibri"/>
              </a:rPr>
              <a:t> </a:t>
            </a:r>
            <a:r>
              <a:rPr lang="en-US" sz="3200" dirty="0">
                <a:solidFill>
                  <a:srgbClr val="04617B"/>
                </a:solidFill>
                <a:latin typeface="Calibri"/>
              </a:rPr>
              <a:t>genetic </a:t>
            </a:r>
            <a:r>
              <a:rPr lang="en-US" sz="3200" dirty="0" smtClean="0">
                <a:solidFill>
                  <a:srgbClr val="04617B"/>
                </a:solidFill>
                <a:latin typeface="Calibri"/>
              </a:rPr>
              <a:t>course</a:t>
            </a:r>
            <a:r>
              <a:rPr lang="en-US" sz="3200" dirty="0">
                <a:solidFill>
                  <a:srgbClr val="04617B"/>
                </a:solidFill>
                <a:latin typeface="Calibri"/>
              </a:rPr>
              <a:t/>
            </a:r>
            <a:br>
              <a:rPr lang="en-US" sz="3200" dirty="0">
                <a:solidFill>
                  <a:srgbClr val="04617B"/>
                </a:solidFill>
                <a:latin typeface="Calibri"/>
              </a:rPr>
            </a:br>
            <a:r>
              <a:rPr lang="en-US" sz="3200" dirty="0">
                <a:solidFill>
                  <a:srgbClr val="04617B"/>
                </a:solidFill>
                <a:latin typeface="Calibri"/>
              </a:rPr>
              <a:t>lecture </a:t>
            </a:r>
            <a:r>
              <a:rPr lang="en-US" sz="3200" dirty="0" smtClean="0">
                <a:solidFill>
                  <a:srgbClr val="04617B"/>
                </a:solidFill>
                <a:latin typeface="Calibri"/>
              </a:rPr>
              <a:t>(4)</a:t>
            </a:r>
            <a:endParaRPr lang="en-US" sz="3200" dirty="0">
              <a:solidFill>
                <a:srgbClr val="04617B"/>
              </a:solidFill>
              <a:latin typeface="Calibri"/>
            </a:endParaRPr>
          </a:p>
          <a:p>
            <a:pPr algn="ctr"/>
            <a:r>
              <a:rPr lang="en-US" sz="3200" dirty="0" smtClean="0">
                <a:solidFill>
                  <a:srgbClr val="04617B"/>
                </a:solidFill>
                <a:latin typeface="Calibri"/>
                <a:ea typeface="Times New Roman"/>
              </a:rPr>
              <a:t>Lethal alleles and multiple alleles</a:t>
            </a:r>
            <a:endParaRPr lang="en-US" sz="3200" dirty="0" smtClean="0">
              <a:solidFill>
                <a:srgbClr val="04617B"/>
              </a:solidFill>
              <a:latin typeface="Times New Roman"/>
              <a:ea typeface="Times New Roman"/>
            </a:endParaRPr>
          </a:p>
          <a:p>
            <a:pPr algn="ctr"/>
            <a:r>
              <a:rPr lang="en-US" sz="3200" dirty="0" smtClean="0">
                <a:solidFill>
                  <a:srgbClr val="04617B"/>
                </a:solidFill>
                <a:latin typeface="Times New Roman"/>
              </a:rPr>
              <a:t>Dr. </a:t>
            </a:r>
            <a:r>
              <a:rPr lang="en-US" sz="3200" dirty="0" err="1" smtClean="0">
                <a:solidFill>
                  <a:srgbClr val="04617B"/>
                </a:solidFill>
                <a:latin typeface="Times New Roman"/>
              </a:rPr>
              <a:t>israa</a:t>
            </a:r>
            <a:r>
              <a:rPr lang="en-US" sz="3200" dirty="0" smtClean="0">
                <a:solidFill>
                  <a:srgbClr val="04617B"/>
                </a:solidFill>
                <a:latin typeface="Times New Roman"/>
              </a:rPr>
              <a:t> </a:t>
            </a:r>
            <a:r>
              <a:rPr lang="en-US" sz="3200" dirty="0" err="1" smtClean="0">
                <a:solidFill>
                  <a:srgbClr val="04617B"/>
                </a:solidFill>
                <a:latin typeface="Times New Roman"/>
              </a:rPr>
              <a:t>hussein</a:t>
            </a:r>
            <a:r>
              <a:rPr lang="en-US" sz="3200" dirty="0" smtClean="0">
                <a:solidFill>
                  <a:srgbClr val="04617B"/>
                </a:solidFill>
                <a:latin typeface="Times New Roman"/>
              </a:rPr>
              <a:t> </a:t>
            </a:r>
            <a:r>
              <a:rPr lang="en-US" sz="3200" dirty="0" err="1" smtClean="0">
                <a:solidFill>
                  <a:srgbClr val="04617B"/>
                </a:solidFill>
                <a:latin typeface="Times New Roman"/>
              </a:rPr>
              <a:t>hamzah</a:t>
            </a:r>
            <a:endParaRPr lang="en-US" sz="3200" dirty="0" smtClean="0">
              <a:solidFill>
                <a:srgbClr val="04617B"/>
              </a:solidFill>
              <a:latin typeface="Times New Roman"/>
            </a:endParaRPr>
          </a:p>
          <a:p>
            <a:pPr algn="ctr"/>
            <a:r>
              <a:rPr lang="en-US" sz="3200" dirty="0" smtClean="0">
                <a:solidFill>
                  <a:srgbClr val="04617B"/>
                </a:solidFill>
                <a:latin typeface="Times New Roman"/>
              </a:rPr>
              <a:t>email: </a:t>
            </a:r>
            <a:r>
              <a:rPr lang="en-US" sz="3200" dirty="0" smtClean="0">
                <a:solidFill>
                  <a:srgbClr val="04617B"/>
                </a:solidFill>
                <a:latin typeface="Times New Roman"/>
                <a:hlinkClick r:id="rId2"/>
              </a:rPr>
              <a:t>esraa_hassan17@yahoo.com</a:t>
            </a:r>
            <a:endParaRPr lang="en-US" sz="3200" dirty="0" smtClean="0">
              <a:solidFill>
                <a:srgbClr val="04617B"/>
              </a:solidFill>
              <a:latin typeface="Times New Roman"/>
            </a:endParaRPr>
          </a:p>
          <a:p>
            <a:pPr algn="ctr"/>
            <a:r>
              <a:rPr lang="en-US" sz="3200" dirty="0" smtClean="0">
                <a:solidFill>
                  <a:srgbClr val="04617B"/>
                </a:solidFill>
                <a:latin typeface="Times New Roman"/>
                <a:hlinkClick r:id="rId3"/>
              </a:rPr>
              <a:t>szsh@uomustansiriyah.edu.iq</a:t>
            </a:r>
            <a:endParaRPr lang="en-US" sz="3200" dirty="0" smtClean="0">
              <a:solidFill>
                <a:srgbClr val="04617B"/>
              </a:solidFill>
              <a:latin typeface="Times New Roman"/>
            </a:endParaRPr>
          </a:p>
          <a:p>
            <a:pPr algn="ctr"/>
            <a:r>
              <a:rPr lang="en-US" sz="3200" b="1" dirty="0" smtClean="0">
                <a:solidFill>
                  <a:srgbClr val="002060"/>
                </a:solidFill>
                <a:latin typeface="Times New Roman"/>
              </a:rPr>
              <a:t>Reference book</a:t>
            </a:r>
            <a:r>
              <a:rPr lang="en-US" sz="3200" dirty="0" smtClean="0">
                <a:solidFill>
                  <a:srgbClr val="04617B"/>
                </a:solidFill>
                <a:latin typeface="Times New Roman"/>
              </a:rPr>
              <a:t>: </a:t>
            </a:r>
            <a:r>
              <a:rPr lang="en-US" sz="3200" dirty="0" smtClean="0">
                <a:solidFill>
                  <a:srgbClr val="C00000"/>
                </a:solidFill>
                <a:latin typeface="Times New Roman"/>
              </a:rPr>
              <a:t>genetic (Conceptual-Approach) fourth edition (2012)</a:t>
            </a:r>
          </a:p>
          <a:p>
            <a:pPr algn="ctr"/>
            <a:r>
              <a:rPr lang="en-US" sz="3200" b="1" dirty="0" smtClean="0">
                <a:solidFill>
                  <a:srgbClr val="0070C0"/>
                </a:solidFill>
                <a:latin typeface="Times New Roman"/>
              </a:rPr>
              <a:t>Author: Benjamin C. </a:t>
            </a:r>
            <a:r>
              <a:rPr lang="en-US" sz="3200" b="1" dirty="0">
                <a:solidFill>
                  <a:srgbClr val="0070C0"/>
                </a:solidFill>
                <a:latin typeface="Times New Roman"/>
              </a:rPr>
              <a:t>P</a:t>
            </a:r>
            <a:r>
              <a:rPr lang="en-US" sz="3200" b="1" dirty="0" smtClean="0">
                <a:solidFill>
                  <a:srgbClr val="0070C0"/>
                </a:solidFill>
                <a:latin typeface="Times New Roman"/>
              </a:rPr>
              <a:t>ierce</a:t>
            </a:r>
            <a:endParaRPr lang="en-US" sz="3200" b="1" dirty="0">
              <a:solidFill>
                <a:srgbClr val="0070C0"/>
              </a:solidFill>
            </a:endParaRPr>
          </a:p>
        </p:txBody>
      </p:sp>
    </p:spTree>
    <p:extLst>
      <p:ext uri="{BB962C8B-B14F-4D97-AF65-F5344CB8AC3E}">
        <p14:creationId xmlns:p14="http://schemas.microsoft.com/office/powerpoint/2010/main" xmlns="" val="22619524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762000"/>
            <a:ext cx="8153400" cy="3785652"/>
          </a:xfrm>
          <a:prstGeom prst="rect">
            <a:avLst/>
          </a:prstGeom>
        </p:spPr>
        <p:txBody>
          <a:bodyPr wrap="square">
            <a:spAutoFit/>
          </a:bodyPr>
          <a:lstStyle/>
          <a:p>
            <a:pPr algn="just"/>
            <a:r>
              <a:rPr lang="en-US" sz="2000" dirty="0">
                <a:solidFill>
                  <a:prstClr val="black"/>
                </a:solidFill>
                <a:latin typeface="Minion-Regular"/>
              </a:rPr>
              <a:t>Most of the genetic systems that we have examined so </a:t>
            </a:r>
            <a:r>
              <a:rPr lang="en-US" sz="2000" dirty="0" smtClean="0">
                <a:solidFill>
                  <a:prstClr val="black"/>
                </a:solidFill>
                <a:latin typeface="Minion-Regular"/>
              </a:rPr>
              <a:t>far consist </a:t>
            </a:r>
            <a:r>
              <a:rPr lang="en-US" sz="2000" dirty="0">
                <a:solidFill>
                  <a:prstClr val="black"/>
                </a:solidFill>
                <a:latin typeface="Minion-Regular"/>
              </a:rPr>
              <a:t>of two alleles. In Mendel’s peas, for instance, </a:t>
            </a:r>
            <a:r>
              <a:rPr lang="en-US" sz="2000" dirty="0" smtClean="0">
                <a:solidFill>
                  <a:prstClr val="black"/>
                </a:solidFill>
                <a:latin typeface="Minion-Regular"/>
              </a:rPr>
              <a:t>one allele </a:t>
            </a:r>
            <a:r>
              <a:rPr lang="en-US" sz="2000" dirty="0">
                <a:solidFill>
                  <a:prstClr val="black"/>
                </a:solidFill>
                <a:latin typeface="Minion-Regular"/>
              </a:rPr>
              <a:t>encoded round seeds and another encoded </a:t>
            </a:r>
            <a:r>
              <a:rPr lang="en-US" sz="2000" dirty="0" smtClean="0">
                <a:solidFill>
                  <a:prstClr val="black"/>
                </a:solidFill>
                <a:latin typeface="Minion-Regular"/>
              </a:rPr>
              <a:t>wrinkled seeds</a:t>
            </a:r>
            <a:r>
              <a:rPr lang="en-US" sz="2000" dirty="0">
                <a:solidFill>
                  <a:prstClr val="black"/>
                </a:solidFill>
                <a:latin typeface="Minion-Regular"/>
              </a:rPr>
              <a:t>; in cats, one allele produced a black coat and </a:t>
            </a:r>
            <a:r>
              <a:rPr lang="en-US" sz="2000" dirty="0" smtClean="0">
                <a:solidFill>
                  <a:prstClr val="black"/>
                </a:solidFill>
                <a:latin typeface="Minion-Regular"/>
              </a:rPr>
              <a:t>another produced </a:t>
            </a:r>
            <a:r>
              <a:rPr lang="en-US" sz="2000" dirty="0">
                <a:solidFill>
                  <a:prstClr val="black"/>
                </a:solidFill>
                <a:latin typeface="Minion-Regular"/>
              </a:rPr>
              <a:t>a gray coat. For some loci, more than two </a:t>
            </a:r>
            <a:r>
              <a:rPr lang="en-US" sz="2000" dirty="0" smtClean="0">
                <a:solidFill>
                  <a:prstClr val="black"/>
                </a:solidFill>
                <a:latin typeface="Minion-Regular"/>
              </a:rPr>
              <a:t>alleles are </a:t>
            </a:r>
            <a:r>
              <a:rPr lang="en-US" sz="2000" dirty="0">
                <a:solidFill>
                  <a:prstClr val="black"/>
                </a:solidFill>
                <a:latin typeface="Minion-Regular"/>
              </a:rPr>
              <a:t>present within a group of organisms—the locus </a:t>
            </a:r>
            <a:r>
              <a:rPr lang="en-US" sz="2000" dirty="0" smtClean="0">
                <a:solidFill>
                  <a:prstClr val="black"/>
                </a:solidFill>
                <a:latin typeface="Minion-Regular"/>
              </a:rPr>
              <a:t>has </a:t>
            </a:r>
            <a:r>
              <a:rPr lang="en-US" sz="2000" b="1" dirty="0" smtClean="0">
                <a:solidFill>
                  <a:prstClr val="black"/>
                </a:solidFill>
                <a:latin typeface="Minion-Bold"/>
              </a:rPr>
              <a:t>multiple </a:t>
            </a:r>
            <a:r>
              <a:rPr lang="en-US" sz="2000" b="1" dirty="0">
                <a:solidFill>
                  <a:prstClr val="black"/>
                </a:solidFill>
                <a:latin typeface="Minion-Bold"/>
              </a:rPr>
              <a:t>alleles</a:t>
            </a:r>
            <a:r>
              <a:rPr lang="en-US" sz="2000" dirty="0">
                <a:solidFill>
                  <a:prstClr val="black"/>
                </a:solidFill>
                <a:latin typeface="Minion-Regular"/>
              </a:rPr>
              <a:t>. (Multiple alleles may also be referred </a:t>
            </a:r>
            <a:r>
              <a:rPr lang="en-US" sz="2000" dirty="0" smtClean="0">
                <a:solidFill>
                  <a:prstClr val="black"/>
                </a:solidFill>
                <a:latin typeface="Minion-Regular"/>
              </a:rPr>
              <a:t>to as </a:t>
            </a:r>
            <a:r>
              <a:rPr lang="en-US" sz="2000" dirty="0">
                <a:solidFill>
                  <a:prstClr val="black"/>
                </a:solidFill>
                <a:latin typeface="Minion-Regular"/>
              </a:rPr>
              <a:t>an </a:t>
            </a:r>
            <a:r>
              <a:rPr lang="en-US" sz="2000" i="1" dirty="0">
                <a:solidFill>
                  <a:prstClr val="black"/>
                </a:solidFill>
                <a:latin typeface="Minion-Italic"/>
              </a:rPr>
              <a:t>allelic series.</a:t>
            </a:r>
            <a:r>
              <a:rPr lang="en-US" sz="2000" dirty="0">
                <a:solidFill>
                  <a:prstClr val="black"/>
                </a:solidFill>
                <a:latin typeface="Minion-Regular"/>
              </a:rPr>
              <a:t>) Although there may be more than </a:t>
            </a:r>
            <a:r>
              <a:rPr lang="en-US" sz="2000" dirty="0" smtClean="0">
                <a:solidFill>
                  <a:prstClr val="black"/>
                </a:solidFill>
                <a:latin typeface="Minion-Regular"/>
              </a:rPr>
              <a:t>two alleles </a:t>
            </a:r>
            <a:r>
              <a:rPr lang="en-US" sz="2000" dirty="0">
                <a:solidFill>
                  <a:prstClr val="black"/>
                </a:solidFill>
                <a:latin typeface="Minion-Regular"/>
              </a:rPr>
              <a:t>present within a </a:t>
            </a:r>
            <a:r>
              <a:rPr lang="en-US" sz="2000" i="1" dirty="0">
                <a:solidFill>
                  <a:prstClr val="black"/>
                </a:solidFill>
                <a:latin typeface="Minion-Italic"/>
              </a:rPr>
              <a:t>group </a:t>
            </a:r>
            <a:r>
              <a:rPr lang="en-US" sz="2000" dirty="0">
                <a:solidFill>
                  <a:prstClr val="black"/>
                </a:solidFill>
                <a:latin typeface="Minion-Regular"/>
              </a:rPr>
              <a:t>of organisms</a:t>
            </a:r>
            <a:r>
              <a:rPr lang="en-US" sz="2000" i="1" dirty="0">
                <a:solidFill>
                  <a:prstClr val="black"/>
                </a:solidFill>
                <a:latin typeface="Minion-Italic"/>
              </a:rPr>
              <a:t>, </a:t>
            </a:r>
            <a:r>
              <a:rPr lang="en-US" sz="2000" dirty="0">
                <a:solidFill>
                  <a:prstClr val="black"/>
                </a:solidFill>
                <a:latin typeface="Minion-Regular"/>
              </a:rPr>
              <a:t>the genotype </a:t>
            </a:r>
            <a:r>
              <a:rPr lang="en-US" sz="2000" dirty="0" smtClean="0">
                <a:solidFill>
                  <a:prstClr val="black"/>
                </a:solidFill>
                <a:latin typeface="Minion-Regular"/>
              </a:rPr>
              <a:t>of each </a:t>
            </a:r>
            <a:r>
              <a:rPr lang="en-US" sz="2000" dirty="0">
                <a:solidFill>
                  <a:prstClr val="black"/>
                </a:solidFill>
                <a:latin typeface="Minion-Regular"/>
              </a:rPr>
              <a:t>individual diploid organism still consists of only </a:t>
            </a:r>
            <a:r>
              <a:rPr lang="en-US" sz="2000" dirty="0" smtClean="0">
                <a:solidFill>
                  <a:prstClr val="black"/>
                </a:solidFill>
                <a:latin typeface="Minion-Regular"/>
              </a:rPr>
              <a:t>two alleles</a:t>
            </a:r>
            <a:r>
              <a:rPr lang="en-US" sz="2000" dirty="0">
                <a:solidFill>
                  <a:prstClr val="black"/>
                </a:solidFill>
                <a:latin typeface="Minion-Regular"/>
              </a:rPr>
              <a:t>. The inheritance of characteristics encoded by </a:t>
            </a:r>
            <a:r>
              <a:rPr lang="en-US" sz="2000" dirty="0" smtClean="0">
                <a:solidFill>
                  <a:prstClr val="black"/>
                </a:solidFill>
                <a:latin typeface="Minion-Regular"/>
              </a:rPr>
              <a:t>multiple alleles </a:t>
            </a:r>
            <a:r>
              <a:rPr lang="en-US" sz="2000" dirty="0">
                <a:solidFill>
                  <a:prstClr val="black"/>
                </a:solidFill>
                <a:latin typeface="Minion-Regular"/>
              </a:rPr>
              <a:t>is no different from the inheritance of </a:t>
            </a:r>
            <a:r>
              <a:rPr lang="en-US" sz="2000" dirty="0" smtClean="0">
                <a:solidFill>
                  <a:prstClr val="black"/>
                </a:solidFill>
                <a:latin typeface="Minion-Regular"/>
              </a:rPr>
              <a:t>characteristics encoded </a:t>
            </a:r>
            <a:r>
              <a:rPr lang="en-US" sz="2000" dirty="0">
                <a:solidFill>
                  <a:prstClr val="black"/>
                </a:solidFill>
                <a:latin typeface="Minion-Regular"/>
              </a:rPr>
              <a:t>by two alleles, except that a greater variety </a:t>
            </a:r>
            <a:r>
              <a:rPr lang="en-US" sz="2000" dirty="0" smtClean="0">
                <a:solidFill>
                  <a:prstClr val="black"/>
                </a:solidFill>
                <a:latin typeface="Minion-Regular"/>
              </a:rPr>
              <a:t>of genotypes </a:t>
            </a:r>
            <a:r>
              <a:rPr lang="en-US" sz="2000" dirty="0">
                <a:solidFill>
                  <a:prstClr val="black"/>
                </a:solidFill>
                <a:latin typeface="Minion-Regular"/>
              </a:rPr>
              <a:t>and phenotypes are possible.</a:t>
            </a:r>
            <a:endParaRPr lang="en-US" sz="2000" dirty="0">
              <a:solidFill>
                <a:prstClr val="black"/>
              </a:solidFill>
            </a:endParaRPr>
          </a:p>
        </p:txBody>
      </p:sp>
    </p:spTree>
    <p:extLst>
      <p:ext uri="{BB962C8B-B14F-4D97-AF65-F5344CB8AC3E}">
        <p14:creationId xmlns:p14="http://schemas.microsoft.com/office/powerpoint/2010/main" xmlns="" val="37210795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2508" y="152400"/>
            <a:ext cx="8506691" cy="5324535"/>
          </a:xfrm>
          <a:prstGeom prst="rect">
            <a:avLst/>
          </a:prstGeom>
        </p:spPr>
        <p:txBody>
          <a:bodyPr wrap="square">
            <a:spAutoFit/>
          </a:bodyPr>
          <a:lstStyle/>
          <a:p>
            <a:pPr algn="just"/>
            <a:r>
              <a:rPr lang="en-US" sz="2000" dirty="0"/>
              <a:t>The ABO blood group Another multiple-allele </a:t>
            </a:r>
            <a:r>
              <a:rPr lang="en-US" sz="2000" dirty="0" smtClean="0"/>
              <a:t>system is </a:t>
            </a:r>
            <a:r>
              <a:rPr lang="en-US" sz="2000" dirty="0"/>
              <a:t>at the locus for the ABO blood group. This </a:t>
            </a:r>
            <a:r>
              <a:rPr lang="en-US" sz="2000" dirty="0" smtClean="0"/>
              <a:t>locus determines </a:t>
            </a:r>
            <a:r>
              <a:rPr lang="en-US" sz="2000" dirty="0"/>
              <a:t>your ABO blood type and, like the MN </a:t>
            </a:r>
            <a:r>
              <a:rPr lang="en-US" sz="2000" dirty="0" smtClean="0"/>
              <a:t>locus, encodes </a:t>
            </a:r>
            <a:r>
              <a:rPr lang="en-US" sz="2000" dirty="0"/>
              <a:t>antigens on red blood cells. The three </a:t>
            </a:r>
            <a:r>
              <a:rPr lang="en-US" sz="2000" dirty="0" smtClean="0"/>
              <a:t>common alleles </a:t>
            </a:r>
            <a:r>
              <a:rPr lang="en-US" sz="2000" dirty="0"/>
              <a:t>for the ABO blood group locus are: IA, which </a:t>
            </a:r>
            <a:r>
              <a:rPr lang="en-US" sz="2000" dirty="0" smtClean="0"/>
              <a:t>encodes the </a:t>
            </a:r>
            <a:r>
              <a:rPr lang="en-US" sz="2000" dirty="0"/>
              <a:t>A antigen; IB, which encodes the B antigen; and </a:t>
            </a:r>
            <a:r>
              <a:rPr lang="en-US" sz="2000" dirty="0" err="1"/>
              <a:t>i</a:t>
            </a:r>
            <a:r>
              <a:rPr lang="en-US" sz="2000" dirty="0"/>
              <a:t>, </a:t>
            </a:r>
            <a:r>
              <a:rPr lang="en-US" sz="2000" dirty="0" smtClean="0"/>
              <a:t>which encodes </a:t>
            </a:r>
            <a:r>
              <a:rPr lang="en-US" sz="2000" dirty="0"/>
              <a:t>no antigen (O). We can represent the </a:t>
            </a:r>
            <a:r>
              <a:rPr lang="en-US" sz="2000" dirty="0" smtClean="0"/>
              <a:t>dominance relations </a:t>
            </a:r>
            <a:r>
              <a:rPr lang="en-US" sz="2000" dirty="0"/>
              <a:t>among the ABO alleles as follows: IA &gt; </a:t>
            </a:r>
            <a:r>
              <a:rPr lang="en-US" sz="2000" dirty="0" err="1"/>
              <a:t>i</a:t>
            </a:r>
            <a:r>
              <a:rPr lang="en-US" sz="2000" dirty="0"/>
              <a:t>, IB &gt; </a:t>
            </a:r>
            <a:r>
              <a:rPr lang="en-US" sz="2000" dirty="0" err="1" smtClean="0"/>
              <a:t>i</a:t>
            </a:r>
            <a:r>
              <a:rPr lang="en-US" sz="2000" dirty="0" smtClean="0"/>
              <a:t>, IA </a:t>
            </a:r>
            <a:r>
              <a:rPr lang="en-US" sz="2000" dirty="0"/>
              <a:t>= IB. Both the IA and the IB alleles are dominant over </a:t>
            </a:r>
            <a:r>
              <a:rPr lang="en-US" sz="2000" dirty="0" err="1"/>
              <a:t>i</a:t>
            </a:r>
            <a:r>
              <a:rPr lang="en-US" sz="2000" dirty="0"/>
              <a:t> </a:t>
            </a:r>
            <a:r>
              <a:rPr lang="en-US" sz="2000" dirty="0" smtClean="0"/>
              <a:t>and are </a:t>
            </a:r>
            <a:r>
              <a:rPr lang="en-US" sz="2000" dirty="0" err="1"/>
              <a:t>codominant</a:t>
            </a:r>
            <a:r>
              <a:rPr lang="en-US" sz="2000" dirty="0"/>
              <a:t> with each other; the AB phenotype is </a:t>
            </a:r>
            <a:r>
              <a:rPr lang="en-US" sz="2000" dirty="0" smtClean="0"/>
              <a:t>due to </a:t>
            </a:r>
            <a:r>
              <a:rPr lang="en-US" sz="2000" dirty="0"/>
              <a:t>the presence of an IA allele and an IB allele, which </a:t>
            </a:r>
            <a:r>
              <a:rPr lang="en-US" sz="2000" dirty="0" smtClean="0"/>
              <a:t>results in </a:t>
            </a:r>
            <a:r>
              <a:rPr lang="en-US" sz="2000" dirty="0"/>
              <a:t>the production of A and B antigens on red blood cells. </a:t>
            </a:r>
            <a:r>
              <a:rPr lang="en-US" sz="2000" dirty="0" smtClean="0"/>
              <a:t>A person </a:t>
            </a:r>
            <a:r>
              <a:rPr lang="en-US" sz="2000" dirty="0"/>
              <a:t>with genotype ii produces neither antigen and </a:t>
            </a:r>
            <a:r>
              <a:rPr lang="en-US" sz="2000" dirty="0" smtClean="0"/>
              <a:t>has blood </a:t>
            </a:r>
            <a:r>
              <a:rPr lang="en-US" sz="2000" dirty="0"/>
              <a:t>type O. The six common genotypes at this locus </a:t>
            </a:r>
            <a:r>
              <a:rPr lang="en-US" sz="2000" dirty="0" smtClean="0"/>
              <a:t>and their </a:t>
            </a:r>
            <a:r>
              <a:rPr lang="en-US" sz="2000" dirty="0"/>
              <a:t>phenotypes are shown </a:t>
            </a:r>
            <a:r>
              <a:rPr lang="en-US" sz="2000" dirty="0" smtClean="0"/>
              <a:t>in figure . Antibodies </a:t>
            </a:r>
            <a:r>
              <a:rPr lang="en-US" sz="2000" dirty="0"/>
              <a:t>are produced against any foreign </a:t>
            </a:r>
            <a:r>
              <a:rPr lang="en-US" sz="2000" dirty="0" smtClean="0"/>
              <a:t>antigens. </a:t>
            </a:r>
            <a:r>
              <a:rPr lang="en-US" sz="2000" dirty="0"/>
              <a:t>For instance, a person having blood-type </a:t>
            </a:r>
            <a:r>
              <a:rPr lang="en-US" sz="2000" dirty="0" smtClean="0"/>
              <a:t>A produces </a:t>
            </a:r>
            <a:r>
              <a:rPr lang="en-US" sz="2000" dirty="0"/>
              <a:t>anti-B antibodies, because the B antigen is </a:t>
            </a:r>
            <a:r>
              <a:rPr lang="en-US" sz="2000" dirty="0" smtClean="0"/>
              <a:t>foreign. A </a:t>
            </a:r>
            <a:r>
              <a:rPr lang="en-US" sz="2000" dirty="0"/>
              <a:t>person having blood-type B produces anti-A </a:t>
            </a:r>
            <a:r>
              <a:rPr lang="en-US" sz="2000" dirty="0" smtClean="0"/>
              <a:t>antibodies, and </a:t>
            </a:r>
            <a:r>
              <a:rPr lang="en-US" sz="2000" dirty="0"/>
              <a:t>someone having blood-type AB produces neither </a:t>
            </a:r>
            <a:r>
              <a:rPr lang="en-US" sz="2000" dirty="0" smtClean="0"/>
              <a:t>anti- A </a:t>
            </a:r>
            <a:r>
              <a:rPr lang="en-US" sz="2000" dirty="0"/>
              <a:t>nor anti-B antibodies, because neither A nor B antigen </a:t>
            </a:r>
            <a:r>
              <a:rPr lang="en-US" sz="2000" dirty="0" smtClean="0"/>
              <a:t>is foreign</a:t>
            </a:r>
            <a:r>
              <a:rPr lang="en-US" sz="2000" dirty="0"/>
              <a:t>. A person having blood-type O possesses no A or </a:t>
            </a:r>
            <a:r>
              <a:rPr lang="en-US" sz="2000" dirty="0" smtClean="0"/>
              <a:t>B antigens</a:t>
            </a:r>
            <a:r>
              <a:rPr lang="en-US" sz="2000" dirty="0"/>
              <a:t>; consequently, that person produces both anti-A</a:t>
            </a:r>
          </a:p>
        </p:txBody>
      </p:sp>
    </p:spTree>
    <p:extLst>
      <p:ext uri="{BB962C8B-B14F-4D97-AF65-F5344CB8AC3E}">
        <p14:creationId xmlns:p14="http://schemas.microsoft.com/office/powerpoint/2010/main" xmlns="" val="29836194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371600"/>
            <a:ext cx="8458200" cy="4524315"/>
          </a:xfrm>
          <a:prstGeom prst="rect">
            <a:avLst/>
          </a:prstGeom>
        </p:spPr>
        <p:txBody>
          <a:bodyPr wrap="square">
            <a:spAutoFit/>
          </a:bodyPr>
          <a:lstStyle/>
          <a:p>
            <a:pPr algn="just"/>
            <a:r>
              <a:rPr lang="en-US" sz="2400" dirty="0"/>
              <a:t>Polygenic inheritance</a:t>
            </a:r>
          </a:p>
          <a:p>
            <a:pPr algn="just"/>
            <a:r>
              <a:rPr lang="en-US" sz="2400" dirty="0"/>
              <a:t>Human features like height, eye color, and hair color come in lots of slightly different forms because they are controlled by many genes, each of which contributes some amount to the overall phenotype. For example, there are two major eye color genes, but at least 14 other genes that play roles in determining a person’s exact eye </a:t>
            </a:r>
            <a:r>
              <a:rPr lang="en-US" sz="2400" dirty="0" smtClean="0"/>
              <a:t>color</a:t>
            </a:r>
            <a:endParaRPr lang="en-US" sz="2400" dirty="0"/>
          </a:p>
          <a:p>
            <a:pPr algn="just"/>
            <a:endParaRPr lang="en-US" sz="2400" dirty="0" smtClean="0"/>
          </a:p>
          <a:p>
            <a:pPr algn="just"/>
            <a:r>
              <a:rPr lang="en-US" sz="2400" dirty="0" smtClean="0"/>
              <a:t>Looking </a:t>
            </a:r>
            <a:r>
              <a:rPr lang="en-US" sz="2400" dirty="0"/>
              <a:t>at a real example of a human polygenic trait would get complicated, largely because we’d have to keep track of tens, or even hundreds, of different allele pairs (like the 400 involved in height!). </a:t>
            </a:r>
          </a:p>
        </p:txBody>
      </p:sp>
    </p:spTree>
    <p:extLst>
      <p:ext uri="{BB962C8B-B14F-4D97-AF65-F5344CB8AC3E}">
        <p14:creationId xmlns:p14="http://schemas.microsoft.com/office/powerpoint/2010/main" xmlns="" val="37926175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166843"/>
            <a:ext cx="8382000" cy="2677656"/>
          </a:xfrm>
          <a:prstGeom prst="rect">
            <a:avLst/>
          </a:prstGeom>
        </p:spPr>
        <p:txBody>
          <a:bodyPr wrap="square">
            <a:spAutoFit/>
          </a:bodyPr>
          <a:lstStyle/>
          <a:p>
            <a:pPr algn="just"/>
            <a:r>
              <a:rPr lang="en-US" sz="2400" dirty="0"/>
              <a:t>Key terms</a:t>
            </a:r>
          </a:p>
          <a:p>
            <a:pPr algn="just"/>
            <a:r>
              <a:rPr lang="en-US" sz="2400" dirty="0"/>
              <a:t>Term	</a:t>
            </a:r>
            <a:r>
              <a:rPr lang="en-US" sz="2400" dirty="0" smtClean="0"/>
              <a:t>                        Meaning</a:t>
            </a:r>
            <a:endParaRPr lang="en-US" sz="2400" dirty="0"/>
          </a:p>
          <a:p>
            <a:pPr algn="just"/>
            <a:r>
              <a:rPr lang="en-US" sz="2400" dirty="0" smtClean="0"/>
              <a:t>Multiple alleles:  A </a:t>
            </a:r>
            <a:r>
              <a:rPr lang="en-US" sz="2400" dirty="0"/>
              <a:t>gene that is controlled by more than two alleles</a:t>
            </a:r>
          </a:p>
          <a:p>
            <a:pPr algn="just"/>
            <a:r>
              <a:rPr lang="en-US" sz="2400" dirty="0" err="1" smtClean="0"/>
              <a:t>Pleiotropy</a:t>
            </a:r>
            <a:r>
              <a:rPr lang="en-US" sz="2400" dirty="0" smtClean="0"/>
              <a:t>:</a:t>
            </a:r>
            <a:r>
              <a:rPr lang="en-US" sz="2400" dirty="0"/>
              <a:t>	When one gene affects multiple characteristics</a:t>
            </a:r>
          </a:p>
          <a:p>
            <a:pPr algn="just"/>
            <a:r>
              <a:rPr lang="en-US" sz="2400" dirty="0"/>
              <a:t>Lethal </a:t>
            </a:r>
            <a:r>
              <a:rPr lang="en-US" sz="2400" dirty="0" smtClean="0"/>
              <a:t>allele:</a:t>
            </a:r>
            <a:r>
              <a:rPr lang="en-US" sz="2400" dirty="0"/>
              <a:t>	Allele that results in the death of an individual</a:t>
            </a:r>
          </a:p>
          <a:p>
            <a:pPr algn="just"/>
            <a:r>
              <a:rPr lang="en-US" sz="2400" dirty="0"/>
              <a:t>Polygenic </a:t>
            </a:r>
            <a:r>
              <a:rPr lang="en-US" sz="2400" dirty="0" smtClean="0"/>
              <a:t>trait: Traits </a:t>
            </a:r>
            <a:r>
              <a:rPr lang="en-US" sz="2400" dirty="0"/>
              <a:t>that are controlled by multiple genes</a:t>
            </a:r>
          </a:p>
        </p:txBody>
      </p:sp>
    </p:spTree>
    <p:extLst>
      <p:ext uri="{BB962C8B-B14F-4D97-AF65-F5344CB8AC3E}">
        <p14:creationId xmlns:p14="http://schemas.microsoft.com/office/powerpoint/2010/main" xmlns="" val="11306964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2696124665"/>
              </p:ext>
            </p:extLst>
          </p:nvPr>
        </p:nvGraphicFramePr>
        <p:xfrm>
          <a:off x="457200" y="2133600"/>
          <a:ext cx="8153399" cy="3435096"/>
        </p:xfrm>
        <a:graphic>
          <a:graphicData uri="http://schemas.openxmlformats.org/drawingml/2006/table">
            <a:tbl>
              <a:tblPr/>
              <a:tblGrid>
                <a:gridCol w="2473084"/>
                <a:gridCol w="1433449"/>
                <a:gridCol w="1835367"/>
                <a:gridCol w="2411499"/>
              </a:tblGrid>
              <a:tr h="382905">
                <a:tc>
                  <a:txBody>
                    <a:bodyPr/>
                    <a:lstStyle/>
                    <a:p>
                      <a:pPr algn="just" rtl="0">
                        <a:lnSpc>
                          <a:spcPct val="115000"/>
                        </a:lnSpc>
                        <a:spcAft>
                          <a:spcPts val="1000"/>
                        </a:spcAft>
                      </a:pPr>
                      <a:r>
                        <a:rPr lang="en-US" sz="1400" b="1" dirty="0">
                          <a:effectLst/>
                          <a:latin typeface="Calibri"/>
                          <a:ea typeface="Calibri"/>
                          <a:cs typeface="Arial"/>
                        </a:rPr>
                        <a:t>What Mendel described </a:t>
                      </a:r>
                      <a:endParaRPr lang="en-US" sz="14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15000"/>
                        </a:lnSpc>
                        <a:spcAft>
                          <a:spcPts val="1000"/>
                        </a:spcAft>
                      </a:pPr>
                      <a:r>
                        <a:rPr lang="en-US" sz="1400" b="1">
                          <a:effectLst/>
                          <a:latin typeface="Calibri"/>
                          <a:ea typeface="Calibri"/>
                          <a:cs typeface="Arial"/>
                        </a:rPr>
                        <a:t>Extension </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15000"/>
                        </a:lnSpc>
                        <a:spcAft>
                          <a:spcPts val="1000"/>
                        </a:spcAft>
                      </a:pPr>
                      <a:r>
                        <a:rPr lang="en-US" sz="1400" b="1">
                          <a:effectLst/>
                          <a:latin typeface="Calibri"/>
                          <a:ea typeface="Calibri"/>
                          <a:cs typeface="Arial"/>
                        </a:rPr>
                        <a:t>Extensions effect on heterozygous phenotype  </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15000"/>
                        </a:lnSpc>
                        <a:spcAft>
                          <a:spcPts val="1000"/>
                        </a:spcAft>
                      </a:pPr>
                      <a:r>
                        <a:rPr lang="en-US" sz="1400" b="1">
                          <a:effectLst/>
                          <a:latin typeface="Calibri"/>
                          <a:ea typeface="Calibri"/>
                          <a:cs typeface="Arial"/>
                        </a:rPr>
                        <a:t>Extensions effect on ratios  resulting from an F1XF2 cross</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905">
                <a:tc>
                  <a:txBody>
                    <a:bodyPr/>
                    <a:lstStyle/>
                    <a:p>
                      <a:pPr algn="just" rtl="0">
                        <a:lnSpc>
                          <a:spcPct val="115000"/>
                        </a:lnSpc>
                        <a:spcAft>
                          <a:spcPts val="1000"/>
                        </a:spcAft>
                      </a:pPr>
                      <a:r>
                        <a:rPr lang="en-US" sz="1400" b="1" dirty="0">
                          <a:effectLst/>
                          <a:latin typeface="Calibri"/>
                          <a:ea typeface="Calibri"/>
                          <a:cs typeface="Arial"/>
                        </a:rPr>
                        <a:t>Complete dominance </a:t>
                      </a:r>
                      <a:endParaRPr lang="en-US" sz="14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15000"/>
                        </a:lnSpc>
                        <a:spcAft>
                          <a:spcPts val="1000"/>
                        </a:spcAft>
                      </a:pPr>
                      <a:r>
                        <a:rPr lang="en-US" sz="1400" b="1">
                          <a:effectLst/>
                          <a:latin typeface="Calibri"/>
                          <a:ea typeface="Calibri"/>
                          <a:cs typeface="Arial"/>
                        </a:rPr>
                        <a:t>Incomplete dominance ,codominance </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15000"/>
                        </a:lnSpc>
                        <a:spcAft>
                          <a:spcPts val="1000"/>
                        </a:spcAft>
                      </a:pPr>
                      <a:r>
                        <a:rPr lang="en-US" sz="1400" b="1">
                          <a:effectLst/>
                          <a:latin typeface="Calibri"/>
                          <a:ea typeface="Calibri"/>
                          <a:cs typeface="Arial"/>
                        </a:rPr>
                        <a:t>Unlike either homozygous</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15000"/>
                        </a:lnSpc>
                        <a:spcAft>
                          <a:spcPts val="1000"/>
                        </a:spcAft>
                      </a:pPr>
                      <a:r>
                        <a:rPr lang="en-US" sz="1400" b="1">
                          <a:effectLst/>
                          <a:latin typeface="Calibri"/>
                          <a:ea typeface="Calibri"/>
                          <a:cs typeface="Arial"/>
                        </a:rPr>
                        <a:t>Phenotype coincide with genotype in ratio of 1:2:1 </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905">
                <a:tc>
                  <a:txBody>
                    <a:bodyPr/>
                    <a:lstStyle/>
                    <a:p>
                      <a:pPr algn="just" rtl="0">
                        <a:lnSpc>
                          <a:spcPct val="115000"/>
                        </a:lnSpc>
                        <a:spcAft>
                          <a:spcPts val="1000"/>
                        </a:spcAft>
                      </a:pPr>
                      <a:r>
                        <a:rPr lang="en-US" sz="1400" b="1">
                          <a:effectLst/>
                          <a:latin typeface="Calibri"/>
                          <a:ea typeface="Calibri"/>
                          <a:cs typeface="Arial"/>
                        </a:rPr>
                        <a:t>Two alleles </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15000"/>
                        </a:lnSpc>
                        <a:spcAft>
                          <a:spcPts val="1000"/>
                        </a:spcAft>
                      </a:pPr>
                      <a:r>
                        <a:rPr lang="en-US" sz="1400" b="1" dirty="0">
                          <a:effectLst/>
                          <a:latin typeface="Calibri"/>
                          <a:ea typeface="Calibri"/>
                          <a:cs typeface="Arial"/>
                        </a:rPr>
                        <a:t>Multiple alleles </a:t>
                      </a:r>
                      <a:endParaRPr lang="en-US" sz="14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15000"/>
                        </a:lnSpc>
                        <a:spcAft>
                          <a:spcPts val="1000"/>
                        </a:spcAft>
                      </a:pPr>
                      <a:r>
                        <a:rPr lang="en-US" sz="1400" b="1">
                          <a:effectLst/>
                          <a:latin typeface="Calibri"/>
                          <a:ea typeface="Calibri"/>
                          <a:cs typeface="Arial"/>
                        </a:rPr>
                        <a:t>Multiplicity of phenotypes</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15000"/>
                        </a:lnSpc>
                        <a:spcAft>
                          <a:spcPts val="1000"/>
                        </a:spcAft>
                      </a:pPr>
                      <a:r>
                        <a:rPr lang="en-US" sz="1400" b="1">
                          <a:effectLst/>
                          <a:latin typeface="Calibri"/>
                          <a:ea typeface="Calibri"/>
                          <a:cs typeface="Arial"/>
                        </a:rPr>
                        <a:t>A Series of 3:1 ratios</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905">
                <a:tc>
                  <a:txBody>
                    <a:bodyPr/>
                    <a:lstStyle/>
                    <a:p>
                      <a:pPr algn="just" rtl="0">
                        <a:lnSpc>
                          <a:spcPct val="115000"/>
                        </a:lnSpc>
                        <a:spcAft>
                          <a:spcPts val="1000"/>
                        </a:spcAft>
                      </a:pPr>
                      <a:r>
                        <a:rPr lang="en-US" sz="1400" b="1">
                          <a:effectLst/>
                          <a:latin typeface="Calibri"/>
                          <a:ea typeface="Calibri"/>
                          <a:cs typeface="Arial"/>
                        </a:rPr>
                        <a:t>Are alleles are equally viable </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15000"/>
                        </a:lnSpc>
                        <a:spcAft>
                          <a:spcPts val="1000"/>
                        </a:spcAft>
                      </a:pPr>
                      <a:r>
                        <a:rPr lang="en-US" sz="1400" b="1">
                          <a:effectLst/>
                          <a:latin typeface="Calibri"/>
                          <a:ea typeface="Calibri"/>
                          <a:cs typeface="Arial"/>
                        </a:rPr>
                        <a:t>Recessive lethal alleles</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15000"/>
                        </a:lnSpc>
                        <a:spcAft>
                          <a:spcPts val="1000"/>
                        </a:spcAft>
                      </a:pPr>
                      <a:r>
                        <a:rPr lang="en-US" sz="1400" b="1">
                          <a:effectLst/>
                          <a:latin typeface="Calibri"/>
                          <a:ea typeface="Calibri"/>
                          <a:cs typeface="Arial"/>
                        </a:rPr>
                        <a:t>No effect</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15000"/>
                        </a:lnSpc>
                        <a:spcAft>
                          <a:spcPts val="1000"/>
                        </a:spcAft>
                      </a:pPr>
                      <a:r>
                        <a:rPr lang="en-US" sz="1400" b="1">
                          <a:effectLst/>
                          <a:latin typeface="Calibri"/>
                          <a:ea typeface="Calibri"/>
                          <a:cs typeface="Arial"/>
                        </a:rPr>
                        <a:t>2:1 instead of 3:1</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905">
                <a:tc>
                  <a:txBody>
                    <a:bodyPr/>
                    <a:lstStyle/>
                    <a:p>
                      <a:pPr algn="just" rtl="0">
                        <a:lnSpc>
                          <a:spcPct val="115000"/>
                        </a:lnSpc>
                        <a:spcAft>
                          <a:spcPts val="1000"/>
                        </a:spcAft>
                      </a:pPr>
                      <a:r>
                        <a:rPr lang="en-US" sz="1400" b="1">
                          <a:effectLst/>
                          <a:latin typeface="Calibri"/>
                          <a:ea typeface="Calibri"/>
                          <a:cs typeface="Arial"/>
                        </a:rPr>
                        <a:t>One gene determines one trait</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15000"/>
                        </a:lnSpc>
                        <a:spcAft>
                          <a:spcPts val="1000"/>
                        </a:spcAft>
                      </a:pPr>
                      <a:r>
                        <a:rPr lang="en-US" sz="1400" b="1">
                          <a:effectLst/>
                          <a:latin typeface="Calibri"/>
                          <a:ea typeface="Calibri"/>
                          <a:cs typeface="Arial"/>
                        </a:rPr>
                        <a:t>Pleiotropy: one gene influences several traits</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15000"/>
                        </a:lnSpc>
                        <a:spcAft>
                          <a:spcPts val="1000"/>
                        </a:spcAft>
                      </a:pPr>
                      <a:r>
                        <a:rPr lang="en-US" sz="1400" b="1" dirty="0">
                          <a:effectLst/>
                          <a:latin typeface="Calibri"/>
                          <a:ea typeface="Calibri"/>
                          <a:cs typeface="Arial"/>
                        </a:rPr>
                        <a:t>Several traits affected in different ways ,depending on dominance relations</a:t>
                      </a:r>
                      <a:endParaRPr lang="en-US" sz="14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15000"/>
                        </a:lnSpc>
                        <a:spcAft>
                          <a:spcPts val="1000"/>
                        </a:spcAft>
                      </a:pPr>
                      <a:r>
                        <a:rPr lang="en-US" sz="1400" b="1" dirty="0" err="1">
                          <a:effectLst/>
                          <a:latin typeface="Calibri"/>
                          <a:ea typeface="Calibri"/>
                          <a:cs typeface="Arial"/>
                        </a:rPr>
                        <a:t>Defferant</a:t>
                      </a:r>
                      <a:r>
                        <a:rPr lang="en-US" sz="1400" b="1" dirty="0">
                          <a:effectLst/>
                          <a:latin typeface="Calibri"/>
                          <a:ea typeface="Calibri"/>
                          <a:cs typeface="Arial"/>
                        </a:rPr>
                        <a:t> ratios depending on dominance relations for each effected trait. </a:t>
                      </a:r>
                      <a:endParaRPr lang="en-US" sz="14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Rectangle 2"/>
          <p:cNvSpPr/>
          <p:nvPr/>
        </p:nvSpPr>
        <p:spPr>
          <a:xfrm>
            <a:off x="685800" y="457200"/>
            <a:ext cx="7391400" cy="1176219"/>
          </a:xfrm>
          <a:prstGeom prst="rect">
            <a:avLst/>
          </a:prstGeom>
        </p:spPr>
        <p:txBody>
          <a:bodyPr wrap="square">
            <a:spAutoFit/>
          </a:bodyPr>
          <a:lstStyle/>
          <a:p>
            <a:pPr algn="just">
              <a:lnSpc>
                <a:spcPct val="115000"/>
              </a:lnSpc>
              <a:spcAft>
                <a:spcPts val="1000"/>
              </a:spcAft>
            </a:pPr>
            <a:r>
              <a:rPr lang="en-US" b="1" dirty="0">
                <a:ea typeface="Calibri"/>
                <a:cs typeface="Arial"/>
              </a:rPr>
              <a:t>Table :</a:t>
            </a:r>
            <a:r>
              <a:rPr lang="en-US" b="1" dirty="0" smtClean="0">
                <a:ea typeface="Calibri"/>
                <a:cs typeface="Arial"/>
              </a:rPr>
              <a:t>for </a:t>
            </a:r>
            <a:r>
              <a:rPr lang="en-US" b="1" dirty="0">
                <a:ea typeface="Calibri"/>
                <a:cs typeface="Arial"/>
              </a:rPr>
              <a:t>trait determined one gene extensions to Mendel's Analysis explain alterations of the 3:1 Monohybrid ratio.  </a:t>
            </a:r>
            <a:endParaRPr lang="en-US" dirty="0">
              <a:ea typeface="Calibri"/>
              <a:cs typeface="Arial"/>
            </a:endParaRPr>
          </a:p>
          <a:p>
            <a:pPr algn="just">
              <a:lnSpc>
                <a:spcPct val="115000"/>
              </a:lnSpc>
              <a:spcAft>
                <a:spcPts val="1000"/>
              </a:spcAft>
            </a:pPr>
            <a:r>
              <a:rPr lang="en-US" b="1" dirty="0">
                <a:ea typeface="Calibri"/>
                <a:cs typeface="Arial"/>
              </a:rPr>
              <a:t> </a:t>
            </a:r>
            <a:endParaRPr lang="en-US" dirty="0">
              <a:ea typeface="Calibri"/>
              <a:cs typeface="Arial"/>
            </a:endParaRPr>
          </a:p>
        </p:txBody>
      </p:sp>
    </p:spTree>
    <p:extLst>
      <p:ext uri="{BB962C8B-B14F-4D97-AF65-F5344CB8AC3E}">
        <p14:creationId xmlns:p14="http://schemas.microsoft.com/office/powerpoint/2010/main" xmlns="" val="24946252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533400"/>
            <a:ext cx="8153400" cy="6027291"/>
          </a:xfrm>
          <a:prstGeom prst="rect">
            <a:avLst/>
          </a:prstGeom>
        </p:spPr>
        <p:txBody>
          <a:bodyPr wrap="square">
            <a:spAutoFit/>
          </a:bodyPr>
          <a:lstStyle/>
          <a:p>
            <a:pPr algn="just">
              <a:lnSpc>
                <a:spcPct val="115000"/>
              </a:lnSpc>
              <a:spcAft>
                <a:spcPts val="1000"/>
              </a:spcAft>
            </a:pPr>
            <a:r>
              <a:rPr lang="en-US" b="1" dirty="0">
                <a:ea typeface="Calibri"/>
                <a:cs typeface="Arial"/>
              </a:rPr>
              <a:t>GENETIC INTERACTION</a:t>
            </a:r>
            <a:endParaRPr lang="en-US" dirty="0">
              <a:ea typeface="Calibri"/>
              <a:cs typeface="Arial"/>
            </a:endParaRPr>
          </a:p>
          <a:p>
            <a:pPr algn="just">
              <a:lnSpc>
                <a:spcPct val="115000"/>
              </a:lnSpc>
              <a:spcAft>
                <a:spcPts val="1000"/>
              </a:spcAft>
            </a:pPr>
            <a:r>
              <a:rPr lang="en-US" b="1" dirty="0">
                <a:ea typeface="Calibri"/>
                <a:cs typeface="Arial"/>
              </a:rPr>
              <a:t>The gene is a chemical determiner. Whereas a phenotypic trait results from the combined action of many genes and their products constantly interacting with the environment. The environment includes not only ecological factors such as temperature and the amount or quality of light, but also internal factors such as hormones and enzymes. The enzymes are proteins and the specific molecular organization of protein is determined by genes. The enzymatic proteins perform catalytic function in various cellular chemical (metabolic) reactions and causing the splitting or union of various molecules. </a:t>
            </a:r>
            <a:endParaRPr lang="en-US" dirty="0">
              <a:ea typeface="Calibri"/>
              <a:cs typeface="Arial"/>
            </a:endParaRPr>
          </a:p>
          <a:p>
            <a:pPr algn="just"/>
            <a:r>
              <a:rPr lang="en-US" b="1" dirty="0">
                <a:ea typeface="Calibri"/>
                <a:cs typeface="Arial"/>
              </a:rPr>
              <a:t>Each cellular chemical reaction involves stepwise conversion of one substance called precursor into another, called end product. Each step being mediated by a specific enzyme. All the subsequent steps of a chemical reaction constitute the biosynthetic pathway. Thus, a simplest biosynthetic pathway includes various steps, each step is catalyzed by a specific enzymatic protein and each enzymatic protein in its turn depends on a specific gene for its production. For example, we may consider a simple biosynthetic pathway which transforms a precursor substance ‘P’ into the end product ‘C’ in following three subsequent steps :</a:t>
            </a:r>
            <a:endParaRPr lang="en-US" dirty="0"/>
          </a:p>
        </p:txBody>
      </p:sp>
    </p:spTree>
    <p:extLst>
      <p:ext uri="{BB962C8B-B14F-4D97-AF65-F5344CB8AC3E}">
        <p14:creationId xmlns:p14="http://schemas.microsoft.com/office/powerpoint/2010/main" xmlns="" val="40344896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رابط مستقيم 3"/>
          <p:cNvCxnSpPr/>
          <p:nvPr/>
        </p:nvCxnSpPr>
        <p:spPr>
          <a:xfrm>
            <a:off x="1849755" y="2197100"/>
            <a:ext cx="44640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 name="رابط كسهم مستقيم 5"/>
          <p:cNvCxnSpPr/>
          <p:nvPr/>
        </p:nvCxnSpPr>
        <p:spPr>
          <a:xfrm>
            <a:off x="2401570" y="1576705"/>
            <a:ext cx="10160" cy="4673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 name="رابط مستقيم 6"/>
          <p:cNvCxnSpPr/>
          <p:nvPr/>
        </p:nvCxnSpPr>
        <p:spPr>
          <a:xfrm>
            <a:off x="2487930" y="2193290"/>
            <a:ext cx="13779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رابط كسهم مستقيم 7"/>
          <p:cNvCxnSpPr/>
          <p:nvPr/>
        </p:nvCxnSpPr>
        <p:spPr>
          <a:xfrm>
            <a:off x="3284855" y="1672590"/>
            <a:ext cx="1016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رابط مستقيم 8"/>
          <p:cNvCxnSpPr/>
          <p:nvPr/>
        </p:nvCxnSpPr>
        <p:spPr>
          <a:xfrm>
            <a:off x="3295650" y="2193290"/>
            <a:ext cx="43561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رابط مستقيم 9"/>
          <p:cNvCxnSpPr/>
          <p:nvPr/>
        </p:nvCxnSpPr>
        <p:spPr>
          <a:xfrm>
            <a:off x="3902075" y="2193290"/>
            <a:ext cx="28702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رابط مستقيم 10"/>
          <p:cNvCxnSpPr/>
          <p:nvPr/>
        </p:nvCxnSpPr>
        <p:spPr>
          <a:xfrm>
            <a:off x="4411980" y="2193290"/>
            <a:ext cx="30797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رابط كسهم مستقيم 11"/>
          <p:cNvCxnSpPr/>
          <p:nvPr/>
        </p:nvCxnSpPr>
        <p:spPr>
          <a:xfrm>
            <a:off x="4305935" y="1672590"/>
            <a:ext cx="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a:spLocks noChangeArrowheads="1"/>
          </p:cNvSpPr>
          <p:nvPr/>
        </p:nvSpPr>
        <p:spPr bwMode="auto">
          <a:xfrm>
            <a:off x="-152400" y="958215"/>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2" name="Rectangle 11"/>
          <p:cNvSpPr>
            <a:spLocks noChangeArrowheads="1"/>
          </p:cNvSpPr>
          <p:nvPr/>
        </p:nvSpPr>
        <p:spPr bwMode="auto">
          <a:xfrm>
            <a:off x="267335" y="1430655"/>
            <a:ext cx="8077200" cy="424731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2638425" algn="ctr"/>
                <a:tab pos="3073400" algn="l"/>
                <a:tab pos="3614738" algn="l"/>
              </a:tabLst>
              <a:defRPr>
                <a:solidFill>
                  <a:schemeClr val="tx1"/>
                </a:solidFill>
                <a:latin typeface="Arial" pitchFamily="34" charset="0"/>
                <a:cs typeface="Arial" pitchFamily="34" charset="0"/>
              </a:defRPr>
            </a:lvl1pPr>
            <a:lvl2pPr fontAlgn="base">
              <a:spcBef>
                <a:spcPct val="0"/>
              </a:spcBef>
              <a:spcAft>
                <a:spcPct val="0"/>
              </a:spcAft>
              <a:tabLst>
                <a:tab pos="2638425" algn="ctr"/>
                <a:tab pos="3073400" algn="l"/>
                <a:tab pos="3614738" algn="l"/>
              </a:tabLst>
              <a:defRPr>
                <a:solidFill>
                  <a:schemeClr val="tx1"/>
                </a:solidFill>
                <a:latin typeface="Arial" pitchFamily="34" charset="0"/>
                <a:cs typeface="Arial" pitchFamily="34" charset="0"/>
              </a:defRPr>
            </a:lvl2pPr>
            <a:lvl3pPr fontAlgn="base">
              <a:spcBef>
                <a:spcPct val="0"/>
              </a:spcBef>
              <a:spcAft>
                <a:spcPct val="0"/>
              </a:spcAft>
              <a:tabLst>
                <a:tab pos="2638425" algn="ctr"/>
                <a:tab pos="3073400" algn="l"/>
                <a:tab pos="3614738" algn="l"/>
              </a:tabLst>
              <a:defRPr>
                <a:solidFill>
                  <a:schemeClr val="tx1"/>
                </a:solidFill>
                <a:latin typeface="Arial" pitchFamily="34" charset="0"/>
                <a:cs typeface="Arial" pitchFamily="34" charset="0"/>
              </a:defRPr>
            </a:lvl3pPr>
            <a:lvl4pPr fontAlgn="base">
              <a:spcBef>
                <a:spcPct val="0"/>
              </a:spcBef>
              <a:spcAft>
                <a:spcPct val="0"/>
              </a:spcAft>
              <a:tabLst>
                <a:tab pos="2638425" algn="ctr"/>
                <a:tab pos="3073400" algn="l"/>
                <a:tab pos="3614738" algn="l"/>
              </a:tabLst>
              <a:defRPr>
                <a:solidFill>
                  <a:schemeClr val="tx1"/>
                </a:solidFill>
                <a:latin typeface="Arial" pitchFamily="34" charset="0"/>
                <a:cs typeface="Arial" pitchFamily="34" charset="0"/>
              </a:defRPr>
            </a:lvl4pPr>
            <a:lvl5pPr fontAlgn="base">
              <a:spcBef>
                <a:spcPct val="0"/>
              </a:spcBef>
              <a:spcAft>
                <a:spcPct val="0"/>
              </a:spcAft>
              <a:tabLst>
                <a:tab pos="2638425" algn="ctr"/>
                <a:tab pos="3073400" algn="l"/>
                <a:tab pos="3614738" algn="l"/>
              </a:tabLst>
              <a:defRPr>
                <a:solidFill>
                  <a:schemeClr val="tx1"/>
                </a:solidFill>
                <a:latin typeface="Arial" pitchFamily="34" charset="0"/>
                <a:cs typeface="Arial" pitchFamily="34" charset="0"/>
              </a:defRPr>
            </a:lvl5pPr>
            <a:lvl6pPr fontAlgn="base">
              <a:spcBef>
                <a:spcPct val="0"/>
              </a:spcBef>
              <a:spcAft>
                <a:spcPct val="0"/>
              </a:spcAft>
              <a:tabLst>
                <a:tab pos="2638425" algn="ctr"/>
                <a:tab pos="3073400" algn="l"/>
                <a:tab pos="3614738" algn="l"/>
              </a:tabLst>
              <a:defRPr>
                <a:solidFill>
                  <a:schemeClr val="tx1"/>
                </a:solidFill>
                <a:latin typeface="Arial" pitchFamily="34" charset="0"/>
                <a:cs typeface="Arial" pitchFamily="34" charset="0"/>
              </a:defRPr>
            </a:lvl6pPr>
            <a:lvl7pPr fontAlgn="base">
              <a:spcBef>
                <a:spcPct val="0"/>
              </a:spcBef>
              <a:spcAft>
                <a:spcPct val="0"/>
              </a:spcAft>
              <a:tabLst>
                <a:tab pos="2638425" algn="ctr"/>
                <a:tab pos="3073400" algn="l"/>
                <a:tab pos="3614738" algn="l"/>
              </a:tabLst>
              <a:defRPr>
                <a:solidFill>
                  <a:schemeClr val="tx1"/>
                </a:solidFill>
                <a:latin typeface="Arial" pitchFamily="34" charset="0"/>
                <a:cs typeface="Arial" pitchFamily="34" charset="0"/>
              </a:defRPr>
            </a:lvl7pPr>
            <a:lvl8pPr fontAlgn="base">
              <a:spcBef>
                <a:spcPct val="0"/>
              </a:spcBef>
              <a:spcAft>
                <a:spcPct val="0"/>
              </a:spcAft>
              <a:tabLst>
                <a:tab pos="2638425" algn="ctr"/>
                <a:tab pos="3073400" algn="l"/>
                <a:tab pos="3614738" algn="l"/>
              </a:tabLst>
              <a:defRPr>
                <a:solidFill>
                  <a:schemeClr val="tx1"/>
                </a:solidFill>
                <a:latin typeface="Arial" pitchFamily="34" charset="0"/>
                <a:cs typeface="Arial" pitchFamily="34" charset="0"/>
              </a:defRPr>
            </a:lvl8pPr>
            <a:lvl9pPr fontAlgn="base">
              <a:spcBef>
                <a:spcPct val="0"/>
              </a:spcBef>
              <a:spcAft>
                <a:spcPct val="0"/>
              </a:spcAft>
              <a:tabLst>
                <a:tab pos="2638425" algn="ctr"/>
                <a:tab pos="3073400" algn="l"/>
                <a:tab pos="3614738" algn="l"/>
              </a:tabLst>
              <a:defRPr>
                <a:solidFill>
                  <a:schemeClr val="tx1"/>
                </a:solidFill>
                <a:latin typeface="Arial" pitchFamily="34" charset="0"/>
                <a:cs typeface="Arial"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tab pos="2638425" algn="ctr"/>
                <a:tab pos="3073400" algn="l"/>
                <a:tab pos="3614738" algn="l"/>
              </a:tabLst>
            </a:pPr>
            <a:r>
              <a:rPr kumimoji="0" lang="en-US" altLang="en-US" b="1" i="0" u="none" strike="noStrike" cap="none" normalizeH="0" baseline="0" dirty="0" smtClean="0">
                <a:ln>
                  <a:noFill/>
                </a:ln>
                <a:solidFill>
                  <a:srgbClr val="F90081"/>
                </a:solidFill>
                <a:effectLst/>
                <a:latin typeface="Times New Roman" pitchFamily="18" charset="0"/>
                <a:ea typeface="Calibri" pitchFamily="34" charset="0"/>
                <a:cs typeface="Times New Roman" pitchFamily="18" charset="0"/>
              </a:rPr>
              <a:t>P </a:t>
            </a:r>
            <a:r>
              <a:rPr kumimoji="0" lang="en-US" alt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(precursor)                  e 1    </a:t>
            </a:r>
            <a:r>
              <a:rPr kumimoji="0" lang="en-US" altLang="en-US" b="1" i="0" u="none" strike="noStrike" cap="none" normalizeH="0" baseline="0" dirty="0" smtClean="0">
                <a:ln>
                  <a:noFill/>
                </a:ln>
                <a:solidFill>
                  <a:srgbClr val="F90081"/>
                </a:solidFill>
                <a:effectLst/>
                <a:latin typeface="Times New Roman" pitchFamily="18" charset="0"/>
                <a:ea typeface="Calibri" pitchFamily="34" charset="0"/>
                <a:cs typeface="Times New Roman" pitchFamily="18" charset="0"/>
              </a:rPr>
              <a:t>       </a:t>
            </a:r>
            <a:r>
              <a:rPr kumimoji="0" lang="en-US" altLang="en-US"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a:t>
            </a:r>
            <a:r>
              <a:rPr kumimoji="0" lang="en-US" altLang="en-US" b="1" i="0" u="none" strike="noStrike" cap="none" normalizeH="0" baseline="0" dirty="0" smtClean="0">
                <a:ln>
                  <a:noFill/>
                </a:ln>
                <a:solidFill>
                  <a:srgbClr val="F90081"/>
                </a:solidFill>
                <a:effectLst/>
                <a:latin typeface="Times New Roman" pitchFamily="18" charset="0"/>
                <a:ea typeface="Calibri" pitchFamily="34" charset="0"/>
                <a:cs typeface="Times New Roman" pitchFamily="18" charset="0"/>
              </a:rPr>
              <a:t> </a:t>
            </a:r>
            <a:r>
              <a:rPr kumimoji="0" lang="en-US" altLang="en-US" b="0" i="0" u="none" strike="noStrike" cap="none" normalizeH="0" baseline="0" dirty="0" smtClean="0">
                <a:ln>
                  <a:noFill/>
                </a:ln>
                <a:solidFill>
                  <a:srgbClr val="000000"/>
                </a:solidFill>
                <a:effectLst/>
                <a:latin typeface="Calibri"/>
                <a:ea typeface="Calibri" pitchFamily="34" charset="0"/>
                <a:cs typeface="Times New Roman" pitchFamily="18" charset="0"/>
              </a:rPr>
              <a:t>—</a:t>
            </a:r>
            <a:r>
              <a:rPr kumimoji="0" lang="en-US" alt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en-US" altLang="en-US" b="1" i="0" u="none" strike="noStrike" cap="none" normalizeH="0" baseline="0" dirty="0" smtClean="0">
                <a:ln>
                  <a:noFill/>
                </a:ln>
                <a:solidFill>
                  <a:schemeClr val="tx1"/>
                </a:solidFill>
                <a:effectLst/>
                <a:latin typeface="Calibri" pitchFamily="34" charset="0"/>
                <a:ea typeface="Calibri" pitchFamily="34" charset="0"/>
              </a:rPr>
              <a:t>e2	  B	e3	C  end product </a:t>
            </a:r>
            <a:endParaRPr kumimoji="0" lang="en-US" altLang="en-US" b="0" i="0" u="none" strike="noStrike" cap="none" normalizeH="0" baseline="0" dirty="0" smtClean="0">
              <a:ln>
                <a:noFill/>
              </a:ln>
              <a:solidFill>
                <a:schemeClr val="tx1"/>
              </a:solidFill>
              <a:effectLst/>
            </a:endParaRPr>
          </a:p>
          <a:p>
            <a:pPr marL="0" marR="0" lvl="0" indent="0" algn="justLow" defTabSz="914400" rtl="0" eaLnBrk="0" fontAlgn="base" latinLnBrk="0" hangingPunct="0">
              <a:lnSpc>
                <a:spcPct val="100000"/>
              </a:lnSpc>
              <a:spcBef>
                <a:spcPct val="0"/>
              </a:spcBef>
              <a:spcAft>
                <a:spcPct val="0"/>
              </a:spcAft>
              <a:buClrTx/>
              <a:buSzTx/>
              <a:buFontTx/>
              <a:buNone/>
              <a:tabLst>
                <a:tab pos="2638425" algn="ctr"/>
                <a:tab pos="3073400" algn="l"/>
                <a:tab pos="3614738" algn="l"/>
              </a:tabLst>
            </a:pPr>
            <a:r>
              <a:rPr kumimoji="0" lang="en-US" altLang="en-US" b="1" i="0" u="none" strike="noStrike" cap="none" normalizeH="0" baseline="0" dirty="0" smtClean="0">
                <a:ln>
                  <a:noFill/>
                </a:ln>
                <a:solidFill>
                  <a:schemeClr val="tx1"/>
                </a:solidFill>
                <a:effectLst/>
                <a:latin typeface="Calibri" pitchFamily="34" charset="0"/>
                <a:ea typeface="Calibri" pitchFamily="34" charset="0"/>
              </a:rPr>
              <a:t>In this biosynthetic pathway each metabolite (A, B, C) is produced by the catalytic action of</a:t>
            </a:r>
            <a:endParaRPr kumimoji="0" lang="en-US" altLang="en-US" b="0" i="0" u="none" strike="noStrike" cap="none" normalizeH="0" baseline="0" dirty="0" smtClean="0">
              <a:ln>
                <a:noFill/>
              </a:ln>
              <a:solidFill>
                <a:schemeClr val="tx1"/>
              </a:solidFill>
              <a:effectLst/>
            </a:endParaRPr>
          </a:p>
          <a:p>
            <a:pPr marL="0" marR="0" lvl="0" indent="0" algn="justLow" defTabSz="914400" rtl="0" eaLnBrk="0" fontAlgn="base" latinLnBrk="0" hangingPunct="0">
              <a:lnSpc>
                <a:spcPct val="100000"/>
              </a:lnSpc>
              <a:spcBef>
                <a:spcPct val="0"/>
              </a:spcBef>
              <a:spcAft>
                <a:spcPct val="0"/>
              </a:spcAft>
              <a:buClrTx/>
              <a:buSzTx/>
              <a:buFontTx/>
              <a:buNone/>
              <a:tabLst>
                <a:tab pos="2638425" algn="ctr"/>
                <a:tab pos="3073400" algn="l"/>
                <a:tab pos="3614738" algn="l"/>
              </a:tabLst>
            </a:pPr>
            <a:r>
              <a:rPr kumimoji="0" lang="en-US" altLang="en-US" b="1" i="0" u="none" strike="noStrike" cap="none" normalizeH="0" baseline="0" dirty="0" smtClean="0">
                <a:ln>
                  <a:noFill/>
                </a:ln>
                <a:solidFill>
                  <a:schemeClr val="tx1"/>
                </a:solidFill>
                <a:effectLst/>
                <a:latin typeface="Calibri" pitchFamily="34" charset="0"/>
                <a:ea typeface="Calibri" pitchFamily="34" charset="0"/>
              </a:rPr>
              <a:t>different enzymes (e1, e2,e3.....ex, specified by different wild type genes (g</a:t>
            </a:r>
            <a:r>
              <a:rPr kumimoji="0" lang="en-US" altLang="en-US" b="1" i="0" u="none" strike="noStrike" cap="none" normalizeH="0" baseline="30000" dirty="0" smtClean="0">
                <a:ln>
                  <a:noFill/>
                </a:ln>
                <a:solidFill>
                  <a:schemeClr val="tx1"/>
                </a:solidFill>
                <a:effectLst/>
                <a:latin typeface="Calibri" pitchFamily="34" charset="0"/>
                <a:ea typeface="Calibri" pitchFamily="34" charset="0"/>
              </a:rPr>
              <a:t>+</a:t>
            </a:r>
            <a:r>
              <a:rPr kumimoji="0" lang="en-US" altLang="en-US" b="1" i="0" u="none" strike="noStrike" cap="none" normalizeH="0" baseline="0" dirty="0" smtClean="0">
                <a:ln>
                  <a:noFill/>
                </a:ln>
                <a:solidFill>
                  <a:schemeClr val="tx1"/>
                </a:solidFill>
                <a:effectLst/>
                <a:latin typeface="Calibri" pitchFamily="34" charset="0"/>
                <a:ea typeface="Calibri" pitchFamily="34" charset="0"/>
              </a:rPr>
              <a:t>1,g</a:t>
            </a:r>
            <a:r>
              <a:rPr kumimoji="0" lang="en-US" altLang="en-US" b="1" i="0" u="none" strike="noStrike" cap="none" normalizeH="0" baseline="30000" dirty="0" smtClean="0">
                <a:ln>
                  <a:noFill/>
                </a:ln>
                <a:solidFill>
                  <a:schemeClr val="tx1"/>
                </a:solidFill>
                <a:effectLst/>
                <a:latin typeface="Calibri" pitchFamily="34" charset="0"/>
                <a:ea typeface="Calibri" pitchFamily="34" charset="0"/>
              </a:rPr>
              <a:t>+</a:t>
            </a:r>
            <a:r>
              <a:rPr kumimoji="0" lang="en-US" altLang="en-US" b="1" i="0" u="none" strike="noStrike" cap="none" normalizeH="0" baseline="0" dirty="0" smtClean="0">
                <a:ln>
                  <a:noFill/>
                </a:ln>
                <a:solidFill>
                  <a:schemeClr val="tx1"/>
                </a:solidFill>
                <a:effectLst/>
                <a:latin typeface="Calibri" pitchFamily="34" charset="0"/>
                <a:ea typeface="Calibri" pitchFamily="34" charset="0"/>
              </a:rPr>
              <a:t>2,g</a:t>
            </a:r>
            <a:r>
              <a:rPr kumimoji="0" lang="en-US" altLang="en-US" b="1" i="0" u="none" strike="noStrike" cap="none" normalizeH="0" baseline="30000" dirty="0" smtClean="0">
                <a:ln>
                  <a:noFill/>
                </a:ln>
                <a:solidFill>
                  <a:schemeClr val="tx1"/>
                </a:solidFill>
                <a:effectLst/>
                <a:latin typeface="Calibri" pitchFamily="34" charset="0"/>
                <a:ea typeface="Calibri" pitchFamily="34" charset="0"/>
              </a:rPr>
              <a:t>+</a:t>
            </a:r>
            <a:r>
              <a:rPr kumimoji="0" lang="en-US" altLang="en-US" b="1" i="0" u="none" strike="noStrike" cap="none" normalizeH="0" baseline="0" dirty="0" smtClean="0">
                <a:ln>
                  <a:noFill/>
                </a:ln>
                <a:solidFill>
                  <a:schemeClr val="tx1"/>
                </a:solidFill>
                <a:effectLst/>
                <a:latin typeface="Calibri" pitchFamily="34" charset="0"/>
                <a:ea typeface="Calibri" pitchFamily="34" charset="0"/>
              </a:rPr>
              <a:t>3,   </a:t>
            </a:r>
            <a:endParaRPr kumimoji="0" lang="en-US" altLang="en-US" b="0" i="0" u="none" strike="noStrike" cap="none" normalizeH="0" baseline="0" dirty="0" smtClean="0">
              <a:ln>
                <a:noFill/>
              </a:ln>
              <a:solidFill>
                <a:schemeClr val="tx1"/>
              </a:solidFill>
              <a:effectLst/>
            </a:endParaRPr>
          </a:p>
          <a:p>
            <a:pPr marL="0" marR="0" lvl="0" indent="0" algn="justLow" defTabSz="914400" rtl="0" eaLnBrk="0" fontAlgn="base" latinLnBrk="0" hangingPunct="0">
              <a:lnSpc>
                <a:spcPct val="100000"/>
              </a:lnSpc>
              <a:spcBef>
                <a:spcPct val="0"/>
              </a:spcBef>
              <a:spcAft>
                <a:spcPct val="0"/>
              </a:spcAft>
              <a:buClrTx/>
              <a:buSzTx/>
              <a:buFontTx/>
              <a:buNone/>
              <a:tabLst>
                <a:tab pos="2638425" algn="ctr"/>
                <a:tab pos="3073400" algn="l"/>
                <a:tab pos="3614738" algn="l"/>
              </a:tabLst>
            </a:pPr>
            <a:r>
              <a:rPr kumimoji="0" lang="en-US" altLang="en-US" b="1" i="0" u="none" strike="noStrike" cap="none" normalizeH="0" baseline="0" dirty="0" smtClean="0">
                <a:ln>
                  <a:noFill/>
                </a:ln>
                <a:solidFill>
                  <a:schemeClr val="tx1"/>
                </a:solidFill>
                <a:effectLst/>
                <a:latin typeface="Calibri" pitchFamily="34" charset="0"/>
                <a:ea typeface="Calibri" pitchFamily="34" charset="0"/>
              </a:rPr>
              <a:t>}. When more than two or more genes become involved in the specification of enzymes for different steps of a common biosynthetic pathway, the phenomenon of genetic interaction occurs. If substance C is essential for the production of a normal phenotype and the recessive mutant alleles g1, g2, g3 produce defective enzymes, then a mutant or abnormal phenotype would result from a genotype homozygous recessive at any of the three loci.</a:t>
            </a:r>
            <a:r>
              <a:rPr kumimoji="0" lang="en-US" alt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altLang="en-US" b="1" i="0" u="none" strike="noStrike" cap="none" normalizeH="0" baseline="0" dirty="0" smtClean="0">
                <a:ln>
                  <a:noFill/>
                </a:ln>
                <a:solidFill>
                  <a:schemeClr val="tx1"/>
                </a:solidFill>
                <a:effectLst/>
                <a:latin typeface="Calibri" pitchFamily="34" charset="0"/>
                <a:ea typeface="Calibri" pitchFamily="34" charset="0"/>
              </a:rPr>
              <a:t>If wild gene g3 + becomes mutant, the conversion of metabolite B to C does not occur and substance B tends to accumulate in excessive quantity; if g2+ becomes mutant, substance A will accumulate. Thus, the mutant genes caused “metabolic blocks” in synthetic pathway. </a:t>
            </a:r>
            <a:endParaRPr kumimoji="0" lang="en-US" altLang="en-US" b="0" i="0" u="none" strike="noStrike" cap="none" normalizeH="0" baseline="0" dirty="0" smtClean="0">
              <a:ln>
                <a:noFill/>
              </a:ln>
              <a:solidFill>
                <a:schemeClr val="tx1"/>
              </a:solidFill>
              <a:effectLst/>
            </a:endParaRPr>
          </a:p>
        </p:txBody>
      </p:sp>
      <p:pic>
        <p:nvPicPr>
          <p:cNvPr id="4108" name="Picture 1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81000" y="774066"/>
            <a:ext cx="7696200" cy="5794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2386456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153400" cy="5304016"/>
          </a:xfrm>
          <a:prstGeom prst="rect">
            <a:avLst/>
          </a:prstGeom>
        </p:spPr>
        <p:txBody>
          <a:bodyPr wrap="square">
            <a:spAutoFit/>
          </a:bodyPr>
          <a:lstStyle/>
          <a:p>
            <a:pPr algn="just">
              <a:lnSpc>
                <a:spcPct val="115000"/>
              </a:lnSpc>
              <a:spcAft>
                <a:spcPts val="1000"/>
              </a:spcAft>
              <a:tabLst>
                <a:tab pos="2639060" algn="ctr"/>
                <a:tab pos="3072765" algn="l"/>
                <a:tab pos="3615055" algn="l"/>
              </a:tabLst>
            </a:pPr>
            <a:r>
              <a:rPr lang="en-US" b="1" dirty="0">
                <a:ea typeface="Calibri"/>
                <a:cs typeface="Arial"/>
              </a:rPr>
              <a:t>An organism with a mutation only in gene g2</a:t>
            </a:r>
            <a:r>
              <a:rPr lang="en-US" b="1" baseline="30000" dirty="0">
                <a:ea typeface="Calibri"/>
                <a:cs typeface="Arial"/>
              </a:rPr>
              <a:t>+</a:t>
            </a:r>
            <a:r>
              <a:rPr lang="en-US" b="1" dirty="0">
                <a:ea typeface="Calibri"/>
                <a:cs typeface="Arial"/>
              </a:rPr>
              <a:t> could produce a normal phenotype, if it was given either substance B or C, but an organism with a mutation in gene g3</a:t>
            </a:r>
            <a:r>
              <a:rPr lang="en-US" b="1" baseline="30000" dirty="0">
                <a:ea typeface="Calibri"/>
                <a:cs typeface="Arial"/>
              </a:rPr>
              <a:t>+</a:t>
            </a:r>
            <a:r>
              <a:rPr lang="en-US" b="1" dirty="0">
                <a:ea typeface="Calibri"/>
                <a:cs typeface="Arial"/>
              </a:rPr>
              <a:t> has a specific requirement for substance C for the production of normal phenotype. Thus, gene g3</a:t>
            </a:r>
            <a:r>
              <a:rPr lang="en-US" b="1" baseline="30000" dirty="0">
                <a:ea typeface="Calibri"/>
                <a:cs typeface="Arial"/>
              </a:rPr>
              <a:t>+ </a:t>
            </a:r>
            <a:r>
              <a:rPr lang="en-US" b="1" dirty="0">
                <a:ea typeface="Calibri"/>
                <a:cs typeface="Arial"/>
              </a:rPr>
              <a:t>becomes dependent upon g2</a:t>
            </a:r>
            <a:r>
              <a:rPr lang="en-US" b="1" baseline="30000" dirty="0">
                <a:ea typeface="Calibri"/>
                <a:cs typeface="Arial"/>
              </a:rPr>
              <a:t>+</a:t>
            </a:r>
            <a:r>
              <a:rPr lang="en-US" b="1" dirty="0">
                <a:ea typeface="Calibri"/>
                <a:cs typeface="Arial"/>
              </a:rPr>
              <a:t> for its expression as a normal phenotype. If the genotype is homozygous for the recessive g2 allele, then the biosynthetic pathway ends with substance A. Neither g3</a:t>
            </a:r>
            <a:r>
              <a:rPr lang="en-US" b="1" baseline="30000" dirty="0">
                <a:ea typeface="Calibri"/>
                <a:cs typeface="Arial"/>
              </a:rPr>
              <a:t>+</a:t>
            </a:r>
            <a:r>
              <a:rPr lang="en-US" b="1" dirty="0">
                <a:ea typeface="Calibri"/>
                <a:cs typeface="Arial"/>
              </a:rPr>
              <a:t> nor its recessive allele g3 has any effect on the phenotype. Thus, genotype (g2g2) can hide or mask the phenotypic expression of alleles at the g3+ locus. </a:t>
            </a:r>
            <a:r>
              <a:rPr lang="en-US" sz="2000" b="1" dirty="0">
                <a:ea typeface="Calibri"/>
                <a:cs typeface="Arial"/>
              </a:rPr>
              <a:t>Originally a gene or locus which suppressed or masked the action of a gene at another locus was termed </a:t>
            </a:r>
            <a:r>
              <a:rPr lang="en-US" sz="2000" b="1" dirty="0" err="1">
                <a:ea typeface="Calibri"/>
                <a:cs typeface="Arial"/>
              </a:rPr>
              <a:t>epistatic</a:t>
            </a:r>
            <a:r>
              <a:rPr lang="en-US" sz="2000" b="1" dirty="0">
                <a:ea typeface="Calibri"/>
                <a:cs typeface="Arial"/>
              </a:rPr>
              <a:t> gene.</a:t>
            </a:r>
            <a:endParaRPr lang="en-US" dirty="0">
              <a:ea typeface="Calibri"/>
              <a:cs typeface="Arial"/>
            </a:endParaRPr>
          </a:p>
          <a:p>
            <a:pPr algn="just">
              <a:lnSpc>
                <a:spcPct val="115000"/>
              </a:lnSpc>
              <a:spcAft>
                <a:spcPts val="1000"/>
              </a:spcAft>
              <a:tabLst>
                <a:tab pos="2639060" algn="ctr"/>
                <a:tab pos="3072765" algn="l"/>
                <a:tab pos="3615055" algn="l"/>
              </a:tabLst>
            </a:pPr>
            <a:r>
              <a:rPr lang="en-US" b="1" dirty="0">
                <a:ea typeface="Calibri"/>
                <a:cs typeface="Arial"/>
              </a:rPr>
              <a:t>The </a:t>
            </a:r>
            <a:r>
              <a:rPr lang="en-US" sz="2000" b="1" dirty="0">
                <a:ea typeface="Calibri"/>
                <a:cs typeface="Arial"/>
              </a:rPr>
              <a:t>gene or locus which was suppressed by a </a:t>
            </a:r>
            <a:r>
              <a:rPr lang="en-US" sz="2000" b="1" dirty="0" err="1">
                <a:ea typeface="Calibri"/>
                <a:cs typeface="Arial"/>
              </a:rPr>
              <a:t>epistatic</a:t>
            </a:r>
            <a:r>
              <a:rPr lang="en-US" sz="2000" b="1" dirty="0">
                <a:ea typeface="Calibri"/>
                <a:cs typeface="Arial"/>
              </a:rPr>
              <a:t> gene was called hypostatic gene.</a:t>
            </a:r>
            <a:endParaRPr lang="en-US" dirty="0">
              <a:ea typeface="Calibri"/>
              <a:cs typeface="Arial"/>
            </a:endParaRPr>
          </a:p>
          <a:p>
            <a:pPr algn="just">
              <a:lnSpc>
                <a:spcPct val="115000"/>
              </a:lnSpc>
              <a:spcAft>
                <a:spcPts val="1000"/>
              </a:spcAft>
              <a:tabLst>
                <a:tab pos="2639060" algn="ctr"/>
                <a:tab pos="3072765" algn="l"/>
                <a:tab pos="3615055" algn="l"/>
              </a:tabLst>
            </a:pPr>
            <a:r>
              <a:rPr lang="en-US" b="1" dirty="0">
                <a:ea typeface="Calibri"/>
                <a:cs typeface="Arial"/>
              </a:rPr>
              <a:t>Later studies revealed the fact that both loci or genes (</a:t>
            </a:r>
            <a:r>
              <a:rPr lang="en-US" b="1" i="1" dirty="0">
                <a:ea typeface="Calibri"/>
                <a:cs typeface="Arial"/>
              </a:rPr>
              <a:t>i.e., </a:t>
            </a:r>
            <a:r>
              <a:rPr lang="en-US" b="1" dirty="0" err="1">
                <a:ea typeface="Calibri"/>
                <a:cs typeface="Arial"/>
              </a:rPr>
              <a:t>epistatic</a:t>
            </a:r>
            <a:r>
              <a:rPr lang="en-US" b="1" dirty="0">
                <a:ea typeface="Calibri"/>
                <a:cs typeface="Arial"/>
              </a:rPr>
              <a:t> and hypostatic) could be </a:t>
            </a:r>
            <a:r>
              <a:rPr lang="en-US" b="1" dirty="0" err="1">
                <a:ea typeface="Calibri"/>
                <a:cs typeface="Arial"/>
              </a:rPr>
              <a:t>epistatic</a:t>
            </a:r>
            <a:r>
              <a:rPr lang="en-US" b="1" dirty="0">
                <a:ea typeface="Calibri"/>
                <a:cs typeface="Arial"/>
              </a:rPr>
              <a:t> to one another. Presently, the term epistasis (Greek, standing upon) is used for almost any type of allelic genetic interaction</a:t>
            </a:r>
            <a:endParaRPr lang="en-US" dirty="0">
              <a:ea typeface="Calibri"/>
              <a:cs typeface="Arial"/>
            </a:endParaRPr>
          </a:p>
        </p:txBody>
      </p:sp>
    </p:spTree>
    <p:extLst>
      <p:ext uri="{BB962C8B-B14F-4D97-AF65-F5344CB8AC3E}">
        <p14:creationId xmlns:p14="http://schemas.microsoft.com/office/powerpoint/2010/main" xmlns="" val="37222630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823415"/>
            <a:ext cx="8382000" cy="2875146"/>
          </a:xfrm>
          <a:prstGeom prst="rect">
            <a:avLst/>
          </a:prstGeom>
        </p:spPr>
        <p:txBody>
          <a:bodyPr wrap="square">
            <a:spAutoFit/>
          </a:bodyPr>
          <a:lstStyle/>
          <a:p>
            <a:pPr algn="just">
              <a:lnSpc>
                <a:spcPct val="115000"/>
              </a:lnSpc>
              <a:spcAft>
                <a:spcPts val="1000"/>
              </a:spcAft>
              <a:tabLst>
                <a:tab pos="2639060" algn="ctr"/>
                <a:tab pos="3072765" algn="l"/>
                <a:tab pos="3615055" algn="l"/>
              </a:tabLst>
            </a:pPr>
            <a:r>
              <a:rPr lang="en-US" sz="2400" b="1" dirty="0">
                <a:ea typeface="Calibri"/>
                <a:cs typeface="Arial"/>
              </a:rPr>
              <a:t>Difference Between Dominance and Epistasis</a:t>
            </a:r>
            <a:endParaRPr lang="en-US" dirty="0">
              <a:ea typeface="Calibri"/>
              <a:cs typeface="Arial"/>
            </a:endParaRPr>
          </a:p>
          <a:p>
            <a:pPr algn="just">
              <a:lnSpc>
                <a:spcPct val="115000"/>
              </a:lnSpc>
              <a:spcAft>
                <a:spcPts val="1000"/>
              </a:spcAft>
              <a:tabLst>
                <a:tab pos="2639060" algn="ctr"/>
                <a:tab pos="3072765" algn="l"/>
                <a:tab pos="3615055" algn="l"/>
              </a:tabLst>
            </a:pPr>
            <a:r>
              <a:rPr lang="en-US" b="1" dirty="0">
                <a:ea typeface="Calibri"/>
                <a:cs typeface="Arial"/>
              </a:rPr>
              <a:t>The phenomenon of dominance involves intra-allelic gene suppression, or the masking effect which one allele has upon the expression of another allele at the same locus, while the phenomenon of epistasis involves inter-allelic gene suppression or the masking effect which one gene locus has upon the expression of another. The classical phenotypic ratio of 9 : 3 : 3 : 1 observed in the progeny of dihybrid parents becomes modified by epistasis into ratios which are various combinations of the9 : 3 : 3 : 1 groupings.</a:t>
            </a:r>
            <a:endParaRPr lang="en-US" dirty="0">
              <a:ea typeface="Calibri"/>
              <a:cs typeface="Arial"/>
            </a:endParaRPr>
          </a:p>
        </p:txBody>
      </p:sp>
    </p:spTree>
    <p:extLst>
      <p:ext uri="{BB962C8B-B14F-4D97-AF65-F5344CB8AC3E}">
        <p14:creationId xmlns:p14="http://schemas.microsoft.com/office/powerpoint/2010/main" xmlns="" val="1935534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81000"/>
            <a:ext cx="8077200" cy="5799536"/>
          </a:xfrm>
          <a:prstGeom prst="rect">
            <a:avLst/>
          </a:prstGeom>
        </p:spPr>
        <p:txBody>
          <a:bodyPr wrap="square">
            <a:spAutoFit/>
          </a:bodyPr>
          <a:lstStyle/>
          <a:p>
            <a:pPr algn="just">
              <a:lnSpc>
                <a:spcPct val="115000"/>
              </a:lnSpc>
              <a:spcAft>
                <a:spcPts val="1000"/>
              </a:spcAft>
            </a:pPr>
            <a:r>
              <a:rPr lang="en-US" sz="2000" b="1" dirty="0" smtClean="0">
                <a:latin typeface="Calibri"/>
                <a:ea typeface="Calibri"/>
                <a:cs typeface="Arial"/>
              </a:rPr>
              <a:t>Lethal </a:t>
            </a:r>
            <a:r>
              <a:rPr lang="en-US" sz="2000" b="1" dirty="0">
                <a:latin typeface="Calibri"/>
                <a:ea typeface="Calibri"/>
                <a:cs typeface="Arial"/>
              </a:rPr>
              <a:t>genes</a:t>
            </a:r>
            <a:r>
              <a:rPr lang="en-US" b="1" dirty="0">
                <a:latin typeface="Calibri"/>
                <a:ea typeface="Calibri"/>
                <a:cs typeface="Arial"/>
              </a:rPr>
              <a:t> are mutant genes and result in the death of the individual which carries them. Death</a:t>
            </a:r>
            <a:r>
              <a:rPr lang="en-US" dirty="0">
                <a:latin typeface="Calibri"/>
                <a:ea typeface="Calibri"/>
                <a:cs typeface="Arial"/>
              </a:rPr>
              <a:t> </a:t>
            </a:r>
            <a:r>
              <a:rPr lang="en-US" b="1" dirty="0">
                <a:latin typeface="Calibri"/>
                <a:ea typeface="Calibri"/>
                <a:cs typeface="Arial"/>
              </a:rPr>
              <a:t>of the individual occurs either in the prenatal or postnatal period prior to sexual maturity. A fully (completely) dominant lethal allele kills both in homozygous and heterozygous states. Individuals</a:t>
            </a:r>
            <a:r>
              <a:rPr lang="en-US" dirty="0">
                <a:latin typeface="Calibri"/>
                <a:ea typeface="Calibri"/>
                <a:cs typeface="Arial"/>
              </a:rPr>
              <a:t> </a:t>
            </a:r>
            <a:r>
              <a:rPr lang="en-US" b="1" dirty="0">
                <a:latin typeface="Calibri"/>
                <a:ea typeface="Calibri"/>
                <a:cs typeface="Arial"/>
              </a:rPr>
              <a:t>with a dominant lethal allele die before they can leave progeny. Therefore, the mutant dominant lethal</a:t>
            </a:r>
            <a:r>
              <a:rPr lang="en-US" dirty="0">
                <a:latin typeface="Calibri"/>
                <a:ea typeface="Calibri"/>
                <a:cs typeface="Arial"/>
              </a:rPr>
              <a:t> </a:t>
            </a:r>
            <a:r>
              <a:rPr lang="en-US" b="1" dirty="0">
                <a:latin typeface="Calibri"/>
                <a:ea typeface="Calibri"/>
                <a:cs typeface="Arial"/>
              </a:rPr>
              <a:t>is removed from the population in the same generation in which it arose. Recessive lethal genes</a:t>
            </a:r>
            <a:r>
              <a:rPr lang="en-US" dirty="0">
                <a:latin typeface="Calibri"/>
                <a:ea typeface="Calibri"/>
                <a:cs typeface="Arial"/>
              </a:rPr>
              <a:t> </a:t>
            </a:r>
            <a:r>
              <a:rPr lang="en-US" b="1" dirty="0">
                <a:latin typeface="Calibri"/>
                <a:ea typeface="Calibri"/>
                <a:cs typeface="Arial"/>
              </a:rPr>
              <a:t>kill only when they are in a homozygous state and they may be of two kinds : 1. one which has no</a:t>
            </a:r>
            <a:r>
              <a:rPr lang="en-US" dirty="0">
                <a:latin typeface="Calibri"/>
                <a:ea typeface="Calibri"/>
                <a:cs typeface="Arial"/>
              </a:rPr>
              <a:t> </a:t>
            </a:r>
            <a:r>
              <a:rPr lang="en-US" b="1" dirty="0">
                <a:latin typeface="Calibri"/>
                <a:ea typeface="Calibri"/>
                <a:cs typeface="Arial"/>
              </a:rPr>
              <a:t>obvious phenotypic effect in heterozygotes and 2. one which exhibits a distinctive phenotype when</a:t>
            </a:r>
            <a:r>
              <a:rPr lang="en-US" dirty="0">
                <a:latin typeface="Calibri"/>
                <a:ea typeface="Calibri"/>
                <a:cs typeface="Arial"/>
              </a:rPr>
              <a:t> </a:t>
            </a:r>
            <a:r>
              <a:rPr lang="en-US" b="1" dirty="0">
                <a:latin typeface="Calibri"/>
                <a:ea typeface="Calibri"/>
                <a:cs typeface="Arial"/>
              </a:rPr>
              <a:t>heterozygous</a:t>
            </a:r>
            <a:r>
              <a:rPr lang="en-US" b="1" dirty="0" smtClean="0">
                <a:latin typeface="Calibri"/>
                <a:ea typeface="Calibri"/>
                <a:cs typeface="Arial"/>
              </a:rPr>
              <a:t>.</a:t>
            </a:r>
          </a:p>
          <a:p>
            <a:pPr algn="just">
              <a:lnSpc>
                <a:spcPct val="115000"/>
              </a:lnSpc>
              <a:spcAft>
                <a:spcPts val="1000"/>
              </a:spcAft>
            </a:pPr>
            <a:r>
              <a:rPr lang="en-US" b="1" dirty="0">
                <a:latin typeface="Calibri"/>
                <a:ea typeface="Calibri"/>
                <a:cs typeface="Arial"/>
              </a:rPr>
              <a:t>The completely lethal genes usually cause death of the zygote, later in the </a:t>
            </a:r>
            <a:r>
              <a:rPr lang="en-US" b="1" dirty="0" smtClean="0">
                <a:latin typeface="Calibri"/>
                <a:ea typeface="Calibri"/>
                <a:cs typeface="Arial"/>
              </a:rPr>
              <a:t>embryonic</a:t>
            </a:r>
            <a:r>
              <a:rPr lang="en-US" dirty="0" smtClean="0">
                <a:latin typeface="Calibri"/>
                <a:ea typeface="Calibri"/>
                <a:cs typeface="Arial"/>
              </a:rPr>
              <a:t> </a:t>
            </a:r>
            <a:r>
              <a:rPr lang="en-US" b="1" dirty="0" smtClean="0">
                <a:latin typeface="Calibri"/>
                <a:ea typeface="Calibri"/>
                <a:cs typeface="Arial"/>
              </a:rPr>
              <a:t>development </a:t>
            </a:r>
            <a:r>
              <a:rPr lang="en-US" b="1" dirty="0">
                <a:latin typeface="Calibri"/>
                <a:ea typeface="Calibri"/>
                <a:cs typeface="Arial"/>
              </a:rPr>
              <a:t>or even after birth or hatching. Complete lethality, thus, is the case where no individuals</a:t>
            </a:r>
            <a:r>
              <a:rPr lang="en-US" dirty="0">
                <a:latin typeface="Calibri"/>
                <a:ea typeface="Calibri"/>
                <a:cs typeface="Arial"/>
              </a:rPr>
              <a:t> </a:t>
            </a:r>
            <a:r>
              <a:rPr lang="en-US" b="1" dirty="0">
                <a:latin typeface="Calibri"/>
                <a:ea typeface="Calibri"/>
                <a:cs typeface="Arial"/>
              </a:rPr>
              <a:t>of a certain genotype </a:t>
            </a:r>
            <a:r>
              <a:rPr lang="en-US" b="1" dirty="0" smtClean="0">
                <a:latin typeface="Calibri"/>
                <a:ea typeface="Calibri"/>
                <a:cs typeface="Arial"/>
              </a:rPr>
              <a:t>in </a:t>
            </a:r>
            <a:r>
              <a:rPr lang="en-US" b="1" dirty="0">
                <a:latin typeface="Calibri"/>
                <a:ea typeface="Calibri"/>
                <a:cs typeface="Arial"/>
              </a:rPr>
              <a:t>the age of reproduction. However in many cases lethal genes become operative at the time the individuals become sexually mature. Such lethal genes which handicap but do not destroy their possessor are called </a:t>
            </a:r>
            <a:r>
              <a:rPr lang="en-US" b="1" dirty="0" err="1">
                <a:latin typeface="Calibri"/>
                <a:ea typeface="Calibri"/>
                <a:cs typeface="Arial"/>
              </a:rPr>
              <a:t>subvital</a:t>
            </a:r>
            <a:r>
              <a:rPr lang="en-US" b="1" dirty="0">
                <a:latin typeface="Calibri"/>
                <a:ea typeface="Calibri"/>
                <a:cs typeface="Arial"/>
              </a:rPr>
              <a:t>, </a:t>
            </a:r>
            <a:r>
              <a:rPr lang="en-US" b="1" dirty="0" err="1">
                <a:latin typeface="Calibri"/>
                <a:ea typeface="Calibri"/>
                <a:cs typeface="Arial"/>
              </a:rPr>
              <a:t>sublethal</a:t>
            </a:r>
            <a:r>
              <a:rPr lang="en-US" b="1" dirty="0">
                <a:latin typeface="Calibri"/>
                <a:ea typeface="Calibri"/>
                <a:cs typeface="Arial"/>
              </a:rPr>
              <a:t> or </a:t>
            </a:r>
            <a:r>
              <a:rPr lang="en-US" b="1" dirty="0" err="1">
                <a:latin typeface="Calibri"/>
                <a:ea typeface="Calibri"/>
                <a:cs typeface="Arial"/>
              </a:rPr>
              <a:t>semilethal</a:t>
            </a:r>
            <a:r>
              <a:rPr lang="en-US" b="1" dirty="0">
                <a:latin typeface="Calibri"/>
                <a:ea typeface="Calibri"/>
                <a:cs typeface="Arial"/>
              </a:rPr>
              <a:t> genes. The lethal alleles modify the 3:1 phenotypic ratio into 2 : 1.</a:t>
            </a:r>
          </a:p>
          <a:p>
            <a:pPr algn="just">
              <a:lnSpc>
                <a:spcPct val="115000"/>
              </a:lnSpc>
              <a:spcAft>
                <a:spcPts val="1000"/>
              </a:spcAft>
            </a:pPr>
            <a:endParaRPr lang="en-US" dirty="0">
              <a:effectLst/>
              <a:latin typeface="Calibri"/>
              <a:ea typeface="Calibri"/>
              <a:cs typeface="Arial"/>
            </a:endParaRPr>
          </a:p>
        </p:txBody>
      </p:sp>
    </p:spTree>
    <p:extLst>
      <p:ext uri="{BB962C8B-B14F-4D97-AF65-F5344CB8AC3E}">
        <p14:creationId xmlns:p14="http://schemas.microsoft.com/office/powerpoint/2010/main" xmlns="" val="12431248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732878"/>
            <a:ext cx="8534400" cy="3764107"/>
          </a:xfrm>
          <a:prstGeom prst="rect">
            <a:avLst/>
          </a:prstGeom>
        </p:spPr>
        <p:txBody>
          <a:bodyPr wrap="square">
            <a:spAutoFit/>
          </a:bodyPr>
          <a:lstStyle/>
          <a:p>
            <a:pPr algn="just">
              <a:lnSpc>
                <a:spcPct val="115000"/>
              </a:lnSpc>
              <a:spcAft>
                <a:spcPts val="1000"/>
              </a:spcAft>
            </a:pPr>
            <a:r>
              <a:rPr lang="en-US" b="1" dirty="0">
                <a:latin typeface="Calibri"/>
                <a:ea typeface="Calibri"/>
                <a:cs typeface="Arial"/>
              </a:rPr>
              <a:t>Examples of Lethal Alleles</a:t>
            </a:r>
            <a:endParaRPr lang="en-US" dirty="0">
              <a:latin typeface="Calibri"/>
              <a:ea typeface="Calibri"/>
              <a:cs typeface="Arial"/>
            </a:endParaRPr>
          </a:p>
          <a:p>
            <a:pPr algn="just">
              <a:lnSpc>
                <a:spcPct val="115000"/>
              </a:lnSpc>
              <a:spcAft>
                <a:spcPts val="1000"/>
              </a:spcAft>
            </a:pPr>
            <a:r>
              <a:rPr lang="en-US" sz="2000" b="1" dirty="0">
                <a:latin typeface="Calibri"/>
                <a:ea typeface="Calibri"/>
                <a:cs typeface="Arial"/>
              </a:rPr>
              <a:t>A. Lethal alleles in plants. In plants, recessive</a:t>
            </a:r>
            <a:endParaRPr lang="en-US" dirty="0">
              <a:latin typeface="Calibri"/>
              <a:ea typeface="Calibri"/>
              <a:cs typeface="Arial"/>
            </a:endParaRPr>
          </a:p>
          <a:p>
            <a:pPr algn="just">
              <a:lnSpc>
                <a:spcPct val="115000"/>
              </a:lnSpc>
              <a:spcAft>
                <a:spcPts val="1000"/>
              </a:spcAft>
            </a:pPr>
            <a:r>
              <a:rPr lang="en-US" b="1" dirty="0">
                <a:latin typeface="Calibri"/>
                <a:ea typeface="Calibri"/>
                <a:cs typeface="Arial"/>
              </a:rPr>
              <a:t>lethal alleles are known which produce albinism, where absence of chlorophyll is lethal (fatal) to them. Following two examples illustrate this fact :</a:t>
            </a:r>
            <a:endParaRPr lang="en-US" dirty="0">
              <a:latin typeface="Calibri"/>
              <a:ea typeface="Calibri"/>
              <a:cs typeface="Arial"/>
            </a:endParaRPr>
          </a:p>
          <a:p>
            <a:pPr algn="just">
              <a:lnSpc>
                <a:spcPct val="115000"/>
              </a:lnSpc>
              <a:spcAft>
                <a:spcPts val="1000"/>
              </a:spcAft>
            </a:pPr>
            <a:r>
              <a:rPr lang="en-US" b="1" dirty="0">
                <a:latin typeface="Calibri"/>
                <a:ea typeface="Calibri"/>
                <a:cs typeface="Arial"/>
              </a:rPr>
              <a:t>1. In snapdragons (</a:t>
            </a:r>
            <a:r>
              <a:rPr lang="en-US" b="1" i="1" dirty="0">
                <a:latin typeface="Calibri"/>
                <a:ea typeface="Calibri"/>
                <a:cs typeface="Arial"/>
              </a:rPr>
              <a:t>Antirrhinum </a:t>
            </a:r>
            <a:r>
              <a:rPr lang="en-US" b="1" i="1" dirty="0" err="1">
                <a:latin typeface="Calibri"/>
                <a:ea typeface="Calibri"/>
                <a:cs typeface="Arial"/>
              </a:rPr>
              <a:t>majus</a:t>
            </a:r>
            <a:r>
              <a:rPr lang="en-US" b="1" dirty="0">
                <a:latin typeface="Calibri"/>
                <a:ea typeface="Calibri"/>
                <a:cs typeface="Arial"/>
              </a:rPr>
              <a:t>) three types</a:t>
            </a:r>
            <a:r>
              <a:rPr lang="en-US" dirty="0">
                <a:latin typeface="Calibri"/>
                <a:ea typeface="Calibri"/>
                <a:cs typeface="Arial"/>
              </a:rPr>
              <a:t> </a:t>
            </a:r>
            <a:r>
              <a:rPr lang="en-US" b="1" dirty="0">
                <a:latin typeface="Calibri"/>
                <a:ea typeface="Calibri"/>
                <a:cs typeface="Arial"/>
              </a:rPr>
              <a:t>of plants occur :</a:t>
            </a:r>
            <a:endParaRPr lang="en-US" dirty="0">
              <a:latin typeface="Calibri"/>
              <a:ea typeface="Calibri"/>
              <a:cs typeface="Arial"/>
            </a:endParaRPr>
          </a:p>
          <a:p>
            <a:pPr algn="just">
              <a:lnSpc>
                <a:spcPct val="115000"/>
              </a:lnSpc>
              <a:spcAft>
                <a:spcPts val="1000"/>
              </a:spcAft>
            </a:pPr>
            <a:r>
              <a:rPr lang="en-US" b="1" dirty="0">
                <a:latin typeface="Calibri"/>
                <a:ea typeface="Calibri"/>
                <a:cs typeface="Arial"/>
              </a:rPr>
              <a:t>1. green plants with chlorophyll</a:t>
            </a:r>
            <a:endParaRPr lang="en-US" dirty="0">
              <a:latin typeface="Calibri"/>
              <a:ea typeface="Calibri"/>
              <a:cs typeface="Arial"/>
            </a:endParaRPr>
          </a:p>
          <a:p>
            <a:pPr algn="just">
              <a:lnSpc>
                <a:spcPct val="115000"/>
              </a:lnSpc>
              <a:spcAft>
                <a:spcPts val="1000"/>
              </a:spcAft>
            </a:pPr>
            <a:r>
              <a:rPr lang="en-US" b="1" dirty="0">
                <a:latin typeface="Calibri"/>
                <a:ea typeface="Calibri"/>
                <a:cs typeface="Arial"/>
              </a:rPr>
              <a:t>  2. yellowish green plants with carotenoids, usually are referred as pale green, golden or </a:t>
            </a:r>
            <a:r>
              <a:rPr lang="en-US" b="1" dirty="0" err="1">
                <a:latin typeface="Calibri"/>
                <a:ea typeface="Calibri"/>
                <a:cs typeface="Arial"/>
              </a:rPr>
              <a:t>auria</a:t>
            </a:r>
            <a:r>
              <a:rPr lang="en-US" b="1" dirty="0">
                <a:latin typeface="Calibri"/>
                <a:ea typeface="Calibri"/>
                <a:cs typeface="Arial"/>
              </a:rPr>
              <a:t> plants and</a:t>
            </a:r>
            <a:endParaRPr lang="en-US" dirty="0">
              <a:latin typeface="Calibri"/>
              <a:ea typeface="Calibri"/>
              <a:cs typeface="Arial"/>
            </a:endParaRPr>
          </a:p>
          <a:p>
            <a:pPr algn="just">
              <a:lnSpc>
                <a:spcPct val="115000"/>
              </a:lnSpc>
              <a:spcAft>
                <a:spcPts val="1000"/>
              </a:spcAft>
            </a:pPr>
            <a:r>
              <a:rPr lang="en-US" b="1" dirty="0">
                <a:latin typeface="Calibri"/>
                <a:ea typeface="Calibri"/>
                <a:cs typeface="Arial"/>
              </a:rPr>
              <a:t> 3. white plants without any chlorophyll.</a:t>
            </a:r>
            <a:endParaRPr lang="en-US" dirty="0">
              <a:effectLst/>
              <a:latin typeface="Calibri"/>
              <a:ea typeface="Calibri"/>
              <a:cs typeface="Arial"/>
            </a:endParaRPr>
          </a:p>
        </p:txBody>
      </p:sp>
    </p:spTree>
    <p:extLst>
      <p:ext uri="{BB962C8B-B14F-4D97-AF65-F5344CB8AC3E}">
        <p14:creationId xmlns:p14="http://schemas.microsoft.com/office/powerpoint/2010/main" xmlns="" val="23283225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
            <a:ext cx="8305800" cy="5768246"/>
          </a:xfrm>
          <a:prstGeom prst="rect">
            <a:avLst/>
          </a:prstGeom>
        </p:spPr>
        <p:txBody>
          <a:bodyPr wrap="square">
            <a:spAutoFit/>
          </a:bodyPr>
          <a:lstStyle/>
          <a:p>
            <a:pPr algn="just">
              <a:lnSpc>
                <a:spcPct val="115000"/>
              </a:lnSpc>
              <a:spcAft>
                <a:spcPts val="1000"/>
              </a:spcAft>
            </a:pPr>
            <a:r>
              <a:rPr lang="en-US" b="1" dirty="0">
                <a:latin typeface="Calibri"/>
                <a:ea typeface="Calibri"/>
                <a:cs typeface="Arial"/>
              </a:rPr>
              <a:t>The homozygous green plants have the genotype CC and the homozygous white plant has the genotype cc. The </a:t>
            </a:r>
            <a:r>
              <a:rPr lang="en-US" b="1" dirty="0" err="1">
                <a:latin typeface="Calibri"/>
                <a:ea typeface="Calibri"/>
                <a:cs typeface="Arial"/>
              </a:rPr>
              <a:t>auria</a:t>
            </a:r>
            <a:r>
              <a:rPr lang="en-US" b="1" dirty="0">
                <a:latin typeface="Calibri"/>
                <a:ea typeface="Calibri"/>
                <a:cs typeface="Arial"/>
              </a:rPr>
              <a:t> plants have the genotype Cc because they are heterozygotes of green and white plants. When two such </a:t>
            </a:r>
            <a:r>
              <a:rPr lang="en-US" b="1" dirty="0" err="1">
                <a:latin typeface="Calibri"/>
                <a:ea typeface="Calibri"/>
                <a:cs typeface="Arial"/>
              </a:rPr>
              <a:t>auria</a:t>
            </a:r>
            <a:r>
              <a:rPr lang="en-US" b="1" dirty="0">
                <a:latin typeface="Calibri"/>
                <a:ea typeface="Calibri"/>
                <a:cs typeface="Arial"/>
              </a:rPr>
              <a:t> plants are crossed, the F1 progeny has identical phenotypic and genotypic ratio </a:t>
            </a:r>
            <a:r>
              <a:rPr lang="en-US" b="1" dirty="0" smtClean="0">
                <a:latin typeface="Calibri"/>
                <a:ea typeface="Calibri"/>
                <a:cs typeface="Arial"/>
              </a:rPr>
              <a:t>F1 </a:t>
            </a:r>
            <a:r>
              <a:rPr lang="en-US" b="1" dirty="0">
                <a:latin typeface="Calibri"/>
                <a:ea typeface="Calibri"/>
                <a:cs typeface="Arial"/>
              </a:rPr>
              <a:t>: 2 : 1 (</a:t>
            </a:r>
            <a:r>
              <a:rPr lang="en-US" b="1" i="1" dirty="0">
                <a:latin typeface="Calibri"/>
                <a:ea typeface="Calibri"/>
                <a:cs typeface="Arial"/>
              </a:rPr>
              <a:t>viz., </a:t>
            </a:r>
            <a:r>
              <a:rPr lang="en-US" b="1" dirty="0">
                <a:latin typeface="Calibri"/>
                <a:ea typeface="Calibri"/>
                <a:cs typeface="Arial"/>
              </a:rPr>
              <a:t>1 green (CC) : 2 </a:t>
            </a:r>
            <a:r>
              <a:rPr lang="en-US" b="1" dirty="0" err="1">
                <a:latin typeface="Calibri"/>
                <a:ea typeface="Calibri"/>
                <a:cs typeface="Arial"/>
              </a:rPr>
              <a:t>auria</a:t>
            </a:r>
            <a:r>
              <a:rPr lang="en-US" b="1" dirty="0">
                <a:latin typeface="Calibri"/>
                <a:ea typeface="Calibri"/>
                <a:cs typeface="Arial"/>
              </a:rPr>
              <a:t> (Cc) : 1white (cc). But the white plants because lack chlorophyll pigment, therefore, die to modify the ratio of 1 : 2 : 1 into1 : 2 or 2 : 1. In this case the homozygous recessive genotype (cc) is lethal.</a:t>
            </a:r>
            <a:endParaRPr lang="en-US" dirty="0">
              <a:latin typeface="Calibri"/>
              <a:ea typeface="Calibri"/>
              <a:cs typeface="Arial"/>
            </a:endParaRPr>
          </a:p>
          <a:p>
            <a:pPr algn="just">
              <a:lnSpc>
                <a:spcPct val="115000"/>
              </a:lnSpc>
              <a:spcAft>
                <a:spcPts val="1000"/>
              </a:spcAft>
            </a:pPr>
            <a:r>
              <a:rPr lang="en-US" b="1" dirty="0">
                <a:latin typeface="Calibri"/>
                <a:ea typeface="Calibri"/>
                <a:cs typeface="Arial"/>
              </a:rPr>
              <a:t>F1 heterozygote :        : </a:t>
            </a:r>
            <a:r>
              <a:rPr lang="en-US" b="1" dirty="0" err="1">
                <a:latin typeface="Calibri"/>
                <a:ea typeface="Calibri"/>
                <a:cs typeface="Arial"/>
              </a:rPr>
              <a:t>Auria</a:t>
            </a:r>
            <a:r>
              <a:rPr lang="en-US" b="1" dirty="0">
                <a:latin typeface="Calibri"/>
                <a:ea typeface="Calibri"/>
                <a:cs typeface="Arial"/>
              </a:rPr>
              <a:t>                X                      </a:t>
            </a:r>
            <a:r>
              <a:rPr lang="en-US" b="1" dirty="0" err="1">
                <a:latin typeface="Calibri"/>
                <a:ea typeface="Calibri"/>
                <a:cs typeface="Arial"/>
              </a:rPr>
              <a:t>Auria</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                                               Cc                                           </a:t>
            </a:r>
            <a:r>
              <a:rPr lang="en-US" b="1" dirty="0" err="1">
                <a:latin typeface="Calibri"/>
                <a:ea typeface="Calibri"/>
                <a:cs typeface="Arial"/>
              </a:rPr>
              <a:t>Cc</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                        </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                                       F2 :   1 CC :            2 Cc :             1cc</a:t>
            </a:r>
            <a:endParaRPr lang="en-US" dirty="0">
              <a:latin typeface="Calibri"/>
              <a:ea typeface="Calibri"/>
              <a:cs typeface="Arial"/>
            </a:endParaRPr>
          </a:p>
          <a:p>
            <a:pPr>
              <a:lnSpc>
                <a:spcPct val="115000"/>
              </a:lnSpc>
              <a:spcAft>
                <a:spcPts val="1000"/>
              </a:spcAft>
            </a:pPr>
            <a:r>
              <a:rPr lang="en-US" b="1" dirty="0">
                <a:latin typeface="Calibri"/>
                <a:ea typeface="Calibri"/>
                <a:cs typeface="Arial"/>
              </a:rPr>
              <a:t>                                             Green       </a:t>
            </a:r>
            <a:r>
              <a:rPr lang="en-US" b="1" dirty="0" err="1">
                <a:latin typeface="Calibri"/>
                <a:ea typeface="Calibri"/>
                <a:cs typeface="Arial"/>
              </a:rPr>
              <a:t>Auria</a:t>
            </a:r>
            <a:r>
              <a:rPr lang="en-US" b="1" dirty="0">
                <a:latin typeface="Calibri"/>
                <a:ea typeface="Calibri"/>
                <a:cs typeface="Arial"/>
              </a:rPr>
              <a:t>        White (lethal}</a:t>
            </a:r>
            <a:endParaRPr lang="en-US" dirty="0">
              <a:latin typeface="Calibri"/>
              <a:ea typeface="Calibri"/>
              <a:cs typeface="Arial"/>
            </a:endParaRPr>
          </a:p>
          <a:p>
            <a:pPr algn="r" rtl="1">
              <a:lnSpc>
                <a:spcPct val="115000"/>
              </a:lnSpc>
              <a:spcAft>
                <a:spcPts val="1000"/>
              </a:spcAft>
            </a:pPr>
            <a:r>
              <a:rPr lang="ar-IQ" b="1" dirty="0">
                <a:latin typeface="Calibri"/>
                <a:ea typeface="Calibri"/>
                <a:cs typeface="Arial"/>
              </a:rPr>
              <a:t>.</a:t>
            </a:r>
            <a:endParaRPr lang="en-US" dirty="0">
              <a:latin typeface="Calibri"/>
              <a:ea typeface="Calibri"/>
              <a:cs typeface="Arial"/>
            </a:endParaRPr>
          </a:p>
          <a:p>
            <a:pPr algn="just">
              <a:lnSpc>
                <a:spcPct val="115000"/>
              </a:lnSpc>
              <a:spcAft>
                <a:spcPts val="1000"/>
              </a:spcAft>
            </a:pPr>
            <a:r>
              <a:rPr lang="en-US" b="1" dirty="0">
                <a:latin typeface="Calibri"/>
                <a:ea typeface="Calibri"/>
                <a:cs typeface="Arial"/>
              </a:rPr>
              <a:t>Thus, c allele exhibits a lethal effect when homozygous and a distinctive phenotypic effect (e.g., </a:t>
            </a:r>
            <a:r>
              <a:rPr lang="en-US" b="1" dirty="0" err="1">
                <a:latin typeface="Calibri"/>
                <a:ea typeface="Calibri"/>
                <a:cs typeface="Arial"/>
              </a:rPr>
              <a:t>auria</a:t>
            </a:r>
            <a:r>
              <a:rPr lang="en-US" b="1" dirty="0">
                <a:latin typeface="Calibri"/>
                <a:ea typeface="Calibri"/>
                <a:cs typeface="Arial"/>
              </a:rPr>
              <a:t>) when heterozygous</a:t>
            </a:r>
            <a:r>
              <a:rPr lang="ar-IQ" b="1" dirty="0">
                <a:latin typeface="Calibri"/>
                <a:ea typeface="Calibri"/>
                <a:cs typeface="Arial"/>
              </a:rPr>
              <a:t>.</a:t>
            </a:r>
            <a:endParaRPr lang="en-US" dirty="0">
              <a:effectLst/>
              <a:latin typeface="Calibri"/>
              <a:ea typeface="Calibri"/>
              <a:cs typeface="Arial"/>
            </a:endParaRPr>
          </a:p>
        </p:txBody>
      </p:sp>
    </p:spTree>
    <p:extLst>
      <p:ext uri="{BB962C8B-B14F-4D97-AF65-F5344CB8AC3E}">
        <p14:creationId xmlns:p14="http://schemas.microsoft.com/office/powerpoint/2010/main" xmlns="" val="35984920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449723"/>
            <a:ext cx="8229600" cy="3600473"/>
          </a:xfrm>
          <a:prstGeom prst="rect">
            <a:avLst/>
          </a:prstGeom>
        </p:spPr>
        <p:txBody>
          <a:bodyPr wrap="square">
            <a:spAutoFit/>
          </a:bodyPr>
          <a:lstStyle/>
          <a:p>
            <a:pPr algn="just">
              <a:lnSpc>
                <a:spcPct val="115000"/>
              </a:lnSpc>
              <a:spcAft>
                <a:spcPts val="1000"/>
              </a:spcAft>
            </a:pPr>
            <a:r>
              <a:rPr lang="en-US" b="1" dirty="0">
                <a:latin typeface="Calibri"/>
                <a:ea typeface="Calibri"/>
                <a:cs typeface="Arial"/>
              </a:rPr>
              <a:t>2. In maize (</a:t>
            </a:r>
            <a:r>
              <a:rPr lang="en-US" b="1" i="1" dirty="0" err="1">
                <a:latin typeface="Calibri"/>
                <a:ea typeface="Calibri"/>
                <a:cs typeface="Arial"/>
              </a:rPr>
              <a:t>Zea</a:t>
            </a:r>
            <a:r>
              <a:rPr lang="en-US" b="1" i="1" dirty="0">
                <a:latin typeface="Calibri"/>
                <a:ea typeface="Calibri"/>
                <a:cs typeface="Arial"/>
              </a:rPr>
              <a:t> mays</a:t>
            </a:r>
            <a:r>
              <a:rPr lang="en-US" b="1" dirty="0">
                <a:latin typeface="Calibri"/>
                <a:ea typeface="Calibri"/>
                <a:cs typeface="Arial"/>
              </a:rPr>
              <a:t>) the amount of chlorophyll is controlled by a recessive allele (g) which exhibits a lethal effect in homozygous (</a:t>
            </a:r>
            <a:r>
              <a:rPr lang="en-US" b="1" dirty="0" err="1">
                <a:latin typeface="Calibri"/>
                <a:ea typeface="Calibri"/>
                <a:cs typeface="Arial"/>
              </a:rPr>
              <a:t>gg</a:t>
            </a:r>
            <a:r>
              <a:rPr lang="en-US" b="1" dirty="0">
                <a:latin typeface="Calibri"/>
                <a:ea typeface="Calibri"/>
                <a:cs typeface="Arial"/>
              </a:rPr>
              <a:t>) and in heterozygous condition (</a:t>
            </a:r>
            <a:r>
              <a:rPr lang="en-US" b="1" dirty="0" err="1">
                <a:latin typeface="Calibri"/>
                <a:ea typeface="Calibri"/>
                <a:cs typeface="Arial"/>
              </a:rPr>
              <a:t>Gg</a:t>
            </a:r>
            <a:r>
              <a:rPr lang="en-US" b="1" dirty="0">
                <a:latin typeface="Calibri"/>
                <a:ea typeface="Calibri"/>
                <a:cs typeface="Arial"/>
              </a:rPr>
              <a:t>) has phenotype similar to homozygous condition for dominant gene GG. It modifies 3 : 1 phenotypic ratio into 2 : 1. </a:t>
            </a:r>
            <a:endParaRPr lang="en-US" dirty="0">
              <a:latin typeface="Calibri"/>
              <a:ea typeface="Calibri"/>
              <a:cs typeface="Arial"/>
            </a:endParaRPr>
          </a:p>
          <a:p>
            <a:pPr algn="just">
              <a:lnSpc>
                <a:spcPct val="115000"/>
              </a:lnSpc>
              <a:spcAft>
                <a:spcPts val="1000"/>
              </a:spcAft>
            </a:pPr>
            <a:r>
              <a:rPr lang="en-US" b="1" dirty="0">
                <a:latin typeface="Calibri"/>
                <a:ea typeface="Calibri"/>
                <a:cs typeface="Arial"/>
              </a:rPr>
              <a:t>F1 heterozygote :          </a:t>
            </a:r>
            <a:r>
              <a:rPr lang="en-US" sz="1400" dirty="0">
                <a:solidFill>
                  <a:srgbClr val="000000"/>
                </a:solidFill>
                <a:latin typeface="Times New Roman"/>
                <a:ea typeface="Calibri"/>
                <a:cs typeface="Arial"/>
              </a:rPr>
              <a:t> </a:t>
            </a:r>
            <a:r>
              <a:rPr lang="en-US" b="1" dirty="0">
                <a:latin typeface="Calibri"/>
                <a:ea typeface="Calibri"/>
                <a:cs typeface="Arial"/>
              </a:rPr>
              <a:t>Green                     X                                     Green</a:t>
            </a:r>
            <a:endParaRPr lang="en-US" dirty="0">
              <a:latin typeface="Calibri"/>
              <a:ea typeface="Calibri"/>
              <a:cs typeface="Arial"/>
            </a:endParaRPr>
          </a:p>
          <a:p>
            <a:pPr algn="just">
              <a:lnSpc>
                <a:spcPct val="115000"/>
              </a:lnSpc>
              <a:spcAft>
                <a:spcPts val="1000"/>
              </a:spcAft>
            </a:pPr>
            <a:r>
              <a:rPr lang="en-US" b="1" dirty="0">
                <a:latin typeface="Calibri"/>
                <a:ea typeface="Calibri"/>
                <a:cs typeface="Arial"/>
              </a:rPr>
              <a:t>                                               </a:t>
            </a:r>
            <a:r>
              <a:rPr lang="en-US" b="1" dirty="0" err="1">
                <a:latin typeface="Calibri"/>
                <a:ea typeface="Calibri"/>
                <a:cs typeface="Arial"/>
              </a:rPr>
              <a:t>Gg</a:t>
            </a:r>
            <a:r>
              <a:rPr lang="en-US" b="1" dirty="0">
                <a:latin typeface="Calibri"/>
                <a:ea typeface="Calibri"/>
                <a:cs typeface="Arial"/>
              </a:rPr>
              <a:t>                                                                      </a:t>
            </a:r>
            <a:r>
              <a:rPr lang="en-US" b="1" dirty="0" err="1">
                <a:latin typeface="Calibri"/>
                <a:ea typeface="Calibri"/>
                <a:cs typeface="Arial"/>
              </a:rPr>
              <a:t>Gg</a:t>
            </a:r>
            <a:endParaRPr lang="en-US" dirty="0">
              <a:latin typeface="Calibri"/>
              <a:ea typeface="Calibri"/>
              <a:cs typeface="Arial"/>
            </a:endParaRPr>
          </a:p>
          <a:p>
            <a:pPr algn="just">
              <a:lnSpc>
                <a:spcPct val="115000"/>
              </a:lnSpc>
              <a:spcAft>
                <a:spcPts val="1000"/>
              </a:spcAft>
            </a:pPr>
            <a:r>
              <a:rPr lang="en-US" b="1" dirty="0">
                <a:latin typeface="Calibri"/>
                <a:ea typeface="Calibri"/>
                <a:cs typeface="Arial"/>
              </a:rPr>
              <a:t> </a:t>
            </a:r>
            <a:endParaRPr lang="en-US" dirty="0">
              <a:latin typeface="Calibri"/>
              <a:ea typeface="Calibri"/>
              <a:cs typeface="Arial"/>
            </a:endParaRPr>
          </a:p>
          <a:p>
            <a:pPr algn="just">
              <a:lnSpc>
                <a:spcPct val="115000"/>
              </a:lnSpc>
              <a:spcAft>
                <a:spcPts val="1000"/>
              </a:spcAft>
            </a:pPr>
            <a:r>
              <a:rPr lang="en-US" b="1" dirty="0">
                <a:latin typeface="Calibri"/>
                <a:ea typeface="Calibri"/>
                <a:cs typeface="Arial"/>
              </a:rPr>
              <a:t>F2 :                                         1 GG :                    2 </a:t>
            </a:r>
            <a:r>
              <a:rPr lang="en-US" b="1" dirty="0" err="1">
                <a:latin typeface="Calibri"/>
                <a:ea typeface="Calibri"/>
                <a:cs typeface="Arial"/>
              </a:rPr>
              <a:t>Gg</a:t>
            </a:r>
            <a:r>
              <a:rPr lang="en-US" b="1" dirty="0">
                <a:latin typeface="Calibri"/>
                <a:ea typeface="Calibri"/>
                <a:cs typeface="Arial"/>
              </a:rPr>
              <a:t> :   1     </a:t>
            </a:r>
            <a:r>
              <a:rPr lang="en-US" b="1" dirty="0" err="1">
                <a:latin typeface="Calibri"/>
                <a:ea typeface="Calibri"/>
                <a:cs typeface="Arial"/>
              </a:rPr>
              <a:t>gg</a:t>
            </a:r>
            <a:endParaRPr lang="en-US" dirty="0">
              <a:latin typeface="Calibri"/>
              <a:ea typeface="Calibri"/>
              <a:cs typeface="Arial"/>
            </a:endParaRPr>
          </a:p>
          <a:p>
            <a:pPr algn="just">
              <a:lnSpc>
                <a:spcPct val="115000"/>
              </a:lnSpc>
              <a:spcAft>
                <a:spcPts val="1000"/>
              </a:spcAft>
            </a:pPr>
            <a:r>
              <a:rPr lang="en-US" b="1" dirty="0" smtClean="0">
                <a:latin typeface="Calibri"/>
                <a:ea typeface="Calibri"/>
                <a:cs typeface="Arial"/>
              </a:rPr>
              <a:t>                                               Green                   </a:t>
            </a:r>
            <a:r>
              <a:rPr lang="en-US" b="1" dirty="0" err="1" smtClean="0">
                <a:latin typeface="Calibri"/>
                <a:ea typeface="Calibri"/>
                <a:cs typeface="Arial"/>
              </a:rPr>
              <a:t>Green</a:t>
            </a:r>
            <a:r>
              <a:rPr lang="en-US" b="1" dirty="0" smtClean="0">
                <a:latin typeface="Calibri"/>
                <a:ea typeface="Calibri"/>
                <a:cs typeface="Arial"/>
              </a:rPr>
              <a:t>         </a:t>
            </a:r>
            <a:r>
              <a:rPr lang="en-US" b="1" dirty="0">
                <a:latin typeface="Calibri"/>
                <a:ea typeface="Calibri"/>
                <a:cs typeface="Arial"/>
              </a:rPr>
              <a:t>White (</a:t>
            </a:r>
            <a:r>
              <a:rPr lang="en-US" b="1" dirty="0" smtClean="0">
                <a:latin typeface="Calibri"/>
                <a:ea typeface="Calibri"/>
                <a:cs typeface="Arial"/>
              </a:rPr>
              <a:t>lethal)</a:t>
            </a:r>
            <a:r>
              <a:rPr lang="en-US" dirty="0" smtClean="0">
                <a:latin typeface="Calibri"/>
                <a:ea typeface="Calibri"/>
                <a:cs typeface="Arial"/>
              </a:rPr>
              <a:t>  </a:t>
            </a:r>
            <a:r>
              <a:rPr lang="en-US" b="1" dirty="0" smtClean="0">
                <a:latin typeface="Calibri"/>
                <a:ea typeface="Calibri"/>
                <a:cs typeface="Arial"/>
              </a:rPr>
              <a:t>or </a:t>
            </a:r>
            <a:r>
              <a:rPr lang="en-US" b="1" dirty="0">
                <a:latin typeface="Calibri"/>
                <a:ea typeface="Calibri"/>
                <a:cs typeface="Arial"/>
              </a:rPr>
              <a:t>1 GG : 2 </a:t>
            </a:r>
            <a:r>
              <a:rPr lang="en-US" b="1" dirty="0" err="1">
                <a:latin typeface="Calibri"/>
                <a:ea typeface="Calibri"/>
                <a:cs typeface="Arial"/>
              </a:rPr>
              <a:t>Gg</a:t>
            </a:r>
            <a:r>
              <a:rPr lang="en-US" b="1" dirty="0">
                <a:latin typeface="Calibri"/>
                <a:ea typeface="Calibri"/>
                <a:cs typeface="Arial"/>
              </a:rPr>
              <a:t>  </a:t>
            </a:r>
            <a:endParaRPr lang="en-US" dirty="0">
              <a:effectLst/>
              <a:latin typeface="Calibri"/>
              <a:ea typeface="Calibri"/>
              <a:cs typeface="Arial"/>
            </a:endParaRPr>
          </a:p>
        </p:txBody>
      </p:sp>
    </p:spTree>
    <p:extLst>
      <p:ext uri="{BB962C8B-B14F-4D97-AF65-F5344CB8AC3E}">
        <p14:creationId xmlns:p14="http://schemas.microsoft.com/office/powerpoint/2010/main" xmlns="" val="42450619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1975" y="1158397"/>
            <a:ext cx="8153400" cy="4733091"/>
          </a:xfrm>
          <a:prstGeom prst="rect">
            <a:avLst/>
          </a:prstGeom>
        </p:spPr>
        <p:txBody>
          <a:bodyPr wrap="square">
            <a:spAutoFit/>
          </a:bodyPr>
          <a:lstStyle/>
          <a:p>
            <a:pPr lvl="0" algn="just">
              <a:lnSpc>
                <a:spcPct val="115000"/>
              </a:lnSpc>
              <a:spcAft>
                <a:spcPts val="1000"/>
              </a:spcAft>
            </a:pPr>
            <a:r>
              <a:rPr lang="en-US" b="1" dirty="0">
                <a:solidFill>
                  <a:prstClr val="black"/>
                </a:solidFill>
                <a:latin typeface="Calibri"/>
                <a:ea typeface="Calibri"/>
                <a:cs typeface="Arial"/>
              </a:rPr>
              <a:t>B. Lethal alleles in animals. Among animals, the following three</a:t>
            </a:r>
            <a:endParaRPr lang="en-US" dirty="0">
              <a:solidFill>
                <a:prstClr val="black"/>
              </a:solidFill>
              <a:latin typeface="Calibri"/>
              <a:ea typeface="Calibri"/>
              <a:cs typeface="Arial"/>
            </a:endParaRPr>
          </a:p>
          <a:p>
            <a:pPr lvl="0" algn="just">
              <a:lnSpc>
                <a:spcPct val="115000"/>
              </a:lnSpc>
              <a:spcAft>
                <a:spcPts val="1000"/>
              </a:spcAft>
            </a:pPr>
            <a:r>
              <a:rPr lang="en-US" b="1" dirty="0">
                <a:solidFill>
                  <a:prstClr val="black"/>
                </a:solidFill>
                <a:latin typeface="Calibri"/>
                <a:ea typeface="Calibri"/>
                <a:cs typeface="Arial"/>
              </a:rPr>
              <a:t>examples exhibit the role of recessive lethal alleles :                    </a:t>
            </a:r>
            <a:endParaRPr lang="en-US" dirty="0">
              <a:solidFill>
                <a:prstClr val="black"/>
              </a:solidFill>
              <a:latin typeface="Calibri"/>
              <a:ea typeface="Calibri"/>
              <a:cs typeface="Arial"/>
            </a:endParaRPr>
          </a:p>
          <a:p>
            <a:pPr lvl="0" algn="just">
              <a:lnSpc>
                <a:spcPct val="115000"/>
              </a:lnSpc>
              <a:spcAft>
                <a:spcPts val="1000"/>
              </a:spcAft>
            </a:pPr>
            <a:r>
              <a:rPr lang="en-US" b="1" dirty="0">
                <a:solidFill>
                  <a:prstClr val="black"/>
                </a:solidFill>
                <a:latin typeface="Calibri"/>
                <a:ea typeface="Calibri"/>
                <a:cs typeface="Arial"/>
              </a:rPr>
              <a:t>:1. The inheritance of mouse body </a:t>
            </a:r>
            <a:r>
              <a:rPr lang="en-US" b="1" dirty="0" err="1">
                <a:solidFill>
                  <a:prstClr val="black"/>
                </a:solidFill>
                <a:latin typeface="Calibri"/>
                <a:ea typeface="Calibri"/>
                <a:cs typeface="Arial"/>
              </a:rPr>
              <a:t>colour</a:t>
            </a:r>
            <a:r>
              <a:rPr lang="en-US" b="1" dirty="0">
                <a:solidFill>
                  <a:prstClr val="black"/>
                </a:solidFill>
                <a:latin typeface="Calibri"/>
                <a:ea typeface="Calibri"/>
                <a:cs typeface="Arial"/>
              </a:rPr>
              <a:t> was studied by the French geneticist, L. </a:t>
            </a:r>
            <a:r>
              <a:rPr lang="en-US" b="1" dirty="0" err="1">
                <a:solidFill>
                  <a:prstClr val="black"/>
                </a:solidFill>
                <a:latin typeface="Calibri"/>
                <a:ea typeface="Calibri"/>
                <a:cs typeface="Arial"/>
              </a:rPr>
              <a:t>Cuenot</a:t>
            </a:r>
            <a:r>
              <a:rPr lang="en-US" b="1" dirty="0">
                <a:solidFill>
                  <a:prstClr val="black"/>
                </a:solidFill>
                <a:latin typeface="Calibri"/>
                <a:ea typeface="Calibri"/>
                <a:cs typeface="Arial"/>
              </a:rPr>
              <a:t> in 1905. The coat </a:t>
            </a:r>
            <a:r>
              <a:rPr lang="en-US" b="1" dirty="0" err="1">
                <a:solidFill>
                  <a:prstClr val="black"/>
                </a:solidFill>
                <a:latin typeface="Calibri"/>
                <a:ea typeface="Calibri"/>
                <a:cs typeface="Arial"/>
              </a:rPr>
              <a:t>colour</a:t>
            </a:r>
            <a:r>
              <a:rPr lang="en-US" b="1" dirty="0">
                <a:solidFill>
                  <a:prstClr val="black"/>
                </a:solidFill>
                <a:latin typeface="Calibri"/>
                <a:ea typeface="Calibri"/>
                <a:cs typeface="Arial"/>
              </a:rPr>
              <a:t> of mice is governed by a multiple allelic series in which </a:t>
            </a:r>
            <a:endParaRPr lang="en-US" dirty="0">
              <a:solidFill>
                <a:prstClr val="black"/>
              </a:solidFill>
              <a:latin typeface="Calibri"/>
              <a:ea typeface="Calibri"/>
              <a:cs typeface="Arial"/>
            </a:endParaRPr>
          </a:p>
          <a:p>
            <a:pPr lvl="0" algn="just">
              <a:lnSpc>
                <a:spcPct val="115000"/>
              </a:lnSpc>
              <a:spcAft>
                <a:spcPts val="1000"/>
              </a:spcAft>
            </a:pPr>
            <a:r>
              <a:rPr lang="en-US" b="1" dirty="0">
                <a:solidFill>
                  <a:prstClr val="black"/>
                </a:solidFill>
                <a:latin typeface="Calibri"/>
                <a:ea typeface="Calibri"/>
                <a:cs typeface="Arial"/>
              </a:rPr>
              <a:t>A allele determines agouti or mousy-</a:t>
            </a:r>
            <a:r>
              <a:rPr lang="en-US" b="1" dirty="0" err="1">
                <a:solidFill>
                  <a:prstClr val="black"/>
                </a:solidFill>
                <a:latin typeface="Calibri"/>
                <a:ea typeface="Calibri"/>
                <a:cs typeface="Arial"/>
              </a:rPr>
              <a:t>coloured</a:t>
            </a:r>
            <a:r>
              <a:rPr lang="en-US" b="1" dirty="0">
                <a:solidFill>
                  <a:prstClr val="black"/>
                </a:solidFill>
                <a:latin typeface="Calibri"/>
                <a:ea typeface="Calibri"/>
                <a:cs typeface="Arial"/>
              </a:rPr>
              <a:t> coat</a:t>
            </a:r>
            <a:endParaRPr lang="en-US" dirty="0">
              <a:solidFill>
                <a:prstClr val="black"/>
              </a:solidFill>
              <a:latin typeface="Calibri"/>
              <a:ea typeface="Calibri"/>
              <a:cs typeface="Arial"/>
            </a:endParaRPr>
          </a:p>
          <a:p>
            <a:pPr lvl="0" algn="just">
              <a:lnSpc>
                <a:spcPct val="115000"/>
              </a:lnSpc>
              <a:spcAft>
                <a:spcPts val="1000"/>
              </a:spcAft>
            </a:pPr>
            <a:r>
              <a:rPr lang="en-US" sz="2800" b="1" dirty="0">
                <a:solidFill>
                  <a:prstClr val="black"/>
                </a:solidFill>
                <a:latin typeface="Calibri"/>
                <a:ea typeface="Calibri"/>
                <a:cs typeface="Arial"/>
              </a:rPr>
              <a:t>AY</a:t>
            </a:r>
            <a:r>
              <a:rPr lang="en-US" b="1" dirty="0">
                <a:solidFill>
                  <a:prstClr val="black"/>
                </a:solidFill>
                <a:latin typeface="Calibri"/>
                <a:ea typeface="Calibri"/>
                <a:cs typeface="Arial"/>
              </a:rPr>
              <a:t> allele determines yellow coat and </a:t>
            </a:r>
            <a:r>
              <a:rPr lang="en-US" sz="2800" b="1" dirty="0">
                <a:solidFill>
                  <a:prstClr val="black"/>
                </a:solidFill>
                <a:latin typeface="Calibri"/>
                <a:ea typeface="Calibri"/>
                <a:cs typeface="Arial"/>
              </a:rPr>
              <a:t>a</a:t>
            </a:r>
            <a:r>
              <a:rPr lang="en-US" b="1" dirty="0">
                <a:solidFill>
                  <a:prstClr val="black"/>
                </a:solidFill>
                <a:latin typeface="Calibri"/>
                <a:ea typeface="Calibri"/>
                <a:cs typeface="Arial"/>
              </a:rPr>
              <a:t> allele forms black coat.</a:t>
            </a:r>
            <a:endParaRPr lang="en-US" dirty="0">
              <a:solidFill>
                <a:prstClr val="black"/>
              </a:solidFill>
              <a:latin typeface="Calibri"/>
              <a:ea typeface="Calibri"/>
              <a:cs typeface="Arial"/>
            </a:endParaRPr>
          </a:p>
          <a:p>
            <a:pPr lvl="0" algn="just">
              <a:lnSpc>
                <a:spcPct val="115000"/>
              </a:lnSpc>
              <a:spcAft>
                <a:spcPts val="1000"/>
              </a:spcAft>
            </a:pPr>
            <a:r>
              <a:rPr lang="en-US" b="1" dirty="0">
                <a:solidFill>
                  <a:prstClr val="black"/>
                </a:solidFill>
                <a:latin typeface="Calibri"/>
                <a:ea typeface="Calibri"/>
                <a:cs typeface="Arial"/>
              </a:rPr>
              <a:t>The dominance hierarchy is as follows : A</a:t>
            </a:r>
            <a:r>
              <a:rPr lang="en-US" b="1" baseline="30000" dirty="0">
                <a:solidFill>
                  <a:prstClr val="black"/>
                </a:solidFill>
                <a:latin typeface="Calibri"/>
                <a:ea typeface="Calibri"/>
                <a:cs typeface="Arial"/>
              </a:rPr>
              <a:t>Y</a:t>
            </a:r>
            <a:r>
              <a:rPr lang="en-US" b="1" dirty="0">
                <a:solidFill>
                  <a:prstClr val="black"/>
                </a:solidFill>
                <a:latin typeface="Calibri"/>
                <a:ea typeface="Calibri"/>
                <a:cs typeface="Arial"/>
              </a:rPr>
              <a:t> &gt;A&gt;a. The A</a:t>
            </a:r>
            <a:r>
              <a:rPr lang="en-US" b="1" baseline="30000" dirty="0">
                <a:solidFill>
                  <a:prstClr val="black"/>
                </a:solidFill>
                <a:latin typeface="Calibri"/>
                <a:ea typeface="Calibri"/>
                <a:cs typeface="Arial"/>
              </a:rPr>
              <a:t>Y</a:t>
            </a:r>
            <a:r>
              <a:rPr lang="en-US" b="1" dirty="0">
                <a:solidFill>
                  <a:prstClr val="black"/>
                </a:solidFill>
                <a:latin typeface="Calibri"/>
                <a:ea typeface="Calibri"/>
                <a:cs typeface="Arial"/>
              </a:rPr>
              <a:t> allele also acts as a recessive lethal, since in the homozygous state (A</a:t>
            </a:r>
            <a:r>
              <a:rPr lang="en-US" b="1" baseline="30000" dirty="0">
                <a:solidFill>
                  <a:prstClr val="black"/>
                </a:solidFill>
                <a:latin typeface="Calibri"/>
                <a:ea typeface="Calibri"/>
                <a:cs typeface="Arial"/>
              </a:rPr>
              <a:t>Y</a:t>
            </a:r>
            <a:r>
              <a:rPr lang="en-US" b="1" dirty="0">
                <a:solidFill>
                  <a:prstClr val="black"/>
                </a:solidFill>
                <a:latin typeface="Calibri"/>
                <a:ea typeface="Calibri"/>
                <a:cs typeface="Arial"/>
              </a:rPr>
              <a:t>A</a:t>
            </a:r>
            <a:r>
              <a:rPr lang="en-US" b="1" baseline="30000" dirty="0">
                <a:solidFill>
                  <a:prstClr val="black"/>
                </a:solidFill>
                <a:latin typeface="Calibri"/>
                <a:ea typeface="Calibri"/>
                <a:cs typeface="Arial"/>
              </a:rPr>
              <a:t>Y</a:t>
            </a:r>
            <a:r>
              <a:rPr lang="en-US" b="1" dirty="0">
                <a:solidFill>
                  <a:prstClr val="black"/>
                </a:solidFill>
                <a:latin typeface="Calibri"/>
                <a:ea typeface="Calibri"/>
                <a:cs typeface="Arial"/>
              </a:rPr>
              <a:t>), it kills the individual in early embryonic stage (</a:t>
            </a:r>
            <a:r>
              <a:rPr lang="en-US" b="1" i="1" dirty="0">
                <a:solidFill>
                  <a:prstClr val="black"/>
                </a:solidFill>
                <a:latin typeface="Calibri"/>
                <a:ea typeface="Calibri"/>
                <a:cs typeface="Arial"/>
              </a:rPr>
              <a:t>i.e., </a:t>
            </a:r>
            <a:r>
              <a:rPr lang="en-US" b="1" dirty="0">
                <a:solidFill>
                  <a:prstClr val="black"/>
                </a:solidFill>
                <a:latin typeface="Calibri"/>
                <a:ea typeface="Calibri"/>
                <a:cs typeface="Arial"/>
              </a:rPr>
              <a:t>during gastrulation). Thus, when two yellow coated heterozygotes (A</a:t>
            </a:r>
            <a:r>
              <a:rPr lang="en-US" b="1" baseline="30000" dirty="0">
                <a:solidFill>
                  <a:prstClr val="black"/>
                </a:solidFill>
                <a:latin typeface="Calibri"/>
                <a:ea typeface="Calibri"/>
                <a:cs typeface="Arial"/>
              </a:rPr>
              <a:t>Y</a:t>
            </a:r>
            <a:r>
              <a:rPr lang="en-US" b="1" dirty="0">
                <a:solidFill>
                  <a:prstClr val="black"/>
                </a:solidFill>
                <a:latin typeface="Calibri"/>
                <a:ea typeface="Calibri"/>
                <a:cs typeface="Arial"/>
              </a:rPr>
              <a:t>A) are crossed, they produce a progeny showing a ratio of 2:1 since homozygous yellow (A</a:t>
            </a:r>
            <a:r>
              <a:rPr lang="en-US" b="1" baseline="30000" dirty="0">
                <a:solidFill>
                  <a:prstClr val="black"/>
                </a:solidFill>
                <a:latin typeface="Calibri"/>
                <a:ea typeface="Calibri"/>
                <a:cs typeface="Arial"/>
              </a:rPr>
              <a:t>Y</a:t>
            </a:r>
            <a:r>
              <a:rPr lang="en-US" b="1" dirty="0">
                <a:solidFill>
                  <a:prstClr val="black"/>
                </a:solidFill>
                <a:latin typeface="Calibri"/>
                <a:ea typeface="Calibri"/>
                <a:cs typeface="Arial"/>
              </a:rPr>
              <a:t>A</a:t>
            </a:r>
            <a:r>
              <a:rPr lang="en-US" b="1" baseline="30000" dirty="0">
                <a:solidFill>
                  <a:prstClr val="black"/>
                </a:solidFill>
                <a:latin typeface="Calibri"/>
                <a:ea typeface="Calibri"/>
                <a:cs typeface="Arial"/>
              </a:rPr>
              <a:t>Y</a:t>
            </a:r>
            <a:r>
              <a:rPr lang="en-US" b="1" dirty="0">
                <a:solidFill>
                  <a:prstClr val="black"/>
                </a:solidFill>
                <a:latin typeface="Calibri"/>
                <a:ea typeface="Calibri"/>
                <a:cs typeface="Arial"/>
              </a:rPr>
              <a:t>) individuals are never </a:t>
            </a:r>
            <a:r>
              <a:rPr lang="en-US" b="1" dirty="0" err="1">
                <a:solidFill>
                  <a:prstClr val="black"/>
                </a:solidFill>
                <a:latin typeface="Calibri"/>
                <a:ea typeface="Calibri"/>
                <a:cs typeface="Arial"/>
              </a:rPr>
              <a:t>borned</a:t>
            </a:r>
            <a:r>
              <a:rPr lang="en-US" b="1" dirty="0">
                <a:solidFill>
                  <a:prstClr val="black"/>
                </a:solidFill>
                <a:latin typeface="Calibri"/>
                <a:ea typeface="Calibri"/>
                <a:cs typeface="Arial"/>
              </a:rPr>
              <a:t> due to lethal effect of A</a:t>
            </a:r>
            <a:r>
              <a:rPr lang="en-US" b="1" baseline="30000" dirty="0">
                <a:solidFill>
                  <a:prstClr val="black"/>
                </a:solidFill>
                <a:latin typeface="Calibri"/>
                <a:ea typeface="Calibri"/>
                <a:cs typeface="Arial"/>
              </a:rPr>
              <a:t>Y</a:t>
            </a:r>
            <a:r>
              <a:rPr lang="en-US" b="1" dirty="0">
                <a:solidFill>
                  <a:prstClr val="black"/>
                </a:solidFill>
                <a:latin typeface="Calibri"/>
                <a:ea typeface="Calibri"/>
                <a:cs typeface="Arial"/>
              </a:rPr>
              <a:t> gene</a:t>
            </a:r>
            <a:endParaRPr lang="en-US" dirty="0">
              <a:solidFill>
                <a:prstClr val="black"/>
              </a:solidFill>
              <a:latin typeface="Calibri"/>
              <a:ea typeface="Calibri"/>
              <a:cs typeface="Arial"/>
            </a:endParaRPr>
          </a:p>
        </p:txBody>
      </p:sp>
    </p:spTree>
    <p:extLst>
      <p:ext uri="{BB962C8B-B14F-4D97-AF65-F5344CB8AC3E}">
        <p14:creationId xmlns:p14="http://schemas.microsoft.com/office/powerpoint/2010/main" xmlns="" val="5455398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2400"/>
            <a:ext cx="8534400" cy="7112716"/>
          </a:xfrm>
          <a:prstGeom prst="rect">
            <a:avLst/>
          </a:prstGeom>
        </p:spPr>
        <p:txBody>
          <a:bodyPr wrap="square">
            <a:spAutoFit/>
          </a:bodyPr>
          <a:lstStyle/>
          <a:p>
            <a:pPr algn="just">
              <a:lnSpc>
                <a:spcPct val="115000"/>
              </a:lnSpc>
              <a:spcAft>
                <a:spcPts val="1000"/>
              </a:spcAft>
            </a:pPr>
            <a:r>
              <a:rPr lang="en-US" b="1" dirty="0" smtClean="0">
                <a:latin typeface="Calibri"/>
                <a:ea typeface="Calibri"/>
                <a:cs typeface="Arial"/>
              </a:rPr>
              <a:t>Parents </a:t>
            </a:r>
            <a:r>
              <a:rPr lang="en-US" b="1" dirty="0">
                <a:latin typeface="Calibri"/>
                <a:ea typeface="Calibri"/>
                <a:cs typeface="Arial"/>
              </a:rPr>
              <a:t>:             Yellow         X                  Yellow</a:t>
            </a:r>
            <a:endParaRPr lang="en-US" dirty="0">
              <a:latin typeface="Calibri"/>
              <a:ea typeface="Calibri"/>
              <a:cs typeface="Arial"/>
            </a:endParaRPr>
          </a:p>
          <a:p>
            <a:pPr algn="just">
              <a:lnSpc>
                <a:spcPct val="115000"/>
              </a:lnSpc>
              <a:spcAft>
                <a:spcPts val="1000"/>
              </a:spcAft>
            </a:pPr>
            <a:r>
              <a:rPr lang="en-US" b="1" dirty="0">
                <a:latin typeface="Calibri"/>
                <a:ea typeface="Calibri"/>
                <a:cs typeface="Arial"/>
              </a:rPr>
              <a:t>                                 A</a:t>
            </a:r>
            <a:r>
              <a:rPr lang="en-US" b="1" baseline="30000" dirty="0">
                <a:latin typeface="Calibri"/>
                <a:ea typeface="Calibri"/>
                <a:cs typeface="Arial"/>
              </a:rPr>
              <a:t>Y</a:t>
            </a:r>
            <a:r>
              <a:rPr lang="en-US" b="1" dirty="0">
                <a:latin typeface="Calibri"/>
                <a:ea typeface="Calibri"/>
                <a:cs typeface="Arial"/>
              </a:rPr>
              <a:t>A                                 </a:t>
            </a:r>
            <a:r>
              <a:rPr lang="en-US" b="1" dirty="0" err="1">
                <a:latin typeface="Calibri"/>
                <a:ea typeface="Calibri"/>
                <a:cs typeface="Arial"/>
              </a:rPr>
              <a:t>A</a:t>
            </a:r>
            <a:r>
              <a:rPr lang="en-US" b="1" baseline="30000" dirty="0" err="1">
                <a:latin typeface="Calibri"/>
                <a:ea typeface="Calibri"/>
                <a:cs typeface="Arial"/>
              </a:rPr>
              <a:t>Y</a:t>
            </a:r>
            <a:r>
              <a:rPr lang="en-US" b="1" dirty="0" err="1">
                <a:latin typeface="Calibri"/>
                <a:ea typeface="Calibri"/>
                <a:cs typeface="Arial"/>
              </a:rPr>
              <a:t>a</a:t>
            </a:r>
            <a:endParaRPr lang="en-US" dirty="0">
              <a:latin typeface="Calibri"/>
              <a:ea typeface="Calibri"/>
              <a:cs typeface="Arial"/>
            </a:endParaRPr>
          </a:p>
          <a:p>
            <a:pPr algn="just">
              <a:lnSpc>
                <a:spcPct val="115000"/>
              </a:lnSpc>
              <a:spcAft>
                <a:spcPts val="1000"/>
              </a:spcAft>
            </a:pPr>
            <a:r>
              <a:rPr lang="en-US" b="1" dirty="0">
                <a:latin typeface="Calibri"/>
                <a:ea typeface="Calibri"/>
                <a:cs typeface="Arial"/>
              </a:rPr>
              <a:t>(Hybrid of yellow and agouti) ↓ (Hybrid of yellow and black)</a:t>
            </a:r>
            <a:endParaRPr lang="en-US" dirty="0">
              <a:latin typeface="Calibri"/>
              <a:ea typeface="Calibri"/>
              <a:cs typeface="Arial"/>
            </a:endParaRPr>
          </a:p>
          <a:p>
            <a:pPr algn="just">
              <a:lnSpc>
                <a:spcPct val="115000"/>
              </a:lnSpc>
              <a:spcAft>
                <a:spcPts val="1000"/>
              </a:spcAft>
            </a:pPr>
            <a:r>
              <a:rPr lang="en-US" b="1" dirty="0">
                <a:latin typeface="Calibri"/>
                <a:ea typeface="Calibri"/>
                <a:cs typeface="Arial"/>
              </a:rPr>
              <a:t>Progeny :                1A</a:t>
            </a:r>
            <a:r>
              <a:rPr lang="en-US" b="1" baseline="30000" dirty="0">
                <a:latin typeface="Calibri"/>
                <a:ea typeface="Calibri"/>
                <a:cs typeface="Arial"/>
              </a:rPr>
              <a:t>Y</a:t>
            </a:r>
            <a:r>
              <a:rPr lang="en-US" b="1" dirty="0">
                <a:latin typeface="Calibri"/>
                <a:ea typeface="Calibri"/>
                <a:cs typeface="Arial"/>
              </a:rPr>
              <a:t>A</a:t>
            </a:r>
            <a:r>
              <a:rPr lang="en-US" b="1" baseline="30000" dirty="0">
                <a:latin typeface="Calibri"/>
                <a:ea typeface="Calibri"/>
                <a:cs typeface="Arial"/>
              </a:rPr>
              <a:t>Y</a:t>
            </a:r>
            <a:r>
              <a:rPr lang="en-US" b="1" dirty="0">
                <a:latin typeface="Calibri"/>
                <a:ea typeface="Calibri"/>
                <a:cs typeface="Arial"/>
              </a:rPr>
              <a:t> :                                       2 A</a:t>
            </a:r>
            <a:r>
              <a:rPr lang="en-US" b="1" baseline="30000" dirty="0">
                <a:latin typeface="Calibri"/>
                <a:ea typeface="Calibri"/>
                <a:cs typeface="Arial"/>
              </a:rPr>
              <a:t>Y</a:t>
            </a:r>
            <a:r>
              <a:rPr lang="en-US" b="1" dirty="0">
                <a:latin typeface="Calibri"/>
                <a:ea typeface="Calibri"/>
                <a:cs typeface="Arial"/>
              </a:rPr>
              <a:t>A :                                                        1 Aa</a:t>
            </a:r>
            <a:endParaRPr lang="en-US" dirty="0">
              <a:latin typeface="Calibri"/>
              <a:ea typeface="Calibri"/>
              <a:cs typeface="Arial"/>
            </a:endParaRPr>
          </a:p>
          <a:p>
            <a:pPr algn="just">
              <a:lnSpc>
                <a:spcPct val="115000"/>
              </a:lnSpc>
              <a:spcAft>
                <a:spcPts val="1000"/>
              </a:spcAft>
            </a:pPr>
            <a:r>
              <a:rPr lang="en-US" b="1" dirty="0">
                <a:latin typeface="Calibri"/>
                <a:ea typeface="Calibri"/>
                <a:cs typeface="Arial"/>
              </a:rPr>
              <a:t>                          Homozygous Yellow                     </a:t>
            </a:r>
            <a:r>
              <a:rPr lang="en-US" b="1" dirty="0" smtClean="0">
                <a:latin typeface="Calibri"/>
                <a:ea typeface="Calibri"/>
                <a:cs typeface="Arial"/>
              </a:rPr>
              <a:t> </a:t>
            </a:r>
            <a:r>
              <a:rPr lang="en-US" b="1" dirty="0">
                <a:latin typeface="Calibri"/>
                <a:ea typeface="Calibri"/>
                <a:cs typeface="Arial"/>
              </a:rPr>
              <a:t>Heterozygous                              </a:t>
            </a:r>
            <a:r>
              <a:rPr lang="en-US" b="1" dirty="0" smtClean="0">
                <a:latin typeface="Calibri"/>
                <a:ea typeface="Calibri"/>
                <a:cs typeface="Arial"/>
              </a:rPr>
              <a:t>     </a:t>
            </a:r>
            <a:r>
              <a:rPr lang="en-US" b="1" dirty="0">
                <a:latin typeface="Calibri"/>
                <a:ea typeface="Calibri"/>
                <a:cs typeface="Arial"/>
              </a:rPr>
              <a:t>Agouti</a:t>
            </a:r>
            <a:endParaRPr lang="en-US" dirty="0">
              <a:latin typeface="Calibri"/>
              <a:ea typeface="Calibri"/>
              <a:cs typeface="Arial"/>
            </a:endParaRPr>
          </a:p>
          <a:p>
            <a:pPr algn="just">
              <a:lnSpc>
                <a:spcPct val="115000"/>
              </a:lnSpc>
              <a:spcAft>
                <a:spcPts val="1000"/>
              </a:spcAft>
            </a:pPr>
            <a:r>
              <a:rPr lang="en-US" b="1" dirty="0">
                <a:latin typeface="Calibri"/>
                <a:ea typeface="Calibri"/>
                <a:cs typeface="Arial"/>
              </a:rPr>
              <a:t>                               (die in uterus)                                    Yellow</a:t>
            </a:r>
            <a:endParaRPr lang="en-US" dirty="0">
              <a:latin typeface="Calibri"/>
              <a:ea typeface="Calibri"/>
              <a:cs typeface="Arial"/>
            </a:endParaRPr>
          </a:p>
          <a:p>
            <a:pPr algn="just">
              <a:lnSpc>
                <a:spcPct val="115000"/>
              </a:lnSpc>
              <a:spcAft>
                <a:spcPts val="1000"/>
              </a:spcAft>
            </a:pPr>
            <a:r>
              <a:rPr lang="en-US" b="1" dirty="0" smtClean="0">
                <a:latin typeface="Calibri"/>
                <a:ea typeface="Calibri"/>
                <a:cs typeface="Arial"/>
              </a:rPr>
              <a:t>                        or </a:t>
            </a:r>
            <a:r>
              <a:rPr lang="en-US" b="1" dirty="0">
                <a:latin typeface="Calibri"/>
                <a:ea typeface="Calibri"/>
                <a:cs typeface="Arial"/>
              </a:rPr>
              <a:t>2 Yellow : 1 Agouti or 2:1.</a:t>
            </a:r>
            <a:endParaRPr lang="en-US" dirty="0">
              <a:latin typeface="Calibri"/>
              <a:ea typeface="Calibri"/>
              <a:cs typeface="Arial"/>
            </a:endParaRPr>
          </a:p>
          <a:p>
            <a:pPr algn="just">
              <a:lnSpc>
                <a:spcPct val="115000"/>
              </a:lnSpc>
              <a:spcAft>
                <a:spcPts val="1000"/>
              </a:spcAft>
            </a:pPr>
            <a:r>
              <a:rPr lang="en-US" b="1" dirty="0">
                <a:latin typeface="Calibri"/>
                <a:ea typeface="Calibri"/>
                <a:cs typeface="Arial"/>
              </a:rPr>
              <a:t> </a:t>
            </a:r>
            <a:endParaRPr lang="en-US" dirty="0">
              <a:latin typeface="Calibri"/>
              <a:ea typeface="Calibri"/>
              <a:cs typeface="Arial"/>
            </a:endParaRPr>
          </a:p>
          <a:p>
            <a:pPr algn="just">
              <a:lnSpc>
                <a:spcPct val="115000"/>
              </a:lnSpc>
              <a:spcAft>
                <a:spcPts val="1000"/>
              </a:spcAft>
            </a:pPr>
            <a:r>
              <a:rPr lang="en-US" b="1" dirty="0">
                <a:latin typeface="Calibri"/>
                <a:ea typeface="Calibri"/>
                <a:cs typeface="Arial"/>
              </a:rPr>
              <a:t> </a:t>
            </a:r>
            <a:endParaRPr lang="en-US" dirty="0">
              <a:latin typeface="Calibri"/>
              <a:ea typeface="Calibri"/>
              <a:cs typeface="Arial"/>
            </a:endParaRPr>
          </a:p>
          <a:p>
            <a:pPr algn="just">
              <a:lnSpc>
                <a:spcPct val="115000"/>
              </a:lnSpc>
              <a:spcAft>
                <a:spcPts val="1000"/>
              </a:spcAft>
            </a:pPr>
            <a:r>
              <a:rPr lang="en-US" b="1" dirty="0">
                <a:latin typeface="Calibri"/>
                <a:ea typeface="Calibri"/>
                <a:cs typeface="Arial"/>
              </a:rPr>
              <a:t> </a:t>
            </a:r>
            <a:endParaRPr lang="en-US" dirty="0">
              <a:latin typeface="Calibri"/>
              <a:ea typeface="Calibri"/>
              <a:cs typeface="Arial"/>
            </a:endParaRPr>
          </a:p>
          <a:p>
            <a:pPr algn="just">
              <a:lnSpc>
                <a:spcPct val="115000"/>
              </a:lnSpc>
              <a:spcAft>
                <a:spcPts val="1000"/>
              </a:spcAft>
            </a:pPr>
            <a:r>
              <a:rPr lang="en-US" b="1" dirty="0">
                <a:latin typeface="Calibri"/>
                <a:ea typeface="Calibri"/>
                <a:cs typeface="Arial"/>
              </a:rPr>
              <a:t> </a:t>
            </a:r>
            <a:endParaRPr lang="en-US" dirty="0">
              <a:latin typeface="Calibri"/>
              <a:ea typeface="Calibri"/>
              <a:cs typeface="Arial"/>
            </a:endParaRPr>
          </a:p>
          <a:p>
            <a:pPr algn="just">
              <a:lnSpc>
                <a:spcPct val="115000"/>
              </a:lnSpc>
              <a:spcAft>
                <a:spcPts val="1000"/>
              </a:spcAft>
            </a:pPr>
            <a:r>
              <a:rPr lang="en-US" b="1" dirty="0">
                <a:latin typeface="Calibri"/>
                <a:ea typeface="Calibri"/>
                <a:cs typeface="Arial"/>
              </a:rPr>
              <a:t> </a:t>
            </a:r>
            <a:endParaRPr lang="en-US" dirty="0">
              <a:latin typeface="Calibri"/>
              <a:ea typeface="Calibri"/>
              <a:cs typeface="Arial"/>
            </a:endParaRPr>
          </a:p>
          <a:p>
            <a:pPr algn="just">
              <a:lnSpc>
                <a:spcPct val="115000"/>
              </a:lnSpc>
              <a:spcAft>
                <a:spcPts val="1000"/>
              </a:spcAft>
            </a:pPr>
            <a:r>
              <a:rPr lang="en-US" b="1" dirty="0">
                <a:latin typeface="Calibri"/>
                <a:ea typeface="Calibri"/>
                <a:cs typeface="Arial"/>
              </a:rPr>
              <a:t> </a:t>
            </a:r>
            <a:endParaRPr lang="en-US" dirty="0">
              <a:latin typeface="Calibri"/>
              <a:ea typeface="Calibri"/>
              <a:cs typeface="Arial"/>
            </a:endParaRPr>
          </a:p>
          <a:p>
            <a:pPr algn="just">
              <a:lnSpc>
                <a:spcPct val="115000"/>
              </a:lnSpc>
              <a:spcAft>
                <a:spcPts val="1000"/>
              </a:spcAft>
            </a:pPr>
            <a:r>
              <a:rPr lang="en-US" b="1" dirty="0">
                <a:latin typeface="Calibri"/>
                <a:ea typeface="Calibri"/>
                <a:cs typeface="Arial"/>
              </a:rPr>
              <a:t> </a:t>
            </a:r>
            <a:endParaRPr lang="en-US" dirty="0">
              <a:latin typeface="Calibri"/>
              <a:ea typeface="Calibri"/>
              <a:cs typeface="Arial"/>
            </a:endParaRPr>
          </a:p>
          <a:p>
            <a:pPr algn="just">
              <a:lnSpc>
                <a:spcPct val="115000"/>
              </a:lnSpc>
              <a:spcAft>
                <a:spcPts val="1000"/>
              </a:spcAft>
            </a:pPr>
            <a:r>
              <a:rPr lang="en-US" b="1" dirty="0">
                <a:latin typeface="Calibri"/>
                <a:ea typeface="Calibri"/>
                <a:cs typeface="Arial"/>
              </a:rPr>
              <a:t> </a:t>
            </a:r>
            <a:endParaRPr lang="en-US" dirty="0">
              <a:latin typeface="Calibri"/>
              <a:ea typeface="Calibri"/>
              <a:cs typeface="Arial"/>
            </a:endParaRPr>
          </a:p>
          <a:p>
            <a:pPr algn="just">
              <a:lnSpc>
                <a:spcPct val="115000"/>
              </a:lnSpc>
              <a:spcAft>
                <a:spcPts val="1000"/>
              </a:spcAft>
            </a:pPr>
            <a:r>
              <a:rPr lang="en-US" b="1" dirty="0">
                <a:latin typeface="Calibri"/>
                <a:ea typeface="Calibri"/>
                <a:cs typeface="Arial"/>
              </a:rPr>
              <a:t> </a:t>
            </a:r>
            <a:endParaRPr lang="en-US" dirty="0">
              <a:effectLst/>
              <a:latin typeface="Calibri"/>
              <a:ea typeface="Calibri"/>
              <a:cs typeface="Arial"/>
            </a:endParaRPr>
          </a:p>
        </p:txBody>
      </p:sp>
    </p:spTree>
    <p:extLst>
      <p:ext uri="{BB962C8B-B14F-4D97-AF65-F5344CB8AC3E}">
        <p14:creationId xmlns:p14="http://schemas.microsoft.com/office/powerpoint/2010/main" xmlns="" val="3669748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8382000" cy="6086794"/>
          </a:xfrm>
          <a:prstGeom prst="rect">
            <a:avLst/>
          </a:prstGeom>
        </p:spPr>
        <p:txBody>
          <a:bodyPr wrap="square">
            <a:spAutoFit/>
          </a:bodyPr>
          <a:lstStyle/>
          <a:p>
            <a:pPr algn="just">
              <a:lnSpc>
                <a:spcPct val="115000"/>
              </a:lnSpc>
              <a:spcAft>
                <a:spcPts val="1000"/>
              </a:spcAft>
            </a:pPr>
            <a:r>
              <a:rPr lang="en-US" b="1" dirty="0">
                <a:latin typeface="Calibri"/>
                <a:ea typeface="Calibri"/>
                <a:cs typeface="Arial"/>
              </a:rPr>
              <a:t>One gene may contribute to several visible characteristics</a:t>
            </a:r>
            <a:endParaRPr lang="en-US" dirty="0">
              <a:latin typeface="Calibri"/>
              <a:ea typeface="Calibri"/>
              <a:cs typeface="Arial"/>
            </a:endParaRPr>
          </a:p>
          <a:p>
            <a:pPr algn="just">
              <a:lnSpc>
                <a:spcPct val="115000"/>
              </a:lnSpc>
              <a:spcAft>
                <a:spcPts val="1000"/>
              </a:spcAft>
            </a:pPr>
            <a:r>
              <a:rPr lang="en-US" dirty="0">
                <a:latin typeface="Calibri"/>
                <a:ea typeface="Calibri"/>
                <a:cs typeface="Arial"/>
              </a:rPr>
              <a:t>Mendel derived his laws from studies in which one gene determined one trait .</a:t>
            </a:r>
          </a:p>
          <a:p>
            <a:pPr algn="just">
              <a:lnSpc>
                <a:spcPct val="115000"/>
              </a:lnSpc>
              <a:spcAft>
                <a:spcPts val="1000"/>
              </a:spcAft>
            </a:pPr>
            <a:r>
              <a:rPr lang="en-US" dirty="0">
                <a:latin typeface="Calibri"/>
                <a:ea typeface="Calibri"/>
                <a:cs typeface="Arial"/>
              </a:rPr>
              <a:t>The phenomenon of a single gene determining a number of distinct and seemingly unrelated characteristics is known as</a:t>
            </a:r>
            <a:r>
              <a:rPr lang="en-US" b="1" dirty="0">
                <a:latin typeface="Calibri"/>
                <a:ea typeface="Calibri"/>
                <a:cs typeface="Arial"/>
              </a:rPr>
              <a:t> </a:t>
            </a:r>
            <a:r>
              <a:rPr lang="en-US" b="1" dirty="0" err="1">
                <a:latin typeface="Calibri"/>
                <a:ea typeface="Calibri"/>
                <a:cs typeface="Arial"/>
              </a:rPr>
              <a:t>pleiotropy</a:t>
            </a:r>
            <a:r>
              <a:rPr lang="en-US" b="1" dirty="0">
                <a:latin typeface="Calibri"/>
                <a:ea typeface="Calibri"/>
                <a:cs typeface="Arial"/>
              </a:rPr>
              <a:t>. Since genetics </a:t>
            </a:r>
            <a:r>
              <a:rPr lang="en-US" dirty="0">
                <a:latin typeface="Calibri"/>
                <a:ea typeface="Calibri"/>
                <a:cs typeface="Arial"/>
              </a:rPr>
              <a:t>now know that each gene determines a specific protein and that each protein can have a cascade of effects on an organism, we can understand how can </a:t>
            </a:r>
            <a:r>
              <a:rPr lang="en-US" dirty="0" err="1">
                <a:latin typeface="Calibri"/>
                <a:ea typeface="Calibri"/>
                <a:cs typeface="Arial"/>
              </a:rPr>
              <a:t>pleiotropy</a:t>
            </a:r>
            <a:r>
              <a:rPr lang="en-US" dirty="0">
                <a:latin typeface="Calibri"/>
                <a:ea typeface="Calibri"/>
                <a:cs typeface="Arial"/>
              </a:rPr>
              <a:t>  arises </a:t>
            </a:r>
            <a:r>
              <a:rPr lang="en-US" dirty="0" smtClean="0">
                <a:latin typeface="Calibri"/>
                <a:ea typeface="Calibri"/>
                <a:cs typeface="Arial"/>
              </a:rPr>
              <a:t>.</a:t>
            </a:r>
          </a:p>
          <a:p>
            <a:pPr algn="just">
              <a:lnSpc>
                <a:spcPct val="115000"/>
              </a:lnSpc>
              <a:spcAft>
                <a:spcPts val="1000"/>
              </a:spcAft>
            </a:pPr>
            <a:r>
              <a:rPr lang="en-US" dirty="0">
                <a:latin typeface="Calibri"/>
                <a:ea typeface="Calibri"/>
                <a:cs typeface="Arial"/>
              </a:rPr>
              <a:t>Some alleles may cause lethality</a:t>
            </a:r>
          </a:p>
          <a:p>
            <a:pPr algn="just">
              <a:lnSpc>
                <a:spcPct val="115000"/>
              </a:lnSpc>
              <a:spcAft>
                <a:spcPts val="1000"/>
              </a:spcAft>
            </a:pPr>
            <a:r>
              <a:rPr lang="en-US" dirty="0">
                <a:latin typeface="Calibri"/>
                <a:ea typeface="Calibri"/>
                <a:cs typeface="Arial"/>
              </a:rPr>
              <a:t>     A significant variation of </a:t>
            </a:r>
            <a:r>
              <a:rPr lang="en-US" dirty="0" err="1">
                <a:latin typeface="Calibri"/>
                <a:ea typeface="Calibri"/>
                <a:cs typeface="Arial"/>
              </a:rPr>
              <a:t>pleiotropy</a:t>
            </a:r>
            <a:r>
              <a:rPr lang="en-US" dirty="0">
                <a:latin typeface="Calibri"/>
                <a:ea typeface="Calibri"/>
                <a:cs typeface="Arial"/>
              </a:rPr>
              <a:t> occur in alleles that not only produce a visible phenotype but also affect viability . Mendel assumed that all genotypes are equally viable such as   representative of each genotype have an equal rate of survival. If this were not true, and  a large percentage of, say, homozygous   for </a:t>
            </a:r>
            <a:r>
              <a:rPr lang="en-US" dirty="0" err="1">
                <a:latin typeface="Calibri"/>
                <a:ea typeface="Calibri"/>
                <a:cs typeface="Arial"/>
              </a:rPr>
              <a:t>particulare</a:t>
            </a:r>
            <a:r>
              <a:rPr lang="en-US" dirty="0">
                <a:latin typeface="Calibri"/>
                <a:ea typeface="Calibri"/>
                <a:cs typeface="Arial"/>
              </a:rPr>
              <a:t> allele died before germination or birth, you would not be able to count theme after birth, and this alter the 1:2:1 genotype ratio and the phenotypic ratios predicted for the F2 generation.</a:t>
            </a:r>
          </a:p>
          <a:p>
            <a:pPr algn="just">
              <a:lnSpc>
                <a:spcPct val="115000"/>
              </a:lnSpc>
              <a:spcAft>
                <a:spcPts val="1000"/>
              </a:spcAft>
            </a:pPr>
            <a:endParaRPr lang="en-US" dirty="0">
              <a:latin typeface="Calibri"/>
              <a:ea typeface="Calibri"/>
              <a:cs typeface="Arial"/>
            </a:endParaRPr>
          </a:p>
          <a:p>
            <a:pPr algn="just">
              <a:lnSpc>
                <a:spcPct val="115000"/>
              </a:lnSpc>
              <a:spcAft>
                <a:spcPts val="1000"/>
              </a:spcAft>
            </a:pPr>
            <a:r>
              <a:rPr lang="en-US" dirty="0">
                <a:latin typeface="Calibri"/>
                <a:ea typeface="Calibri"/>
                <a:cs typeface="Arial"/>
              </a:rPr>
              <a:t> </a:t>
            </a:r>
          </a:p>
          <a:p>
            <a:pPr algn="just">
              <a:lnSpc>
                <a:spcPct val="115000"/>
              </a:lnSpc>
              <a:spcAft>
                <a:spcPts val="1000"/>
              </a:spcAft>
            </a:pPr>
            <a:r>
              <a:rPr lang="en-US" dirty="0" smtClean="0">
                <a:latin typeface="Calibri"/>
                <a:ea typeface="Calibri"/>
                <a:cs typeface="Arial"/>
              </a:rPr>
              <a:t>.</a:t>
            </a:r>
            <a:endParaRPr lang="en-US" dirty="0">
              <a:effectLst/>
              <a:latin typeface="Calibri"/>
              <a:ea typeface="Calibri"/>
              <a:cs typeface="Arial"/>
            </a:endParaRPr>
          </a:p>
        </p:txBody>
      </p:sp>
    </p:spTree>
    <p:extLst>
      <p:ext uri="{BB962C8B-B14F-4D97-AF65-F5344CB8AC3E}">
        <p14:creationId xmlns:p14="http://schemas.microsoft.com/office/powerpoint/2010/main" xmlns="" val="20792029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147823"/>
            <a:ext cx="8686800" cy="4154984"/>
          </a:xfrm>
          <a:prstGeom prst="rect">
            <a:avLst/>
          </a:prstGeom>
        </p:spPr>
        <p:txBody>
          <a:bodyPr wrap="square">
            <a:spAutoFit/>
          </a:bodyPr>
          <a:lstStyle/>
          <a:p>
            <a:pPr algn="just"/>
            <a:r>
              <a:rPr lang="en-US" sz="2400" dirty="0">
                <a:solidFill>
                  <a:prstClr val="black"/>
                </a:solidFill>
                <a:latin typeface="Calibri"/>
                <a:ea typeface="Calibri"/>
                <a:cs typeface="Arial"/>
              </a:rPr>
              <a:t>Among the aboriginal Maori people of new Zealand, for example ,many of the men develop frequent respiratory problems and are also sterile. Researchers have found that the fault lies with the recessive alleles of a single gene. the gene normal dominant allele specifies a proteins necessary for the action of cilia and flagella, both of which are </a:t>
            </a:r>
            <a:r>
              <a:rPr lang="en-US" sz="2400" dirty="0" err="1">
                <a:solidFill>
                  <a:prstClr val="black"/>
                </a:solidFill>
                <a:latin typeface="Calibri"/>
                <a:ea typeface="Calibri"/>
                <a:cs typeface="Arial"/>
              </a:rPr>
              <a:t>hairlike</a:t>
            </a:r>
            <a:r>
              <a:rPr lang="en-US" sz="2400" dirty="0">
                <a:solidFill>
                  <a:prstClr val="black"/>
                </a:solidFill>
                <a:latin typeface="Calibri"/>
                <a:ea typeface="Calibri"/>
                <a:cs typeface="Arial"/>
              </a:rPr>
              <a:t> structure extending from surfaces of some cells. In men who are homozygous for the recessive alleles, however ,cilia that normally clear the airways fail to work effectively and flagella that normally propel sperm fail to do their job. Thus one gene determines a protein that indirectly affects both respiratory function and reproduction </a:t>
            </a:r>
            <a:endParaRPr lang="en-US" sz="2400" dirty="0"/>
          </a:p>
        </p:txBody>
      </p:sp>
    </p:spTree>
    <p:extLst>
      <p:ext uri="{BB962C8B-B14F-4D97-AF65-F5344CB8AC3E}">
        <p14:creationId xmlns:p14="http://schemas.microsoft.com/office/powerpoint/2010/main" xmlns="" val="325436857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8030</TotalTime>
  <Words>2204</Words>
  <Application>Microsoft Office PowerPoint</Application>
  <PresentationFormat>On-screen Show (4:3)</PresentationFormat>
  <Paragraphs>107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Flow</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uuee</dc:creator>
  <cp:lastModifiedBy>DR.Ahmed Saker 2O14</cp:lastModifiedBy>
  <cp:revision>27</cp:revision>
  <dcterms:created xsi:type="dcterms:W3CDTF">2006-08-16T00:00:00Z</dcterms:created>
  <dcterms:modified xsi:type="dcterms:W3CDTF">2019-03-27T20:21:26Z</dcterms:modified>
</cp:coreProperties>
</file>