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7" autoAdjust="0"/>
    <p:restoredTop sz="94660"/>
  </p:normalViewPr>
  <p:slideViewPr>
    <p:cSldViewPr>
      <p:cViewPr varScale="1">
        <p:scale>
          <a:sx n="36" d="100"/>
          <a:sy n="36" d="100"/>
        </p:scale>
        <p:origin x="-106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E7B0C7-CFD4-4769-A829-DC4EB111E008}" type="datetimeFigureOut">
              <a:rPr lang="en-US" smtClean="0"/>
              <a:pPr/>
              <a:t>3/26/2019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4E35F2-548A-4E70-BC3A-31434E8CEB8B}" type="slidenum">
              <a:rPr lang="en-US" smtClean="0"/>
              <a:pPr/>
              <a:t>‹#›</a:t>
            </a:fld>
            <a:endParaRPr lang="en-US"/>
          </a:p>
        </p:txBody>
      </p:sp>
    </p:spTree>
    <p:extLst>
      <p:ext uri="{BB962C8B-B14F-4D97-AF65-F5344CB8AC3E}">
        <p14:creationId xmlns:p14="http://schemas.microsoft.com/office/powerpoint/2010/main" xmlns="" val="325420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4E35F2-548A-4E70-BC3A-31434E8CEB8B}" type="slidenum">
              <a:rPr lang="en-US" smtClean="0"/>
              <a:pPr/>
              <a:t>2</a:t>
            </a:fld>
            <a:endParaRPr lang="en-US"/>
          </a:p>
        </p:txBody>
      </p:sp>
    </p:spTree>
    <p:extLst>
      <p:ext uri="{BB962C8B-B14F-4D97-AF65-F5344CB8AC3E}">
        <p14:creationId xmlns:p14="http://schemas.microsoft.com/office/powerpoint/2010/main" xmlns="" val="319742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solidFill>
                  <a:srgbClr val="DBF5F9">
                    <a:shade val="90000"/>
                  </a:srgbClr>
                </a:solidFill>
              </a:rPr>
              <a:pPr/>
              <a:t>3/26/2019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xmlns="" val="360654382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472137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BF5F9">
                    <a:shade val="90000"/>
                  </a:srgbClr>
                </a:solidFill>
              </a:rPr>
              <a:pPr/>
              <a:t>3/26/2019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xmlns="" val="263676121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1737676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2668045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3220634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316717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2832780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xmlns="" val="40126057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6812658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xmlns="" val="166354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solidFill>
                  <a:srgbClr val="04617B">
                    <a:shade val="90000"/>
                  </a:srgbClr>
                </a:solidFill>
              </a:rPr>
              <a:pPr/>
              <a:t>3/26/2019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xmlns="" val="3743887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zsh@uomustansiriyah.edu.iq" TargetMode="External"/><Relationship Id="rId2" Type="http://schemas.openxmlformats.org/officeDocument/2006/relationships/hyperlink" Target="mailto:esraa_hassan17@yahoo.com" TargetMode="Externa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8077200" cy="5062924"/>
          </a:xfrm>
          <a:prstGeom prst="rect">
            <a:avLst/>
          </a:prstGeom>
        </p:spPr>
        <p:txBody>
          <a:bodyPr wrap="square">
            <a:spAutoFit/>
          </a:bodyPr>
          <a:lstStyle/>
          <a:p>
            <a:pPr algn="ctr"/>
            <a:r>
              <a:rPr lang="en-US" sz="6700" dirty="0" smtClean="0">
                <a:solidFill>
                  <a:srgbClr val="04617B"/>
                </a:solidFill>
                <a:latin typeface="Calibri"/>
              </a:rPr>
              <a:t> </a:t>
            </a:r>
            <a:r>
              <a:rPr lang="en-US" sz="3200" dirty="0">
                <a:solidFill>
                  <a:srgbClr val="04617B"/>
                </a:solidFill>
                <a:latin typeface="Calibri"/>
              </a:rPr>
              <a:t>genetic </a:t>
            </a:r>
            <a:r>
              <a:rPr lang="en-US" sz="3200" dirty="0" smtClean="0">
                <a:solidFill>
                  <a:srgbClr val="04617B"/>
                </a:solidFill>
                <a:latin typeface="Calibri"/>
              </a:rPr>
              <a:t>course</a:t>
            </a:r>
            <a:r>
              <a:rPr lang="en-US" sz="3200" dirty="0">
                <a:solidFill>
                  <a:srgbClr val="04617B"/>
                </a:solidFill>
                <a:latin typeface="Calibri"/>
              </a:rPr>
              <a:t/>
            </a:r>
            <a:br>
              <a:rPr lang="en-US" sz="3200" dirty="0">
                <a:solidFill>
                  <a:srgbClr val="04617B"/>
                </a:solidFill>
                <a:latin typeface="Calibri"/>
              </a:rPr>
            </a:br>
            <a:r>
              <a:rPr lang="en-US" sz="3200" dirty="0">
                <a:solidFill>
                  <a:srgbClr val="04617B"/>
                </a:solidFill>
                <a:latin typeface="Calibri"/>
              </a:rPr>
              <a:t>lecture </a:t>
            </a:r>
            <a:r>
              <a:rPr lang="en-US" sz="3200" dirty="0" smtClean="0">
                <a:solidFill>
                  <a:srgbClr val="04617B"/>
                </a:solidFill>
                <a:latin typeface="Calibri"/>
              </a:rPr>
              <a:t>(5)</a:t>
            </a:r>
            <a:endParaRPr lang="en-US" sz="3200" dirty="0">
              <a:solidFill>
                <a:srgbClr val="04617B"/>
              </a:solidFill>
              <a:latin typeface="Calibri"/>
            </a:endParaRPr>
          </a:p>
          <a:p>
            <a:pPr algn="ctr"/>
            <a:r>
              <a:rPr lang="en-US" sz="3200" dirty="0" smtClean="0">
                <a:solidFill>
                  <a:srgbClr val="04617B"/>
                </a:solidFill>
                <a:latin typeface="Calibri"/>
                <a:ea typeface="Times New Roman"/>
              </a:rPr>
              <a:t>Determination of sex</a:t>
            </a:r>
            <a:endParaRPr lang="en-US" sz="3200" dirty="0" smtClean="0">
              <a:solidFill>
                <a:srgbClr val="04617B"/>
              </a:solidFill>
              <a:latin typeface="Times New Roman"/>
              <a:ea typeface="Times New Roman"/>
            </a:endParaRPr>
          </a:p>
          <a:p>
            <a:pPr algn="ctr"/>
            <a:r>
              <a:rPr lang="en-US" sz="3200" dirty="0" smtClean="0">
                <a:solidFill>
                  <a:srgbClr val="04617B"/>
                </a:solidFill>
                <a:latin typeface="Times New Roman"/>
              </a:rPr>
              <a:t>Dr. </a:t>
            </a:r>
            <a:r>
              <a:rPr lang="en-US" sz="3200" dirty="0" err="1" smtClean="0">
                <a:solidFill>
                  <a:srgbClr val="04617B"/>
                </a:solidFill>
                <a:latin typeface="Times New Roman"/>
              </a:rPr>
              <a:t>israa</a:t>
            </a:r>
            <a:r>
              <a:rPr lang="en-US" sz="3200" dirty="0" smtClean="0">
                <a:solidFill>
                  <a:srgbClr val="04617B"/>
                </a:solidFill>
                <a:latin typeface="Times New Roman"/>
              </a:rPr>
              <a:t> </a:t>
            </a:r>
            <a:r>
              <a:rPr lang="en-US" sz="3200" dirty="0" err="1" smtClean="0">
                <a:solidFill>
                  <a:srgbClr val="04617B"/>
                </a:solidFill>
                <a:latin typeface="Times New Roman"/>
              </a:rPr>
              <a:t>hussein</a:t>
            </a:r>
            <a:r>
              <a:rPr lang="en-US" sz="3200" dirty="0" smtClean="0">
                <a:solidFill>
                  <a:srgbClr val="04617B"/>
                </a:solidFill>
                <a:latin typeface="Times New Roman"/>
              </a:rPr>
              <a:t> </a:t>
            </a:r>
            <a:r>
              <a:rPr lang="en-US" sz="3200" dirty="0" err="1" smtClean="0">
                <a:solidFill>
                  <a:srgbClr val="04617B"/>
                </a:solidFill>
                <a:latin typeface="Times New Roman"/>
              </a:rPr>
              <a:t>hamzah</a:t>
            </a:r>
            <a:endParaRPr lang="en-US" sz="3200" dirty="0" smtClean="0">
              <a:solidFill>
                <a:srgbClr val="04617B"/>
              </a:solidFill>
              <a:latin typeface="Times New Roman"/>
            </a:endParaRPr>
          </a:p>
          <a:p>
            <a:pPr algn="ctr"/>
            <a:r>
              <a:rPr lang="en-US" sz="3200" dirty="0" smtClean="0">
                <a:solidFill>
                  <a:srgbClr val="04617B"/>
                </a:solidFill>
                <a:latin typeface="Times New Roman"/>
              </a:rPr>
              <a:t>email: </a:t>
            </a:r>
            <a:r>
              <a:rPr lang="en-US" sz="3200" dirty="0" smtClean="0">
                <a:solidFill>
                  <a:srgbClr val="04617B"/>
                </a:solidFill>
                <a:latin typeface="Times New Roman"/>
                <a:hlinkClick r:id="rId2"/>
              </a:rPr>
              <a:t>esraa_hassan17@yahoo.com</a:t>
            </a:r>
            <a:endParaRPr lang="en-US" sz="3200" dirty="0" smtClean="0">
              <a:solidFill>
                <a:srgbClr val="04617B"/>
              </a:solidFill>
              <a:latin typeface="Times New Roman"/>
            </a:endParaRPr>
          </a:p>
          <a:p>
            <a:pPr algn="ctr"/>
            <a:r>
              <a:rPr lang="en-US" sz="3200" dirty="0" smtClean="0">
                <a:solidFill>
                  <a:srgbClr val="04617B"/>
                </a:solidFill>
                <a:latin typeface="Times New Roman"/>
                <a:hlinkClick r:id="rId3"/>
              </a:rPr>
              <a:t>szsh@uomustansiriyah.edu.iq</a:t>
            </a:r>
            <a:endParaRPr lang="en-US" sz="3200" dirty="0" smtClean="0">
              <a:solidFill>
                <a:srgbClr val="04617B"/>
              </a:solidFill>
              <a:latin typeface="Times New Roman"/>
            </a:endParaRPr>
          </a:p>
          <a:p>
            <a:pPr algn="ctr"/>
            <a:r>
              <a:rPr lang="en-US" sz="3200" b="1" dirty="0" smtClean="0">
                <a:solidFill>
                  <a:srgbClr val="002060"/>
                </a:solidFill>
                <a:latin typeface="Times New Roman"/>
              </a:rPr>
              <a:t>Reference book</a:t>
            </a:r>
            <a:r>
              <a:rPr lang="en-US" sz="3200" dirty="0" smtClean="0">
                <a:solidFill>
                  <a:srgbClr val="04617B"/>
                </a:solidFill>
                <a:latin typeface="Times New Roman"/>
              </a:rPr>
              <a:t>: </a:t>
            </a:r>
            <a:r>
              <a:rPr lang="en-US" sz="3200" dirty="0" smtClean="0">
                <a:solidFill>
                  <a:srgbClr val="C00000"/>
                </a:solidFill>
                <a:latin typeface="Times New Roman"/>
              </a:rPr>
              <a:t>genetic (Conceptual-Approach) fourth edition (2012)</a:t>
            </a:r>
          </a:p>
          <a:p>
            <a:pPr algn="ctr"/>
            <a:r>
              <a:rPr lang="en-US" sz="3200" b="1" dirty="0" smtClean="0">
                <a:solidFill>
                  <a:srgbClr val="0070C0"/>
                </a:solidFill>
                <a:latin typeface="Times New Roman"/>
              </a:rPr>
              <a:t>Author: Benjamin C. </a:t>
            </a:r>
            <a:r>
              <a:rPr lang="en-US" sz="3200" b="1" dirty="0">
                <a:solidFill>
                  <a:srgbClr val="0070C0"/>
                </a:solidFill>
                <a:latin typeface="Times New Roman"/>
              </a:rPr>
              <a:t>P</a:t>
            </a:r>
            <a:r>
              <a:rPr lang="en-US" sz="3200" b="1" dirty="0" smtClean="0">
                <a:solidFill>
                  <a:srgbClr val="0070C0"/>
                </a:solidFill>
                <a:latin typeface="Times New Roman"/>
              </a:rPr>
              <a:t>ierce</a:t>
            </a:r>
            <a:endParaRPr lang="en-US" sz="3200" b="1" dirty="0">
              <a:solidFill>
                <a:srgbClr val="0070C0"/>
              </a:solidFill>
            </a:endParaRPr>
          </a:p>
        </p:txBody>
      </p:sp>
    </p:spTree>
    <p:extLst>
      <p:ext uri="{BB962C8B-B14F-4D97-AF65-F5344CB8AC3E}">
        <p14:creationId xmlns:p14="http://schemas.microsoft.com/office/powerpoint/2010/main" xmlns="" val="1532495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7924800" cy="5940088"/>
          </a:xfrm>
          <a:prstGeom prst="rect">
            <a:avLst/>
          </a:prstGeom>
        </p:spPr>
        <p:txBody>
          <a:bodyPr wrap="square">
            <a:spAutoFit/>
          </a:bodyPr>
          <a:lstStyle/>
          <a:p>
            <a:pPr algn="just"/>
            <a:r>
              <a:rPr lang="en-US" sz="2000" b="1" dirty="0"/>
              <a:t>TYPES OF SEX CHROMOSOMAL MECHANISM OF SEX DETERMINATION</a:t>
            </a:r>
          </a:p>
          <a:p>
            <a:pPr algn="just"/>
            <a:r>
              <a:rPr lang="en-US" sz="2000" dirty="0"/>
              <a:t>In </a:t>
            </a:r>
            <a:r>
              <a:rPr lang="en-US" sz="2000" dirty="0" err="1"/>
              <a:t>dioecious</a:t>
            </a:r>
            <a:r>
              <a:rPr lang="en-US" sz="2000" dirty="0"/>
              <a:t> diploidic organisms following two systems of sex chromosomal determination of sex have been recognized:</a:t>
            </a:r>
          </a:p>
          <a:p>
            <a:pPr algn="just"/>
            <a:r>
              <a:rPr lang="en-US" sz="2000" b="1" dirty="0"/>
              <a:t>(a) Heterogametic males;</a:t>
            </a:r>
          </a:p>
          <a:p>
            <a:pPr algn="just"/>
            <a:r>
              <a:rPr lang="en-US" sz="2000" b="1" dirty="0"/>
              <a:t>(b) Heterogametic females</a:t>
            </a:r>
            <a:r>
              <a:rPr lang="en-US" sz="2000" dirty="0" smtClean="0"/>
              <a:t>.</a:t>
            </a:r>
          </a:p>
          <a:p>
            <a:pPr algn="just"/>
            <a:endParaRPr lang="en-US" sz="2000" dirty="0" smtClean="0"/>
          </a:p>
          <a:p>
            <a:pPr algn="just"/>
            <a:r>
              <a:rPr lang="en-US" sz="2000" dirty="0"/>
              <a:t>Heterogametic Males</a:t>
            </a:r>
          </a:p>
          <a:p>
            <a:pPr algn="just"/>
            <a:r>
              <a:rPr lang="en-US" sz="2000" dirty="0"/>
              <a:t>         In this type of sex chromosomal determination of sex, the female sex has two X chromosomes, while the male sex has only one X chromosome. Because, male lacks a X chromosome, therefore, during gametogenesis gametes, 50 per cent gametes </a:t>
            </a:r>
            <a:r>
              <a:rPr lang="en-US" sz="2000" dirty="0" smtClean="0"/>
              <a:t>carry </a:t>
            </a:r>
            <a:r>
              <a:rPr lang="en-US" sz="2000" dirty="0"/>
              <a:t>the X chromosomes, while the rest 50 per cent gametes lack in X chromosomes. Such a sex which produces two different type of gametes in terms of sex chromosomes is called heterogametic sex. The female sex, because, produces similar type of</a:t>
            </a:r>
          </a:p>
          <a:p>
            <a:pPr algn="just"/>
            <a:r>
              <a:rPr lang="en-US" sz="2000" dirty="0"/>
              <a:t>gametes, is called, homogametic sex. </a:t>
            </a:r>
            <a:r>
              <a:rPr lang="en-US" sz="2000" b="1" dirty="0"/>
              <a:t>The heterogametic males may be of following two types:-</a:t>
            </a:r>
          </a:p>
          <a:p>
            <a:pPr algn="just"/>
            <a:endParaRPr lang="en-US" sz="2000" dirty="0"/>
          </a:p>
        </p:txBody>
      </p:sp>
    </p:spTree>
    <p:extLst>
      <p:ext uri="{BB962C8B-B14F-4D97-AF65-F5344CB8AC3E}">
        <p14:creationId xmlns:p14="http://schemas.microsoft.com/office/powerpoint/2010/main" xmlns="" val="1161689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037" y="457200"/>
            <a:ext cx="8305800" cy="5940088"/>
          </a:xfrm>
          <a:prstGeom prst="rect">
            <a:avLst/>
          </a:prstGeom>
        </p:spPr>
        <p:txBody>
          <a:bodyPr wrap="square">
            <a:spAutoFit/>
          </a:bodyPr>
          <a:lstStyle/>
          <a:p>
            <a:pPr marL="400050" indent="-400050" algn="just">
              <a:buAutoNum type="romanLcParenBoth"/>
            </a:pPr>
            <a:r>
              <a:rPr lang="en-US" sz="2000" b="1" dirty="0" smtClean="0"/>
              <a:t>XX-XO </a:t>
            </a:r>
            <a:r>
              <a:rPr lang="en-US" sz="2000" b="1" dirty="0"/>
              <a:t>sex determination </a:t>
            </a:r>
            <a:endParaRPr lang="en-US" sz="2000" b="1" dirty="0" smtClean="0"/>
          </a:p>
          <a:p>
            <a:pPr algn="just"/>
            <a:endParaRPr lang="en-US" sz="2000" b="1" dirty="0" smtClean="0"/>
          </a:p>
          <a:p>
            <a:pPr algn="just"/>
            <a:r>
              <a:rPr lang="en-US" sz="2000" dirty="0" smtClean="0"/>
              <a:t>The </a:t>
            </a:r>
            <a:r>
              <a:rPr lang="en-US" sz="2000" dirty="0"/>
              <a:t>mechanism of </a:t>
            </a:r>
            <a:r>
              <a:rPr lang="en-US" sz="2000" dirty="0" smtClean="0"/>
              <a:t>sex determination </a:t>
            </a:r>
            <a:r>
              <a:rPr lang="en-US" sz="2000" dirty="0"/>
              <a:t>in </a:t>
            </a:r>
            <a:r>
              <a:rPr lang="en-US" sz="2000" dirty="0" smtClean="0"/>
              <a:t>the grasshoppers </a:t>
            </a:r>
            <a:r>
              <a:rPr lang="en-US" sz="2000" dirty="0"/>
              <a:t>studied by McClung </a:t>
            </a:r>
            <a:r>
              <a:rPr lang="en-US" sz="2000" dirty="0" smtClean="0"/>
              <a:t>is one </a:t>
            </a:r>
            <a:r>
              <a:rPr lang="en-US" sz="2000" dirty="0"/>
              <a:t>of the simplest mechanisms </a:t>
            </a:r>
            <a:r>
              <a:rPr lang="en-US" sz="2000" dirty="0" smtClean="0"/>
              <a:t>of chromosomal </a:t>
            </a:r>
            <a:r>
              <a:rPr lang="en-US" sz="2000" dirty="0"/>
              <a:t>sex </a:t>
            </a:r>
            <a:r>
              <a:rPr lang="en-US" sz="2000" dirty="0" smtClean="0"/>
              <a:t>determination and </a:t>
            </a:r>
            <a:r>
              <a:rPr lang="en-US" sz="2000" dirty="0"/>
              <a:t>is called the XX-XO system. </a:t>
            </a:r>
            <a:r>
              <a:rPr lang="en-US" sz="2000" dirty="0" smtClean="0"/>
              <a:t>and </a:t>
            </a:r>
            <a:r>
              <a:rPr lang="en-US" sz="2000" dirty="0"/>
              <a:t>insects specially those of the orders </a:t>
            </a:r>
            <a:r>
              <a:rPr lang="en-US" sz="2000" dirty="0" err="1"/>
              <a:t>Hemiptera</a:t>
            </a:r>
            <a:r>
              <a:rPr lang="en-US" sz="2000" dirty="0"/>
              <a:t> (true bugs) </a:t>
            </a:r>
            <a:r>
              <a:rPr lang="en-US" sz="2000" dirty="0" smtClean="0"/>
              <a:t>and </a:t>
            </a:r>
            <a:r>
              <a:rPr lang="en-US" sz="2000" dirty="0" err="1" smtClean="0"/>
              <a:t>Orthoptera</a:t>
            </a:r>
            <a:r>
              <a:rPr lang="en-US" sz="2000" dirty="0" smtClean="0"/>
              <a:t>(grasshoppers </a:t>
            </a:r>
            <a:r>
              <a:rPr lang="en-US" sz="2000" dirty="0"/>
              <a:t>and roaches</a:t>
            </a:r>
            <a:r>
              <a:rPr lang="en-US" sz="2000" dirty="0" smtClean="0"/>
              <a:t>).</a:t>
            </a:r>
          </a:p>
          <a:p>
            <a:pPr algn="just"/>
            <a:r>
              <a:rPr lang="en-US" sz="2000" dirty="0" smtClean="0"/>
              <a:t>In </a:t>
            </a:r>
            <a:r>
              <a:rPr lang="en-US" sz="2000" dirty="0"/>
              <a:t>this </a:t>
            </a:r>
            <a:r>
              <a:rPr lang="en-US" sz="2000" dirty="0" smtClean="0"/>
              <a:t>system, females </a:t>
            </a:r>
            <a:r>
              <a:rPr lang="en-US" sz="2000" dirty="0"/>
              <a:t>have two X chromosomes (XX), and males possess </a:t>
            </a:r>
            <a:r>
              <a:rPr lang="en-US" sz="2000" dirty="0" smtClean="0"/>
              <a:t>a single X chromosome </a:t>
            </a:r>
            <a:r>
              <a:rPr lang="en-US" sz="2000" dirty="0"/>
              <a:t>(XO). There is no O chromosome; </a:t>
            </a:r>
            <a:r>
              <a:rPr lang="en-US" sz="2000" dirty="0" smtClean="0"/>
              <a:t>the letter </a:t>
            </a:r>
            <a:r>
              <a:rPr lang="en-US" sz="2000" dirty="0"/>
              <a:t>O signifies the absence of a sex </a:t>
            </a:r>
            <a:r>
              <a:rPr lang="en-US" sz="2000" dirty="0" smtClean="0"/>
              <a:t>chromosome. In </a:t>
            </a:r>
            <a:r>
              <a:rPr lang="en-US" sz="2000" dirty="0"/>
              <a:t>meiosis in females, the two X chromosomes pair </a:t>
            </a:r>
            <a:r>
              <a:rPr lang="en-US" sz="2000" dirty="0" smtClean="0"/>
              <a:t>and then </a:t>
            </a:r>
            <a:r>
              <a:rPr lang="en-US" sz="2000" dirty="0"/>
              <a:t>separate, with one X chromosome entering each haploid</a:t>
            </a:r>
          </a:p>
          <a:p>
            <a:pPr algn="just"/>
            <a:r>
              <a:rPr lang="en-US" sz="2000" dirty="0"/>
              <a:t>egg. In males, the single X chromosome segregates in </a:t>
            </a:r>
            <a:r>
              <a:rPr lang="en-US" sz="2000" dirty="0" smtClean="0"/>
              <a:t>meiosis to </a:t>
            </a:r>
            <a:r>
              <a:rPr lang="en-US" sz="2000" dirty="0"/>
              <a:t>half the sperm cells; the other half receive no sex </a:t>
            </a:r>
            <a:r>
              <a:rPr lang="en-US" sz="2000" dirty="0" smtClean="0"/>
              <a:t>chromosome. Because </a:t>
            </a:r>
            <a:r>
              <a:rPr lang="en-US" sz="2000" dirty="0"/>
              <a:t>males produce two different types of </a:t>
            </a:r>
            <a:r>
              <a:rPr lang="en-US" sz="2000" dirty="0" smtClean="0"/>
              <a:t>gametes with </a:t>
            </a:r>
            <a:r>
              <a:rPr lang="en-US" sz="2000" dirty="0"/>
              <a:t>respect to the sex chromosomes, half with X chromosome and half without X chromosome. The sex of the offspring depends upon the sperm that fertilizes the </a:t>
            </a:r>
            <a:r>
              <a:rPr lang="en-US" sz="2000" dirty="0" smtClean="0"/>
              <a:t>egg</a:t>
            </a:r>
          </a:p>
          <a:p>
            <a:pPr algn="just"/>
            <a:r>
              <a:rPr lang="en-US" sz="2000" dirty="0" smtClean="0"/>
              <a:t>(each of which carries a single X chromosome).  they are said to be the heterogametic sex. </a:t>
            </a:r>
          </a:p>
        </p:txBody>
      </p:sp>
    </p:spTree>
    <p:extLst>
      <p:ext uri="{BB962C8B-B14F-4D97-AF65-F5344CB8AC3E}">
        <p14:creationId xmlns:p14="http://schemas.microsoft.com/office/powerpoint/2010/main" xmlns="" val="4042483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69838"/>
            <a:ext cx="8001000" cy="3416320"/>
          </a:xfrm>
          <a:prstGeom prst="rect">
            <a:avLst/>
          </a:prstGeom>
        </p:spPr>
        <p:txBody>
          <a:bodyPr wrap="square">
            <a:spAutoFit/>
          </a:bodyPr>
          <a:lstStyle/>
          <a:p>
            <a:pPr algn="just"/>
            <a:r>
              <a:rPr lang="en-US" sz="2400" dirty="0"/>
              <a:t>Females, which produce gametes that </a:t>
            </a:r>
            <a:r>
              <a:rPr lang="en-US" sz="2400" dirty="0" smtClean="0"/>
              <a:t>are all </a:t>
            </a:r>
            <a:r>
              <a:rPr lang="en-US" sz="2400" dirty="0"/>
              <a:t>the same with respect to the sex chromosomes, are the homogametic sex. In the XX-XO system, the sex of an </a:t>
            </a:r>
            <a:r>
              <a:rPr lang="en-US" sz="2400" dirty="0" smtClean="0"/>
              <a:t>individual organism </a:t>
            </a:r>
            <a:r>
              <a:rPr lang="en-US" sz="2400" dirty="0"/>
              <a:t>is therefore determined by which type of </a:t>
            </a:r>
            <a:r>
              <a:rPr lang="en-US" sz="2400" dirty="0" smtClean="0"/>
              <a:t>male gamete </a:t>
            </a:r>
            <a:r>
              <a:rPr lang="en-US" sz="2400" dirty="0"/>
              <a:t>fertilizes the egg. X-bearing sperm unite with </a:t>
            </a:r>
            <a:r>
              <a:rPr lang="en-US" sz="2400" dirty="0" smtClean="0"/>
              <a:t>X-bearing eggs </a:t>
            </a:r>
            <a:r>
              <a:rPr lang="en-US" sz="2400" dirty="0"/>
              <a:t>to produce XX zygotes, which eventually develop </a:t>
            </a:r>
            <a:r>
              <a:rPr lang="en-US" sz="2400" dirty="0" smtClean="0"/>
              <a:t>as females</a:t>
            </a:r>
            <a:r>
              <a:rPr lang="en-US" sz="2400" dirty="0"/>
              <a:t>. Sperm lacking an X chromosome unite with </a:t>
            </a:r>
            <a:r>
              <a:rPr lang="en-US" sz="2400" dirty="0" smtClean="0"/>
              <a:t>X-bearing eggs </a:t>
            </a:r>
            <a:r>
              <a:rPr lang="en-US" sz="2400" dirty="0"/>
              <a:t>to produce XO zygotes, which develop into males.</a:t>
            </a:r>
          </a:p>
        </p:txBody>
      </p:sp>
    </p:spTree>
    <p:extLst>
      <p:ext uri="{BB962C8B-B14F-4D97-AF65-F5344CB8AC3E}">
        <p14:creationId xmlns:p14="http://schemas.microsoft.com/office/powerpoint/2010/main" xmlns="" val="1932182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914400"/>
            <a:ext cx="7315200" cy="304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Rectangle 1"/>
          <p:cNvSpPr/>
          <p:nvPr/>
        </p:nvSpPr>
        <p:spPr>
          <a:xfrm>
            <a:off x="1600200" y="4343400"/>
            <a:ext cx="6172200" cy="369332"/>
          </a:xfrm>
          <a:prstGeom prst="rect">
            <a:avLst/>
          </a:prstGeom>
        </p:spPr>
        <p:txBody>
          <a:bodyPr wrap="square">
            <a:spAutoFit/>
          </a:bodyPr>
          <a:lstStyle/>
          <a:p>
            <a:r>
              <a:rPr lang="en-US" dirty="0"/>
              <a:t>Heredity of sex chromosomes in XO </a:t>
            </a:r>
            <a:r>
              <a:rPr lang="en-US" dirty="0" smtClean="0"/>
              <a:t>sex determination</a:t>
            </a:r>
            <a:endParaRPr lang="en-US" dirty="0"/>
          </a:p>
        </p:txBody>
      </p:sp>
    </p:spTree>
    <p:extLst>
      <p:ext uri="{BB962C8B-B14F-4D97-AF65-F5344CB8AC3E}">
        <p14:creationId xmlns:p14="http://schemas.microsoft.com/office/powerpoint/2010/main" xmlns="" val="1150791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8458200" cy="4401205"/>
          </a:xfrm>
          <a:prstGeom prst="rect">
            <a:avLst/>
          </a:prstGeom>
        </p:spPr>
        <p:txBody>
          <a:bodyPr wrap="square">
            <a:spAutoFit/>
          </a:bodyPr>
          <a:lstStyle/>
          <a:p>
            <a:pPr algn="just"/>
            <a:r>
              <a:rPr lang="en-US" sz="2000" b="1" dirty="0" smtClean="0"/>
              <a:t>(ii)  XX-XY </a:t>
            </a:r>
            <a:r>
              <a:rPr lang="en-US" sz="2000" b="1" dirty="0"/>
              <a:t>sex determination </a:t>
            </a:r>
            <a:r>
              <a:rPr lang="en-US" sz="2000" b="1" dirty="0" smtClean="0"/>
              <a:t>: </a:t>
            </a:r>
          </a:p>
          <a:p>
            <a:pPr algn="just"/>
            <a:r>
              <a:rPr lang="en-US" sz="2000" dirty="0" smtClean="0"/>
              <a:t>In </a:t>
            </a:r>
            <a:r>
              <a:rPr lang="en-US" sz="2000" dirty="0"/>
              <a:t>many species, </a:t>
            </a:r>
            <a:r>
              <a:rPr lang="en-US" sz="2000" dirty="0" smtClean="0"/>
              <a:t>Many organisms</a:t>
            </a:r>
            <a:r>
              <a:rPr lang="en-US" sz="2000" dirty="0"/>
              <a:t>, including some plants, insects(Drosophila </a:t>
            </a:r>
            <a:r>
              <a:rPr lang="en-US" sz="2000" dirty="0" smtClean="0"/>
              <a:t>) , reptiles, and </a:t>
            </a:r>
            <a:r>
              <a:rPr lang="en-US" sz="2000" dirty="0"/>
              <a:t>all mammals (including humans </a:t>
            </a:r>
            <a:r>
              <a:rPr lang="en-US" sz="2000" dirty="0" smtClean="0"/>
              <a:t>) males </a:t>
            </a:r>
            <a:r>
              <a:rPr lang="en-US" sz="2000" dirty="0"/>
              <a:t>and females have the same number of </a:t>
            </a:r>
            <a:r>
              <a:rPr lang="en-US" sz="2000" dirty="0" smtClean="0"/>
              <a:t>chromosomes, but  </a:t>
            </a:r>
            <a:r>
              <a:rPr lang="en-US" sz="2000" dirty="0"/>
              <a:t>the female possesses </a:t>
            </a:r>
            <a:r>
              <a:rPr lang="en-US" sz="2000" dirty="0" smtClean="0"/>
              <a:t>two X chromosomes </a:t>
            </a:r>
            <a:r>
              <a:rPr lang="en-US" sz="2000" dirty="0"/>
              <a:t>in their body </a:t>
            </a:r>
            <a:r>
              <a:rPr lang="en-US" sz="2000" dirty="0" smtClean="0"/>
              <a:t>cells hence</a:t>
            </a:r>
            <a:r>
              <a:rPr lang="en-US" sz="2000" dirty="0"/>
              <a:t>, referred to </a:t>
            </a:r>
            <a:r>
              <a:rPr lang="en-US" sz="2000" dirty="0" smtClean="0"/>
              <a:t>as( </a:t>
            </a:r>
            <a:r>
              <a:rPr lang="en-US" sz="2000" dirty="0"/>
              <a:t>XX) and they being homogametic, produce one kind of </a:t>
            </a:r>
            <a:r>
              <a:rPr lang="en-US" sz="2000" dirty="0" smtClean="0"/>
              <a:t>eggs, and the </a:t>
            </a:r>
            <a:r>
              <a:rPr lang="en-US" sz="2000" dirty="0"/>
              <a:t>cells of males have a single X chromosome and a </a:t>
            </a:r>
            <a:r>
              <a:rPr lang="en-US" sz="2000" dirty="0" smtClean="0"/>
              <a:t>smaller sex </a:t>
            </a:r>
            <a:r>
              <a:rPr lang="en-US" sz="2000" dirty="0"/>
              <a:t>chromosome, the Y chromosome (XY). In humans </a:t>
            </a:r>
            <a:r>
              <a:rPr lang="en-US" sz="2000" dirty="0" smtClean="0"/>
              <a:t>and many </a:t>
            </a:r>
            <a:r>
              <a:rPr lang="en-US" sz="2000" dirty="0"/>
              <a:t>other organisms, the Y chromosome is </a:t>
            </a:r>
            <a:r>
              <a:rPr lang="en-US" sz="2000" dirty="0" smtClean="0"/>
              <a:t>acrocentric not </a:t>
            </a:r>
            <a:r>
              <a:rPr lang="en-US" sz="2000" dirty="0"/>
              <a:t>Y shaped as is commonly assumed. In </a:t>
            </a:r>
            <a:r>
              <a:rPr lang="en-US" sz="2000" dirty="0" smtClean="0"/>
              <a:t>this type </a:t>
            </a:r>
            <a:r>
              <a:rPr lang="en-US" sz="2000" dirty="0"/>
              <a:t>of sex-determining system, the male is the </a:t>
            </a:r>
            <a:r>
              <a:rPr lang="en-US" sz="2000" dirty="0" smtClean="0"/>
              <a:t>heterogametic sex—half </a:t>
            </a:r>
            <a:r>
              <a:rPr lang="en-US" sz="2000" dirty="0"/>
              <a:t>of his gametes have an X chromosome </a:t>
            </a:r>
            <a:r>
              <a:rPr lang="en-US" sz="2000" dirty="0" smtClean="0"/>
              <a:t>and half </a:t>
            </a:r>
            <a:r>
              <a:rPr lang="en-US" sz="2000" dirty="0"/>
              <a:t>have a Y chromosome. The sex of embryo depends on the kind of sperm. An egg fertilized by a X-bearing sperm, produces a female, but, if fertilized by a Y-bearing sperm, a male is produced</a:t>
            </a:r>
          </a:p>
        </p:txBody>
      </p:sp>
    </p:spTree>
    <p:extLst>
      <p:ext uri="{BB962C8B-B14F-4D97-AF65-F5344CB8AC3E}">
        <p14:creationId xmlns:p14="http://schemas.microsoft.com/office/powerpoint/2010/main" xmlns="" val="1690580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229600" cy="5262979"/>
          </a:xfrm>
          <a:prstGeom prst="rect">
            <a:avLst/>
          </a:prstGeom>
        </p:spPr>
        <p:txBody>
          <a:bodyPr wrap="square">
            <a:spAutoFit/>
          </a:bodyPr>
          <a:lstStyle/>
          <a:p>
            <a:pPr algn="just"/>
            <a:r>
              <a:rPr lang="en-US" sz="2400" b="1" dirty="0"/>
              <a:t>heterogametic Females</a:t>
            </a:r>
          </a:p>
          <a:p>
            <a:pPr algn="just"/>
            <a:r>
              <a:rPr lang="en-US" sz="2400" dirty="0"/>
              <a:t>In this type of sex chromosomal determination of sex, the male sex possesses two </a:t>
            </a:r>
            <a:r>
              <a:rPr lang="en-US" sz="2400" dirty="0" err="1"/>
              <a:t>homomorphic</a:t>
            </a:r>
            <a:r>
              <a:rPr lang="en-US" sz="2400" dirty="0"/>
              <a:t> X chromosomes, therefore, is homogametic and produces single type of gametes, each carries a single X chromosome. The female sex either consists of single X chromosome or one X chromosome and one Y chromosome. The female sex is, thus, heterogametic and produces two types of eggs, half with a X chromosome and half without a X chromosome (with or without a Y chromosome). To avoid confusion with that of XX-XO and XXXY types of sex determining mechanisms, instead of the X and Y alphabets, Z and W alphabets are generally used respectively.</a:t>
            </a:r>
          </a:p>
          <a:p>
            <a:pPr algn="just"/>
            <a:r>
              <a:rPr lang="en-US" sz="2400" dirty="0"/>
              <a:t>The heterogametic females may be of following two types :</a:t>
            </a:r>
          </a:p>
        </p:txBody>
      </p:sp>
    </p:spTree>
    <p:extLst>
      <p:ext uri="{BB962C8B-B14F-4D97-AF65-F5344CB8AC3E}">
        <p14:creationId xmlns:p14="http://schemas.microsoft.com/office/powerpoint/2010/main" xmlns="" val="8306215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382000" cy="5324535"/>
          </a:xfrm>
          <a:prstGeom prst="rect">
            <a:avLst/>
          </a:prstGeom>
        </p:spPr>
        <p:txBody>
          <a:bodyPr wrap="square">
            <a:spAutoFit/>
          </a:bodyPr>
          <a:lstStyle/>
          <a:p>
            <a:pPr marL="400050" indent="-400050" algn="just">
              <a:buAutoNum type="romanLcParenBoth"/>
            </a:pPr>
            <a:r>
              <a:rPr lang="en-US" sz="2000" b="1" dirty="0" smtClean="0"/>
              <a:t>ZO-ZZ system</a:t>
            </a:r>
          </a:p>
          <a:p>
            <a:pPr algn="just"/>
            <a:r>
              <a:rPr lang="en-US" sz="2000" dirty="0" smtClean="0"/>
              <a:t>This </a:t>
            </a:r>
            <a:r>
              <a:rPr lang="en-US" sz="2000" dirty="0"/>
              <a:t>system of sex determination is found in certain moths and butterflies. In this case, the female possesses single Z chromosome in its body cells (hence, is referred to as ZO) and is heterogametic, producing two kinds of eggs, half with a Z chromosome and half without any Z chromosome. The male possesses two Z chromosomes (hence, referred to as ZZ) and is homogametic producing single type of sperms, each of which carries a single Z chromosome</a:t>
            </a:r>
            <a:r>
              <a:rPr lang="en-US" sz="2000" dirty="0" smtClean="0"/>
              <a:t>.</a:t>
            </a:r>
          </a:p>
          <a:p>
            <a:pPr algn="just"/>
            <a:endParaRPr lang="en-US" sz="2000" dirty="0" smtClean="0"/>
          </a:p>
          <a:p>
            <a:pPr algn="just"/>
            <a:r>
              <a:rPr lang="en-US" sz="2000" dirty="0"/>
              <a:t>The sex of the offspring depends on the kind of egg as shown below :</a:t>
            </a:r>
          </a:p>
          <a:p>
            <a:pPr algn="just"/>
            <a:r>
              <a:rPr lang="en-US" sz="2000" dirty="0"/>
              <a:t>Parent :                                      Female          X                Male</a:t>
            </a:r>
          </a:p>
          <a:p>
            <a:pPr algn="just"/>
            <a:r>
              <a:rPr lang="en-US" sz="2000" dirty="0"/>
              <a:t>                                                2A+ZO                                 2A+ZZ</a:t>
            </a:r>
          </a:p>
          <a:p>
            <a:pPr algn="just"/>
            <a:r>
              <a:rPr lang="en-US" sz="2000" dirty="0"/>
              <a:t>Gametes :                        (A+Z) (A+O)                      (A+Z) (A+Z)</a:t>
            </a:r>
          </a:p>
          <a:p>
            <a:pPr algn="just"/>
            <a:r>
              <a:rPr lang="en-US" sz="2000" dirty="0"/>
              <a:t>                                                 Ova                                 Sperms</a:t>
            </a:r>
          </a:p>
          <a:p>
            <a:pPr algn="just"/>
            <a:r>
              <a:rPr lang="en-US" sz="2000" dirty="0"/>
              <a:t>F1 :                                                     2A+ZZ ,       2A+ZO</a:t>
            </a:r>
          </a:p>
          <a:p>
            <a:pPr algn="just"/>
            <a:r>
              <a:rPr lang="en-US" sz="2000" dirty="0"/>
              <a:t>                                                                 Male,      Female</a:t>
            </a:r>
          </a:p>
          <a:p>
            <a:pPr algn="just"/>
            <a:endParaRPr lang="en-US" sz="2000" dirty="0"/>
          </a:p>
        </p:txBody>
      </p:sp>
    </p:spTree>
    <p:extLst>
      <p:ext uri="{BB962C8B-B14F-4D97-AF65-F5344CB8AC3E}">
        <p14:creationId xmlns:p14="http://schemas.microsoft.com/office/powerpoint/2010/main" xmlns="" val="4315515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382000" cy="6247864"/>
          </a:xfrm>
          <a:prstGeom prst="rect">
            <a:avLst/>
          </a:prstGeom>
        </p:spPr>
        <p:txBody>
          <a:bodyPr wrap="square">
            <a:spAutoFit/>
          </a:bodyPr>
          <a:lstStyle/>
          <a:p>
            <a:pPr algn="just"/>
            <a:r>
              <a:rPr lang="en-US" sz="2000" b="1" dirty="0"/>
              <a:t>(ii) ZW-ZZ system</a:t>
            </a:r>
            <a:r>
              <a:rPr lang="en-US" sz="2000" b="1" dirty="0" smtClean="0"/>
              <a:t>.</a:t>
            </a:r>
          </a:p>
          <a:p>
            <a:pPr algn="just"/>
            <a:r>
              <a:rPr lang="en-US" sz="2000" dirty="0" smtClean="0"/>
              <a:t> </a:t>
            </a:r>
            <a:r>
              <a:rPr lang="en-US" sz="2000" dirty="0"/>
              <a:t>This system of sex determination occurs in certain insects (gypsy moth) and vertebrates such as fishes, reptiles and birds and plants such as </a:t>
            </a:r>
            <a:r>
              <a:rPr lang="en-US" sz="2000" dirty="0" err="1"/>
              <a:t>Fragaris</a:t>
            </a:r>
            <a:r>
              <a:rPr lang="en-US" sz="2000" dirty="0"/>
              <a:t> </a:t>
            </a:r>
            <a:r>
              <a:rPr lang="en-US" sz="2000" dirty="0" err="1"/>
              <a:t>elatior</a:t>
            </a:r>
            <a:r>
              <a:rPr lang="en-US" sz="2000" dirty="0"/>
              <a:t>. Here the female sex has one Z chromosome and one W chromosome. It is heterogametic and produces two types of ova, 50 per cent ova carry the Z chromosomes, while rest 50 per cent ova carry W chromosomes. The male sex has two </a:t>
            </a:r>
            <a:r>
              <a:rPr lang="en-US" sz="2000" dirty="0" err="1"/>
              <a:t>homomorphic</a:t>
            </a:r>
            <a:r>
              <a:rPr lang="en-US" sz="2000" dirty="0"/>
              <a:t> Z chromosomes and is homogametic producing single type of sperms, each carries a Z chromosome. The sex of the offspring depends on the kind of egg, the Z bearing eggs produces males but the W bearing eggs produce females .</a:t>
            </a:r>
          </a:p>
          <a:p>
            <a:pPr algn="just"/>
            <a:endParaRPr lang="en-US" sz="2000" dirty="0"/>
          </a:p>
          <a:p>
            <a:pPr algn="just"/>
            <a:r>
              <a:rPr lang="en-US" sz="2000" dirty="0"/>
              <a:t>Parent :                                      Female          X                Male</a:t>
            </a:r>
          </a:p>
          <a:p>
            <a:pPr algn="just"/>
            <a:r>
              <a:rPr lang="en-US" sz="2000" dirty="0"/>
              <a:t>                                                2A+Zw                                 2A+ZZ</a:t>
            </a:r>
          </a:p>
          <a:p>
            <a:pPr algn="just"/>
            <a:r>
              <a:rPr lang="en-US" sz="2000" dirty="0"/>
              <a:t>Gametes :                        (A+Z) (</a:t>
            </a:r>
            <a:r>
              <a:rPr lang="en-US" sz="2000" dirty="0" err="1"/>
              <a:t>A+w</a:t>
            </a:r>
            <a:r>
              <a:rPr lang="en-US" sz="2000" dirty="0"/>
              <a:t>)                      (A+Z) (A+Z)</a:t>
            </a:r>
          </a:p>
          <a:p>
            <a:pPr algn="just"/>
            <a:r>
              <a:rPr lang="en-US" sz="2000" dirty="0"/>
              <a:t>                                                 Ova                                 Sperms</a:t>
            </a:r>
          </a:p>
          <a:p>
            <a:pPr algn="just"/>
            <a:r>
              <a:rPr lang="en-US" sz="2000" dirty="0"/>
              <a:t>F1 :                                                     2A+ZZ ,               2A+Zw</a:t>
            </a:r>
          </a:p>
          <a:p>
            <a:pPr algn="just"/>
            <a:r>
              <a:rPr lang="en-US" sz="2000" dirty="0"/>
              <a:t>                                                                            Male,                                     Female</a:t>
            </a:r>
          </a:p>
          <a:p>
            <a:pPr algn="just"/>
            <a:endParaRPr lang="en-US" sz="2000" dirty="0"/>
          </a:p>
          <a:p>
            <a:pPr algn="just"/>
            <a:endParaRPr lang="en-US" sz="2000" dirty="0"/>
          </a:p>
        </p:txBody>
      </p:sp>
    </p:spTree>
    <p:extLst>
      <p:ext uri="{BB962C8B-B14F-4D97-AF65-F5344CB8AC3E}">
        <p14:creationId xmlns:p14="http://schemas.microsoft.com/office/powerpoint/2010/main" xmlns="" val="3262797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153400" cy="5355312"/>
          </a:xfrm>
          <a:prstGeom prst="rect">
            <a:avLst/>
          </a:prstGeom>
        </p:spPr>
        <p:txBody>
          <a:bodyPr wrap="square">
            <a:spAutoFit/>
          </a:bodyPr>
          <a:lstStyle/>
          <a:p>
            <a:pPr algn="just"/>
            <a:r>
              <a:rPr lang="en-US" b="1" dirty="0" smtClean="0"/>
              <a:t>2- Genic </a:t>
            </a:r>
            <a:r>
              <a:rPr lang="en-US" b="1" dirty="0"/>
              <a:t>Balance Mechanism</a:t>
            </a:r>
          </a:p>
          <a:p>
            <a:pPr algn="just"/>
            <a:r>
              <a:rPr lang="en-US" dirty="0"/>
              <a:t>        By studying sex chromosomal mechanism of sex determination, it may appear at first glance that some genes carried by the sex chromosomes (X and Y) were entirely responsible for sex. But this is not the case. Extensive experimentation of different workers (Wilson, 1909 ; Bridges,1921 and Goldschmidt, 1934) on different organisms have revealed the fact that most organisms generally have inherent potentialities for both sexes and each individual is found to be more or less intermediate between male and female sexes (Hence may be referred to as intersex). first of all studied in Drosophila by C.B. Bridges in 1921. </a:t>
            </a:r>
            <a:endParaRPr lang="en-US" dirty="0" smtClean="0"/>
          </a:p>
          <a:p>
            <a:pPr algn="just"/>
            <a:endParaRPr lang="en-US" dirty="0" smtClean="0"/>
          </a:p>
          <a:p>
            <a:pPr algn="just"/>
            <a:r>
              <a:rPr lang="en-US" dirty="0"/>
              <a:t>The theory of genic balance given by Calvin Bridges (1926) states that instead of XY chromo­somes, sex is determined by the genic balance or ratio between X-chromosomes and autosome genomes.</a:t>
            </a:r>
          </a:p>
          <a:p>
            <a:pPr algn="just"/>
            <a:r>
              <a:rPr lang="en-US" dirty="0"/>
              <a:t>In this system, a number of different genes influence </a:t>
            </a:r>
            <a:r>
              <a:rPr lang="en-US" dirty="0" smtClean="0"/>
              <a:t>sexual development</a:t>
            </a:r>
            <a:r>
              <a:rPr lang="en-US" dirty="0"/>
              <a:t>. The X chromosome contains genes </a:t>
            </a:r>
            <a:r>
              <a:rPr lang="en-US" dirty="0" smtClean="0"/>
              <a:t>with female-producing </a:t>
            </a:r>
            <a:r>
              <a:rPr lang="en-US" dirty="0"/>
              <a:t>effects, whereas </a:t>
            </a:r>
            <a:r>
              <a:rPr lang="en-US" dirty="0" smtClean="0"/>
              <a:t>the autosomes contain genes </a:t>
            </a:r>
            <a:r>
              <a:rPr lang="en-US" dirty="0"/>
              <a:t>with male-producing effects. Consequently, a fly’s sex</a:t>
            </a:r>
          </a:p>
          <a:p>
            <a:pPr algn="just"/>
            <a:r>
              <a:rPr lang="en-US" dirty="0"/>
              <a:t>is determined by the X : A ratio , the number of X chromosomes</a:t>
            </a:r>
          </a:p>
          <a:p>
            <a:pPr algn="just"/>
            <a:r>
              <a:rPr lang="en-US" dirty="0"/>
              <a:t>divided by the number of haploid sets of </a:t>
            </a:r>
            <a:r>
              <a:rPr lang="en-US" dirty="0" smtClean="0"/>
              <a:t>autosomal chromosomes</a:t>
            </a:r>
            <a:endParaRPr lang="en-US" dirty="0"/>
          </a:p>
        </p:txBody>
      </p:sp>
    </p:spTree>
    <p:extLst>
      <p:ext uri="{BB962C8B-B14F-4D97-AF65-F5344CB8AC3E}">
        <p14:creationId xmlns:p14="http://schemas.microsoft.com/office/powerpoint/2010/main" xmlns="" val="2863516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462" y="762000"/>
            <a:ext cx="8534400" cy="5632311"/>
          </a:xfrm>
          <a:prstGeom prst="rect">
            <a:avLst/>
          </a:prstGeom>
        </p:spPr>
        <p:txBody>
          <a:bodyPr wrap="square">
            <a:spAutoFit/>
          </a:bodyPr>
          <a:lstStyle/>
          <a:p>
            <a:pPr algn="just"/>
            <a:r>
              <a:rPr lang="en-US" sz="2400" b="1" dirty="0"/>
              <a:t>Sex determination in Drosophila.</a:t>
            </a:r>
          </a:p>
          <a:p>
            <a:pPr algn="just"/>
            <a:r>
              <a:rPr lang="en-US" sz="2400" dirty="0"/>
              <a:t>In Drosophila, the presence of Y chromosome has been found essential for </a:t>
            </a:r>
            <a:r>
              <a:rPr lang="en-US" sz="2400" dirty="0" smtClean="0"/>
              <a:t>the fertility </a:t>
            </a:r>
            <a:r>
              <a:rPr lang="en-US" sz="2400" dirty="0"/>
              <a:t>of male sex but that has nothing to do with the determination of male sex. In this fly, the sex is determined </a:t>
            </a:r>
            <a:r>
              <a:rPr lang="en-US" sz="2400" dirty="0" err="1"/>
              <a:t>polygenically</a:t>
            </a:r>
            <a:r>
              <a:rPr lang="en-US" sz="2400" dirty="0"/>
              <a:t>. </a:t>
            </a:r>
            <a:r>
              <a:rPr lang="en-US" sz="2400" dirty="0" smtClean="0"/>
              <a:t>The </a:t>
            </a:r>
            <a:r>
              <a:rPr lang="en-US" sz="2400" dirty="0"/>
              <a:t>sex of an individual then depends upon the ratio of X chromosomes to autosomes. </a:t>
            </a:r>
            <a:endParaRPr lang="en-US" sz="2400" dirty="0" smtClean="0"/>
          </a:p>
          <a:p>
            <a:pPr algn="just"/>
            <a:r>
              <a:rPr lang="en-US" sz="2400" dirty="0"/>
              <a:t>The fruit fly Drosophila melanogaster has eight </a:t>
            </a:r>
            <a:r>
              <a:rPr lang="en-US" sz="2400" dirty="0" smtClean="0"/>
              <a:t>chromosomes: three </a:t>
            </a:r>
            <a:r>
              <a:rPr lang="en-US" sz="2400" dirty="0"/>
              <a:t>pairs </a:t>
            </a:r>
            <a:r>
              <a:rPr lang="en-US" sz="2400" dirty="0" smtClean="0"/>
              <a:t>of autosomes </a:t>
            </a:r>
            <a:r>
              <a:rPr lang="en-US" sz="2400" dirty="0"/>
              <a:t>and one pair of sex </a:t>
            </a:r>
            <a:r>
              <a:rPr lang="en-US" sz="2400" dirty="0" smtClean="0"/>
              <a:t>chromosomes. Thus</a:t>
            </a:r>
            <a:r>
              <a:rPr lang="en-US" sz="2400" dirty="0"/>
              <a:t>, it has inherited one haploid set of autosomes and </a:t>
            </a:r>
            <a:r>
              <a:rPr lang="en-US" sz="2400" dirty="0" smtClean="0"/>
              <a:t>one sex </a:t>
            </a:r>
            <a:r>
              <a:rPr lang="en-US" sz="2400" dirty="0"/>
              <a:t>chromosome from each parent. Normally, females have</a:t>
            </a:r>
          </a:p>
          <a:p>
            <a:pPr algn="just"/>
            <a:r>
              <a:rPr lang="en-US" sz="2400" dirty="0"/>
              <a:t>two X chromosomes and males have an X chromosome </a:t>
            </a:r>
            <a:r>
              <a:rPr lang="en-US" sz="2400" dirty="0" smtClean="0"/>
              <a:t>and a </a:t>
            </a:r>
            <a:r>
              <a:rPr lang="en-US" sz="2400" dirty="0"/>
              <a:t>Y chromosome. However, the presence of the Y </a:t>
            </a:r>
            <a:r>
              <a:rPr lang="en-US" sz="2400" dirty="0" smtClean="0"/>
              <a:t>chromosome does </a:t>
            </a:r>
            <a:r>
              <a:rPr lang="en-US" sz="2400" dirty="0"/>
              <a:t>not determine maleness in Drosophila; </a:t>
            </a:r>
            <a:r>
              <a:rPr lang="en-US" sz="2400" dirty="0" smtClean="0"/>
              <a:t>instead, each </a:t>
            </a:r>
            <a:r>
              <a:rPr lang="en-US" sz="2400" dirty="0"/>
              <a:t>fly’s sex is determined by a balance between genes on</a:t>
            </a:r>
          </a:p>
          <a:p>
            <a:pPr algn="just"/>
            <a:r>
              <a:rPr lang="en-US" sz="2400" dirty="0"/>
              <a:t>the autosomes and genes on the X chromosome.</a:t>
            </a:r>
          </a:p>
        </p:txBody>
      </p:sp>
    </p:spTree>
    <p:extLst>
      <p:ext uri="{BB962C8B-B14F-4D97-AF65-F5344CB8AC3E}">
        <p14:creationId xmlns:p14="http://schemas.microsoft.com/office/powerpoint/2010/main" xmlns="" val="2985789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29235"/>
            <a:ext cx="8305800" cy="3970318"/>
          </a:xfrm>
          <a:prstGeom prst="rect">
            <a:avLst/>
          </a:prstGeom>
        </p:spPr>
        <p:txBody>
          <a:bodyPr wrap="square">
            <a:spAutoFit/>
          </a:bodyPr>
          <a:lstStyle/>
          <a:p>
            <a:pPr algn="just"/>
            <a:r>
              <a:rPr lang="en-US" sz="2800" dirty="0">
                <a:latin typeface="+mj-lt"/>
                <a:cs typeface="Adobe Arabic" pitchFamily="18" charset="-78"/>
              </a:rPr>
              <a:t>In </a:t>
            </a:r>
            <a:r>
              <a:rPr lang="en-US" sz="2800" dirty="0" smtClean="0">
                <a:latin typeface="+mj-lt"/>
                <a:cs typeface="Adobe Arabic" pitchFamily="18" charset="-78"/>
              </a:rPr>
              <a:t>this lecture , </a:t>
            </a:r>
            <a:r>
              <a:rPr lang="en-US" sz="2800" dirty="0">
                <a:latin typeface="+mj-lt"/>
                <a:cs typeface="Adobe Arabic" pitchFamily="18" charset="-78"/>
              </a:rPr>
              <a:t>we explore </a:t>
            </a:r>
            <a:r>
              <a:rPr lang="en-US" sz="2800" dirty="0" smtClean="0">
                <a:latin typeface="+mj-lt"/>
                <a:cs typeface="Adobe Arabic" pitchFamily="18" charset="-78"/>
              </a:rPr>
              <a:t>other </a:t>
            </a:r>
            <a:r>
              <a:rPr lang="en-US" sz="2800" dirty="0">
                <a:latin typeface="+mj-lt"/>
                <a:cs typeface="Adobe Arabic" pitchFamily="18" charset="-78"/>
              </a:rPr>
              <a:t>major extensions of </a:t>
            </a:r>
            <a:r>
              <a:rPr lang="en-US" sz="2800" dirty="0" smtClean="0">
                <a:latin typeface="+mj-lt"/>
                <a:cs typeface="Adobe Arabic" pitchFamily="18" charset="-78"/>
              </a:rPr>
              <a:t>Mendel’s principles</a:t>
            </a:r>
            <a:r>
              <a:rPr lang="en-US" sz="2800" dirty="0">
                <a:latin typeface="+mj-lt"/>
                <a:cs typeface="Adobe Arabic" pitchFamily="18" charset="-78"/>
              </a:rPr>
              <a:t>: </a:t>
            </a:r>
            <a:r>
              <a:rPr lang="en-US" sz="2800" dirty="0" smtClean="0">
                <a:latin typeface="+mj-lt"/>
                <a:cs typeface="Adobe Arabic" pitchFamily="18" charset="-78"/>
              </a:rPr>
              <a:t>the inheritance </a:t>
            </a:r>
            <a:r>
              <a:rPr lang="en-US" sz="2800" dirty="0">
                <a:latin typeface="+mj-lt"/>
                <a:cs typeface="Adobe Arabic" pitchFamily="18" charset="-78"/>
              </a:rPr>
              <a:t>of characteristics encoded </a:t>
            </a:r>
            <a:r>
              <a:rPr lang="en-US" sz="2800" dirty="0" smtClean="0">
                <a:latin typeface="+mj-lt"/>
                <a:cs typeface="Adobe Arabic" pitchFamily="18" charset="-78"/>
              </a:rPr>
              <a:t>by genes </a:t>
            </a:r>
            <a:r>
              <a:rPr lang="en-US" sz="2800" dirty="0">
                <a:latin typeface="+mj-lt"/>
                <a:cs typeface="Adobe Arabic" pitchFamily="18" charset="-78"/>
              </a:rPr>
              <a:t>located on the sex chromosomes, which often </a:t>
            </a:r>
            <a:r>
              <a:rPr lang="en-US" sz="2800" dirty="0" smtClean="0">
                <a:latin typeface="+mj-lt"/>
                <a:cs typeface="Adobe Arabic" pitchFamily="18" charset="-78"/>
              </a:rPr>
              <a:t>differ in </a:t>
            </a:r>
            <a:r>
              <a:rPr lang="en-US" sz="2800" dirty="0">
                <a:latin typeface="+mj-lt"/>
                <a:cs typeface="Adobe Arabic" pitchFamily="18" charset="-78"/>
              </a:rPr>
              <a:t>males and </a:t>
            </a:r>
            <a:r>
              <a:rPr lang="en-US" sz="2800" dirty="0" smtClean="0">
                <a:latin typeface="+mj-lt"/>
                <a:cs typeface="Adobe Arabic" pitchFamily="18" charset="-78"/>
              </a:rPr>
              <a:t>females.  </a:t>
            </a:r>
            <a:r>
              <a:rPr lang="en-US" sz="2800" dirty="0">
                <a:latin typeface="+mj-lt"/>
                <a:cs typeface="Adobe Arabic" pitchFamily="18" charset="-78"/>
              </a:rPr>
              <a:t>These characteristics </a:t>
            </a:r>
            <a:r>
              <a:rPr lang="en-US" sz="2800" dirty="0" smtClean="0">
                <a:latin typeface="+mj-lt"/>
                <a:cs typeface="Adobe Arabic" pitchFamily="18" charset="-78"/>
              </a:rPr>
              <a:t>and the </a:t>
            </a:r>
            <a:r>
              <a:rPr lang="en-US" sz="2800" dirty="0">
                <a:latin typeface="+mj-lt"/>
                <a:cs typeface="Adobe Arabic" pitchFamily="18" charset="-78"/>
              </a:rPr>
              <a:t>genes that produce them are referred to as sex </a:t>
            </a:r>
            <a:r>
              <a:rPr lang="en-US" sz="2800" dirty="0" smtClean="0">
                <a:latin typeface="+mj-lt"/>
                <a:cs typeface="Adobe Arabic" pitchFamily="18" charset="-78"/>
              </a:rPr>
              <a:t>linked. To </a:t>
            </a:r>
            <a:r>
              <a:rPr lang="en-US" sz="2800" dirty="0">
                <a:latin typeface="+mj-lt"/>
                <a:cs typeface="Adobe Arabic" pitchFamily="18" charset="-78"/>
              </a:rPr>
              <a:t>understand the inheritance of sex-linked </a:t>
            </a:r>
            <a:r>
              <a:rPr lang="en-US" sz="2800" dirty="0" smtClean="0">
                <a:latin typeface="+mj-lt"/>
                <a:cs typeface="Adobe Arabic" pitchFamily="18" charset="-78"/>
              </a:rPr>
              <a:t>characteristics, we </a:t>
            </a:r>
            <a:r>
              <a:rPr lang="en-US" sz="2800" dirty="0">
                <a:latin typeface="+mj-lt"/>
                <a:cs typeface="Adobe Arabic" pitchFamily="18" charset="-78"/>
              </a:rPr>
              <a:t>must first know how sex </a:t>
            </a:r>
            <a:r>
              <a:rPr lang="en-US" sz="2800" dirty="0" smtClean="0">
                <a:latin typeface="+mj-lt"/>
                <a:cs typeface="Adobe Arabic" pitchFamily="18" charset="-78"/>
              </a:rPr>
              <a:t>is determined—why some members </a:t>
            </a:r>
            <a:r>
              <a:rPr lang="en-US" sz="2800" dirty="0">
                <a:latin typeface="+mj-lt"/>
                <a:cs typeface="Adobe Arabic" pitchFamily="18" charset="-78"/>
              </a:rPr>
              <a:t>of a species are male and others are female.</a:t>
            </a:r>
          </a:p>
        </p:txBody>
      </p:sp>
    </p:spTree>
    <p:extLst>
      <p:ext uri="{BB962C8B-B14F-4D97-AF65-F5344CB8AC3E}">
        <p14:creationId xmlns:p14="http://schemas.microsoft.com/office/powerpoint/2010/main" xmlns="" val="3507173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458200" cy="5632311"/>
          </a:xfrm>
          <a:prstGeom prst="rect">
            <a:avLst/>
          </a:prstGeom>
        </p:spPr>
        <p:txBody>
          <a:bodyPr wrap="square">
            <a:spAutoFit/>
          </a:bodyPr>
          <a:lstStyle/>
          <a:p>
            <a:pPr algn="just"/>
            <a:r>
              <a:rPr lang="en-US" sz="2000" dirty="0"/>
              <a:t>An X : A ratio of 1.0 produces a female fly; an X : </a:t>
            </a:r>
            <a:r>
              <a:rPr lang="en-US" sz="2000" dirty="0" smtClean="0"/>
              <a:t>A ratio </a:t>
            </a:r>
            <a:r>
              <a:rPr lang="en-US" sz="2000" dirty="0"/>
              <a:t>of 0.5 produces a male. If the X : A ratio is less </a:t>
            </a:r>
            <a:r>
              <a:rPr lang="en-US" sz="2000" dirty="0" smtClean="0"/>
              <a:t>than 0.5</a:t>
            </a:r>
            <a:r>
              <a:rPr lang="en-US" sz="2000" dirty="0"/>
              <a:t>, a male phenotype is produced, but the fly is weak </a:t>
            </a:r>
            <a:r>
              <a:rPr lang="en-US" sz="2000" dirty="0" smtClean="0"/>
              <a:t>and sterile—such </a:t>
            </a:r>
            <a:r>
              <a:rPr lang="en-US" sz="2000" dirty="0"/>
              <a:t>flies are sometimes called </a:t>
            </a:r>
            <a:r>
              <a:rPr lang="en-US" sz="2000" b="1" dirty="0" err="1"/>
              <a:t>metamales</a:t>
            </a:r>
            <a:r>
              <a:rPr lang="en-US" sz="2000" dirty="0"/>
              <a:t>. An X : </a:t>
            </a:r>
            <a:r>
              <a:rPr lang="en-US" sz="2000" dirty="0" smtClean="0"/>
              <a:t>A ratio </a:t>
            </a:r>
            <a:r>
              <a:rPr lang="en-US" sz="2000" dirty="0"/>
              <a:t>between 1.0 and 0.5 produces an </a:t>
            </a:r>
            <a:r>
              <a:rPr lang="en-US" sz="2000" b="1" dirty="0"/>
              <a:t>intersex</a:t>
            </a:r>
            <a:r>
              <a:rPr lang="en-US" sz="2000" dirty="0"/>
              <a:t> fly, with </a:t>
            </a:r>
            <a:r>
              <a:rPr lang="en-US" sz="2000" dirty="0" smtClean="0"/>
              <a:t>a mixture </a:t>
            </a:r>
            <a:r>
              <a:rPr lang="en-US" sz="2000" dirty="0"/>
              <a:t>of male and female characteristics. If the X : A </a:t>
            </a:r>
            <a:r>
              <a:rPr lang="en-US" sz="2000" dirty="0" smtClean="0"/>
              <a:t>ratio is </a:t>
            </a:r>
            <a:r>
              <a:rPr lang="en-US" sz="2000" dirty="0"/>
              <a:t>greater than 1.0, a female phenotype is produced, but </a:t>
            </a:r>
            <a:r>
              <a:rPr lang="en-US" sz="2000" dirty="0" smtClean="0"/>
              <a:t>this fly </a:t>
            </a:r>
            <a:r>
              <a:rPr lang="en-US" sz="2000" dirty="0"/>
              <a:t>(called a </a:t>
            </a:r>
            <a:r>
              <a:rPr lang="en-US" sz="2000" b="1" dirty="0" err="1"/>
              <a:t>metafemale</a:t>
            </a:r>
            <a:r>
              <a:rPr lang="en-US" sz="2000" dirty="0"/>
              <a:t>) has serious developmental </a:t>
            </a:r>
            <a:r>
              <a:rPr lang="en-US" sz="2000" dirty="0" smtClean="0"/>
              <a:t>problems and </a:t>
            </a:r>
            <a:r>
              <a:rPr lang="en-US" sz="2000" dirty="0"/>
              <a:t>many never complete development. Table </a:t>
            </a:r>
            <a:r>
              <a:rPr lang="en-US" sz="2000" dirty="0" smtClean="0"/>
              <a:t>presents some </a:t>
            </a:r>
            <a:r>
              <a:rPr lang="en-US" sz="2000" dirty="0"/>
              <a:t>different chromosome complements in Drosophila </a:t>
            </a:r>
            <a:r>
              <a:rPr lang="en-US" sz="2000" dirty="0" smtClean="0"/>
              <a:t>and their </a:t>
            </a:r>
            <a:r>
              <a:rPr lang="en-US" sz="2000" dirty="0"/>
              <a:t>associated sexual phenotypes. Normal females have two X</a:t>
            </a:r>
          </a:p>
          <a:p>
            <a:pPr algn="just"/>
            <a:r>
              <a:rPr lang="en-US" sz="2000" dirty="0"/>
              <a:t>chromosomes and two sets of autosomes (XX, AA), and so </a:t>
            </a:r>
            <a:r>
              <a:rPr lang="en-US" sz="2000" dirty="0" smtClean="0"/>
              <a:t>their X </a:t>
            </a:r>
            <a:r>
              <a:rPr lang="en-US" sz="2000" dirty="0"/>
              <a:t>: A ratio is 1.0. Males, on the other hand, normally have </a:t>
            </a:r>
            <a:r>
              <a:rPr lang="en-US" sz="2000" dirty="0" smtClean="0"/>
              <a:t>a single </a:t>
            </a:r>
            <a:r>
              <a:rPr lang="en-US" sz="2000" dirty="0"/>
              <a:t>X and two sets of autosomes (XY, AA), and so their X : </a:t>
            </a:r>
            <a:r>
              <a:rPr lang="en-US" sz="2000" dirty="0" smtClean="0"/>
              <a:t>A ratio </a:t>
            </a:r>
            <a:r>
              <a:rPr lang="en-US" sz="2000" dirty="0"/>
              <a:t>is 0.5. </a:t>
            </a:r>
            <a:endParaRPr lang="en-US" sz="2000" dirty="0" smtClean="0"/>
          </a:p>
          <a:p>
            <a:pPr algn="just"/>
            <a:r>
              <a:rPr lang="en-US" sz="2000" dirty="0" smtClean="0"/>
              <a:t>Flies </a:t>
            </a:r>
            <a:r>
              <a:rPr lang="en-US" sz="2000" dirty="0"/>
              <a:t>with XXY sex chromosomes and two sets </a:t>
            </a:r>
            <a:r>
              <a:rPr lang="en-US" sz="2000" dirty="0" smtClean="0"/>
              <a:t>of autosomes </a:t>
            </a:r>
            <a:r>
              <a:rPr lang="en-US" sz="2000" dirty="0"/>
              <a:t>(an X : A ratio of 1.0) develop as fully fertile </a:t>
            </a:r>
            <a:r>
              <a:rPr lang="en-US" sz="2000" dirty="0" smtClean="0"/>
              <a:t>females, in </a:t>
            </a:r>
            <a:r>
              <a:rPr lang="en-US" sz="2000" dirty="0"/>
              <a:t>spite of the presence of a Y chromosome. Flies with only </a:t>
            </a:r>
            <a:r>
              <a:rPr lang="en-US" sz="2000" dirty="0" smtClean="0"/>
              <a:t>a single </a:t>
            </a:r>
            <a:r>
              <a:rPr lang="en-US" sz="2000" dirty="0"/>
              <a:t>X and two sets of autosomes (XO, AA, for an X : A </a:t>
            </a:r>
            <a:r>
              <a:rPr lang="en-US" sz="2000" dirty="0" smtClean="0"/>
              <a:t>ratio of </a:t>
            </a:r>
            <a:r>
              <a:rPr lang="en-US" sz="2000" dirty="0"/>
              <a:t>0.5) develop as males, although they are sterile. These </a:t>
            </a:r>
            <a:r>
              <a:rPr lang="en-US" sz="2000" dirty="0" smtClean="0"/>
              <a:t>observations confirm </a:t>
            </a:r>
            <a:r>
              <a:rPr lang="en-US" sz="2000" dirty="0"/>
              <a:t>that the Y chromosome does not determine </a:t>
            </a:r>
            <a:r>
              <a:rPr lang="en-US" sz="2000" dirty="0" smtClean="0"/>
              <a:t>sex in </a:t>
            </a:r>
            <a:r>
              <a:rPr lang="en-US" sz="2000" dirty="0"/>
              <a:t>Drosophila.</a:t>
            </a:r>
          </a:p>
        </p:txBody>
      </p:sp>
    </p:spTree>
    <p:extLst>
      <p:ext uri="{BB962C8B-B14F-4D97-AF65-F5344CB8AC3E}">
        <p14:creationId xmlns:p14="http://schemas.microsoft.com/office/powerpoint/2010/main" xmlns="" val="1841715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432301102"/>
              </p:ext>
            </p:extLst>
          </p:nvPr>
        </p:nvGraphicFramePr>
        <p:xfrm>
          <a:off x="1447800" y="914400"/>
          <a:ext cx="6096000" cy="51511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gridSpan="4">
                  <a:txBody>
                    <a:bodyPr/>
                    <a:lstStyle/>
                    <a:p>
                      <a:r>
                        <a:rPr lang="en-US" sz="2400" dirty="0" smtClean="0">
                          <a:solidFill>
                            <a:schemeClr val="tx1"/>
                          </a:solidFill>
                        </a:rPr>
                        <a:t>Chromosome complements and</a:t>
                      </a:r>
                      <a:r>
                        <a:rPr lang="en-US" sz="2400" baseline="0" dirty="0" smtClean="0">
                          <a:solidFill>
                            <a:schemeClr val="tx1"/>
                          </a:solidFill>
                        </a:rPr>
                        <a:t> </a:t>
                      </a:r>
                      <a:r>
                        <a:rPr lang="en-US" sz="2400" dirty="0" smtClean="0">
                          <a:solidFill>
                            <a:schemeClr val="tx1"/>
                          </a:solidFill>
                        </a:rPr>
                        <a:t>sexual phenotypes in Drosophila</a:t>
                      </a:r>
                      <a:endParaRPr lang="en-US" sz="2400" dirty="0">
                        <a:solidFill>
                          <a:schemeClr val="tx1"/>
                        </a:solidFill>
                      </a:endParaRPr>
                    </a:p>
                  </a:txBody>
                  <a:tcPr>
                    <a:noFill/>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pPr algn="l"/>
                      <a:r>
                        <a:rPr lang="en-US" sz="1800" b="0" i="0" u="none" strike="noStrike" baseline="0" dirty="0" smtClean="0">
                          <a:latin typeface="MahsuriSansMT-Regular"/>
                        </a:rPr>
                        <a:t>Sex- Haploid</a:t>
                      </a:r>
                    </a:p>
                    <a:p>
                      <a:pPr algn="l"/>
                      <a:r>
                        <a:rPr lang="en-US" sz="1800" b="0" i="0" u="none" strike="noStrike" baseline="0" dirty="0" smtClean="0">
                          <a:latin typeface="MahsuriSansMT-Regular"/>
                        </a:rPr>
                        <a:t>Chromosome</a:t>
                      </a:r>
                    </a:p>
                    <a:p>
                      <a:pPr algn="l"/>
                      <a:r>
                        <a:rPr lang="en-US" sz="1800" b="0" i="0" u="none" strike="noStrike" baseline="0" dirty="0" smtClean="0">
                          <a:latin typeface="MahsuriSansMT-Regular"/>
                        </a:rPr>
                        <a:t>complement</a:t>
                      </a:r>
                      <a:endParaRPr lang="en-US" dirty="0" smtClean="0"/>
                    </a:p>
                  </a:txBody>
                  <a:tcPr/>
                </a:tc>
                <a:tc>
                  <a:txBody>
                    <a:bodyPr/>
                    <a:lstStyle/>
                    <a:p>
                      <a:r>
                        <a:rPr lang="en-US" dirty="0" smtClean="0"/>
                        <a:t>Sets of X : A Complement</a:t>
                      </a:r>
                    </a:p>
                    <a:p>
                      <a:endParaRPr lang="en-US" dirty="0"/>
                    </a:p>
                  </a:txBody>
                  <a:tcPr/>
                </a:tc>
                <a:tc>
                  <a:txBody>
                    <a:bodyPr/>
                    <a:lstStyle/>
                    <a:p>
                      <a:r>
                        <a:rPr lang="en-US" dirty="0" smtClean="0"/>
                        <a:t>Autosomes Ratio</a:t>
                      </a:r>
                    </a:p>
                    <a:p>
                      <a:endParaRPr lang="en-US" dirty="0"/>
                    </a:p>
                  </a:txBody>
                  <a:tcPr/>
                </a:tc>
                <a:tc>
                  <a:txBody>
                    <a:bodyPr/>
                    <a:lstStyle/>
                    <a:p>
                      <a:r>
                        <a:rPr lang="en-US" dirty="0" smtClean="0"/>
                        <a:t>sexual</a:t>
                      </a:r>
                    </a:p>
                    <a:p>
                      <a:r>
                        <a:rPr lang="en-US" dirty="0" smtClean="0"/>
                        <a:t>Phenotype</a:t>
                      </a:r>
                    </a:p>
                    <a:p>
                      <a:endParaRPr lang="en-US" dirty="0"/>
                    </a:p>
                  </a:txBody>
                  <a:tcPr/>
                </a:tc>
              </a:tr>
              <a:tr h="370840">
                <a:tc gridSpan="4">
                  <a:txBody>
                    <a:bodyPr/>
                    <a:lstStyle/>
                    <a:p>
                      <a:r>
                        <a:rPr lang="en-US" dirty="0" smtClean="0"/>
                        <a:t>XX                        AA                       1.0                          Female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4">
                  <a:txBody>
                    <a:bodyPr/>
                    <a:lstStyle/>
                    <a:p>
                      <a:r>
                        <a:rPr lang="en-US" sz="1800" b="0" i="0" u="none" strike="noStrike" baseline="0" dirty="0" smtClean="0">
                          <a:latin typeface="MahsuriSansMT-Light"/>
                        </a:rPr>
                        <a:t>XY                      AA                    0.5                         Male</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r>
              <a:tr h="370840">
                <a:tc gridSpan="4">
                  <a:txBody>
                    <a:bodyPr/>
                    <a:lstStyle/>
                    <a:p>
                      <a:r>
                        <a:rPr lang="en-US" dirty="0" smtClean="0"/>
                        <a:t>XO                        AA                      0.5                            Male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4">
                  <a:txBody>
                    <a:bodyPr/>
                    <a:lstStyle/>
                    <a:p>
                      <a:r>
                        <a:rPr lang="en-US" dirty="0" smtClean="0"/>
                        <a:t>XXY                      AA                      1.0                            Female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4">
                  <a:txBody>
                    <a:bodyPr/>
                    <a:lstStyle/>
                    <a:p>
                      <a:r>
                        <a:rPr lang="en-US" dirty="0" smtClean="0"/>
                        <a:t>XXX                      AA                     1.5                     </a:t>
                      </a:r>
                      <a:r>
                        <a:rPr lang="en-US" dirty="0" err="1" smtClean="0"/>
                        <a:t>Metafemale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4">
                  <a:txBody>
                    <a:bodyPr/>
                    <a:lstStyle/>
                    <a:p>
                      <a:r>
                        <a:rPr lang="en-US" dirty="0" smtClean="0"/>
                        <a:t>XXXY                    AA                     1.5                    </a:t>
                      </a:r>
                      <a:r>
                        <a:rPr lang="en-US" dirty="0" err="1" smtClean="0"/>
                        <a:t>Metafemale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4">
                  <a:txBody>
                    <a:bodyPr/>
                    <a:lstStyle/>
                    <a:p>
                      <a:r>
                        <a:rPr lang="en-US" dirty="0" smtClean="0"/>
                        <a:t>XX                        AAA                   0.67                        Intersex</a:t>
                      </a:r>
                    </a:p>
                    <a:p>
                      <a:r>
                        <a:rPr lang="en-US" dirty="0" smtClean="0"/>
                        <a:t>XO                       AAA                   0.33                    </a:t>
                      </a:r>
                      <a:r>
                        <a:rPr lang="en-US" dirty="0" err="1" smtClean="0"/>
                        <a:t>Metamale</a:t>
                      </a:r>
                      <a:endParaRPr lang="en-US" dirty="0" smtClean="0"/>
                    </a:p>
                    <a:p>
                      <a:r>
                        <a:rPr lang="en-US" dirty="0" smtClean="0"/>
                        <a:t>XXXX                  AAA                     1.3                     </a:t>
                      </a:r>
                      <a:r>
                        <a:rPr lang="en-US" dirty="0" err="1" smtClean="0"/>
                        <a:t>Metafemale</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xmlns="" val="1630724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737" y="762000"/>
            <a:ext cx="7086600" cy="1200329"/>
          </a:xfrm>
          <a:prstGeom prst="rect">
            <a:avLst/>
          </a:prstGeom>
        </p:spPr>
        <p:txBody>
          <a:bodyPr wrap="square">
            <a:spAutoFit/>
          </a:bodyPr>
          <a:lstStyle/>
          <a:p>
            <a:r>
              <a:rPr lang="en-US" dirty="0"/>
              <a:t> Triploid (female)       </a:t>
            </a:r>
            <a:r>
              <a:rPr lang="en-US" dirty="0" smtClean="0"/>
              <a:t>                                  diploid male</a:t>
            </a:r>
          </a:p>
          <a:p>
            <a:r>
              <a:rPr lang="en-US" dirty="0"/>
              <a:t>                3A+XXX                                        2A+ XY</a:t>
            </a:r>
          </a:p>
          <a:p>
            <a:r>
              <a:rPr lang="en-US" dirty="0"/>
              <a:t>  </a:t>
            </a:r>
            <a:r>
              <a:rPr lang="en-US" dirty="0" smtClean="0"/>
              <a:t>                                              </a:t>
            </a:r>
            <a:endParaRPr lang="en-US" dirty="0"/>
          </a:p>
          <a:p>
            <a:r>
              <a:rPr lang="en-US" dirty="0"/>
              <a:t>	</a:t>
            </a:r>
            <a:r>
              <a:rPr lang="en-US" dirty="0" smtClean="0"/>
              <a:t>                                             A+X                                  </a:t>
            </a:r>
            <a:r>
              <a:rPr lang="en-US" dirty="0"/>
              <a:t>A+Y </a:t>
            </a:r>
          </a:p>
        </p:txBody>
      </p:sp>
      <p:graphicFrame>
        <p:nvGraphicFramePr>
          <p:cNvPr id="3" name="Table 2"/>
          <p:cNvGraphicFramePr>
            <a:graphicFrameLocks noGrp="1"/>
          </p:cNvGraphicFramePr>
          <p:nvPr>
            <p:extLst>
              <p:ext uri="{D42A27DB-BD31-4B8C-83A1-F6EECF244321}">
                <p14:modId xmlns:p14="http://schemas.microsoft.com/office/powerpoint/2010/main" xmlns="" val="3162340034"/>
              </p:ext>
            </p:extLst>
          </p:nvPr>
        </p:nvGraphicFramePr>
        <p:xfrm>
          <a:off x="3429000" y="2043291"/>
          <a:ext cx="5486400" cy="3474212"/>
        </p:xfrm>
        <a:graphic>
          <a:graphicData uri="http://schemas.openxmlformats.org/drawingml/2006/table">
            <a:tbl>
              <a:tblPr>
                <a:tableStyleId>{5C22544A-7EE6-4342-B048-85BDC9FD1C3A}</a:tableStyleId>
              </a:tblPr>
              <a:tblGrid>
                <a:gridCol w="2614502"/>
                <a:gridCol w="2871898"/>
              </a:tblGrid>
              <a:tr h="726974">
                <a:tc>
                  <a:txBody>
                    <a:bodyPr/>
                    <a:lstStyle/>
                    <a:p>
                      <a:pPr algn="just" rtl="0">
                        <a:lnSpc>
                          <a:spcPct val="115000"/>
                        </a:lnSpc>
                        <a:spcAft>
                          <a:spcPts val="1000"/>
                        </a:spcAft>
                      </a:pPr>
                      <a:r>
                        <a:rPr lang="en-US" sz="1800" dirty="0">
                          <a:effectLst/>
                        </a:rPr>
                        <a:t>  Triploid female</a:t>
                      </a:r>
                    </a:p>
                    <a:p>
                      <a:pPr algn="just" rtl="0">
                        <a:lnSpc>
                          <a:spcPct val="115000"/>
                        </a:lnSpc>
                        <a:spcAft>
                          <a:spcPts val="1000"/>
                        </a:spcAft>
                      </a:pPr>
                      <a:r>
                        <a:rPr lang="en-US" sz="1800" dirty="0">
                          <a:effectLst/>
                        </a:rPr>
                        <a:t>3A+XXX</a:t>
                      </a:r>
                      <a:endParaRPr lang="en-US" sz="1800" dirty="0">
                        <a:effectLst/>
                        <a:latin typeface="Calibri"/>
                        <a:ea typeface="Calibri"/>
                        <a:cs typeface="Arial"/>
                      </a:endParaRPr>
                    </a:p>
                  </a:txBody>
                  <a:tcPr marL="68580" marR="68580" marT="0" marB="0"/>
                </a:tc>
                <a:tc>
                  <a:txBody>
                    <a:bodyPr/>
                    <a:lstStyle/>
                    <a:p>
                      <a:pPr algn="just" rtl="0">
                        <a:lnSpc>
                          <a:spcPct val="115000"/>
                        </a:lnSpc>
                        <a:spcAft>
                          <a:spcPts val="1000"/>
                        </a:spcAft>
                      </a:pPr>
                      <a:r>
                        <a:rPr lang="en-US" sz="1800" dirty="0">
                          <a:effectLst/>
                        </a:rPr>
                        <a:t>Triploid intersex</a:t>
                      </a:r>
                    </a:p>
                    <a:p>
                      <a:pPr algn="just" rtl="0">
                        <a:lnSpc>
                          <a:spcPct val="115000"/>
                        </a:lnSpc>
                        <a:spcAft>
                          <a:spcPts val="1000"/>
                        </a:spcAft>
                      </a:pPr>
                      <a:r>
                        <a:rPr lang="en-US" sz="1800" dirty="0">
                          <a:effectLst/>
                        </a:rPr>
                        <a:t>3A+XXY</a:t>
                      </a:r>
                      <a:endParaRPr lang="en-US" sz="1800" dirty="0">
                        <a:effectLst/>
                        <a:latin typeface="Calibri"/>
                        <a:ea typeface="Calibri"/>
                        <a:cs typeface="Arial"/>
                      </a:endParaRPr>
                    </a:p>
                  </a:txBody>
                  <a:tcPr marL="68580" marR="68580" marT="0" marB="0"/>
                </a:tc>
              </a:tr>
              <a:tr h="726974">
                <a:tc>
                  <a:txBody>
                    <a:bodyPr/>
                    <a:lstStyle/>
                    <a:p>
                      <a:pPr algn="just" rtl="0">
                        <a:lnSpc>
                          <a:spcPct val="115000"/>
                        </a:lnSpc>
                        <a:spcAft>
                          <a:spcPts val="1000"/>
                        </a:spcAft>
                      </a:pPr>
                      <a:r>
                        <a:rPr lang="en-US" sz="1800" dirty="0">
                          <a:effectLst/>
                        </a:rPr>
                        <a:t>Diploid female</a:t>
                      </a:r>
                    </a:p>
                    <a:p>
                      <a:pPr algn="just" rtl="0">
                        <a:lnSpc>
                          <a:spcPct val="115000"/>
                        </a:lnSpc>
                        <a:spcAft>
                          <a:spcPts val="1000"/>
                        </a:spcAft>
                      </a:pPr>
                      <a:r>
                        <a:rPr lang="en-US" sz="1800" dirty="0">
                          <a:effectLst/>
                        </a:rPr>
                        <a:t>2A+XX</a:t>
                      </a:r>
                      <a:endParaRPr lang="en-US" sz="1800" dirty="0">
                        <a:effectLst/>
                        <a:latin typeface="Calibri"/>
                        <a:ea typeface="Calibri"/>
                        <a:cs typeface="Arial"/>
                      </a:endParaRPr>
                    </a:p>
                  </a:txBody>
                  <a:tcPr marL="68580" marR="68580" marT="0" marB="0"/>
                </a:tc>
                <a:tc>
                  <a:txBody>
                    <a:bodyPr/>
                    <a:lstStyle/>
                    <a:p>
                      <a:pPr algn="just" rtl="0">
                        <a:lnSpc>
                          <a:spcPct val="115000"/>
                        </a:lnSpc>
                        <a:spcAft>
                          <a:spcPts val="1000"/>
                        </a:spcAft>
                      </a:pPr>
                      <a:r>
                        <a:rPr lang="en-US" sz="1800" dirty="0">
                          <a:effectLst/>
                        </a:rPr>
                        <a:t>Diploid male</a:t>
                      </a:r>
                    </a:p>
                    <a:p>
                      <a:pPr algn="just" rtl="0">
                        <a:lnSpc>
                          <a:spcPct val="115000"/>
                        </a:lnSpc>
                        <a:spcAft>
                          <a:spcPts val="1000"/>
                        </a:spcAft>
                      </a:pPr>
                      <a:r>
                        <a:rPr lang="en-US" sz="1800" dirty="0">
                          <a:effectLst/>
                        </a:rPr>
                        <a:t>2A+XY</a:t>
                      </a:r>
                      <a:endParaRPr lang="en-US" sz="1800" dirty="0">
                        <a:effectLst/>
                        <a:latin typeface="Calibri"/>
                        <a:ea typeface="Calibri"/>
                        <a:cs typeface="Arial"/>
                      </a:endParaRPr>
                    </a:p>
                  </a:txBody>
                  <a:tcPr marL="68580" marR="68580" marT="0" marB="0"/>
                </a:tc>
              </a:tr>
              <a:tr h="1190750">
                <a:tc>
                  <a:txBody>
                    <a:bodyPr/>
                    <a:lstStyle/>
                    <a:p>
                      <a:pPr algn="just" rtl="0">
                        <a:lnSpc>
                          <a:spcPct val="115000"/>
                        </a:lnSpc>
                        <a:spcAft>
                          <a:spcPts val="1000"/>
                        </a:spcAft>
                      </a:pPr>
                      <a:r>
                        <a:rPr lang="en-US" sz="1800" dirty="0">
                          <a:effectLst/>
                        </a:rPr>
                        <a:t>Triploid intersex</a:t>
                      </a:r>
                    </a:p>
                    <a:p>
                      <a:pPr algn="just" rtl="0">
                        <a:lnSpc>
                          <a:spcPct val="115000"/>
                        </a:lnSpc>
                        <a:spcAft>
                          <a:spcPts val="1000"/>
                        </a:spcAft>
                      </a:pPr>
                      <a:r>
                        <a:rPr lang="en-US" sz="1800" dirty="0">
                          <a:effectLst/>
                        </a:rPr>
                        <a:t>3A+XX</a:t>
                      </a:r>
                      <a:endParaRPr lang="en-US" sz="1800" dirty="0">
                        <a:effectLst/>
                        <a:latin typeface="Calibri"/>
                        <a:ea typeface="Calibri"/>
                        <a:cs typeface="Arial"/>
                      </a:endParaRPr>
                    </a:p>
                  </a:txBody>
                  <a:tcPr marL="68580" marR="68580" marT="0" marB="0"/>
                </a:tc>
                <a:tc>
                  <a:txBody>
                    <a:bodyPr/>
                    <a:lstStyle/>
                    <a:p>
                      <a:pPr algn="just" rtl="0">
                        <a:lnSpc>
                          <a:spcPct val="115000"/>
                        </a:lnSpc>
                        <a:spcAft>
                          <a:spcPts val="1000"/>
                        </a:spcAft>
                      </a:pPr>
                      <a:r>
                        <a:rPr lang="en-US" sz="1800" dirty="0">
                          <a:effectLst/>
                        </a:rPr>
                        <a:t>Super male</a:t>
                      </a:r>
                    </a:p>
                    <a:p>
                      <a:pPr algn="just" rtl="0">
                        <a:lnSpc>
                          <a:spcPct val="115000"/>
                        </a:lnSpc>
                        <a:spcAft>
                          <a:spcPts val="1000"/>
                        </a:spcAft>
                      </a:pPr>
                      <a:r>
                        <a:rPr lang="en-US" sz="1800" dirty="0">
                          <a:effectLst/>
                        </a:rPr>
                        <a:t>3A+XY</a:t>
                      </a:r>
                    </a:p>
                    <a:p>
                      <a:pPr algn="just" rtl="0">
                        <a:lnSpc>
                          <a:spcPct val="115000"/>
                        </a:lnSpc>
                        <a:spcAft>
                          <a:spcPts val="1000"/>
                        </a:spcAft>
                      </a:pPr>
                      <a:r>
                        <a:rPr lang="en-US" sz="1800" dirty="0">
                          <a:effectLst/>
                        </a:rPr>
                        <a:t> </a:t>
                      </a:r>
                      <a:endParaRPr lang="en-US" sz="1800" dirty="0">
                        <a:effectLst/>
                        <a:latin typeface="Calibri"/>
                        <a:ea typeface="Calibri"/>
                        <a:cs typeface="Arial"/>
                      </a:endParaRPr>
                    </a:p>
                  </a:txBody>
                  <a:tcPr marL="68580" marR="68580" marT="0" marB="0"/>
                </a:tc>
              </a:tr>
              <a:tr h="726974">
                <a:tc>
                  <a:txBody>
                    <a:bodyPr/>
                    <a:lstStyle/>
                    <a:p>
                      <a:pPr algn="just" rtl="0">
                        <a:lnSpc>
                          <a:spcPct val="115000"/>
                        </a:lnSpc>
                        <a:spcAft>
                          <a:spcPts val="1000"/>
                        </a:spcAft>
                      </a:pPr>
                      <a:r>
                        <a:rPr lang="en-US" sz="1800" dirty="0">
                          <a:effectLst/>
                        </a:rPr>
                        <a:t>Super female</a:t>
                      </a:r>
                    </a:p>
                    <a:p>
                      <a:pPr algn="just" rtl="0">
                        <a:lnSpc>
                          <a:spcPct val="115000"/>
                        </a:lnSpc>
                        <a:spcAft>
                          <a:spcPts val="1000"/>
                        </a:spcAft>
                      </a:pPr>
                      <a:r>
                        <a:rPr lang="en-US" sz="1800" dirty="0">
                          <a:effectLst/>
                        </a:rPr>
                        <a:t>2A+XXX</a:t>
                      </a:r>
                      <a:endParaRPr lang="en-US" sz="1800" dirty="0">
                        <a:effectLst/>
                        <a:latin typeface="Calibri"/>
                        <a:ea typeface="Calibri"/>
                        <a:cs typeface="Arial"/>
                      </a:endParaRPr>
                    </a:p>
                  </a:txBody>
                  <a:tcPr marL="68580" marR="68580" marT="0" marB="0"/>
                </a:tc>
                <a:tc>
                  <a:txBody>
                    <a:bodyPr/>
                    <a:lstStyle/>
                    <a:p>
                      <a:pPr algn="just" rtl="0">
                        <a:lnSpc>
                          <a:spcPct val="115000"/>
                        </a:lnSpc>
                        <a:spcAft>
                          <a:spcPts val="1000"/>
                        </a:spcAft>
                      </a:pPr>
                      <a:r>
                        <a:rPr lang="en-US" sz="1800" dirty="0">
                          <a:effectLst/>
                        </a:rPr>
                        <a:t>Diploid female</a:t>
                      </a:r>
                    </a:p>
                    <a:p>
                      <a:pPr algn="just" rtl="0">
                        <a:lnSpc>
                          <a:spcPct val="115000"/>
                        </a:lnSpc>
                        <a:spcAft>
                          <a:spcPts val="1000"/>
                        </a:spcAft>
                      </a:pPr>
                      <a:r>
                        <a:rPr lang="en-US" sz="1800" dirty="0">
                          <a:effectLst/>
                        </a:rPr>
                        <a:t>2A+XXY</a:t>
                      </a:r>
                      <a:endParaRPr lang="en-US" sz="1800" dirty="0">
                        <a:effectLst/>
                        <a:latin typeface="Calibri"/>
                        <a:ea typeface="Calibri"/>
                        <a:cs typeface="Arial"/>
                      </a:endParaRPr>
                    </a:p>
                  </a:txBody>
                  <a:tcPr marL="68580" marR="68580" marT="0" marB="0"/>
                </a:tc>
              </a:tr>
            </a:tbl>
          </a:graphicData>
        </a:graphic>
      </p:graphicFrame>
      <p:sp>
        <p:nvSpPr>
          <p:cNvPr id="7" name="Rectangle 6"/>
          <p:cNvSpPr/>
          <p:nvPr/>
        </p:nvSpPr>
        <p:spPr>
          <a:xfrm>
            <a:off x="1981200" y="2295525"/>
            <a:ext cx="990600" cy="2585323"/>
          </a:xfrm>
          <a:prstGeom prst="rect">
            <a:avLst/>
          </a:prstGeom>
        </p:spPr>
        <p:txBody>
          <a:bodyPr wrap="square">
            <a:spAutoFit/>
          </a:bodyPr>
          <a:lstStyle/>
          <a:p>
            <a:r>
              <a:rPr lang="en-US" dirty="0"/>
              <a:t> 2A+XX </a:t>
            </a:r>
          </a:p>
          <a:p>
            <a:endParaRPr lang="en-US" dirty="0"/>
          </a:p>
          <a:p>
            <a:r>
              <a:rPr lang="en-US" dirty="0"/>
              <a:t>             A+X</a:t>
            </a:r>
          </a:p>
          <a:p>
            <a:endParaRPr lang="en-US" dirty="0"/>
          </a:p>
          <a:p>
            <a:r>
              <a:rPr lang="en-US" dirty="0"/>
              <a:t>         2A+x </a:t>
            </a:r>
          </a:p>
          <a:p>
            <a:endParaRPr lang="en-US" dirty="0"/>
          </a:p>
          <a:p>
            <a:r>
              <a:rPr lang="en-US" dirty="0"/>
              <a:t>A+XX</a:t>
            </a:r>
          </a:p>
        </p:txBody>
      </p:sp>
      <p:cxnSp>
        <p:nvCxnSpPr>
          <p:cNvPr id="13" name="Straight Arrow Connector 12"/>
          <p:cNvCxnSpPr/>
          <p:nvPr/>
        </p:nvCxnSpPr>
        <p:spPr>
          <a:xfrm flipH="1">
            <a:off x="4495800" y="1362164"/>
            <a:ext cx="457200" cy="2333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562600" y="1362164"/>
            <a:ext cx="762000" cy="2333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060" name="Picture 1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85887" y="2658269"/>
            <a:ext cx="633413"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95412" y="4114800"/>
            <a:ext cx="633413"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21" name="Straight Arrow Connector 20"/>
          <p:cNvCxnSpPr/>
          <p:nvPr/>
        </p:nvCxnSpPr>
        <p:spPr>
          <a:xfrm>
            <a:off x="2286000" y="1362164"/>
            <a:ext cx="0" cy="847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1600200" y="5562600"/>
            <a:ext cx="7003255" cy="646331"/>
          </a:xfrm>
          <a:prstGeom prst="rect">
            <a:avLst/>
          </a:prstGeom>
        </p:spPr>
        <p:txBody>
          <a:bodyPr wrap="square">
            <a:spAutoFit/>
          </a:bodyPr>
          <a:lstStyle/>
          <a:p>
            <a:r>
              <a:rPr lang="en-US" dirty="0"/>
              <a:t> Fig.   Results obtained from a Bridge’s classical cross of a </a:t>
            </a:r>
            <a:r>
              <a:rPr lang="en-US" dirty="0" smtClean="0"/>
              <a:t>triploid (3A+XXX) female </a:t>
            </a:r>
            <a:r>
              <a:rPr lang="en-US" dirty="0"/>
              <a:t>fly and a diploid (2A+XY) male fly (</a:t>
            </a:r>
            <a:r>
              <a:rPr lang="en-US" dirty="0" smtClean="0"/>
              <a:t>Drosophila).</a:t>
            </a:r>
            <a:endParaRPr lang="en-US" dirty="0"/>
          </a:p>
        </p:txBody>
      </p:sp>
    </p:spTree>
    <p:extLst>
      <p:ext uri="{BB962C8B-B14F-4D97-AF65-F5344CB8AC3E}">
        <p14:creationId xmlns:p14="http://schemas.microsoft.com/office/powerpoint/2010/main" xmlns="" val="36587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4837" y="838200"/>
            <a:ext cx="8077200" cy="5632311"/>
          </a:xfrm>
          <a:prstGeom prst="rect">
            <a:avLst/>
          </a:prstGeom>
        </p:spPr>
        <p:txBody>
          <a:bodyPr wrap="square">
            <a:spAutoFit/>
          </a:bodyPr>
          <a:lstStyle/>
          <a:p>
            <a:pPr algn="just"/>
            <a:r>
              <a:rPr lang="en-US" sz="2000" b="1" dirty="0" smtClean="0"/>
              <a:t>3- Male </a:t>
            </a:r>
            <a:r>
              <a:rPr lang="en-US" sz="2000" b="1" dirty="0" err="1"/>
              <a:t>Haploidy</a:t>
            </a:r>
            <a:r>
              <a:rPr lang="en-US" sz="2000" b="1" dirty="0"/>
              <a:t> or </a:t>
            </a:r>
            <a:r>
              <a:rPr lang="en-US" sz="2000" b="1" dirty="0" err="1"/>
              <a:t>Haplodiploidy</a:t>
            </a:r>
            <a:r>
              <a:rPr lang="en-US" sz="2000" b="1" dirty="0"/>
              <a:t> Mechanism</a:t>
            </a:r>
          </a:p>
          <a:p>
            <a:pPr algn="just"/>
            <a:r>
              <a:rPr lang="en-US" sz="2000" dirty="0"/>
              <a:t>Male </a:t>
            </a:r>
            <a:r>
              <a:rPr lang="en-US" sz="2000" dirty="0" err="1"/>
              <a:t>haploidy</a:t>
            </a:r>
            <a:r>
              <a:rPr lang="en-US" sz="2000" dirty="0"/>
              <a:t> or </a:t>
            </a:r>
            <a:r>
              <a:rPr lang="en-US" sz="2000" dirty="0" err="1"/>
              <a:t>haplodiploidy</a:t>
            </a:r>
            <a:r>
              <a:rPr lang="en-US" sz="2000" dirty="0"/>
              <a:t> or </a:t>
            </a:r>
            <a:r>
              <a:rPr lang="en-US" sz="2000" dirty="0" err="1"/>
              <a:t>arrhenotokous</a:t>
            </a:r>
            <a:r>
              <a:rPr lang="en-US" sz="2000" dirty="0"/>
              <a:t> parthenogenesis is particularly common in the </a:t>
            </a:r>
            <a:r>
              <a:rPr lang="en-US" sz="2000" dirty="0" err="1"/>
              <a:t>hymenopterous</a:t>
            </a:r>
            <a:r>
              <a:rPr lang="en-US" sz="2000" dirty="0"/>
              <a:t> insects such as ants, bees, sawflies and wasps (e.g., </a:t>
            </a:r>
            <a:r>
              <a:rPr lang="en-US" sz="2000" dirty="0" err="1"/>
              <a:t>Bracon</a:t>
            </a:r>
            <a:r>
              <a:rPr lang="en-US" sz="2000" dirty="0"/>
              <a:t> </a:t>
            </a:r>
            <a:r>
              <a:rPr lang="en-US" sz="2000" dirty="0" err="1"/>
              <a:t>hebetor</a:t>
            </a:r>
            <a:r>
              <a:rPr lang="en-US" sz="2000" dirty="0"/>
              <a:t>). In these insects, since, fertilized eggs develop into diploid females and unfertilized ones into haploid males; so </a:t>
            </a:r>
            <a:r>
              <a:rPr lang="en-US" sz="2000" dirty="0" err="1"/>
              <a:t>arrhenotoky</a:t>
            </a:r>
            <a:r>
              <a:rPr lang="en-US" sz="2000" dirty="0"/>
              <a:t> is both a form of reproduction and a means of sex determination. Meiosis is normal in females, but crossing over and reduction in chromosome number fail to occur during spermatogenesis in males due to their </a:t>
            </a:r>
            <a:r>
              <a:rPr lang="en-US" sz="2000" dirty="0" err="1"/>
              <a:t>haploidy</a:t>
            </a:r>
            <a:endParaRPr lang="en-US" sz="2000" dirty="0"/>
          </a:p>
          <a:p>
            <a:pPr algn="just"/>
            <a:r>
              <a:rPr lang="en-US" sz="2000" dirty="0"/>
              <a:t>For example, a honeybee queen (whose diploid number is32) can lay two types of eggs. By controlling the sphincter of her sperm receptacle (which holds sperms previously obtained in </a:t>
            </a:r>
            <a:r>
              <a:rPr lang="en-US" sz="2000" dirty="0" err="1"/>
              <a:t>matings</a:t>
            </a:r>
            <a:r>
              <a:rPr lang="en-US" sz="2000" dirty="0"/>
              <a:t> with males during </a:t>
            </a:r>
            <a:r>
              <a:rPr lang="en-US" sz="2000" dirty="0" err="1"/>
              <a:t>nupital</a:t>
            </a:r>
            <a:r>
              <a:rPr lang="en-US" sz="2000" dirty="0"/>
              <a:t> flight), she produces a fertilized egg (a diploid zygote having 32 chromosomes and developing into a female) or an unfertilized egg (a haploid zygote having 16 chromosomes and developing into a male).</a:t>
            </a:r>
          </a:p>
          <a:p>
            <a:pPr algn="just"/>
            <a:r>
              <a:rPr lang="en-US" sz="2000" dirty="0"/>
              <a:t>The diploid female zygotes can differentiate into either workers(sterile) or queens (fertile) depending on the diet they consume during their development.</a:t>
            </a:r>
          </a:p>
        </p:txBody>
      </p:sp>
    </p:spTree>
    <p:extLst>
      <p:ext uri="{BB962C8B-B14F-4D97-AF65-F5344CB8AC3E}">
        <p14:creationId xmlns:p14="http://schemas.microsoft.com/office/powerpoint/2010/main" xmlns="" val="1200183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0"/>
            <a:ext cx="7924800" cy="4401205"/>
          </a:xfrm>
          <a:prstGeom prst="rect">
            <a:avLst/>
          </a:prstGeom>
        </p:spPr>
        <p:txBody>
          <a:bodyPr wrap="square">
            <a:spAutoFit/>
          </a:bodyPr>
          <a:lstStyle/>
          <a:p>
            <a:pPr algn="just"/>
            <a:r>
              <a:rPr lang="en-US" sz="2000" b="1" dirty="0" smtClean="0"/>
              <a:t>4- Single </a:t>
            </a:r>
            <a:r>
              <a:rPr lang="en-US" sz="2000" b="1" dirty="0"/>
              <a:t>Gene Control of Sex</a:t>
            </a:r>
          </a:p>
          <a:p>
            <a:pPr algn="just"/>
            <a:r>
              <a:rPr lang="en-US" sz="2000" dirty="0"/>
              <a:t>In certain organisms, for example </a:t>
            </a:r>
            <a:r>
              <a:rPr lang="en-US" sz="2000" dirty="0" err="1"/>
              <a:t>Chlamydomonas</a:t>
            </a:r>
            <a:r>
              <a:rPr lang="en-US" sz="2000" dirty="0"/>
              <a:t>, </a:t>
            </a:r>
            <a:r>
              <a:rPr lang="en-US" sz="2000" dirty="0" err="1"/>
              <a:t>Neurospora</a:t>
            </a:r>
            <a:r>
              <a:rPr lang="en-US" sz="2000" dirty="0"/>
              <a:t>, yeast, Asparagus, maize, Drosophila, etc., individual single genes are found to be responsible for the determination or expression of sex, following cases exemplified the single gene control of sex :</a:t>
            </a:r>
          </a:p>
          <a:p>
            <a:pPr algn="just"/>
            <a:r>
              <a:rPr lang="en-US" sz="2000" dirty="0"/>
              <a:t>(a) Sex-determination in Asparagus. Asparagus is a </a:t>
            </a:r>
            <a:r>
              <a:rPr lang="en-US" sz="2000" dirty="0" err="1"/>
              <a:t>dioecious</a:t>
            </a:r>
            <a:r>
              <a:rPr lang="en-US" sz="2000" dirty="0"/>
              <a:t> plant, however, sometimes the female flowers bear rudimentary anthers and the male flowers bear rudimentary pistils. Thus, sometime when the seeds of such a rare male flower were raised into plants, then, the male and female plants were found to be present in 3 : 1 ratio. When the male plants raised thus were used to pollinate the female flowers on female plants, only two third of them showed segregation indicating that the sex is controlled by a single gene.</a:t>
            </a:r>
          </a:p>
          <a:p>
            <a:pPr algn="just"/>
            <a:r>
              <a:rPr lang="en-US" sz="2000" dirty="0"/>
              <a:t>                 </a:t>
            </a:r>
          </a:p>
        </p:txBody>
      </p:sp>
    </p:spTree>
    <p:extLst>
      <p:ext uri="{BB962C8B-B14F-4D97-AF65-F5344CB8AC3E}">
        <p14:creationId xmlns:p14="http://schemas.microsoft.com/office/powerpoint/2010/main" xmlns="" val="42893591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028343"/>
            <a:ext cx="7467600" cy="3693319"/>
          </a:xfrm>
          <a:prstGeom prst="rect">
            <a:avLst/>
          </a:prstGeom>
        </p:spPr>
        <p:txBody>
          <a:bodyPr wrap="square">
            <a:spAutoFit/>
          </a:bodyPr>
          <a:lstStyle/>
          <a:p>
            <a:r>
              <a:rPr lang="en-US" dirty="0"/>
              <a:t> Rare male plant</a:t>
            </a:r>
          </a:p>
          <a:p>
            <a:r>
              <a:rPr lang="en-US" dirty="0"/>
              <a:t>                                                                           Pp</a:t>
            </a:r>
          </a:p>
          <a:p>
            <a:r>
              <a:rPr lang="en-US" dirty="0"/>
              <a:t>                                                                         </a:t>
            </a:r>
            <a:r>
              <a:rPr lang="en-US" dirty="0" err="1"/>
              <a:t>Selfed</a:t>
            </a:r>
            <a:endParaRPr lang="en-US" dirty="0"/>
          </a:p>
          <a:p>
            <a:endParaRPr lang="en-US" dirty="0"/>
          </a:p>
          <a:p>
            <a:endParaRPr lang="en-US" dirty="0"/>
          </a:p>
          <a:p>
            <a:endParaRPr lang="en-US" dirty="0"/>
          </a:p>
          <a:p>
            <a:endParaRPr lang="en-US" dirty="0"/>
          </a:p>
          <a:p>
            <a:r>
              <a:rPr lang="en-US" dirty="0"/>
              <a:t>                                       PP                           </a:t>
            </a:r>
            <a:r>
              <a:rPr lang="en-US" dirty="0" err="1"/>
              <a:t>Pp</a:t>
            </a:r>
            <a:r>
              <a:rPr lang="en-US" dirty="0"/>
              <a:t>                                  </a:t>
            </a:r>
            <a:r>
              <a:rPr lang="en-US" dirty="0" err="1" smtClean="0"/>
              <a:t>PP</a:t>
            </a:r>
            <a:endParaRPr lang="en-US" dirty="0" smtClean="0"/>
          </a:p>
          <a:p>
            <a:r>
              <a:rPr lang="en-US" dirty="0" smtClean="0"/>
              <a:t>                      (</a:t>
            </a:r>
            <a:r>
              <a:rPr lang="en-US" dirty="0"/>
              <a:t>25%) Female      </a:t>
            </a:r>
          </a:p>
          <a:p>
            <a:r>
              <a:rPr lang="en-US" dirty="0"/>
              <a:t>                                </a:t>
            </a:r>
            <a:r>
              <a:rPr lang="en-US" dirty="0" smtClean="0"/>
              <a:t>                                </a:t>
            </a:r>
            <a:r>
              <a:rPr lang="en-US" dirty="0"/>
              <a:t>(% 25)MALE                50% male </a:t>
            </a:r>
          </a:p>
          <a:p>
            <a:endParaRPr lang="en-US" dirty="0"/>
          </a:p>
          <a:p>
            <a:r>
              <a:rPr lang="en-US" dirty="0"/>
              <a:t>•	Segregation for sex in seed obtained from a rare bisexual flower in Asparagus showing monogenic control.</a:t>
            </a:r>
          </a:p>
        </p:txBody>
      </p:sp>
    </p:spTree>
    <p:extLst>
      <p:ext uri="{BB962C8B-B14F-4D97-AF65-F5344CB8AC3E}">
        <p14:creationId xmlns:p14="http://schemas.microsoft.com/office/powerpoint/2010/main" xmlns="" val="942453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66843"/>
            <a:ext cx="8153400" cy="4524315"/>
          </a:xfrm>
          <a:prstGeom prst="rect">
            <a:avLst/>
          </a:prstGeom>
        </p:spPr>
        <p:txBody>
          <a:bodyPr wrap="square">
            <a:spAutoFit/>
          </a:bodyPr>
          <a:lstStyle/>
          <a:p>
            <a:pPr algn="just"/>
            <a:r>
              <a:rPr lang="en-US" sz="2400" dirty="0"/>
              <a:t>Members of almost all species are often divided into two sections according to the kind of gamete or sex cell produced by them, i.e., male sex and female sex. The word sex has been derived from Latin word </a:t>
            </a:r>
            <a:r>
              <a:rPr lang="en-US" sz="2400" dirty="0" err="1"/>
              <a:t>sexus</a:t>
            </a:r>
            <a:r>
              <a:rPr lang="en-US" sz="2400" dirty="0"/>
              <a:t> meaning section or separation. However, some of the lowest forms of plant and animal life are found to have several sexes. For example, in one variety of the ciliated protozoan Paramecium </a:t>
            </a:r>
            <a:r>
              <a:rPr lang="en-US" sz="2400" dirty="0" err="1"/>
              <a:t>bursaria</a:t>
            </a:r>
            <a:r>
              <a:rPr lang="en-US" sz="2400" dirty="0"/>
              <a:t> there are eight sexes or “mating types” all morphologically identical. Each mating type is physiologically incapable of conjugating with its own type, but may exchange genetic material with any of the seven other types within the same variety.</a:t>
            </a:r>
          </a:p>
        </p:txBody>
      </p:sp>
    </p:spTree>
    <p:extLst>
      <p:ext uri="{BB962C8B-B14F-4D97-AF65-F5344CB8AC3E}">
        <p14:creationId xmlns:p14="http://schemas.microsoft.com/office/powerpoint/2010/main" xmlns="" val="1529924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458200" cy="5262979"/>
          </a:xfrm>
          <a:prstGeom prst="rect">
            <a:avLst/>
          </a:prstGeom>
        </p:spPr>
        <p:txBody>
          <a:bodyPr wrap="square">
            <a:spAutoFit/>
          </a:bodyPr>
          <a:lstStyle/>
          <a:p>
            <a:pPr algn="just"/>
            <a:r>
              <a:rPr lang="en-US" sz="2400" dirty="0"/>
              <a:t>There are many ways in which sex differences arise. </a:t>
            </a:r>
            <a:r>
              <a:rPr lang="en-US" sz="2400" dirty="0" smtClean="0"/>
              <a:t>In some </a:t>
            </a:r>
            <a:r>
              <a:rPr lang="en-US" sz="2400" dirty="0"/>
              <a:t>species, both sexes are present in the same </a:t>
            </a:r>
            <a:r>
              <a:rPr lang="en-US" sz="2400" dirty="0" smtClean="0"/>
              <a:t>organism, a </a:t>
            </a:r>
            <a:r>
              <a:rPr lang="en-US" sz="2400" dirty="0"/>
              <a:t>condition termed </a:t>
            </a:r>
            <a:r>
              <a:rPr lang="en-US" sz="2400" b="1" dirty="0"/>
              <a:t>hermaphroditism</a:t>
            </a:r>
            <a:r>
              <a:rPr lang="en-US" sz="2400" dirty="0"/>
              <a:t>; organisms that </a:t>
            </a:r>
            <a:r>
              <a:rPr lang="en-US" sz="2400" dirty="0" smtClean="0"/>
              <a:t>bear both </a:t>
            </a:r>
            <a:r>
              <a:rPr lang="en-US" sz="2400" dirty="0"/>
              <a:t>male and female reproductive structures are said to </a:t>
            </a:r>
            <a:r>
              <a:rPr lang="en-US" sz="2400" dirty="0" smtClean="0"/>
              <a:t>be </a:t>
            </a:r>
            <a:r>
              <a:rPr lang="en-US" sz="2400" b="1" dirty="0" err="1" smtClean="0"/>
              <a:t>monoecious</a:t>
            </a:r>
            <a:r>
              <a:rPr lang="en-US" sz="2400" dirty="0" smtClean="0"/>
              <a:t> </a:t>
            </a:r>
            <a:r>
              <a:rPr lang="en-US" sz="2400" dirty="0"/>
              <a:t>(meaning “one house”). In plants where staminate (male) and </a:t>
            </a:r>
            <a:r>
              <a:rPr lang="en-US" sz="2400" dirty="0" err="1"/>
              <a:t>pistillate</a:t>
            </a:r>
            <a:r>
              <a:rPr lang="en-US" sz="2400" dirty="0"/>
              <a:t> (female) flowers occur on the same plant, the term of preference is </a:t>
            </a:r>
            <a:r>
              <a:rPr lang="en-US" sz="2400" dirty="0" err="1"/>
              <a:t>monoecious</a:t>
            </a:r>
            <a:r>
              <a:rPr lang="en-US" sz="2400" dirty="0"/>
              <a:t>. Most of our flowering plants have both male and female parts within the same flower (called perfect flower).</a:t>
            </a:r>
            <a:endParaRPr lang="en-US" sz="2400" dirty="0" smtClean="0"/>
          </a:p>
          <a:p>
            <a:pPr algn="just"/>
            <a:r>
              <a:rPr lang="en-US" sz="2400" dirty="0" smtClean="0"/>
              <a:t> </a:t>
            </a:r>
            <a:r>
              <a:rPr lang="en-US" sz="2400" dirty="0"/>
              <a:t>Species in which </a:t>
            </a:r>
            <a:r>
              <a:rPr lang="en-US" sz="2400" dirty="0" smtClean="0"/>
              <a:t>the organism </a:t>
            </a:r>
            <a:r>
              <a:rPr lang="en-US" sz="2400" dirty="0"/>
              <a:t>has either male or female reproductive </a:t>
            </a:r>
            <a:r>
              <a:rPr lang="en-US" sz="2400" dirty="0" smtClean="0"/>
              <a:t>structures are </a:t>
            </a:r>
            <a:r>
              <a:rPr lang="en-US" sz="2400" dirty="0"/>
              <a:t>said to be </a:t>
            </a:r>
            <a:r>
              <a:rPr lang="en-US" sz="2400" dirty="0" err="1"/>
              <a:t>dioecious</a:t>
            </a:r>
            <a:r>
              <a:rPr lang="en-US" sz="2400" dirty="0"/>
              <a:t> (meaning “two houses”). </a:t>
            </a:r>
            <a:r>
              <a:rPr lang="en-US" sz="2400" dirty="0" smtClean="0"/>
              <a:t>Humans are </a:t>
            </a:r>
            <a:r>
              <a:rPr lang="en-US" sz="2400" dirty="0" err="1"/>
              <a:t>dioecious</a:t>
            </a:r>
            <a:r>
              <a:rPr lang="en-US" sz="2400" dirty="0"/>
              <a:t>. Among </a:t>
            </a:r>
            <a:r>
              <a:rPr lang="en-US" sz="2400" dirty="0" err="1"/>
              <a:t>dioecious</a:t>
            </a:r>
            <a:r>
              <a:rPr lang="en-US" sz="2400" dirty="0"/>
              <a:t> species, sex may be </a:t>
            </a:r>
            <a:r>
              <a:rPr lang="en-US" sz="2400" dirty="0" smtClean="0"/>
              <a:t>determined chromosomally</a:t>
            </a:r>
            <a:r>
              <a:rPr lang="en-US" sz="2400" dirty="0"/>
              <a:t>, genetically, or environmentally.</a:t>
            </a:r>
          </a:p>
        </p:txBody>
      </p:sp>
    </p:spTree>
    <p:extLst>
      <p:ext uri="{BB962C8B-B14F-4D97-AF65-F5344CB8AC3E}">
        <p14:creationId xmlns:p14="http://schemas.microsoft.com/office/powerpoint/2010/main" xmlns="" val="3827128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8229600" cy="4524315"/>
          </a:xfrm>
          <a:prstGeom prst="rect">
            <a:avLst/>
          </a:prstGeom>
        </p:spPr>
        <p:txBody>
          <a:bodyPr wrap="square">
            <a:spAutoFit/>
          </a:bodyPr>
          <a:lstStyle/>
          <a:p>
            <a:pPr algn="just"/>
            <a:r>
              <a:rPr lang="en-US" sz="2400" dirty="0"/>
              <a:t>The sex cells and reproductive organs form </a:t>
            </a:r>
            <a:r>
              <a:rPr lang="en-US" sz="2400" b="1" dirty="0"/>
              <a:t>the primary sexual characters of male and female sexes</a:t>
            </a:r>
            <a:r>
              <a:rPr lang="en-US" sz="2400" dirty="0"/>
              <a:t>. Besides these primary sexual characters, the male and female sexes differ from each other in many somatic characters known as </a:t>
            </a:r>
            <a:r>
              <a:rPr lang="en-US" sz="2400" b="1" dirty="0"/>
              <a:t>secondary sexual characters</a:t>
            </a:r>
            <a:r>
              <a:rPr lang="en-US" sz="2400" dirty="0"/>
              <a:t>. The phenomenon of molecular, morphological, physiological or behavioral differentiation between male and female sexes is called </a:t>
            </a:r>
            <a:r>
              <a:rPr lang="en-US" sz="2400" b="1" dirty="0"/>
              <a:t>sexual dimorphism</a:t>
            </a:r>
            <a:r>
              <a:rPr lang="en-US" sz="2400" dirty="0"/>
              <a:t>.</a:t>
            </a:r>
          </a:p>
          <a:p>
            <a:pPr algn="just"/>
            <a:r>
              <a:rPr lang="en-US" sz="2400" dirty="0"/>
              <a:t>Modern geneticists have reported many different mechanisms of determination of sex in living organisms. Some important and common mechanisms of sex determination are following :</a:t>
            </a:r>
          </a:p>
        </p:txBody>
      </p:sp>
    </p:spTree>
    <p:extLst>
      <p:ext uri="{BB962C8B-B14F-4D97-AF65-F5344CB8AC3E}">
        <p14:creationId xmlns:p14="http://schemas.microsoft.com/office/powerpoint/2010/main" xmlns="" val="2302091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717150"/>
            <a:ext cx="8382000" cy="2677656"/>
          </a:xfrm>
          <a:prstGeom prst="rect">
            <a:avLst/>
          </a:prstGeom>
        </p:spPr>
        <p:txBody>
          <a:bodyPr wrap="square">
            <a:spAutoFit/>
          </a:bodyPr>
          <a:lstStyle/>
          <a:p>
            <a:r>
              <a:rPr lang="en-US" sz="2800" dirty="0"/>
              <a:t>mechanisms of sex determination </a:t>
            </a:r>
            <a:endParaRPr lang="en-US" sz="2800" dirty="0" smtClean="0"/>
          </a:p>
          <a:p>
            <a:endParaRPr lang="en-US" sz="2800" dirty="0"/>
          </a:p>
          <a:p>
            <a:r>
              <a:rPr lang="en-US" sz="2800" dirty="0" smtClean="0"/>
              <a:t>1</a:t>
            </a:r>
            <a:r>
              <a:rPr lang="en-US" sz="2800" dirty="0"/>
              <a:t>. </a:t>
            </a:r>
            <a:r>
              <a:rPr lang="en-US" sz="2800" dirty="0" smtClean="0"/>
              <a:t>Sex </a:t>
            </a:r>
            <a:r>
              <a:rPr lang="en-US" sz="2800" dirty="0"/>
              <a:t>chromosome mechanism or </a:t>
            </a:r>
            <a:r>
              <a:rPr lang="en-US" sz="2800" dirty="0" err="1"/>
              <a:t>Heterogamesis</a:t>
            </a:r>
            <a:r>
              <a:rPr lang="en-US" sz="2800" dirty="0"/>
              <a:t>;</a:t>
            </a:r>
          </a:p>
          <a:p>
            <a:r>
              <a:rPr lang="en-US" sz="2800" dirty="0"/>
              <a:t>2. Genic balance mechanism;</a:t>
            </a:r>
          </a:p>
          <a:p>
            <a:r>
              <a:rPr lang="en-US" sz="2800" dirty="0"/>
              <a:t>3. Male </a:t>
            </a:r>
            <a:r>
              <a:rPr lang="en-US" sz="2800" dirty="0" err="1"/>
              <a:t>haploidy</a:t>
            </a:r>
            <a:r>
              <a:rPr lang="en-US" sz="2800" dirty="0"/>
              <a:t> or </a:t>
            </a:r>
            <a:r>
              <a:rPr lang="en-US" sz="2800" dirty="0" err="1"/>
              <a:t>haplodiploidy</a:t>
            </a:r>
            <a:r>
              <a:rPr lang="en-US" sz="2800" dirty="0"/>
              <a:t> mechanism;</a:t>
            </a:r>
          </a:p>
          <a:p>
            <a:r>
              <a:rPr lang="en-US" sz="2800" dirty="0"/>
              <a:t>4. Single gene effects.</a:t>
            </a:r>
          </a:p>
        </p:txBody>
      </p:sp>
    </p:spTree>
    <p:extLst>
      <p:ext uri="{BB962C8B-B14F-4D97-AF65-F5344CB8AC3E}">
        <p14:creationId xmlns:p14="http://schemas.microsoft.com/office/powerpoint/2010/main" xmlns="" val="623017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1012" y="533400"/>
            <a:ext cx="8229600" cy="5632311"/>
          </a:xfrm>
          <a:prstGeom prst="rect">
            <a:avLst/>
          </a:prstGeom>
        </p:spPr>
        <p:txBody>
          <a:bodyPr wrap="square">
            <a:spAutoFit/>
          </a:bodyPr>
          <a:lstStyle/>
          <a:p>
            <a:pPr algn="just"/>
            <a:endParaRPr lang="en-US" sz="2400" dirty="0" smtClean="0"/>
          </a:p>
          <a:p>
            <a:pPr algn="just"/>
            <a:r>
              <a:rPr lang="en-US" sz="2400" b="1" dirty="0" smtClean="0"/>
              <a:t>1- Chromosomal </a:t>
            </a:r>
            <a:r>
              <a:rPr lang="en-US" sz="2400" b="1" dirty="0"/>
              <a:t>Sex-Determining </a:t>
            </a:r>
            <a:r>
              <a:rPr lang="en-US" sz="2400" b="1" dirty="0" smtClean="0"/>
              <a:t>Systems</a:t>
            </a:r>
          </a:p>
          <a:p>
            <a:pPr algn="just"/>
            <a:r>
              <a:rPr lang="en-US" sz="2400" dirty="0" smtClean="0"/>
              <a:t>The </a:t>
            </a:r>
            <a:r>
              <a:rPr lang="en-US" sz="2400" dirty="0"/>
              <a:t>chromosome theory of </a:t>
            </a:r>
            <a:r>
              <a:rPr lang="en-US" sz="2400" dirty="0" smtClean="0"/>
              <a:t>inheritance include that the </a:t>
            </a:r>
            <a:r>
              <a:rPr lang="en-US" sz="2400" dirty="0"/>
              <a:t>genes are located on chromosomes, </a:t>
            </a:r>
            <a:r>
              <a:rPr lang="en-US" sz="2400" dirty="0" smtClean="0"/>
              <a:t>which serve </a:t>
            </a:r>
            <a:r>
              <a:rPr lang="en-US" sz="2400" dirty="0"/>
              <a:t>as vehicles for the segregation of genes in meiosis.</a:t>
            </a:r>
          </a:p>
          <a:p>
            <a:pPr algn="just"/>
            <a:r>
              <a:rPr lang="en-US" sz="2400" dirty="0"/>
              <a:t>Definitive proof of this theory was provided by the </a:t>
            </a:r>
            <a:r>
              <a:rPr lang="en-US" sz="2400" dirty="0" smtClean="0"/>
              <a:t>discovery that </a:t>
            </a:r>
            <a:r>
              <a:rPr lang="en-US" sz="2400" dirty="0"/>
              <a:t>the sex of certain insects is determined by the </a:t>
            </a:r>
            <a:r>
              <a:rPr lang="en-US" sz="2400" dirty="0" smtClean="0"/>
              <a:t>presence or </a:t>
            </a:r>
            <a:r>
              <a:rPr lang="en-US" sz="2400" dirty="0"/>
              <a:t>absence of </a:t>
            </a:r>
            <a:r>
              <a:rPr lang="en-US" sz="2400" dirty="0" smtClean="0"/>
              <a:t>particular chromosomes. In </a:t>
            </a:r>
            <a:r>
              <a:rPr lang="en-US" sz="2400" dirty="0"/>
              <a:t>1891, Hermann </a:t>
            </a:r>
            <a:r>
              <a:rPr lang="en-US" sz="2400" dirty="0" err="1"/>
              <a:t>Henking</a:t>
            </a:r>
            <a:r>
              <a:rPr lang="en-US" sz="2400" dirty="0"/>
              <a:t> noticed a </a:t>
            </a:r>
            <a:r>
              <a:rPr lang="en-US" sz="2400" dirty="0" smtClean="0"/>
              <a:t>peculiar structure in </a:t>
            </a:r>
            <a:r>
              <a:rPr lang="en-US" sz="2400" dirty="0"/>
              <a:t>the nuclei of cells from male insects. </a:t>
            </a:r>
            <a:r>
              <a:rPr lang="en-US" sz="2400" dirty="0" smtClean="0"/>
              <a:t>Understanding neither </a:t>
            </a:r>
            <a:r>
              <a:rPr lang="en-US" sz="2400" dirty="0"/>
              <a:t>its function nor its relation to sex, he called </a:t>
            </a:r>
            <a:r>
              <a:rPr lang="en-US" sz="2400" dirty="0" smtClean="0"/>
              <a:t>this structure </a:t>
            </a:r>
            <a:r>
              <a:rPr lang="en-US" sz="2400" dirty="0"/>
              <a:t>the X body. Later, Clarence E. McClung </a:t>
            </a:r>
            <a:r>
              <a:rPr lang="en-US" sz="2400" dirty="0" smtClean="0"/>
              <a:t>studied the </a:t>
            </a:r>
            <a:r>
              <a:rPr lang="en-US" sz="2400" dirty="0"/>
              <a:t>X body in grasshoppers and recognized that it was </a:t>
            </a:r>
            <a:r>
              <a:rPr lang="en-US" sz="2400" dirty="0" smtClean="0"/>
              <a:t>a chromosome</a:t>
            </a:r>
            <a:r>
              <a:rPr lang="en-US" sz="2400" dirty="0"/>
              <a:t>. McClung called it the accessory </a:t>
            </a:r>
            <a:r>
              <a:rPr lang="en-US" sz="2400" dirty="0" smtClean="0"/>
              <a:t>chromosome, but </a:t>
            </a:r>
            <a:r>
              <a:rPr lang="en-US" sz="2400" dirty="0"/>
              <a:t>it eventually became known as the X chromosome, </a:t>
            </a:r>
            <a:r>
              <a:rPr lang="en-US" sz="2400" dirty="0" smtClean="0"/>
              <a:t>from </a:t>
            </a:r>
            <a:r>
              <a:rPr lang="en-US" sz="2400" dirty="0" err="1" smtClean="0"/>
              <a:t>Henking’s</a:t>
            </a:r>
            <a:r>
              <a:rPr lang="en-US" sz="2400" dirty="0" smtClean="0"/>
              <a:t> </a:t>
            </a:r>
            <a:r>
              <a:rPr lang="en-US" sz="2400" dirty="0"/>
              <a:t>original designation. </a:t>
            </a:r>
          </a:p>
        </p:txBody>
      </p:sp>
    </p:spTree>
    <p:extLst>
      <p:ext uri="{BB962C8B-B14F-4D97-AF65-F5344CB8AC3E}">
        <p14:creationId xmlns:p14="http://schemas.microsoft.com/office/powerpoint/2010/main" xmlns="" val="1421141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534400" cy="4524315"/>
          </a:xfrm>
          <a:prstGeom prst="rect">
            <a:avLst/>
          </a:prstGeom>
        </p:spPr>
        <p:txBody>
          <a:bodyPr wrap="square">
            <a:spAutoFit/>
          </a:bodyPr>
          <a:lstStyle/>
          <a:p>
            <a:pPr algn="just"/>
            <a:r>
              <a:rPr lang="en-US" sz="2400" dirty="0"/>
              <a:t>McClung observed that </a:t>
            </a:r>
            <a:r>
              <a:rPr lang="en-US" sz="2400" dirty="0" smtClean="0"/>
              <a:t>the cells </a:t>
            </a:r>
            <a:r>
              <a:rPr lang="en-US" sz="2400" dirty="0"/>
              <a:t>of female grasshoppers had one more chromosome </a:t>
            </a:r>
            <a:r>
              <a:rPr lang="en-US" sz="2400" dirty="0" smtClean="0"/>
              <a:t>than the </a:t>
            </a:r>
            <a:r>
              <a:rPr lang="en-US" sz="2400" dirty="0"/>
              <a:t>number of chromosomes in the cells of male </a:t>
            </a:r>
            <a:r>
              <a:rPr lang="en-US" sz="2400" dirty="0" smtClean="0"/>
              <a:t>grasshoppers, and he concluded </a:t>
            </a:r>
            <a:r>
              <a:rPr lang="en-US" sz="2400" dirty="0"/>
              <a:t>that accessory chromosomes </a:t>
            </a:r>
            <a:r>
              <a:rPr lang="en-US" sz="2400" dirty="0" smtClean="0"/>
              <a:t>played a </a:t>
            </a:r>
            <a:r>
              <a:rPr lang="en-US" sz="2400" dirty="0"/>
              <a:t>role in sex determination. In 1905, Nettie Stevens </a:t>
            </a:r>
            <a:r>
              <a:rPr lang="en-US" sz="2400" dirty="0" smtClean="0"/>
              <a:t>and Edmund </a:t>
            </a:r>
            <a:r>
              <a:rPr lang="en-US" sz="2400" dirty="0"/>
              <a:t>Wilson demonstrated that, in grasshoppers </a:t>
            </a:r>
            <a:r>
              <a:rPr lang="en-US" sz="2400" dirty="0" smtClean="0"/>
              <a:t>and other </a:t>
            </a:r>
            <a:r>
              <a:rPr lang="en-US" sz="2400" dirty="0"/>
              <a:t>insects, the cells of females have two X </a:t>
            </a:r>
            <a:r>
              <a:rPr lang="en-US" sz="2400" dirty="0" smtClean="0"/>
              <a:t>chromosomes, whereas </a:t>
            </a:r>
            <a:r>
              <a:rPr lang="en-US" sz="2400" dirty="0"/>
              <a:t>the cells of males have a single X. In some </a:t>
            </a:r>
            <a:r>
              <a:rPr lang="en-US" sz="2400" dirty="0" smtClean="0"/>
              <a:t>insects, they </a:t>
            </a:r>
            <a:r>
              <a:rPr lang="en-US" sz="2400" dirty="0"/>
              <a:t>counted the same number of chromosomes in the </a:t>
            </a:r>
            <a:r>
              <a:rPr lang="en-US" sz="2400" dirty="0" smtClean="0"/>
              <a:t>cells of </a:t>
            </a:r>
            <a:r>
              <a:rPr lang="en-US" sz="2400" dirty="0"/>
              <a:t>males and females but saw that one chromosome pair </a:t>
            </a:r>
            <a:r>
              <a:rPr lang="en-US" sz="2400" dirty="0" smtClean="0"/>
              <a:t>was different</a:t>
            </a:r>
            <a:r>
              <a:rPr lang="en-US" sz="2400" dirty="0"/>
              <a:t>: two X chromosomes were found in female </a:t>
            </a:r>
            <a:r>
              <a:rPr lang="en-US" sz="2400" dirty="0" smtClean="0"/>
              <a:t>cells, whereas </a:t>
            </a:r>
            <a:r>
              <a:rPr lang="en-US" sz="2400" dirty="0"/>
              <a:t>a single X chromosome plus a smaller </a:t>
            </a:r>
            <a:r>
              <a:rPr lang="en-US" sz="2400" dirty="0" smtClean="0"/>
              <a:t>chromosome, which </a:t>
            </a:r>
            <a:r>
              <a:rPr lang="en-US" sz="2400" dirty="0"/>
              <a:t>they called Y, was found in male cells.</a:t>
            </a:r>
          </a:p>
        </p:txBody>
      </p:sp>
    </p:spTree>
    <p:extLst>
      <p:ext uri="{BB962C8B-B14F-4D97-AF65-F5344CB8AC3E}">
        <p14:creationId xmlns:p14="http://schemas.microsoft.com/office/powerpoint/2010/main" xmlns="" val="2868424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4401205"/>
          </a:xfrm>
          <a:prstGeom prst="rect">
            <a:avLst/>
          </a:prstGeom>
        </p:spPr>
        <p:txBody>
          <a:bodyPr wrap="square">
            <a:spAutoFit/>
          </a:bodyPr>
          <a:lstStyle/>
          <a:p>
            <a:pPr algn="just"/>
            <a:r>
              <a:rPr lang="en-US" sz="2000" dirty="0"/>
              <a:t>Stevens and Wilson also showed that the X and Y </a:t>
            </a:r>
            <a:r>
              <a:rPr lang="en-US" sz="2000" dirty="0" smtClean="0"/>
              <a:t>chromosomes separate </a:t>
            </a:r>
            <a:r>
              <a:rPr lang="en-US" sz="2000" dirty="0"/>
              <a:t>into different cells in sperm </a:t>
            </a:r>
            <a:r>
              <a:rPr lang="en-US" sz="2000" dirty="0" smtClean="0"/>
              <a:t>formation; half </a:t>
            </a:r>
            <a:r>
              <a:rPr lang="en-US" sz="2000" dirty="0"/>
              <a:t>of the sperm receive an X chromosome and the </a:t>
            </a:r>
            <a:r>
              <a:rPr lang="en-US" sz="2000" dirty="0" smtClean="0"/>
              <a:t>other half </a:t>
            </a:r>
            <a:r>
              <a:rPr lang="en-US" sz="2000" dirty="0"/>
              <a:t>receive a Y. All egg cells produced by the female </a:t>
            </a:r>
            <a:r>
              <a:rPr lang="en-US" sz="2000" dirty="0" smtClean="0"/>
              <a:t>in meiosis </a:t>
            </a:r>
            <a:r>
              <a:rPr lang="en-US" sz="2000" dirty="0"/>
              <a:t>receive one X chromosome. A sperm containing a </a:t>
            </a:r>
            <a:r>
              <a:rPr lang="en-US" sz="2000" dirty="0" smtClean="0"/>
              <a:t>Y chromosome </a:t>
            </a:r>
            <a:r>
              <a:rPr lang="en-US" sz="2000" dirty="0"/>
              <a:t>unites with an X-bearing egg to produce an </a:t>
            </a:r>
            <a:r>
              <a:rPr lang="en-US" sz="2000" dirty="0" smtClean="0"/>
              <a:t>XY male</a:t>
            </a:r>
            <a:r>
              <a:rPr lang="en-US" sz="2000" dirty="0"/>
              <a:t>, whereas a sperm containing an X chromosome </a:t>
            </a:r>
            <a:r>
              <a:rPr lang="en-US" sz="2000" dirty="0" smtClean="0"/>
              <a:t>unites with </a:t>
            </a:r>
            <a:r>
              <a:rPr lang="en-US" sz="2000" dirty="0"/>
              <a:t>an X-bearing egg to produce an XX female. This </a:t>
            </a:r>
            <a:r>
              <a:rPr lang="en-US" sz="2000" dirty="0" smtClean="0"/>
              <a:t>distribution of </a:t>
            </a:r>
            <a:r>
              <a:rPr lang="en-US" sz="2000" dirty="0"/>
              <a:t>X and Y chromosomes in sperm accounts for </a:t>
            </a:r>
            <a:r>
              <a:rPr lang="en-US" sz="2000" dirty="0" smtClean="0"/>
              <a:t>the 1 </a:t>
            </a:r>
            <a:r>
              <a:rPr lang="en-US" sz="2000" dirty="0"/>
              <a:t>: 1 sex ratio observed in most </a:t>
            </a:r>
            <a:r>
              <a:rPr lang="en-US" sz="2000" dirty="0" err="1"/>
              <a:t>dioecious</a:t>
            </a:r>
            <a:r>
              <a:rPr lang="en-US" sz="2000" dirty="0"/>
              <a:t> organisms </a:t>
            </a:r>
            <a:r>
              <a:rPr lang="en-US" sz="2000" dirty="0" smtClean="0"/>
              <a:t> </a:t>
            </a:r>
            <a:r>
              <a:rPr lang="en-US" sz="2000" dirty="0"/>
              <a:t>Because sex is inherited like other genetically </a:t>
            </a:r>
            <a:r>
              <a:rPr lang="en-US" sz="2000" dirty="0" smtClean="0"/>
              <a:t>determined characteristics</a:t>
            </a:r>
            <a:r>
              <a:rPr lang="en-US" sz="2000" dirty="0"/>
              <a:t>, Stevens and Wilson’s discovery </a:t>
            </a:r>
            <a:r>
              <a:rPr lang="en-US" sz="2000" dirty="0" smtClean="0"/>
              <a:t>that sex </a:t>
            </a:r>
            <a:r>
              <a:rPr lang="en-US" sz="2000" dirty="0"/>
              <a:t>is associated with the inheritance of a particular </a:t>
            </a:r>
            <a:r>
              <a:rPr lang="en-US" sz="2000" dirty="0" smtClean="0"/>
              <a:t>chromosome also demonstrated </a:t>
            </a:r>
            <a:r>
              <a:rPr lang="en-US" sz="2000" dirty="0"/>
              <a:t>that genes are on </a:t>
            </a:r>
            <a:r>
              <a:rPr lang="en-US" sz="2000" dirty="0" smtClean="0"/>
              <a:t>chromosomes. As </a:t>
            </a:r>
            <a:r>
              <a:rPr lang="en-US" sz="2000" dirty="0"/>
              <a:t>Stevens and Wilson found for insects, sex in </a:t>
            </a:r>
            <a:r>
              <a:rPr lang="en-US" sz="2000" dirty="0" smtClean="0"/>
              <a:t>many organisms </a:t>
            </a:r>
            <a:r>
              <a:rPr lang="en-US" sz="2000" dirty="0"/>
              <a:t>is determined by a pair of chromosomes, the </a:t>
            </a:r>
            <a:r>
              <a:rPr lang="en-US" sz="2000" dirty="0" smtClean="0"/>
              <a:t>sex chromosomes</a:t>
            </a:r>
            <a:r>
              <a:rPr lang="en-US" sz="2000" dirty="0"/>
              <a:t>, which differ between males and females</a:t>
            </a:r>
            <a:r>
              <a:rPr lang="en-US" sz="2000" dirty="0" smtClean="0"/>
              <a:t>.</a:t>
            </a:r>
            <a:endParaRPr lang="en-US" sz="2000" dirty="0"/>
          </a:p>
        </p:txBody>
      </p:sp>
    </p:spTree>
    <p:extLst>
      <p:ext uri="{BB962C8B-B14F-4D97-AF65-F5344CB8AC3E}">
        <p14:creationId xmlns:p14="http://schemas.microsoft.com/office/powerpoint/2010/main" xmlns="" val="223515835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TotalTime>
  <Words>3072</Words>
  <Application>Microsoft Office PowerPoint</Application>
  <PresentationFormat>On-screen Show (4:3)</PresentationFormat>
  <Paragraphs>147</Paragraphs>
  <Slides>25</Slides>
  <Notes>1</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Office Theme</vt: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uuee</dc:creator>
  <cp:lastModifiedBy>DR.Ahmed Saker 2O14</cp:lastModifiedBy>
  <cp:revision>33</cp:revision>
  <dcterms:created xsi:type="dcterms:W3CDTF">2006-08-16T00:00:00Z</dcterms:created>
  <dcterms:modified xsi:type="dcterms:W3CDTF">2019-03-26T16:15:59Z</dcterms:modified>
</cp:coreProperties>
</file>