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3" r:id="rId3"/>
    <p:sldId id="257" r:id="rId4"/>
    <p:sldId id="259" r:id="rId5"/>
    <p:sldId id="264" r:id="rId6"/>
    <p:sldId id="260" r:id="rId7"/>
    <p:sldId id="266" r:id="rId8"/>
    <p:sldId id="267" r:id="rId9"/>
    <p:sldId id="268" r:id="rId10"/>
    <p:sldId id="275" r:id="rId11"/>
    <p:sldId id="269" r:id="rId12"/>
    <p:sldId id="270" r:id="rId13"/>
    <p:sldId id="276" r:id="rId14"/>
    <p:sldId id="271" r:id="rId15"/>
    <p:sldId id="272" r:id="rId16"/>
    <p:sldId id="278" r:id="rId17"/>
    <p:sldId id="258" r:id="rId18"/>
    <p:sldId id="27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6" d="100"/>
          <a:sy n="36" d="100"/>
        </p:scale>
        <p:origin x="-10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3/12/2019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3/12/2019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zsh@uomustansiriyah.edu.iq" TargetMode="External"/><Relationship Id="rId2" Type="http://schemas.openxmlformats.org/officeDocument/2006/relationships/hyperlink" Target="mailto:esraa_hassan17@yahoo.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914400"/>
            <a:ext cx="8686800" cy="5016758"/>
          </a:xfrm>
          <a:prstGeom prst="rect">
            <a:avLst/>
          </a:prstGeom>
        </p:spPr>
        <p:txBody>
          <a:bodyPr wrap="square">
            <a:spAutoFit/>
          </a:bodyPr>
          <a:lstStyle/>
          <a:p>
            <a:pPr lvl="0" algn="ctr"/>
            <a:r>
              <a:rPr lang="en-US" sz="3200" dirty="0">
                <a:solidFill>
                  <a:srgbClr val="04617B"/>
                </a:solidFill>
              </a:rPr>
              <a:t>genetic course</a:t>
            </a:r>
            <a:br>
              <a:rPr lang="en-US" sz="3200" dirty="0">
                <a:solidFill>
                  <a:srgbClr val="04617B"/>
                </a:solidFill>
              </a:rPr>
            </a:br>
            <a:r>
              <a:rPr lang="en-US" sz="3200" dirty="0">
                <a:solidFill>
                  <a:srgbClr val="04617B"/>
                </a:solidFill>
              </a:rPr>
              <a:t>lecture </a:t>
            </a:r>
            <a:r>
              <a:rPr lang="en-US" sz="3200" dirty="0" smtClean="0">
                <a:solidFill>
                  <a:srgbClr val="04617B"/>
                </a:solidFill>
              </a:rPr>
              <a:t>(3)</a:t>
            </a:r>
            <a:endParaRPr lang="en-US" sz="3200" dirty="0">
              <a:solidFill>
                <a:srgbClr val="04617B"/>
              </a:solidFill>
            </a:endParaRPr>
          </a:p>
          <a:p>
            <a:pPr lvl="0" algn="ctr"/>
            <a:r>
              <a:rPr lang="en-US" sz="3200" dirty="0">
                <a:solidFill>
                  <a:srgbClr val="04617B"/>
                </a:solidFill>
                <a:latin typeface="Times New Roman"/>
                <a:ea typeface="Times New Roman"/>
              </a:rPr>
              <a:t>Modified Mendelian </a:t>
            </a:r>
            <a:r>
              <a:rPr lang="en-US" sz="3200" dirty="0" smtClean="0">
                <a:solidFill>
                  <a:srgbClr val="04617B"/>
                </a:solidFill>
                <a:latin typeface="Times New Roman"/>
                <a:ea typeface="Times New Roman"/>
              </a:rPr>
              <a:t>dihybrid</a:t>
            </a:r>
          </a:p>
          <a:p>
            <a:pPr lvl="0" algn="ctr"/>
            <a:r>
              <a:rPr lang="en-US" sz="3200" dirty="0" smtClean="0">
                <a:solidFill>
                  <a:srgbClr val="04617B"/>
                </a:solidFill>
                <a:latin typeface="Times New Roman"/>
                <a:ea typeface="Times New Roman"/>
              </a:rPr>
              <a:t> </a:t>
            </a:r>
            <a:r>
              <a:rPr lang="en-US" sz="3200" dirty="0">
                <a:solidFill>
                  <a:srgbClr val="04617B"/>
                </a:solidFill>
                <a:latin typeface="Times New Roman"/>
                <a:ea typeface="Times New Roman"/>
              </a:rPr>
              <a:t>(dominance , lethal gene ) </a:t>
            </a:r>
            <a:endParaRPr lang="en-US" sz="3200" dirty="0" smtClean="0">
              <a:solidFill>
                <a:srgbClr val="04617B"/>
              </a:solidFill>
              <a:latin typeface="Times New Roman"/>
              <a:ea typeface="Times New Roman"/>
            </a:endParaRPr>
          </a:p>
          <a:p>
            <a:pPr lvl="0" algn="ctr"/>
            <a:r>
              <a:rPr lang="en-US" sz="3200" dirty="0" smtClean="0">
                <a:solidFill>
                  <a:srgbClr val="04617B"/>
                </a:solidFill>
                <a:latin typeface="Times New Roman"/>
              </a:rPr>
              <a:t>Dr</a:t>
            </a:r>
            <a:r>
              <a:rPr lang="en-US" sz="3200" dirty="0">
                <a:solidFill>
                  <a:srgbClr val="04617B"/>
                </a:solidFill>
                <a:latin typeface="Times New Roman"/>
              </a:rPr>
              <a:t>. </a:t>
            </a:r>
            <a:r>
              <a:rPr lang="en-US" sz="3200" dirty="0" err="1">
                <a:solidFill>
                  <a:srgbClr val="04617B"/>
                </a:solidFill>
                <a:latin typeface="Times New Roman"/>
              </a:rPr>
              <a:t>israa</a:t>
            </a:r>
            <a:r>
              <a:rPr lang="en-US" sz="3200" dirty="0">
                <a:solidFill>
                  <a:srgbClr val="04617B"/>
                </a:solidFill>
                <a:latin typeface="Times New Roman"/>
              </a:rPr>
              <a:t> </a:t>
            </a:r>
            <a:r>
              <a:rPr lang="en-US" sz="3200" dirty="0" err="1">
                <a:solidFill>
                  <a:srgbClr val="04617B"/>
                </a:solidFill>
                <a:latin typeface="Times New Roman"/>
              </a:rPr>
              <a:t>hussein</a:t>
            </a:r>
            <a:r>
              <a:rPr lang="en-US" sz="3200" dirty="0">
                <a:solidFill>
                  <a:srgbClr val="04617B"/>
                </a:solidFill>
                <a:latin typeface="Times New Roman"/>
              </a:rPr>
              <a:t> </a:t>
            </a:r>
            <a:r>
              <a:rPr lang="en-US" sz="3200" dirty="0" err="1">
                <a:solidFill>
                  <a:srgbClr val="04617B"/>
                </a:solidFill>
                <a:latin typeface="Times New Roman"/>
              </a:rPr>
              <a:t>hamzah</a:t>
            </a:r>
            <a:endParaRPr lang="en-US" sz="3200" dirty="0">
              <a:solidFill>
                <a:srgbClr val="04617B"/>
              </a:solidFill>
              <a:latin typeface="Times New Roman"/>
            </a:endParaRPr>
          </a:p>
          <a:p>
            <a:pPr lvl="0" algn="ctr"/>
            <a:r>
              <a:rPr lang="en-US" sz="3200" dirty="0">
                <a:solidFill>
                  <a:srgbClr val="04617B"/>
                </a:solidFill>
                <a:latin typeface="Times New Roman"/>
              </a:rPr>
              <a:t>email: </a:t>
            </a:r>
            <a:r>
              <a:rPr lang="en-US" sz="3200" dirty="0">
                <a:solidFill>
                  <a:srgbClr val="04617B"/>
                </a:solidFill>
                <a:latin typeface="Times New Roman"/>
                <a:hlinkClick r:id="rId2"/>
              </a:rPr>
              <a:t>esraa_hassan17@yahoo.com</a:t>
            </a:r>
            <a:endParaRPr lang="en-US" sz="3200" dirty="0">
              <a:solidFill>
                <a:srgbClr val="04617B"/>
              </a:solidFill>
              <a:latin typeface="Times New Roman"/>
            </a:endParaRPr>
          </a:p>
          <a:p>
            <a:pPr lvl="0" algn="ctr"/>
            <a:r>
              <a:rPr lang="en-US" sz="3200" dirty="0">
                <a:solidFill>
                  <a:srgbClr val="04617B"/>
                </a:solidFill>
                <a:latin typeface="Times New Roman"/>
                <a:hlinkClick r:id="rId3"/>
              </a:rPr>
              <a:t>szsh@uomustansiriyah.edu.iq</a:t>
            </a:r>
            <a:endParaRPr lang="en-US" sz="3200" dirty="0">
              <a:solidFill>
                <a:srgbClr val="04617B"/>
              </a:solidFill>
              <a:latin typeface="Times New Roman"/>
            </a:endParaRPr>
          </a:p>
          <a:p>
            <a:pPr lvl="0" algn="ctr"/>
            <a:r>
              <a:rPr lang="en-US" sz="3200" b="1" dirty="0">
                <a:solidFill>
                  <a:srgbClr val="002060"/>
                </a:solidFill>
                <a:latin typeface="Times New Roman"/>
              </a:rPr>
              <a:t>Reference book</a:t>
            </a:r>
            <a:r>
              <a:rPr lang="en-US" sz="3200" dirty="0">
                <a:solidFill>
                  <a:srgbClr val="04617B"/>
                </a:solidFill>
                <a:latin typeface="Times New Roman"/>
              </a:rPr>
              <a:t>: </a:t>
            </a:r>
            <a:r>
              <a:rPr lang="en-US" sz="3200" dirty="0">
                <a:solidFill>
                  <a:srgbClr val="C00000"/>
                </a:solidFill>
                <a:latin typeface="Times New Roman"/>
              </a:rPr>
              <a:t>genetic (Conceptual-Approach) fourth edition (</a:t>
            </a:r>
            <a:r>
              <a:rPr lang="en-US" sz="3200" dirty="0" smtClean="0">
                <a:solidFill>
                  <a:srgbClr val="C00000"/>
                </a:solidFill>
                <a:latin typeface="Times New Roman"/>
              </a:rPr>
              <a:t>2012)</a:t>
            </a:r>
            <a:endParaRPr lang="en-US" sz="3200" dirty="0">
              <a:solidFill>
                <a:srgbClr val="C00000"/>
              </a:solidFill>
              <a:latin typeface="Times New Roman"/>
            </a:endParaRPr>
          </a:p>
          <a:p>
            <a:pPr lvl="0" algn="ctr"/>
            <a:r>
              <a:rPr lang="en-US" sz="3200" b="1" dirty="0">
                <a:solidFill>
                  <a:srgbClr val="0070C0"/>
                </a:solidFill>
                <a:latin typeface="Times New Roman"/>
              </a:rPr>
              <a:t>Author: Benjamin C. Pierce</a:t>
            </a:r>
            <a:endParaRPr lang="en-US" sz="3200" b="1" dirty="0">
              <a:solidFill>
                <a:srgbClr val="0070C0"/>
              </a:solidFill>
              <a:latin typeface="Constantia"/>
            </a:endParaRPr>
          </a:p>
        </p:txBody>
      </p:sp>
    </p:spTree>
    <p:extLst>
      <p:ext uri="{BB962C8B-B14F-4D97-AF65-F5344CB8AC3E}">
        <p14:creationId xmlns:p14="http://schemas.microsoft.com/office/powerpoint/2010/main" xmlns="" val="4472321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889844"/>
            <a:ext cx="8305800" cy="4401205"/>
          </a:xfrm>
          <a:prstGeom prst="rect">
            <a:avLst/>
          </a:prstGeom>
        </p:spPr>
        <p:txBody>
          <a:bodyPr wrap="square">
            <a:spAutoFit/>
          </a:bodyPr>
          <a:lstStyle/>
          <a:p>
            <a:pPr algn="just"/>
            <a:r>
              <a:rPr lang="en-US" sz="2000" dirty="0">
                <a:solidFill>
                  <a:prstClr val="black"/>
                </a:solidFill>
              </a:rPr>
              <a:t>• Incomplete </a:t>
            </a:r>
            <a:r>
              <a:rPr lang="en-US" sz="2000" dirty="0" smtClean="0">
                <a:solidFill>
                  <a:prstClr val="black"/>
                </a:solidFill>
              </a:rPr>
              <a:t>dominance summary</a:t>
            </a:r>
            <a:endParaRPr lang="en-US" sz="2000" dirty="0">
              <a:solidFill>
                <a:prstClr val="black"/>
              </a:solidFill>
            </a:endParaRPr>
          </a:p>
          <a:p>
            <a:pPr algn="just"/>
            <a:r>
              <a:rPr lang="en-US" sz="2000" dirty="0">
                <a:solidFill>
                  <a:prstClr val="black"/>
                </a:solidFill>
              </a:rPr>
              <a:t>Sometimes in a heterozygote dominant allele does not completely mask the phenotypic expression of the recessive allele and there occurs an intermediate phenotype in the heterozygote. This is called incomplete dominance.</a:t>
            </a:r>
          </a:p>
          <a:p>
            <a:pPr algn="just"/>
            <a:r>
              <a:rPr lang="en-US" sz="2000" dirty="0">
                <a:solidFill>
                  <a:prstClr val="black"/>
                </a:solidFill>
              </a:rPr>
              <a:t>• AA and Aa produce different phenotypes. Hybrid (</a:t>
            </a:r>
            <a:r>
              <a:rPr lang="en-US" sz="2000" dirty="0" err="1">
                <a:solidFill>
                  <a:prstClr val="black"/>
                </a:solidFill>
              </a:rPr>
              <a:t>heterozygouse</a:t>
            </a:r>
            <a:r>
              <a:rPr lang="en-US" sz="2000" dirty="0">
                <a:solidFill>
                  <a:prstClr val="black"/>
                </a:solidFill>
              </a:rPr>
              <a:t> ) does not resemble either pure- </a:t>
            </a:r>
            <a:r>
              <a:rPr lang="en-US" sz="2000" dirty="0" err="1">
                <a:solidFill>
                  <a:prstClr val="black"/>
                </a:solidFill>
              </a:rPr>
              <a:t>breeing</a:t>
            </a:r>
            <a:r>
              <a:rPr lang="en-US" sz="2000" dirty="0">
                <a:solidFill>
                  <a:prstClr val="black"/>
                </a:solidFill>
              </a:rPr>
              <a:t> (</a:t>
            </a:r>
            <a:r>
              <a:rPr lang="en-US" sz="2000" dirty="0" err="1">
                <a:solidFill>
                  <a:prstClr val="black"/>
                </a:solidFill>
              </a:rPr>
              <a:t>homozygouse</a:t>
            </a:r>
            <a:r>
              <a:rPr lang="en-US" sz="2000" dirty="0">
                <a:solidFill>
                  <a:prstClr val="black"/>
                </a:solidFill>
              </a:rPr>
              <a:t>)parents. thus incomplete dominance neither parental allele is dominant or recessive to the other.</a:t>
            </a:r>
          </a:p>
          <a:p>
            <a:pPr algn="just"/>
            <a:r>
              <a:rPr lang="en-US" sz="2000" dirty="0">
                <a:solidFill>
                  <a:prstClr val="black"/>
                </a:solidFill>
              </a:rPr>
              <a:t>• It is actually better here not to use the usual A and a as alleles codes. Using something like A1 and A2 is more logical because neither allele dominates over the other.</a:t>
            </a:r>
          </a:p>
          <a:p>
            <a:pPr algn="just"/>
            <a:r>
              <a:rPr lang="en-US" sz="2000" dirty="0">
                <a:solidFill>
                  <a:prstClr val="black"/>
                </a:solidFill>
              </a:rPr>
              <a:t>• So each genotype has a unique phenotype</a:t>
            </a:r>
          </a:p>
          <a:p>
            <a:pPr algn="just"/>
            <a:r>
              <a:rPr lang="en-US" sz="2000" dirty="0">
                <a:solidFill>
                  <a:prstClr val="black"/>
                </a:solidFill>
              </a:rPr>
              <a:t> Example: flower color in 4 </a:t>
            </a:r>
            <a:r>
              <a:rPr lang="en-US" sz="2000" dirty="0" err="1">
                <a:solidFill>
                  <a:prstClr val="black"/>
                </a:solidFill>
              </a:rPr>
              <a:t>o'clocks</a:t>
            </a:r>
            <a:endParaRPr lang="en-US" sz="2000" dirty="0">
              <a:solidFill>
                <a:prstClr val="black"/>
              </a:solidFill>
            </a:endParaRPr>
          </a:p>
        </p:txBody>
      </p:sp>
    </p:spTree>
    <p:extLst>
      <p:ext uri="{BB962C8B-B14F-4D97-AF65-F5344CB8AC3E}">
        <p14:creationId xmlns:p14="http://schemas.microsoft.com/office/powerpoint/2010/main" xmlns="" val="23806343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09600"/>
            <a:ext cx="8305800" cy="5940088"/>
          </a:xfrm>
          <a:prstGeom prst="rect">
            <a:avLst/>
          </a:prstGeom>
        </p:spPr>
        <p:txBody>
          <a:bodyPr wrap="square">
            <a:spAutoFit/>
          </a:bodyPr>
          <a:lstStyle/>
          <a:p>
            <a:pPr algn="just"/>
            <a:r>
              <a:rPr lang="en-US" sz="2000" b="1" dirty="0" smtClean="0"/>
              <a:t>3-Codominance</a:t>
            </a:r>
            <a:r>
              <a:rPr lang="en-US" sz="2000" dirty="0"/>
              <a:t>: Sometimes both alleles of a gene in a heterozygote lack the dominant and recessive relationship, i.e., each allele is capable of some degree of phenotypic expression. In a sense, codominance is no dominance at all, the heterozygote showing the phenotypes of both homozygotes. Hence, heterozygote genotype gives rise to a phenotype distinctly different from either of the homozygous genotypes.</a:t>
            </a:r>
          </a:p>
          <a:p>
            <a:pPr algn="just"/>
            <a:r>
              <a:rPr lang="en-US" sz="2000" dirty="0"/>
              <a:t> As for incomplete dominance, each of the three genotypes produces its own unique phenotype the phenotypic and genotypic ratios coincide.  </a:t>
            </a:r>
          </a:p>
          <a:p>
            <a:pPr algn="just"/>
            <a:r>
              <a:rPr lang="en-US" sz="2000" dirty="0"/>
              <a:t> Symbolism for </a:t>
            </a:r>
            <a:r>
              <a:rPr lang="en-US" sz="2000" dirty="0" err="1"/>
              <a:t>codominant</a:t>
            </a:r>
            <a:r>
              <a:rPr lang="en-US" sz="2000" dirty="0"/>
              <a:t> alleles For </a:t>
            </a:r>
            <a:r>
              <a:rPr lang="en-US" sz="2000" dirty="0" err="1"/>
              <a:t>codominant</a:t>
            </a:r>
            <a:r>
              <a:rPr lang="en-US" sz="2000" dirty="0"/>
              <a:t> alleles, all upper case base symbols with different superscripts are used letters indicate that each allele can express itself to some degree even when in the presence of its alternative allele (heterozygous).</a:t>
            </a:r>
          </a:p>
          <a:p>
            <a:pPr algn="just"/>
            <a:r>
              <a:rPr lang="en-US" sz="2000" dirty="0"/>
              <a:t>Examples. </a:t>
            </a:r>
            <a:endParaRPr lang="en-US" sz="2000" dirty="0" smtClean="0"/>
          </a:p>
          <a:p>
            <a:pPr algn="just"/>
            <a:r>
              <a:rPr lang="en-US" sz="2000" dirty="0" smtClean="0"/>
              <a:t>1</a:t>
            </a:r>
            <a:r>
              <a:rPr lang="en-US" sz="2000" dirty="0"/>
              <a:t>. The coat color of the Shorthorn breed of cattle represents a classical example of codominance. When a cattle of red coat (CRCR) is crossed with the cattle of white coat (</a:t>
            </a:r>
            <a:r>
              <a:rPr lang="en-US" sz="2000" dirty="0" err="1"/>
              <a:t>CwCw</a:t>
            </a:r>
            <a:r>
              <a:rPr lang="en-US" sz="2000" dirty="0"/>
              <a:t>), the F1 heterozygote or hybrid is found to possess roan coat (CRCW) (Fig.). In roan coat the red and white hairs occur in definite patches but no hair has intermediate color of red and white.</a:t>
            </a:r>
          </a:p>
        </p:txBody>
      </p:sp>
    </p:spTree>
    <p:extLst>
      <p:ext uri="{BB962C8B-B14F-4D97-AF65-F5344CB8AC3E}">
        <p14:creationId xmlns:p14="http://schemas.microsoft.com/office/powerpoint/2010/main" xmlns="" val="41656602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12845"/>
            <a:ext cx="7848600" cy="4708981"/>
          </a:xfrm>
          <a:prstGeom prst="rect">
            <a:avLst/>
          </a:prstGeom>
        </p:spPr>
        <p:txBody>
          <a:bodyPr wrap="square">
            <a:spAutoFit/>
          </a:bodyPr>
          <a:lstStyle/>
          <a:p>
            <a:pPr algn="just"/>
            <a:r>
              <a:rPr lang="en-US" sz="2000" dirty="0"/>
              <a:t>2- The alleles governing the M-N blood group system in humans are </a:t>
            </a:r>
            <a:r>
              <a:rPr lang="en-US" sz="2000" dirty="0" err="1"/>
              <a:t>codominants</a:t>
            </a:r>
            <a:r>
              <a:rPr lang="en-US" sz="2000" dirty="0"/>
              <a:t> and may be represented by the symbols LM and LN, base letter L being assigned in honor of its discoverers Landsteiner and Levine). Here, three blood groups are possible–M, N and MN–and these are determined by the genotypes LMLM, LNLN, and LM LN, respectively. Blood groups actually represent the presence of an immunological antigen on the surface of red blood cells. People of LMLN genotype have both antigens. In the following summary chart, agglutination is represented by + and </a:t>
            </a:r>
            <a:r>
              <a:rPr lang="en-US" sz="2000" dirty="0" err="1"/>
              <a:t>nonagglutination</a:t>
            </a:r>
            <a:r>
              <a:rPr lang="en-US" sz="2000" dirty="0"/>
              <a:t> by – sign</a:t>
            </a:r>
          </a:p>
          <a:p>
            <a:pPr algn="just"/>
            <a:endParaRPr lang="en-US" sz="2000" dirty="0"/>
          </a:p>
          <a:p>
            <a:pPr algn="just"/>
            <a:r>
              <a:rPr lang="en-US" sz="2000" dirty="0"/>
              <a:t>Genotype	Reaction with antisera</a:t>
            </a:r>
          </a:p>
          <a:p>
            <a:pPr algn="just"/>
            <a:r>
              <a:rPr lang="en-US" sz="2000" dirty="0"/>
              <a:t>Anti–M           Anti–N	Blood group</a:t>
            </a:r>
          </a:p>
          <a:p>
            <a:pPr algn="just"/>
            <a:r>
              <a:rPr lang="en-US" sz="2000" dirty="0"/>
              <a:t>LM </a:t>
            </a:r>
            <a:r>
              <a:rPr lang="en-US" sz="2000" dirty="0" err="1"/>
              <a:t>LM</a:t>
            </a:r>
            <a:r>
              <a:rPr lang="en-US" sz="2000" dirty="0"/>
              <a:t> 	+               </a:t>
            </a:r>
            <a:r>
              <a:rPr lang="en-US" sz="2000" dirty="0" smtClean="0"/>
              <a:t>-            </a:t>
            </a:r>
            <a:r>
              <a:rPr lang="en-US" sz="2000" dirty="0"/>
              <a:t>	</a:t>
            </a:r>
            <a:r>
              <a:rPr lang="en-US" sz="2000" dirty="0" smtClean="0"/>
              <a:t> M</a:t>
            </a:r>
            <a:endParaRPr lang="en-US" sz="2000" dirty="0"/>
          </a:p>
          <a:p>
            <a:pPr algn="just"/>
            <a:r>
              <a:rPr lang="en-US" sz="2000" dirty="0"/>
              <a:t>LMLN	+                 </a:t>
            </a:r>
            <a:r>
              <a:rPr lang="en-US" sz="2000" dirty="0" smtClean="0"/>
              <a:t>+             MN</a:t>
            </a:r>
            <a:endParaRPr lang="en-US" sz="2000" dirty="0"/>
          </a:p>
          <a:p>
            <a:pPr algn="just"/>
            <a:r>
              <a:rPr lang="en-US" sz="2000" dirty="0"/>
              <a:t>LNLN	_                 +</a:t>
            </a:r>
            <a:r>
              <a:rPr lang="en-US" sz="2000" dirty="0" smtClean="0"/>
              <a:t>             NN</a:t>
            </a:r>
            <a:endParaRPr lang="en-US" sz="2000" dirty="0"/>
          </a:p>
        </p:txBody>
      </p:sp>
    </p:spTree>
    <p:extLst>
      <p:ext uri="{BB962C8B-B14F-4D97-AF65-F5344CB8AC3E}">
        <p14:creationId xmlns:p14="http://schemas.microsoft.com/office/powerpoint/2010/main" xmlns="" val="6031997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762000"/>
            <a:ext cx="8153400" cy="4662815"/>
          </a:xfrm>
          <a:prstGeom prst="rect">
            <a:avLst/>
          </a:prstGeom>
        </p:spPr>
        <p:txBody>
          <a:bodyPr wrap="square">
            <a:spAutoFit/>
          </a:bodyPr>
          <a:lstStyle/>
          <a:p>
            <a:pPr algn="just">
              <a:lnSpc>
                <a:spcPct val="150000"/>
              </a:lnSpc>
            </a:pPr>
            <a:r>
              <a:rPr lang="en-US" dirty="0" smtClean="0">
                <a:solidFill>
                  <a:prstClr val="black"/>
                </a:solidFill>
              </a:rPr>
              <a:t>3- in </a:t>
            </a:r>
            <a:r>
              <a:rPr lang="en-US" dirty="0">
                <a:solidFill>
                  <a:prstClr val="black"/>
                </a:solidFill>
              </a:rPr>
              <a:t>the ABO blood group system, chemical modifications to a glycoprotein (the H antigen) on the surfaces of blood cells are controlled by three alleles, two of which are co-dominant to each other (IA, IB) and dominant over the recessive </a:t>
            </a:r>
            <a:r>
              <a:rPr lang="en-US" dirty="0" err="1">
                <a:solidFill>
                  <a:prstClr val="black"/>
                </a:solidFill>
              </a:rPr>
              <a:t>i</a:t>
            </a:r>
            <a:r>
              <a:rPr lang="en-US" dirty="0">
                <a:solidFill>
                  <a:prstClr val="black"/>
                </a:solidFill>
              </a:rPr>
              <a:t> at the ABO locus. The IA and IB alleles produce different modifications. The enzyme coded for by IA adds an N-</a:t>
            </a:r>
            <a:r>
              <a:rPr lang="en-US" dirty="0" err="1">
                <a:solidFill>
                  <a:prstClr val="black"/>
                </a:solidFill>
              </a:rPr>
              <a:t>acetylgalactosamine</a:t>
            </a:r>
            <a:r>
              <a:rPr lang="en-US" dirty="0">
                <a:solidFill>
                  <a:prstClr val="black"/>
                </a:solidFill>
              </a:rPr>
              <a:t> to the membrane-bound H antigen. The IB enzyme adds a galactose. The </a:t>
            </a:r>
            <a:r>
              <a:rPr lang="en-US" dirty="0" err="1">
                <a:solidFill>
                  <a:prstClr val="black"/>
                </a:solidFill>
              </a:rPr>
              <a:t>i</a:t>
            </a:r>
            <a:r>
              <a:rPr lang="en-US" dirty="0">
                <a:solidFill>
                  <a:prstClr val="black"/>
                </a:solidFill>
              </a:rPr>
              <a:t> allele produces no modification. Thus IA and IB alleles are each dominant to </a:t>
            </a:r>
            <a:r>
              <a:rPr lang="en-US" dirty="0" err="1">
                <a:solidFill>
                  <a:prstClr val="black"/>
                </a:solidFill>
              </a:rPr>
              <a:t>i</a:t>
            </a:r>
            <a:r>
              <a:rPr lang="en-US" dirty="0">
                <a:solidFill>
                  <a:prstClr val="black"/>
                </a:solidFill>
              </a:rPr>
              <a:t> (IAIA and </a:t>
            </a:r>
            <a:r>
              <a:rPr lang="en-US" dirty="0" err="1">
                <a:solidFill>
                  <a:prstClr val="black"/>
                </a:solidFill>
              </a:rPr>
              <a:t>IAi</a:t>
            </a:r>
            <a:r>
              <a:rPr lang="en-US" dirty="0">
                <a:solidFill>
                  <a:prstClr val="black"/>
                </a:solidFill>
              </a:rPr>
              <a:t> individuals both have type A blood, and IBIB and </a:t>
            </a:r>
            <a:r>
              <a:rPr lang="en-US" dirty="0" err="1">
                <a:solidFill>
                  <a:prstClr val="black"/>
                </a:solidFill>
              </a:rPr>
              <a:t>IBi</a:t>
            </a:r>
            <a:r>
              <a:rPr lang="en-US" dirty="0">
                <a:solidFill>
                  <a:prstClr val="black"/>
                </a:solidFill>
              </a:rPr>
              <a:t> individuals both have type B blood, but IAIB individuals have both modifications on their blood cells and thus have type AB blood, so the IA and IB alleles are said to be co-dominant).</a:t>
            </a:r>
          </a:p>
          <a:p>
            <a:pPr algn="just">
              <a:lnSpc>
                <a:spcPct val="150000"/>
              </a:lnSpc>
            </a:pPr>
            <a:endParaRPr lang="en-US" dirty="0">
              <a:solidFill>
                <a:prstClr val="black"/>
              </a:solidFill>
            </a:endParaRPr>
          </a:p>
        </p:txBody>
      </p:sp>
    </p:spTree>
    <p:extLst>
      <p:ext uri="{BB962C8B-B14F-4D97-AF65-F5344CB8AC3E}">
        <p14:creationId xmlns:p14="http://schemas.microsoft.com/office/powerpoint/2010/main" xmlns="" val="19787138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199" y="685800"/>
            <a:ext cx="8215745" cy="4401205"/>
          </a:xfrm>
          <a:prstGeom prst="rect">
            <a:avLst/>
          </a:prstGeom>
        </p:spPr>
        <p:txBody>
          <a:bodyPr wrap="square">
            <a:spAutoFit/>
          </a:bodyPr>
          <a:lstStyle/>
          <a:p>
            <a:pPr algn="just"/>
            <a:r>
              <a:rPr lang="en-US" sz="2000" dirty="0" smtClean="0"/>
              <a:t>4- </a:t>
            </a:r>
            <a:r>
              <a:rPr lang="en-US" sz="2000" dirty="0"/>
              <a:t>The inheritance pattern of human disease sickle-cell anemia shows, Besides many other genetic phenomena, the incomplete dominance (at cellular or cell shape level) and codominance (at molecular, i.e., </a:t>
            </a:r>
            <a:r>
              <a:rPr lang="en-US" sz="2000" dirty="0" err="1"/>
              <a:t>haemoglobin</a:t>
            </a:r>
            <a:r>
              <a:rPr lang="en-US" sz="2000" dirty="0"/>
              <a:t> level). The gene pair concerned </a:t>
            </a:r>
            <a:r>
              <a:rPr lang="en-US" sz="2000" dirty="0" err="1"/>
              <a:t>HbA</a:t>
            </a:r>
            <a:r>
              <a:rPr lang="en-US" sz="2000" dirty="0"/>
              <a:t> (for </a:t>
            </a:r>
            <a:r>
              <a:rPr lang="en-US" sz="2000" dirty="0" err="1"/>
              <a:t>haemoglobin</a:t>
            </a:r>
            <a:r>
              <a:rPr lang="en-US" sz="2000" dirty="0"/>
              <a:t> A) and </a:t>
            </a:r>
            <a:r>
              <a:rPr lang="en-US" sz="2000" dirty="0" err="1"/>
              <a:t>HbS</a:t>
            </a:r>
            <a:r>
              <a:rPr lang="en-US" sz="2000" dirty="0"/>
              <a:t> (for </a:t>
            </a:r>
            <a:r>
              <a:rPr lang="en-US" sz="2000" dirty="0" err="1"/>
              <a:t>haemoglobin</a:t>
            </a:r>
            <a:r>
              <a:rPr lang="en-US" sz="2000" dirty="0"/>
              <a:t> S) affects the oxygen transport molecule </a:t>
            </a:r>
            <a:r>
              <a:rPr lang="en-US" sz="2000" dirty="0" err="1"/>
              <a:t>haemoglobin</a:t>
            </a:r>
            <a:r>
              <a:rPr lang="en-US" sz="2000" dirty="0"/>
              <a:t> the major constituent of red blood cells (erythrocytes). The three genotypes have different phenotypes, as follows</a:t>
            </a:r>
          </a:p>
          <a:p>
            <a:pPr algn="just"/>
            <a:r>
              <a:rPr lang="en-US" sz="2000" dirty="0" smtClean="0"/>
              <a:t>Sickle </a:t>
            </a:r>
            <a:r>
              <a:rPr lang="en-US" sz="2000" dirty="0"/>
              <a:t>cell carrier            x           sickle cell carrier </a:t>
            </a:r>
          </a:p>
          <a:p>
            <a:pPr algn="just"/>
            <a:r>
              <a:rPr lang="en-US" sz="2000" dirty="0"/>
              <a:t> P1     </a:t>
            </a:r>
            <a:r>
              <a:rPr lang="en-US" sz="2000" dirty="0" smtClean="0"/>
              <a:t>   </a:t>
            </a:r>
            <a:r>
              <a:rPr lang="en-US" sz="2000" dirty="0"/>
              <a:t>(</a:t>
            </a:r>
            <a:r>
              <a:rPr lang="en-US" sz="2000" dirty="0" err="1"/>
              <a:t>HbA</a:t>
            </a:r>
            <a:r>
              <a:rPr lang="en-US" sz="2000" dirty="0"/>
              <a:t> /</a:t>
            </a:r>
            <a:r>
              <a:rPr lang="en-US" sz="2000" dirty="0" err="1"/>
              <a:t>HbS</a:t>
            </a:r>
            <a:r>
              <a:rPr lang="en-US" sz="2000" dirty="0"/>
              <a:t>)                  </a:t>
            </a:r>
            <a:r>
              <a:rPr lang="en-US" sz="2000" dirty="0" smtClean="0"/>
              <a:t>     </a:t>
            </a:r>
            <a:r>
              <a:rPr lang="en-US" sz="2000" dirty="0"/>
              <a:t>(</a:t>
            </a:r>
            <a:r>
              <a:rPr lang="en-US" sz="2000" dirty="0" err="1"/>
              <a:t>HbA</a:t>
            </a:r>
            <a:r>
              <a:rPr lang="en-US" sz="2000" dirty="0"/>
              <a:t>/ </a:t>
            </a:r>
            <a:r>
              <a:rPr lang="en-US" sz="2000" dirty="0" err="1"/>
              <a:t>HbS</a:t>
            </a:r>
            <a:r>
              <a:rPr lang="en-US" sz="2000" dirty="0"/>
              <a:t>)</a:t>
            </a:r>
          </a:p>
          <a:p>
            <a:pPr algn="just"/>
            <a:endParaRPr lang="en-US" sz="2000" dirty="0"/>
          </a:p>
          <a:p>
            <a:pPr algn="just"/>
            <a:r>
              <a:rPr lang="en-US" sz="2000" dirty="0"/>
              <a:t>	</a:t>
            </a:r>
          </a:p>
          <a:p>
            <a:pPr algn="just"/>
            <a:r>
              <a:rPr lang="en-US" sz="2000" dirty="0"/>
              <a:t>F1      </a:t>
            </a:r>
            <a:r>
              <a:rPr lang="en-US" sz="2000" dirty="0" err="1"/>
              <a:t>HbA</a:t>
            </a:r>
            <a:r>
              <a:rPr lang="en-US" sz="2000" dirty="0"/>
              <a:t>/ </a:t>
            </a:r>
            <a:r>
              <a:rPr lang="en-US" sz="2000" dirty="0" err="1"/>
              <a:t>HbA</a:t>
            </a:r>
            <a:r>
              <a:rPr lang="en-US" sz="2000" dirty="0"/>
              <a:t>        </a:t>
            </a:r>
            <a:r>
              <a:rPr lang="en-US" sz="2000" dirty="0" smtClean="0"/>
              <a:t> </a:t>
            </a:r>
            <a:r>
              <a:rPr lang="en-US" sz="2000" dirty="0" err="1"/>
              <a:t>HbA</a:t>
            </a:r>
            <a:r>
              <a:rPr lang="en-US" sz="2000" dirty="0"/>
              <a:t>/ </a:t>
            </a:r>
            <a:r>
              <a:rPr lang="en-US" sz="2000" dirty="0" err="1"/>
              <a:t>HbS</a:t>
            </a:r>
            <a:r>
              <a:rPr lang="en-US" sz="2000" dirty="0"/>
              <a:t>                </a:t>
            </a:r>
            <a:r>
              <a:rPr lang="en-US" sz="2000" dirty="0" err="1"/>
              <a:t>HbA</a:t>
            </a:r>
            <a:r>
              <a:rPr lang="en-US" sz="2000" dirty="0"/>
              <a:t>/ </a:t>
            </a:r>
            <a:r>
              <a:rPr lang="en-US" sz="2000" dirty="0" err="1"/>
              <a:t>HbS</a:t>
            </a:r>
            <a:r>
              <a:rPr lang="en-US" sz="2000" dirty="0"/>
              <a:t>       </a:t>
            </a:r>
            <a:r>
              <a:rPr lang="en-US" sz="2000" dirty="0" err="1"/>
              <a:t>HbS</a:t>
            </a:r>
            <a:r>
              <a:rPr lang="en-US" sz="2000" dirty="0"/>
              <a:t>/ </a:t>
            </a:r>
            <a:r>
              <a:rPr lang="en-US" sz="2000" dirty="0" err="1"/>
              <a:t>HbS</a:t>
            </a:r>
            <a:r>
              <a:rPr lang="en-US" sz="2000" dirty="0"/>
              <a:t>                     </a:t>
            </a:r>
          </a:p>
          <a:p>
            <a:pPr algn="just"/>
            <a:endParaRPr lang="en-US" sz="2000" dirty="0"/>
          </a:p>
          <a:p>
            <a:pPr algn="just"/>
            <a:r>
              <a:rPr lang="en-US" sz="2000" dirty="0"/>
              <a:t>                              </a:t>
            </a:r>
            <a:r>
              <a:rPr lang="en-US" sz="2000" dirty="0" smtClean="0"/>
              <a:t>  </a:t>
            </a:r>
            <a:r>
              <a:rPr lang="en-US" sz="2000" dirty="0"/>
              <a:t>Normal (</a:t>
            </a:r>
            <a:r>
              <a:rPr lang="en-US" sz="2000" dirty="0" smtClean="0"/>
              <a:t>heterozygous) With   sickle </a:t>
            </a:r>
            <a:r>
              <a:rPr lang="en-US" sz="2000" dirty="0" err="1" smtClean="0"/>
              <a:t>cellB</a:t>
            </a:r>
            <a:r>
              <a:rPr lang="en-US" sz="2000" dirty="0" smtClean="0"/>
              <a:t> trait </a:t>
            </a:r>
            <a:endParaRPr lang="en-US" sz="2000" dirty="0"/>
          </a:p>
        </p:txBody>
      </p:sp>
    </p:spTree>
    <p:extLst>
      <p:ext uri="{BB962C8B-B14F-4D97-AF65-F5344CB8AC3E}">
        <p14:creationId xmlns:p14="http://schemas.microsoft.com/office/powerpoint/2010/main" xmlns="" val="1446995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990600"/>
            <a:ext cx="8153400" cy="5324535"/>
          </a:xfrm>
          <a:prstGeom prst="rect">
            <a:avLst/>
          </a:prstGeom>
        </p:spPr>
        <p:txBody>
          <a:bodyPr wrap="square">
            <a:spAutoFit/>
          </a:bodyPr>
          <a:lstStyle/>
          <a:p>
            <a:pPr algn="just"/>
            <a:r>
              <a:rPr lang="en-US" sz="2000" dirty="0" err="1"/>
              <a:t>HbA</a:t>
            </a:r>
            <a:r>
              <a:rPr lang="en-US" sz="2000" dirty="0"/>
              <a:t> </a:t>
            </a:r>
            <a:r>
              <a:rPr lang="en-US" sz="2000" dirty="0" err="1"/>
              <a:t>HbA</a:t>
            </a:r>
            <a:r>
              <a:rPr lang="en-US" sz="2000" dirty="0"/>
              <a:t> : Normal. Red blood cells never sickled; they contain one type of </a:t>
            </a:r>
            <a:r>
              <a:rPr lang="en-US" sz="2000" dirty="0" err="1"/>
              <a:t>haemoglobin</a:t>
            </a:r>
            <a:r>
              <a:rPr lang="en-US" sz="2000" dirty="0"/>
              <a:t>, </a:t>
            </a:r>
            <a:r>
              <a:rPr lang="en-US" sz="2000" dirty="0" err="1"/>
              <a:t>i.e</a:t>
            </a:r>
            <a:r>
              <a:rPr lang="en-US" sz="2000" dirty="0"/>
              <a:t> </a:t>
            </a:r>
            <a:r>
              <a:rPr lang="en-US" sz="2000" dirty="0" err="1"/>
              <a:t>haemoglobin</a:t>
            </a:r>
            <a:r>
              <a:rPr lang="en-US" sz="2000" dirty="0"/>
              <a:t> A..,</a:t>
            </a:r>
          </a:p>
          <a:p>
            <a:pPr algn="just"/>
            <a:r>
              <a:rPr lang="en-US" sz="2000" dirty="0" err="1"/>
              <a:t>HbSHbS</a:t>
            </a:r>
            <a:r>
              <a:rPr lang="en-US" sz="2000" dirty="0"/>
              <a:t> : Severe, often fatal anemia. Red blood cells sickled-shaped; contain one type of </a:t>
            </a:r>
            <a:r>
              <a:rPr lang="en-US" sz="2000" dirty="0" err="1"/>
              <a:t>haemoglobin</a:t>
            </a:r>
            <a:r>
              <a:rPr lang="en-US" sz="2000" dirty="0"/>
              <a:t>, i.e., </a:t>
            </a:r>
            <a:r>
              <a:rPr lang="en-US" sz="2000" dirty="0" err="1"/>
              <a:t>haemoglobin</a:t>
            </a:r>
            <a:r>
              <a:rPr lang="en-US" sz="2000" dirty="0"/>
              <a:t> S</a:t>
            </a:r>
          </a:p>
          <a:p>
            <a:pPr algn="just"/>
            <a:r>
              <a:rPr lang="en-US" sz="2000" dirty="0" err="1"/>
              <a:t>HbA</a:t>
            </a:r>
            <a:r>
              <a:rPr lang="en-US" sz="2000" dirty="0"/>
              <a:t> </a:t>
            </a:r>
            <a:r>
              <a:rPr lang="en-US" sz="2000" dirty="0" err="1"/>
              <a:t>HbS</a:t>
            </a:r>
            <a:r>
              <a:rPr lang="en-US" sz="2000" dirty="0"/>
              <a:t> : No anemia. Red blood cells sickle-shaped only under abnormally low oxygen concentration contain both types of </a:t>
            </a:r>
            <a:r>
              <a:rPr lang="en-US" sz="2000" dirty="0" err="1"/>
              <a:t>haemoglobins</a:t>
            </a:r>
            <a:r>
              <a:rPr lang="en-US" sz="2000" dirty="0"/>
              <a:t>, i.e., </a:t>
            </a:r>
            <a:r>
              <a:rPr lang="en-US" sz="2000" dirty="0" err="1"/>
              <a:t>haemoglobin</a:t>
            </a:r>
            <a:r>
              <a:rPr lang="en-US" sz="2000" dirty="0"/>
              <a:t> A and </a:t>
            </a:r>
            <a:r>
              <a:rPr lang="en-US" sz="2000" dirty="0" err="1"/>
              <a:t>haemoglobin</a:t>
            </a:r>
            <a:r>
              <a:rPr lang="en-US" sz="2000" dirty="0"/>
              <a:t> S. Thus, in regard to anemia the </a:t>
            </a:r>
            <a:r>
              <a:rPr lang="en-US" sz="2000" dirty="0" err="1"/>
              <a:t>HbA</a:t>
            </a:r>
            <a:r>
              <a:rPr lang="en-US" sz="2000" dirty="0"/>
              <a:t> allele is dominant. In regard to blood cell shape there is incomplete dominance. And lastly, in regard to </a:t>
            </a:r>
            <a:r>
              <a:rPr lang="en-US" sz="2000" dirty="0" err="1"/>
              <a:t>haemoglobin</a:t>
            </a:r>
            <a:r>
              <a:rPr lang="en-US" sz="2000" dirty="0"/>
              <a:t>, there is codominance. The </a:t>
            </a:r>
            <a:r>
              <a:rPr lang="en-US" sz="2000" dirty="0" err="1"/>
              <a:t>HbS</a:t>
            </a:r>
            <a:r>
              <a:rPr lang="en-US" sz="2000" dirty="0"/>
              <a:t> allele in homozygous condition (</a:t>
            </a:r>
            <a:r>
              <a:rPr lang="en-US" sz="2000" dirty="0" err="1"/>
              <a:t>HbSHbS</a:t>
            </a:r>
            <a:r>
              <a:rPr lang="en-US" sz="2000" dirty="0"/>
              <a:t>) acts </a:t>
            </a:r>
            <a:r>
              <a:rPr lang="en-US" sz="2000" b="1" dirty="0"/>
              <a:t>as a lethal gene</a:t>
            </a:r>
            <a:r>
              <a:rPr lang="en-US" sz="2000" dirty="0"/>
              <a:t>, i.e., it causes the death of its bearer; the homozygotes dies of fatal anemia before they attain sexual maturity. </a:t>
            </a:r>
          </a:p>
          <a:p>
            <a:pPr algn="just"/>
            <a:r>
              <a:rPr lang="en-US" sz="2000" dirty="0"/>
              <a:t>A marriage between two carriers (i.e., heterozygotes possessing a deleterious recessive allele hidden from phenotypic expression by the dominant normal allele) results in carriers and disease free children in the ratio of 3 : 1, that changes, later on, into the ratio </a:t>
            </a:r>
            <a:r>
              <a:rPr lang="en-US" sz="2000" b="1" dirty="0"/>
              <a:t>of 2 : 1 due to the death of homozygotes.</a:t>
            </a:r>
          </a:p>
        </p:txBody>
      </p:sp>
    </p:spTree>
    <p:extLst>
      <p:ext uri="{BB962C8B-B14F-4D97-AF65-F5344CB8AC3E}">
        <p14:creationId xmlns:p14="http://schemas.microsoft.com/office/powerpoint/2010/main" xmlns="" val="21967288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1782" y="381000"/>
            <a:ext cx="8458200" cy="2862322"/>
          </a:xfrm>
          <a:prstGeom prst="rect">
            <a:avLst/>
          </a:prstGeom>
        </p:spPr>
        <p:txBody>
          <a:bodyPr wrap="square">
            <a:spAutoFit/>
          </a:bodyPr>
          <a:lstStyle/>
          <a:p>
            <a:pPr algn="just"/>
            <a:r>
              <a:rPr lang="en-US" sz="2000" b="1" dirty="0" smtClean="0">
                <a:solidFill>
                  <a:prstClr val="black"/>
                </a:solidFill>
              </a:rPr>
              <a:t>Over dominance</a:t>
            </a:r>
            <a:endParaRPr lang="en-US" sz="2000" b="1" dirty="0">
              <a:solidFill>
                <a:prstClr val="black"/>
              </a:solidFill>
            </a:endParaRPr>
          </a:p>
          <a:p>
            <a:pPr algn="just"/>
            <a:r>
              <a:rPr lang="en-US" sz="2000" dirty="0">
                <a:solidFill>
                  <a:prstClr val="black"/>
                </a:solidFill>
              </a:rPr>
              <a:t>In some instances, offspring can demonstrate a phenotype that is outside the range defined by both parents. In particular, the phenomenon known as </a:t>
            </a:r>
            <a:r>
              <a:rPr lang="en-US" sz="2000" dirty="0" smtClean="0">
                <a:solidFill>
                  <a:prstClr val="black"/>
                </a:solidFill>
              </a:rPr>
              <a:t>over dominance </a:t>
            </a:r>
            <a:r>
              <a:rPr lang="en-US" sz="2000" dirty="0">
                <a:solidFill>
                  <a:prstClr val="black"/>
                </a:solidFill>
              </a:rPr>
              <a:t>occurs when a heterozygote has a more extreme phenotype than that of either of its parents. Indeed, in a few examples, a trait that shows </a:t>
            </a:r>
            <a:r>
              <a:rPr lang="en-US" sz="2000" dirty="0" smtClean="0">
                <a:solidFill>
                  <a:prstClr val="black"/>
                </a:solidFill>
              </a:rPr>
              <a:t>over dominance </a:t>
            </a:r>
            <a:r>
              <a:rPr lang="en-US" sz="2000" dirty="0">
                <a:solidFill>
                  <a:prstClr val="black"/>
                </a:solidFill>
              </a:rPr>
              <a:t>sometimes confers a survival advantage in the heterozygote </a:t>
            </a:r>
            <a:endParaRPr lang="en-US" sz="2000" dirty="0" smtClean="0">
              <a:solidFill>
                <a:prstClr val="black"/>
              </a:solidFill>
            </a:endParaRPr>
          </a:p>
          <a:p>
            <a:pPr algn="just"/>
            <a:endParaRPr lang="en-US" sz="2000" dirty="0">
              <a:solidFill>
                <a:prstClr val="black"/>
              </a:solidFill>
            </a:endParaRPr>
          </a:p>
          <a:p>
            <a:pPr algn="just"/>
            <a:endParaRPr lang="en-US" sz="2000" dirty="0">
              <a:solidFill>
                <a:prstClr val="black"/>
              </a:solidFill>
            </a:endParaRPr>
          </a:p>
        </p:txBody>
      </p:sp>
    </p:spTree>
    <p:extLst>
      <p:ext uri="{BB962C8B-B14F-4D97-AF65-F5344CB8AC3E}">
        <p14:creationId xmlns:p14="http://schemas.microsoft.com/office/powerpoint/2010/main" xmlns="" val="9865540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474345"/>
            <a:ext cx="8534400" cy="3693319"/>
          </a:xfrm>
          <a:prstGeom prst="rect">
            <a:avLst/>
          </a:prstGeom>
        </p:spPr>
        <p:txBody>
          <a:bodyPr wrap="square">
            <a:spAutoFit/>
          </a:bodyPr>
          <a:lstStyle/>
          <a:p>
            <a:r>
              <a:rPr lang="en-US" dirty="0"/>
              <a:t>﻿Differences between dominance, 	 </a:t>
            </a:r>
            <a:r>
              <a:rPr lang="en-US" dirty="0" smtClean="0"/>
              <a:t> incomplete </a:t>
            </a:r>
            <a:r>
              <a:rPr lang="en-US" dirty="0"/>
              <a:t>dominance, 	 </a:t>
            </a:r>
            <a:r>
              <a:rPr lang="en-US" dirty="0" smtClean="0"/>
              <a:t> and codominance </a:t>
            </a:r>
            <a:r>
              <a:rPr lang="en-US" dirty="0"/>
              <a:t>	 </a:t>
            </a:r>
          </a:p>
          <a:p>
            <a:r>
              <a:rPr lang="en-US" dirty="0"/>
              <a:t>Type of Dominance 	Definition 	 </a:t>
            </a:r>
          </a:p>
          <a:p>
            <a:r>
              <a:rPr lang="en-US" dirty="0"/>
              <a:t>		 </a:t>
            </a:r>
          </a:p>
          <a:p>
            <a:r>
              <a:rPr lang="en-US" dirty="0"/>
              <a:t>Dominance 	</a:t>
            </a:r>
            <a:r>
              <a:rPr lang="en-US" dirty="0" smtClean="0"/>
              <a:t>                Phenotype </a:t>
            </a:r>
            <a:r>
              <a:rPr lang="en-US" dirty="0"/>
              <a:t>of the </a:t>
            </a:r>
            <a:r>
              <a:rPr lang="en-US" dirty="0" smtClean="0"/>
              <a:t>heterozygote is </a:t>
            </a:r>
            <a:r>
              <a:rPr lang="en-US" dirty="0"/>
              <a:t>the same as </a:t>
            </a:r>
            <a:r>
              <a:rPr lang="en-US" dirty="0" smtClean="0"/>
              <a:t>the </a:t>
            </a:r>
            <a:endParaRPr lang="en-US" dirty="0"/>
          </a:p>
          <a:p>
            <a:r>
              <a:rPr lang="en-US" dirty="0" smtClean="0"/>
              <a:t>                                                  phenotype of </a:t>
            </a:r>
            <a:r>
              <a:rPr lang="en-US" dirty="0"/>
              <a:t>one of the homozygotes. 	</a:t>
            </a:r>
            <a:endParaRPr lang="en-US" dirty="0" smtClean="0"/>
          </a:p>
          <a:p>
            <a:r>
              <a:rPr lang="en-US" dirty="0" smtClean="0"/>
              <a:t> </a:t>
            </a:r>
            <a:endParaRPr lang="en-US" dirty="0"/>
          </a:p>
          <a:p>
            <a:r>
              <a:rPr lang="en-US" dirty="0"/>
              <a:t>Incomplete dominance </a:t>
            </a:r>
            <a:r>
              <a:rPr lang="en-US" dirty="0" smtClean="0"/>
              <a:t>         Phenotype </a:t>
            </a:r>
            <a:r>
              <a:rPr lang="en-US" dirty="0"/>
              <a:t>of the </a:t>
            </a:r>
            <a:r>
              <a:rPr lang="en-US" dirty="0" smtClean="0"/>
              <a:t>heterozygote is </a:t>
            </a:r>
            <a:r>
              <a:rPr lang="en-US" dirty="0"/>
              <a:t>intermediate (falls </a:t>
            </a:r>
            <a:r>
              <a:rPr lang="en-US" dirty="0" smtClean="0"/>
              <a:t> </a:t>
            </a:r>
            <a:endParaRPr lang="en-US" dirty="0"/>
          </a:p>
          <a:p>
            <a:r>
              <a:rPr lang="en-US" dirty="0" smtClean="0"/>
              <a:t>                                                within the range) between the phenotypes </a:t>
            </a:r>
            <a:r>
              <a:rPr lang="en-US" dirty="0"/>
              <a:t>of the </a:t>
            </a:r>
            <a:r>
              <a:rPr lang="en-US" dirty="0" smtClean="0"/>
              <a:t>two   </a:t>
            </a:r>
            <a:endParaRPr lang="en-US" dirty="0"/>
          </a:p>
          <a:p>
            <a:r>
              <a:rPr lang="en-US" dirty="0" smtClean="0"/>
              <a:t>                                                               homozygotes</a:t>
            </a:r>
            <a:r>
              <a:rPr lang="en-US" dirty="0"/>
              <a:t>. </a:t>
            </a:r>
            <a:endParaRPr lang="en-US" dirty="0" smtClean="0"/>
          </a:p>
          <a:p>
            <a:r>
              <a:rPr lang="en-US" dirty="0"/>
              <a:t>	 </a:t>
            </a:r>
          </a:p>
          <a:p>
            <a:r>
              <a:rPr lang="en-US" dirty="0"/>
              <a:t>Codominance 	</a:t>
            </a:r>
            <a:r>
              <a:rPr lang="en-US" dirty="0" smtClean="0"/>
              <a:t>                Phenotype </a:t>
            </a:r>
            <a:r>
              <a:rPr lang="en-US" dirty="0"/>
              <a:t>of the </a:t>
            </a:r>
            <a:r>
              <a:rPr lang="en-US" dirty="0" smtClean="0"/>
              <a:t>heterozygote includes </a:t>
            </a:r>
            <a:r>
              <a:rPr lang="en-US" dirty="0"/>
              <a:t>the phenotypes </a:t>
            </a:r>
          </a:p>
          <a:p>
            <a:r>
              <a:rPr lang="en-US" dirty="0" smtClean="0"/>
              <a:t>                                                    of both  homozygotes</a:t>
            </a:r>
            <a:r>
              <a:rPr lang="en-US" dirty="0"/>
              <a:t>. 	 </a:t>
            </a:r>
          </a:p>
        </p:txBody>
      </p:sp>
      <p:sp>
        <p:nvSpPr>
          <p:cNvPr id="5" name="Rectangle 4"/>
          <p:cNvSpPr/>
          <p:nvPr/>
        </p:nvSpPr>
        <p:spPr>
          <a:xfrm>
            <a:off x="3096491" y="4167664"/>
            <a:ext cx="5410200" cy="646331"/>
          </a:xfrm>
          <a:prstGeom prst="rect">
            <a:avLst/>
          </a:prstGeom>
        </p:spPr>
        <p:txBody>
          <a:bodyPr wrap="square">
            <a:spAutoFit/>
          </a:bodyPr>
          <a:lstStyle/>
          <a:p>
            <a:r>
              <a:rPr lang="en-US" dirty="0" smtClean="0"/>
              <a:t>phenotype of  heterozygote produce more extreme </a:t>
            </a:r>
            <a:r>
              <a:rPr lang="en-US" dirty="0"/>
              <a:t>or better adapted than that of the homozygote</a:t>
            </a:r>
          </a:p>
        </p:txBody>
      </p:sp>
      <p:sp>
        <p:nvSpPr>
          <p:cNvPr id="6" name="Rectangle 5"/>
          <p:cNvSpPr/>
          <p:nvPr/>
        </p:nvSpPr>
        <p:spPr>
          <a:xfrm>
            <a:off x="228600" y="4167664"/>
            <a:ext cx="1998828" cy="369332"/>
          </a:xfrm>
          <a:prstGeom prst="rect">
            <a:avLst/>
          </a:prstGeom>
        </p:spPr>
        <p:txBody>
          <a:bodyPr wrap="square">
            <a:spAutoFit/>
          </a:bodyPr>
          <a:lstStyle/>
          <a:p>
            <a:r>
              <a:rPr lang="en-US" dirty="0" smtClean="0"/>
              <a:t>over dominance</a:t>
            </a:r>
            <a:endParaRPr lang="en-US" dirty="0"/>
          </a:p>
        </p:txBody>
      </p:sp>
    </p:spTree>
    <p:extLst>
      <p:ext uri="{BB962C8B-B14F-4D97-AF65-F5344CB8AC3E}">
        <p14:creationId xmlns:p14="http://schemas.microsoft.com/office/powerpoint/2010/main" xmlns="" val="14324156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8818" y="901926"/>
            <a:ext cx="7848600" cy="4524315"/>
          </a:xfrm>
          <a:prstGeom prst="rect">
            <a:avLst/>
          </a:prstGeom>
        </p:spPr>
        <p:txBody>
          <a:bodyPr wrap="square">
            <a:spAutoFit/>
          </a:bodyPr>
          <a:lstStyle/>
          <a:p>
            <a:pPr marL="285750" indent="-285750" algn="just">
              <a:lnSpc>
                <a:spcPct val="200000"/>
              </a:lnSpc>
              <a:buFont typeface="Wingdings" panose="05000000000000000000" pitchFamily="2" charset="2"/>
              <a:buChar char="v"/>
            </a:pPr>
            <a:r>
              <a:rPr lang="en-US" b="1" dirty="0" smtClean="0">
                <a:solidFill>
                  <a:prstClr val="black"/>
                </a:solidFill>
              </a:rPr>
              <a:t>Variation </a:t>
            </a:r>
            <a:r>
              <a:rPr lang="en-US" b="1" dirty="0">
                <a:solidFill>
                  <a:prstClr val="black"/>
                </a:solidFill>
              </a:rPr>
              <a:t>on complete dominance do not negate Mendel's law of segregation </a:t>
            </a:r>
          </a:p>
          <a:p>
            <a:pPr algn="just">
              <a:lnSpc>
                <a:spcPct val="200000"/>
              </a:lnSpc>
            </a:pPr>
            <a:r>
              <a:rPr lang="en-US" dirty="0">
                <a:solidFill>
                  <a:prstClr val="black"/>
                </a:solidFill>
              </a:rPr>
              <a:t>Variation in dominance does not change Mendel's law of segregation. Alleles still come in pairs and segregate during gamete production. The difference is only in how the alleles are expressed when two different ones occur together. Incomplete dominance or codominance depend on the kind of proteins determine by the alleles and biochemical function of those proteins in the cell.</a:t>
            </a:r>
          </a:p>
        </p:txBody>
      </p:sp>
    </p:spTree>
    <p:extLst>
      <p:ext uri="{BB962C8B-B14F-4D97-AF65-F5344CB8AC3E}">
        <p14:creationId xmlns:p14="http://schemas.microsoft.com/office/powerpoint/2010/main" xmlns="" val="35523195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838200"/>
            <a:ext cx="8229600" cy="5447645"/>
          </a:xfrm>
          <a:prstGeom prst="rect">
            <a:avLst/>
          </a:prstGeom>
        </p:spPr>
        <p:txBody>
          <a:bodyPr wrap="square">
            <a:spAutoFit/>
          </a:bodyPr>
          <a:lstStyle/>
          <a:p>
            <a:r>
              <a:rPr lang="en-US" sz="2800" dirty="0"/>
              <a:t>Extensions to Mendelian analysis:</a:t>
            </a:r>
          </a:p>
          <a:p>
            <a:r>
              <a:rPr lang="en-US" sz="2800" dirty="0"/>
              <a:t>Extensions to Mendelian analysis divided into two broad categories </a:t>
            </a:r>
          </a:p>
          <a:p>
            <a:r>
              <a:rPr lang="en-US" sz="2800" b="1" dirty="0"/>
              <a:t>1.	single gene inherence </a:t>
            </a:r>
          </a:p>
          <a:p>
            <a:r>
              <a:rPr lang="en-US" sz="2400" dirty="0"/>
              <a:t>A-in which pair of alleles shows deviation from complete dominance and </a:t>
            </a:r>
            <a:r>
              <a:rPr lang="en-US" sz="2400" dirty="0" smtClean="0"/>
              <a:t>recessive</a:t>
            </a:r>
            <a:endParaRPr lang="en-US" sz="2400" dirty="0"/>
          </a:p>
          <a:p>
            <a:r>
              <a:rPr lang="en-US" sz="2400" dirty="0"/>
              <a:t>B-in which different forms of the gene are not limited to two alleles</a:t>
            </a:r>
          </a:p>
          <a:p>
            <a:r>
              <a:rPr lang="en-US" sz="2400" dirty="0"/>
              <a:t>C: where one may determine more than one trait</a:t>
            </a:r>
            <a:r>
              <a:rPr lang="en-US" sz="2800" dirty="0"/>
              <a:t>.</a:t>
            </a:r>
          </a:p>
          <a:p>
            <a:r>
              <a:rPr lang="en-US" sz="2800" b="1" dirty="0"/>
              <a:t>2</a:t>
            </a:r>
            <a:r>
              <a:rPr lang="en-US" sz="2800" dirty="0"/>
              <a:t>.	</a:t>
            </a:r>
            <a:r>
              <a:rPr lang="en-US" sz="2800" b="1" dirty="0"/>
              <a:t>Multifactorial inheritance in which phenotype arise from the interaction of one or more genes with environments, chance or with each other. </a:t>
            </a:r>
          </a:p>
        </p:txBody>
      </p:sp>
    </p:spTree>
    <p:extLst>
      <p:ext uri="{BB962C8B-B14F-4D97-AF65-F5344CB8AC3E}">
        <p14:creationId xmlns:p14="http://schemas.microsoft.com/office/powerpoint/2010/main" xmlns="" val="34501451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81000" y="381000"/>
            <a:ext cx="8534400" cy="4708981"/>
          </a:xfrm>
          <a:prstGeom prst="rect">
            <a:avLst/>
          </a:prstGeom>
        </p:spPr>
        <p:txBody>
          <a:bodyPr wrap="square">
            <a:spAutoFit/>
          </a:bodyPr>
          <a:lstStyle/>
          <a:p>
            <a:pPr algn="just"/>
            <a:r>
              <a:rPr lang="en-US" sz="2000" dirty="0" smtClean="0"/>
              <a:t> </a:t>
            </a:r>
            <a:r>
              <a:rPr lang="en-US" sz="2000" dirty="0"/>
              <a:t>we learned that the principle of segregation </a:t>
            </a:r>
            <a:r>
              <a:rPr lang="en-US" sz="2000" dirty="0" smtClean="0"/>
              <a:t>and the </a:t>
            </a:r>
            <a:r>
              <a:rPr lang="en-US" sz="2000" dirty="0"/>
              <a:t>principle </a:t>
            </a:r>
            <a:r>
              <a:rPr lang="en-US" sz="2000" dirty="0" smtClean="0"/>
              <a:t>of independent </a:t>
            </a:r>
            <a:r>
              <a:rPr lang="en-US" sz="2000" dirty="0"/>
              <a:t>assortment allow us to </a:t>
            </a:r>
            <a:r>
              <a:rPr lang="en-US" sz="2000" dirty="0" smtClean="0"/>
              <a:t>predict the </a:t>
            </a:r>
            <a:r>
              <a:rPr lang="en-US" sz="2000" dirty="0"/>
              <a:t>outcomes of genetic crosses. Here, we examine </a:t>
            </a:r>
            <a:r>
              <a:rPr lang="en-US" sz="2000" dirty="0" smtClean="0"/>
              <a:t>several additional </a:t>
            </a:r>
            <a:r>
              <a:rPr lang="en-US" sz="2000" dirty="0"/>
              <a:t>factors acting at individual loci that can alter </a:t>
            </a:r>
            <a:r>
              <a:rPr lang="en-US" sz="2000" dirty="0" smtClean="0"/>
              <a:t>the phenotypic </a:t>
            </a:r>
            <a:r>
              <a:rPr lang="en-US" sz="2000" dirty="0"/>
              <a:t>ratios predicted by Mendel’s principles.</a:t>
            </a:r>
          </a:p>
          <a:p>
            <a:pPr algn="just"/>
            <a:r>
              <a:rPr lang="en-US" sz="2000" dirty="0" smtClean="0"/>
              <a:t>One </a:t>
            </a:r>
            <a:r>
              <a:rPr lang="en-US" sz="2000" dirty="0"/>
              <a:t>of Mendel’s important contributions to the </a:t>
            </a:r>
            <a:r>
              <a:rPr lang="en-US" sz="2000" dirty="0" smtClean="0"/>
              <a:t>study of </a:t>
            </a:r>
            <a:r>
              <a:rPr lang="en-US" sz="2000" dirty="0"/>
              <a:t>heredity is the concept of dominance—the idea </a:t>
            </a:r>
            <a:r>
              <a:rPr lang="en-US" sz="2000" dirty="0" smtClean="0"/>
              <a:t>that an </a:t>
            </a:r>
            <a:r>
              <a:rPr lang="en-US" sz="2000" dirty="0"/>
              <a:t>individual organism possesses two different alleles </a:t>
            </a:r>
            <a:r>
              <a:rPr lang="en-US" sz="2000" dirty="0" smtClean="0"/>
              <a:t>for a </a:t>
            </a:r>
            <a:r>
              <a:rPr lang="en-US" sz="2000" dirty="0"/>
              <a:t>characteristic but the trait encoded by only one of the</a:t>
            </a:r>
          </a:p>
          <a:p>
            <a:pPr algn="just"/>
            <a:r>
              <a:rPr lang="en-US" sz="2000" dirty="0"/>
              <a:t>alleles is observed in the phenotype</a:t>
            </a:r>
            <a:r>
              <a:rPr lang="en-US" sz="2000" dirty="0" smtClean="0"/>
              <a:t>. </a:t>
            </a:r>
            <a:r>
              <a:rPr lang="en-US" sz="2000" dirty="0"/>
              <a:t>With dominance, </a:t>
            </a:r>
            <a:r>
              <a:rPr lang="en-US" sz="2000" dirty="0" smtClean="0"/>
              <a:t>the heterozygote </a:t>
            </a:r>
            <a:r>
              <a:rPr lang="en-US" sz="2000" dirty="0"/>
              <a:t>possesses the same phenotype as one of </a:t>
            </a:r>
            <a:r>
              <a:rPr lang="en-US" sz="2000" dirty="0" smtClean="0"/>
              <a:t>the homozygotes. Mendel </a:t>
            </a:r>
            <a:r>
              <a:rPr lang="en-US" sz="2000" dirty="0"/>
              <a:t>observed dominance in all of the traits </a:t>
            </a:r>
            <a:r>
              <a:rPr lang="en-US" sz="2000" dirty="0" smtClean="0"/>
              <a:t>that he </a:t>
            </a:r>
            <a:r>
              <a:rPr lang="en-US" sz="2000" dirty="0"/>
              <a:t>chose to study extensively, but he was aware that </a:t>
            </a:r>
            <a:r>
              <a:rPr lang="en-US" sz="2000" dirty="0" smtClean="0"/>
              <a:t>not all characteristics </a:t>
            </a:r>
            <a:r>
              <a:rPr lang="en-US" sz="2000" dirty="0"/>
              <a:t>exhibit dominance. He conducted </a:t>
            </a:r>
            <a:r>
              <a:rPr lang="en-US" sz="2000" dirty="0" smtClean="0"/>
              <a:t>some crosses </a:t>
            </a:r>
            <a:r>
              <a:rPr lang="en-US" sz="2000" dirty="0"/>
              <a:t>concerning the length of time that pea plants </a:t>
            </a:r>
            <a:r>
              <a:rPr lang="en-US" sz="2000" dirty="0" smtClean="0"/>
              <a:t>take to </a:t>
            </a:r>
            <a:r>
              <a:rPr lang="en-US" sz="2000" dirty="0"/>
              <a:t>flower. dominance is </a:t>
            </a:r>
            <a:r>
              <a:rPr lang="en-US" sz="2000" dirty="0" smtClean="0"/>
              <a:t>frequently “in </a:t>
            </a:r>
            <a:r>
              <a:rPr lang="en-US" sz="2000" dirty="0"/>
              <a:t>the eye of the beholder,” meaning that the </a:t>
            </a:r>
            <a:r>
              <a:rPr lang="en-US" sz="2000" dirty="0" smtClean="0"/>
              <a:t>classification of </a:t>
            </a:r>
            <a:r>
              <a:rPr lang="en-US" sz="2000" dirty="0"/>
              <a:t>dominance depends on the level at which the </a:t>
            </a:r>
            <a:r>
              <a:rPr lang="en-US" sz="2000" dirty="0" smtClean="0"/>
              <a:t>phenotype is </a:t>
            </a:r>
            <a:r>
              <a:rPr lang="en-US" sz="2000" dirty="0"/>
              <a:t>examined.</a:t>
            </a:r>
          </a:p>
        </p:txBody>
      </p:sp>
    </p:spTree>
    <p:extLst>
      <p:ext uri="{BB962C8B-B14F-4D97-AF65-F5344CB8AC3E}">
        <p14:creationId xmlns:p14="http://schemas.microsoft.com/office/powerpoint/2010/main" xmlns="" val="4149912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219200"/>
            <a:ext cx="8763000" cy="4708981"/>
          </a:xfrm>
          <a:prstGeom prst="rect">
            <a:avLst/>
          </a:prstGeom>
        </p:spPr>
        <p:txBody>
          <a:bodyPr wrap="square">
            <a:spAutoFit/>
          </a:bodyPr>
          <a:lstStyle/>
          <a:p>
            <a:pPr algn="just"/>
            <a:r>
              <a:rPr lang="en-US" sz="2000" b="1" dirty="0" smtClean="0"/>
              <a:t>1- Complete </a:t>
            </a:r>
            <a:r>
              <a:rPr lang="en-US" sz="2000" b="1" dirty="0"/>
              <a:t>dominance</a:t>
            </a:r>
          </a:p>
          <a:p>
            <a:pPr algn="just"/>
            <a:r>
              <a:rPr lang="en-US" sz="2000" dirty="0"/>
              <a:t>In </a:t>
            </a:r>
            <a:r>
              <a:rPr lang="en-US" sz="2000" dirty="0" smtClean="0"/>
              <a:t>the complete </a:t>
            </a:r>
            <a:r>
              <a:rPr lang="en-US" sz="2000" dirty="0"/>
              <a:t>dominance, the effect of one allele in a heterozygous genotype completely masks the effect of the other. The allele that masks the other is said to be dominant to the latter, and the allele that is masked is said to be recessive to the </a:t>
            </a:r>
            <a:r>
              <a:rPr lang="en-US" sz="2000" dirty="0" smtClean="0"/>
              <a:t>former. Complete </a:t>
            </a:r>
            <a:r>
              <a:rPr lang="en-US" sz="2000" dirty="0"/>
              <a:t>dominance, therefore, means that the phenotype of the heterozygote is indistinguishable from that of the dominant homozygote.</a:t>
            </a:r>
          </a:p>
          <a:p>
            <a:pPr algn="just"/>
            <a:endParaRPr lang="en-US" sz="2000" dirty="0"/>
          </a:p>
          <a:p>
            <a:pPr algn="just"/>
            <a:r>
              <a:rPr lang="en-US" sz="2000" dirty="0"/>
              <a:t>A classic example of dominance is the inheritance of seed shape (pea shape) in peas. Peas may be round (associated with allele R) or wrinkled (associated with allele r). In this case, three combinations of alleles (genotypes) are possible: RR and </a:t>
            </a:r>
            <a:r>
              <a:rPr lang="en-US" sz="2000" dirty="0" err="1"/>
              <a:t>rr</a:t>
            </a:r>
            <a:r>
              <a:rPr lang="en-US" sz="2000" dirty="0"/>
              <a:t> are homozygous and Rr is heterozygous. The RR individuals have round peas and the </a:t>
            </a:r>
            <a:r>
              <a:rPr lang="en-US" sz="2000" dirty="0" err="1"/>
              <a:t>rr</a:t>
            </a:r>
            <a:r>
              <a:rPr lang="en-US" sz="2000" dirty="0"/>
              <a:t> individuals have wrinkled peas. In Rr individuals the R allele masks the presence of the r allele, so these individuals also have round peas. Thus, allele R is completely dominant to allele r, and allele r is recessive to allele R.</a:t>
            </a:r>
          </a:p>
        </p:txBody>
      </p:sp>
      <p:sp>
        <p:nvSpPr>
          <p:cNvPr id="3" name="Rectangle 2"/>
          <p:cNvSpPr/>
          <p:nvPr/>
        </p:nvSpPr>
        <p:spPr>
          <a:xfrm>
            <a:off x="304800" y="849868"/>
            <a:ext cx="2385589" cy="369332"/>
          </a:xfrm>
          <a:prstGeom prst="rect">
            <a:avLst/>
          </a:prstGeom>
        </p:spPr>
        <p:txBody>
          <a:bodyPr wrap="none">
            <a:spAutoFit/>
          </a:bodyPr>
          <a:lstStyle/>
          <a:p>
            <a:r>
              <a:rPr lang="en-US" b="1" dirty="0"/>
              <a:t>Types of Dominance</a:t>
            </a:r>
          </a:p>
        </p:txBody>
      </p:sp>
    </p:spTree>
    <p:extLst>
      <p:ext uri="{BB962C8B-B14F-4D97-AF65-F5344CB8AC3E}">
        <p14:creationId xmlns:p14="http://schemas.microsoft.com/office/powerpoint/2010/main" xmlns="" val="40971269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166843"/>
            <a:ext cx="8229600" cy="4093428"/>
          </a:xfrm>
          <a:prstGeom prst="rect">
            <a:avLst/>
          </a:prstGeom>
        </p:spPr>
        <p:txBody>
          <a:bodyPr wrap="square">
            <a:spAutoFit/>
          </a:bodyPr>
          <a:lstStyle/>
          <a:p>
            <a:pPr algn="just"/>
            <a:r>
              <a:rPr lang="en-US" sz="2000" b="1" u="sng" dirty="0" smtClean="0"/>
              <a:t>Complete Dominance summery </a:t>
            </a:r>
            <a:endParaRPr lang="en-US" sz="2000" b="1" u="sng" dirty="0"/>
          </a:p>
          <a:p>
            <a:pPr algn="just"/>
            <a:r>
              <a:rPr lang="en-US" sz="2000" dirty="0"/>
              <a:t>• Dominance is interaction of alleles for the same gene (at the same locus)</a:t>
            </a:r>
          </a:p>
          <a:p>
            <a:pPr algn="just"/>
            <a:r>
              <a:rPr lang="en-US" sz="2000" dirty="0"/>
              <a:t>• Complete dominance</a:t>
            </a:r>
          </a:p>
          <a:p>
            <a:pPr algn="just"/>
            <a:r>
              <a:rPr lang="en-US" sz="2000" dirty="0"/>
              <a:t>• One allele completely masks the expression of the other.</a:t>
            </a:r>
          </a:p>
          <a:p>
            <a:pPr algn="just"/>
            <a:r>
              <a:rPr lang="en-US" sz="2000" dirty="0"/>
              <a:t>• AA and Aa produce the same phenotype.</a:t>
            </a:r>
          </a:p>
          <a:p>
            <a:pPr algn="just"/>
            <a:r>
              <a:rPr lang="en-US" sz="2000" dirty="0"/>
              <a:t>• So there are three genotypes, but only two phenotypes.</a:t>
            </a:r>
          </a:p>
          <a:p>
            <a:pPr algn="just"/>
            <a:r>
              <a:rPr lang="en-US" sz="2000" dirty="0"/>
              <a:t>P                       AA X    aa</a:t>
            </a:r>
          </a:p>
          <a:p>
            <a:pPr algn="just"/>
            <a:r>
              <a:rPr lang="en-US" sz="2000" dirty="0"/>
              <a:t>G           </a:t>
            </a:r>
            <a:r>
              <a:rPr lang="en-US" sz="2000" dirty="0" smtClean="0"/>
              <a:t>           </a:t>
            </a:r>
            <a:r>
              <a:rPr lang="en-US" sz="2000" dirty="0"/>
              <a:t>A               </a:t>
            </a:r>
            <a:r>
              <a:rPr lang="en-US" sz="2000" dirty="0" err="1"/>
              <a:t>a</a:t>
            </a:r>
            <a:endParaRPr lang="en-US" sz="2000" dirty="0"/>
          </a:p>
          <a:p>
            <a:pPr algn="just"/>
            <a:r>
              <a:rPr lang="en-US" sz="2000" dirty="0"/>
              <a:t>F1                     </a:t>
            </a:r>
            <a:r>
              <a:rPr lang="en-US" sz="2000" dirty="0" smtClean="0"/>
              <a:t>Aa     x    </a:t>
            </a:r>
            <a:r>
              <a:rPr lang="en-US" sz="2000" dirty="0"/>
              <a:t>Aa</a:t>
            </a:r>
          </a:p>
          <a:p>
            <a:pPr algn="just"/>
            <a:r>
              <a:rPr lang="en-US" sz="2000" dirty="0"/>
              <a:t>  </a:t>
            </a:r>
            <a:r>
              <a:rPr lang="en-US" sz="2000" dirty="0" smtClean="0"/>
              <a:t>G                    A  </a:t>
            </a:r>
            <a:r>
              <a:rPr lang="en-US" sz="2000" dirty="0" err="1" smtClean="0"/>
              <a:t>a</a:t>
            </a:r>
            <a:r>
              <a:rPr lang="en-US" sz="2000" dirty="0" smtClean="0"/>
              <a:t>        A    </a:t>
            </a:r>
            <a:r>
              <a:rPr lang="en-US" sz="2000" dirty="0" err="1"/>
              <a:t>a</a:t>
            </a:r>
            <a:endParaRPr lang="en-US" sz="2000" dirty="0"/>
          </a:p>
          <a:p>
            <a:pPr algn="just"/>
            <a:r>
              <a:rPr lang="en-US" sz="2000" dirty="0"/>
              <a:t>F2                AA,     Aa ,   Aa,      aa      </a:t>
            </a:r>
          </a:p>
          <a:p>
            <a:pPr algn="just"/>
            <a:r>
              <a:rPr lang="en-US" sz="2000" dirty="0"/>
              <a:t>Genotype ratio:  1: </a:t>
            </a:r>
            <a:r>
              <a:rPr lang="en-US" sz="2000" dirty="0" smtClean="0"/>
              <a:t> </a:t>
            </a:r>
            <a:r>
              <a:rPr lang="en-US" sz="2000" dirty="0"/>
              <a:t>2: </a:t>
            </a:r>
            <a:r>
              <a:rPr lang="en-US" sz="2000" dirty="0" smtClean="0"/>
              <a:t>1 </a:t>
            </a:r>
            <a:endParaRPr lang="en-US" sz="2000" dirty="0"/>
          </a:p>
          <a:p>
            <a:pPr algn="just"/>
            <a:r>
              <a:rPr lang="en-US" sz="2000" dirty="0"/>
              <a:t>Phenotype ratio: 3:   1 </a:t>
            </a:r>
          </a:p>
        </p:txBody>
      </p:sp>
    </p:spTree>
    <p:extLst>
      <p:ext uri="{BB962C8B-B14F-4D97-AF65-F5344CB8AC3E}">
        <p14:creationId xmlns:p14="http://schemas.microsoft.com/office/powerpoint/2010/main" xmlns="" val="14730349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914400"/>
            <a:ext cx="8382000" cy="5632311"/>
          </a:xfrm>
          <a:prstGeom prst="rect">
            <a:avLst/>
          </a:prstGeom>
        </p:spPr>
        <p:txBody>
          <a:bodyPr wrap="square">
            <a:spAutoFit/>
          </a:bodyPr>
          <a:lstStyle/>
          <a:p>
            <a:pPr algn="just"/>
            <a:r>
              <a:rPr lang="en-US" sz="2000" dirty="0" smtClean="0"/>
              <a:t>2- </a:t>
            </a:r>
            <a:r>
              <a:rPr lang="en-US" sz="2000" b="1" dirty="0" smtClean="0"/>
              <a:t>Incomplete </a:t>
            </a:r>
            <a:r>
              <a:rPr lang="en-US" sz="2000" b="1" dirty="0"/>
              <a:t>dominance </a:t>
            </a:r>
            <a:r>
              <a:rPr lang="en-US" sz="2000" dirty="0"/>
              <a:t>(also called partial dominance, semi-dominance or intermediate inheritance) </a:t>
            </a:r>
            <a:endParaRPr lang="en-US" sz="2000" dirty="0" smtClean="0"/>
          </a:p>
          <a:p>
            <a:pPr algn="just"/>
            <a:r>
              <a:rPr lang="en-US" sz="2000" dirty="0" smtClean="0"/>
              <a:t>occurs </a:t>
            </a:r>
            <a:r>
              <a:rPr lang="en-US" sz="2000" dirty="0"/>
              <a:t>when the phenotype of the heterozygous genotype is distinct from and often intermediate to the phenotypes of the homozygous genotypes. For example, the snapdragon flower color is homozygous for either red or white. When the red homozygous flower is paired with the white homozygous flower, the result yields a pink snapdragon flower. The pink snapdragon is the result of incomplete dominance. A similar type of incomplete dominance is found in the four o'clock plant wherein pink color is produced when true-bred parents of white and red flowers are crossed. In quantitative genetics, where phenotypes are measured and treated numerically, if a heterozygote's phenotype is exactly between (numerically) that of the two homozygotes, the phenotype is said to exhibit no dominance at all, i.e. dominance exists only when the heterozygote's phenotype measure lies closer to one homozygote than the other.</a:t>
            </a:r>
          </a:p>
          <a:p>
            <a:pPr algn="just"/>
            <a:endParaRPr lang="en-US" sz="2000" dirty="0"/>
          </a:p>
          <a:p>
            <a:pPr algn="just"/>
            <a:r>
              <a:rPr lang="en-US" sz="2000" dirty="0"/>
              <a:t>When plants of the F1 generation are self-pollinated, the phenotypic and genotypic ratio of the F2 generation will be 1:2:1 (</a:t>
            </a:r>
            <a:r>
              <a:rPr lang="en-US" sz="2000" dirty="0" err="1"/>
              <a:t>Red:Pink:White</a:t>
            </a:r>
            <a:r>
              <a:rPr lang="en-US" sz="2000" dirty="0"/>
              <a:t>)</a:t>
            </a:r>
          </a:p>
        </p:txBody>
      </p:sp>
    </p:spTree>
    <p:extLst>
      <p:ext uri="{BB962C8B-B14F-4D97-AF65-F5344CB8AC3E}">
        <p14:creationId xmlns:p14="http://schemas.microsoft.com/office/powerpoint/2010/main" xmlns="" val="10992584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 y="515033"/>
            <a:ext cx="3236913" cy="20669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75456" y="3200400"/>
            <a:ext cx="3822700" cy="1981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Rectangle 1"/>
          <p:cNvSpPr/>
          <p:nvPr/>
        </p:nvSpPr>
        <p:spPr>
          <a:xfrm>
            <a:off x="475456" y="2678760"/>
            <a:ext cx="4572000" cy="646331"/>
          </a:xfrm>
          <a:prstGeom prst="rect">
            <a:avLst/>
          </a:prstGeom>
        </p:spPr>
        <p:txBody>
          <a:bodyPr>
            <a:spAutoFit/>
          </a:bodyPr>
          <a:lstStyle/>
          <a:p>
            <a:r>
              <a:rPr lang="en-US" dirty="0"/>
              <a:t>Incomplete dominance in 4-o'clock plants, F-1 generation</a:t>
            </a:r>
          </a:p>
        </p:txBody>
      </p:sp>
      <p:sp>
        <p:nvSpPr>
          <p:cNvPr id="3" name="Rectangle 2"/>
          <p:cNvSpPr/>
          <p:nvPr/>
        </p:nvSpPr>
        <p:spPr>
          <a:xfrm>
            <a:off x="609600" y="5562599"/>
            <a:ext cx="4572000" cy="646331"/>
          </a:xfrm>
          <a:prstGeom prst="rect">
            <a:avLst/>
          </a:prstGeom>
        </p:spPr>
        <p:txBody>
          <a:bodyPr>
            <a:spAutoFit/>
          </a:bodyPr>
          <a:lstStyle/>
          <a:p>
            <a:r>
              <a:rPr lang="en-US" dirty="0"/>
              <a:t>Incomplete dominance in 4-o'clock plants, F-2 generation</a:t>
            </a:r>
          </a:p>
        </p:txBody>
      </p:sp>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068238" y="654697"/>
            <a:ext cx="3162300" cy="40481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1227187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381000"/>
            <a:ext cx="7086600" cy="1200329"/>
          </a:xfrm>
          <a:prstGeom prst="rect">
            <a:avLst/>
          </a:prstGeom>
        </p:spPr>
        <p:txBody>
          <a:bodyPr wrap="square">
            <a:spAutoFit/>
          </a:bodyPr>
          <a:lstStyle/>
          <a:p>
            <a:pPr algn="just"/>
            <a:r>
              <a:rPr lang="en-US" dirty="0" smtClean="0"/>
              <a:t>In </a:t>
            </a:r>
            <a:r>
              <a:rPr lang="en-US" dirty="0"/>
              <a:t>such a case, F2 phenotypic ratio and genotypic ratio are the same, as follows :</a:t>
            </a:r>
          </a:p>
          <a:p>
            <a:pPr algn="just"/>
            <a:r>
              <a:rPr lang="en-US" dirty="0"/>
              <a:t>F2 phenotypic ratio = 1 Red : 2 Pink : 1 White</a:t>
            </a:r>
          </a:p>
          <a:p>
            <a:pPr algn="just"/>
            <a:r>
              <a:rPr lang="en-US" dirty="0"/>
              <a:t>F2 genotypic ratio = 1 RR : 2 Rr : 1 </a:t>
            </a:r>
            <a:r>
              <a:rPr lang="en-US" dirty="0" err="1"/>
              <a:t>rr</a:t>
            </a:r>
            <a:r>
              <a:rPr lang="en-US" dirty="0"/>
              <a:t> </a:t>
            </a:r>
          </a:p>
        </p:txBody>
      </p:sp>
      <p:sp>
        <p:nvSpPr>
          <p:cNvPr id="3" name="Rectangle 2"/>
          <p:cNvSpPr/>
          <p:nvPr/>
        </p:nvSpPr>
        <p:spPr>
          <a:xfrm>
            <a:off x="457200" y="1905000"/>
            <a:ext cx="8153400" cy="3170099"/>
          </a:xfrm>
          <a:prstGeom prst="rect">
            <a:avLst/>
          </a:prstGeom>
        </p:spPr>
        <p:txBody>
          <a:bodyPr wrap="square">
            <a:spAutoFit/>
          </a:bodyPr>
          <a:lstStyle/>
          <a:p>
            <a:pPr algn="just"/>
            <a:r>
              <a:rPr lang="en-US" sz="2000" dirty="0"/>
              <a:t>The biochemical explanation of this type of incomplete dominance is that each allele of the gene under analysis of specific an alternative form of a protein molecules with enzyme role in pigment production. if the white allele does not give rise to a functional enzyme, no pigment appears. thus in four </a:t>
            </a:r>
            <a:r>
              <a:rPr lang="en-US" sz="2000" dirty="0" err="1"/>
              <a:t>oclocks</a:t>
            </a:r>
            <a:r>
              <a:rPr lang="en-US" sz="2000" dirty="0"/>
              <a:t> ,two red alleles per cell produce double dose of red-producing enzyme, which generates enough pigment to make the flowers look fully red .In heterozygote, one copy of the red allele per cell results in only enough pigment to make the flowers look pink. In the homozygote for the white allele, where there is no functional enzyme and thus no red pigment, the flower appears white. </a:t>
            </a:r>
          </a:p>
        </p:txBody>
      </p:sp>
    </p:spTree>
    <p:extLst>
      <p:ext uri="{BB962C8B-B14F-4D97-AF65-F5344CB8AC3E}">
        <p14:creationId xmlns:p14="http://schemas.microsoft.com/office/powerpoint/2010/main" xmlns="" val="10283728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3344" y="533400"/>
            <a:ext cx="8167255" cy="5632311"/>
          </a:xfrm>
          <a:prstGeom prst="rect">
            <a:avLst/>
          </a:prstGeom>
        </p:spPr>
        <p:txBody>
          <a:bodyPr wrap="square">
            <a:spAutoFit/>
          </a:bodyPr>
          <a:lstStyle/>
          <a:p>
            <a:pPr algn="just"/>
            <a:r>
              <a:rPr lang="en-US" sz="2000" dirty="0"/>
              <a:t> Another example of an intermediate expression may be the pitch of human male voices.  The lowest and highest pitches apparently are found in men who are homozygous for this trait (AA and aa), while the </a:t>
            </a:r>
            <a:r>
              <a:rPr lang="en-US" sz="2000" dirty="0" smtClean="0"/>
              <a:t>intermediate </a:t>
            </a:r>
            <a:r>
              <a:rPr lang="en-US" sz="2000" dirty="0"/>
              <a:t>range baritones are heterozygous (Aa).  The child-killer disease known as </a:t>
            </a:r>
            <a:r>
              <a:rPr lang="en-US" sz="2000" dirty="0" err="1"/>
              <a:t>Tay</a:t>
            </a:r>
            <a:r>
              <a:rPr lang="en-US" sz="2000" dirty="0"/>
              <a:t>-Sachs* is also characterized by incomplete dominance.  *Heterozygous individuals are genetically programmed to produce only 40-60% of the normal amount of an enzyme that prevents the disease. </a:t>
            </a:r>
            <a:r>
              <a:rPr lang="en-US" sz="2000" dirty="0" err="1"/>
              <a:t>Tay</a:t>
            </a:r>
            <a:r>
              <a:rPr lang="en-US" sz="2000" dirty="0"/>
              <a:t>–Sachs disease (also known as GM2 </a:t>
            </a:r>
            <a:r>
              <a:rPr lang="en-US" sz="2000" dirty="0" err="1"/>
              <a:t>gangliosidosis</a:t>
            </a:r>
            <a:r>
              <a:rPr lang="en-US" sz="2000" dirty="0"/>
              <a:t> or </a:t>
            </a:r>
            <a:r>
              <a:rPr lang="en-US" sz="2000" dirty="0" err="1"/>
              <a:t>hexosaminidase</a:t>
            </a:r>
            <a:r>
              <a:rPr lang="en-US" sz="2000" dirty="0"/>
              <a:t> A deficiency ) is a rare autosomal recessive genetic disorder. In its most common variant (known as infantile </a:t>
            </a:r>
            <a:r>
              <a:rPr lang="en-US" sz="2000" dirty="0" err="1"/>
              <a:t>Tay</a:t>
            </a:r>
            <a:r>
              <a:rPr lang="en-US" sz="2000" dirty="0"/>
              <a:t>–Sachs disease), it causes a progressive deterioration of nerve cells and of mental and physical abilities that begins around six months of age and usually results in death by the age of four. The disease occurs when harmful quantities of cell membrane components known as </a:t>
            </a:r>
            <a:r>
              <a:rPr lang="en-US" sz="2000" dirty="0" err="1"/>
              <a:t>gangliosides</a:t>
            </a:r>
            <a:r>
              <a:rPr lang="en-US" sz="2000" dirty="0"/>
              <a:t> accumulate in the brain's nerve cells, eventually leading to the premature death of the cells. A </a:t>
            </a:r>
            <a:r>
              <a:rPr lang="en-US" sz="2000" dirty="0" err="1"/>
              <a:t>ganglioside</a:t>
            </a:r>
            <a:r>
              <a:rPr lang="en-US" sz="2000" dirty="0"/>
              <a:t> is a form of </a:t>
            </a:r>
            <a:r>
              <a:rPr lang="en-US" sz="2000" dirty="0" err="1"/>
              <a:t>sphingolipid</a:t>
            </a:r>
            <a:r>
              <a:rPr lang="en-US" sz="2000" dirty="0"/>
              <a:t>, which makes </a:t>
            </a:r>
            <a:r>
              <a:rPr lang="en-US" sz="2000" dirty="0" err="1"/>
              <a:t>Tay</a:t>
            </a:r>
            <a:r>
              <a:rPr lang="en-US" sz="2000" dirty="0"/>
              <a:t>–Sachs disease a member of the </a:t>
            </a:r>
            <a:r>
              <a:rPr lang="en-US" sz="2000" dirty="0" err="1"/>
              <a:t>sphingolipidoses</a:t>
            </a:r>
            <a:r>
              <a:rPr lang="en-US" sz="2000" dirty="0"/>
              <a:t>. There is no known cure or treatment</a:t>
            </a:r>
          </a:p>
        </p:txBody>
      </p:sp>
    </p:spTree>
    <p:extLst>
      <p:ext uri="{BB962C8B-B14F-4D97-AF65-F5344CB8AC3E}">
        <p14:creationId xmlns:p14="http://schemas.microsoft.com/office/powerpoint/2010/main" xmlns="" val="14421933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808</TotalTime>
  <Words>2125</Words>
  <Application>Microsoft Office PowerPoint</Application>
  <PresentationFormat>On-screen Show (4:3)</PresentationFormat>
  <Paragraphs>96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Flow</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uuee</dc:creator>
  <cp:lastModifiedBy>DR.Ahmed Saker 2O14</cp:lastModifiedBy>
  <cp:revision>45</cp:revision>
  <dcterms:created xsi:type="dcterms:W3CDTF">2006-08-16T00:00:00Z</dcterms:created>
  <dcterms:modified xsi:type="dcterms:W3CDTF">2019-03-12T20:26:56Z</dcterms:modified>
</cp:coreProperties>
</file>