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57" r:id="rId4"/>
    <p:sldId id="259" r:id="rId5"/>
    <p:sldId id="274" r:id="rId6"/>
    <p:sldId id="275" r:id="rId7"/>
    <p:sldId id="276" r:id="rId8"/>
    <p:sldId id="281" r:id="rId9"/>
    <p:sldId id="278" r:id="rId10"/>
    <p:sldId id="265" r:id="rId11"/>
    <p:sldId id="261" r:id="rId12"/>
    <p:sldId id="279" r:id="rId13"/>
    <p:sldId id="263" r:id="rId14"/>
    <p:sldId id="280"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3F7"/>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01140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61820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87622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25701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008885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53350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878615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38013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97782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93258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3/10/2019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677488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latinLnBrk="0" hangingPunct="1"/>
            <a:fld id="{7CB97365-EBCA-4027-87D5-99FC1D4DF0BB}" type="datetimeFigureOut">
              <a:rPr lang="en-US" smtClean="0"/>
              <a:pPr eaLnBrk="1" latinLnBrk="0" hangingPunct="1"/>
              <a:t>3/10/2019</a:t>
            </a:fld>
            <a:endParaRPr lang="en-US">
              <a:solidFill>
                <a:schemeClr val="tx1">
                  <a:shade val="50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a:solidFill>
                <a:schemeClr val="tx1">
                  <a:shade val="50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spTree>
    <p:extLst>
      <p:ext uri="{BB962C8B-B14F-4D97-AF65-F5344CB8AC3E}">
        <p14:creationId xmlns:p14="http://schemas.microsoft.com/office/powerpoint/2010/main" val="1078005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44020"/>
            <a:ext cx="9144001" cy="1569660"/>
          </a:xfrm>
          <a:prstGeom prst="rect">
            <a:avLst/>
          </a:prstGeom>
          <a:solidFill>
            <a:schemeClr val="bg1">
              <a:lumMod val="95000"/>
            </a:schemeClr>
          </a:solidFill>
        </p:spPr>
        <p:txBody>
          <a:bodyPr wrap="square">
            <a:spAutoFit/>
          </a:bodyPr>
          <a:lstStyle/>
          <a:p>
            <a:pPr algn="just"/>
            <a:r>
              <a:rPr lang="en-US" sz="2400" b="1" dirty="0">
                <a:solidFill>
                  <a:srgbClr val="FF0000"/>
                </a:solidFill>
                <a:latin typeface="Times New Roman" pitchFamily="18" charset="0"/>
                <a:cs typeface="Times New Roman" pitchFamily="18" charset="0"/>
              </a:rPr>
              <a:t>Factors affecting Algal Ecology</a:t>
            </a:r>
          </a:p>
          <a:p>
            <a:pPr algn="just"/>
            <a:endParaRPr lang="en-US" sz="24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5</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Nutrients</a:t>
            </a:r>
          </a:p>
          <a:p>
            <a:pPr algn="just"/>
            <a:endParaRPr lang="en-US" sz="2400" b="1" dirty="0">
              <a:latin typeface="Times New Roman" pitchFamily="18" charset="0"/>
              <a:cs typeface="Times New Roman" pitchFamily="18" charset="0"/>
            </a:endParaRPr>
          </a:p>
        </p:txBody>
      </p:sp>
      <p:sp>
        <p:nvSpPr>
          <p:cNvPr id="5" name="Rectangle 4"/>
          <p:cNvSpPr/>
          <p:nvPr/>
        </p:nvSpPr>
        <p:spPr>
          <a:xfrm>
            <a:off x="34412" y="3896856"/>
            <a:ext cx="9143998" cy="3046988"/>
          </a:xfrm>
          <a:prstGeom prst="rect">
            <a:avLst/>
          </a:prstGeom>
          <a:solidFill>
            <a:schemeClr val="accent2">
              <a:lumMod val="40000"/>
              <a:lumOff val="60000"/>
            </a:schemeClr>
          </a:solidFill>
        </p:spPr>
        <p:txBody>
          <a:bodyPr wrap="square">
            <a:spAutoFit/>
          </a:bodyPr>
          <a:lstStyle/>
          <a:p>
            <a:pPr algn="just"/>
            <a:r>
              <a:rPr lang="en-US" sz="2400" dirty="0">
                <a:latin typeface="Times New Roman" pitchFamily="18" charset="0"/>
                <a:cs typeface="Times New Roman" pitchFamily="18" charset="0"/>
              </a:rPr>
              <a:t>Nitrogen and phosphate are two important macronutrients for growth and metabolism of algal cells. Nitrogen is a fundamental element for the formation of proteins and nucleic </a:t>
            </a:r>
            <a:r>
              <a:rPr lang="en-US" sz="2400" dirty="0" smtClean="0">
                <a:latin typeface="Times New Roman" pitchFamily="18" charset="0"/>
                <a:cs typeface="Times New Roman" pitchFamily="18" charset="0"/>
              </a:rPr>
              <a:t>acids.</a:t>
            </a:r>
          </a:p>
          <a:p>
            <a:pPr algn="just"/>
            <a:r>
              <a:rPr lang="en-US" sz="2400" dirty="0">
                <a:latin typeface="Times New Roman" pitchFamily="18" charset="0"/>
                <a:cs typeface="Times New Roman" pitchFamily="18" charset="0"/>
              </a:rPr>
              <a:t>Being an integral part of essential molecules such as ATP, the energy carrier in cells, phosphate is another very important nutrient. Phosphate is also a part of the backbone of DNA and RNA, which are essential</a:t>
            </a:r>
          </a:p>
          <a:p>
            <a:pPr algn="just"/>
            <a:r>
              <a:rPr lang="en-US" sz="2400" dirty="0">
                <a:latin typeface="Times New Roman" pitchFamily="18" charset="0"/>
                <a:cs typeface="Times New Roman" pitchFamily="18" charset="0"/>
              </a:rPr>
              <a:t>macromolecules for all living cells</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2" name="Rectangle 1"/>
          <p:cNvSpPr/>
          <p:nvPr/>
        </p:nvSpPr>
        <p:spPr>
          <a:xfrm>
            <a:off x="34412" y="1219200"/>
            <a:ext cx="9143999" cy="2677656"/>
          </a:xfrm>
          <a:prstGeom prst="rect">
            <a:avLst/>
          </a:prstGeom>
          <a:solidFill>
            <a:schemeClr val="accent2">
              <a:lumMod val="20000"/>
              <a:lumOff val="80000"/>
            </a:schemeClr>
          </a:solidFill>
        </p:spPr>
        <p:txBody>
          <a:bodyPr wrap="square">
            <a:spAutoFit/>
          </a:bodyPr>
          <a:lstStyle/>
          <a:p>
            <a:pPr algn="just"/>
            <a:r>
              <a:rPr lang="en-US" sz="2400" dirty="0">
                <a:latin typeface="Times New Roman" pitchFamily="18" charset="0"/>
                <a:cs typeface="Times New Roman" pitchFamily="18" charset="0"/>
              </a:rPr>
              <a:t>Nutrients are present in several forms in aquatic systems, including dissolved inorganic, dissolved organic, particulate organic, and biotic forms. Only dissolved forms are directly available for algal growth: for nitrogen and phosphorus these include ammonia, nitrate, nitrite, and orthophosphate (as well as dissolved CO</a:t>
            </a:r>
            <a:r>
              <a:rPr lang="en-US" sz="2000" dirty="0">
                <a:latin typeface="Times New Roman" pitchFamily="18" charset="0"/>
                <a:cs typeface="Times New Roman" pitchFamily="18" charset="0"/>
              </a:rPr>
              <a:t>2</a:t>
            </a:r>
            <a:r>
              <a:rPr lang="en-US" sz="2400" dirty="0">
                <a:latin typeface="Times New Roman" pitchFamily="18" charset="0"/>
                <a:cs typeface="Times New Roman" pitchFamily="18" charset="0"/>
              </a:rPr>
              <a:t>, and dissolved silica, etc.). Nutrient forms and selected dynamics and/or processes are included in Table </a:t>
            </a:r>
            <a:r>
              <a:rPr lang="en-US" sz="2400" dirty="0" smtClean="0">
                <a:latin typeface="Times New Roman" pitchFamily="18" charset="0"/>
                <a:cs typeface="Times New Roman" pitchFamily="18" charset="0"/>
              </a:rPr>
              <a:t>1  </a:t>
            </a:r>
            <a:r>
              <a:rPr lang="en-US" sz="2400" dirty="0">
                <a:latin typeface="Times New Roman" pitchFamily="18" charset="0"/>
                <a:cs typeface="Times New Roman" pitchFamily="18" charset="0"/>
              </a:rPr>
              <a:t>Nitrogen and phosphorus </a:t>
            </a:r>
            <a:r>
              <a:rPr lang="en-US" sz="2400" dirty="0" smtClean="0">
                <a:latin typeface="Times New Roman" pitchFamily="18" charset="0"/>
                <a:cs typeface="Times New Roman" pitchFamily="18" charset="0"/>
              </a:rPr>
              <a:t>species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928027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23" y="0"/>
            <a:ext cx="9144000" cy="6740307"/>
          </a:xfrm>
          <a:prstGeom prst="rect">
            <a:avLst/>
          </a:prstGeom>
          <a:blipFill>
            <a:blip r:embed="rId2"/>
            <a:tile tx="0" ty="0" sx="100000" sy="100000" flip="none" algn="tl"/>
          </a:blipFill>
        </p:spPr>
        <p:txBody>
          <a:bodyPr wrap="square">
            <a:spAutoFit/>
          </a:bodyPr>
          <a:lstStyle/>
          <a:p>
            <a:pPr algn="just"/>
            <a:r>
              <a:rPr lang="en-US" sz="2400" dirty="0">
                <a:latin typeface="Times New Roman" pitchFamily="18" charset="0"/>
                <a:cs typeface="Times New Roman" pitchFamily="18" charset="0"/>
              </a:rPr>
              <a:t>Phosphorus limitation also leads to accumulation of lipids. Total lipid content in </a:t>
            </a:r>
            <a:r>
              <a:rPr lang="en-US" sz="2400" i="1" dirty="0" err="1">
                <a:latin typeface="Times New Roman" pitchFamily="18" charset="0"/>
                <a:cs typeface="Times New Roman" pitchFamily="18" charset="0"/>
              </a:rPr>
              <a:t>Scenedesmus</a:t>
            </a:r>
            <a:r>
              <a:rPr lang="en-US" sz="2400" i="1" dirty="0">
                <a:latin typeface="Times New Roman" pitchFamily="18" charset="0"/>
                <a:cs typeface="Times New Roman" pitchFamily="18" charset="0"/>
              </a:rPr>
              <a:t> </a:t>
            </a:r>
            <a:r>
              <a:rPr lang="en-US" sz="2400" i="1" dirty="0" smtClean="0">
                <a:latin typeface="Times New Roman" pitchFamily="18" charset="0"/>
                <a:cs typeface="Times New Roman" pitchFamily="18" charset="0"/>
              </a:rPr>
              <a:t>sp. </a:t>
            </a:r>
            <a:r>
              <a:rPr lang="en-US" sz="2400" dirty="0" smtClean="0">
                <a:latin typeface="Times New Roman" pitchFamily="18" charset="0"/>
                <a:cs typeface="Times New Roman" pitchFamily="18" charset="0"/>
              </a:rPr>
              <a:t>was </a:t>
            </a:r>
            <a:r>
              <a:rPr lang="en-US" sz="2400" dirty="0">
                <a:latin typeface="Times New Roman" pitchFamily="18" charset="0"/>
                <a:cs typeface="Times New Roman" pitchFamily="18" charset="0"/>
              </a:rPr>
              <a:t>observed to increase from 23% to 53% with a reduction in initial total phosphorus (as </a:t>
            </a:r>
            <a:r>
              <a:rPr lang="en-US" sz="2400" dirty="0" smtClean="0">
                <a:latin typeface="Times New Roman" pitchFamily="18" charset="0"/>
                <a:cs typeface="Times New Roman" pitchFamily="18" charset="0"/>
              </a:rPr>
              <a:t>phosphate) concentration </a:t>
            </a:r>
            <a:r>
              <a:rPr lang="en-US" sz="2400" dirty="0">
                <a:latin typeface="Times New Roman" pitchFamily="18" charset="0"/>
                <a:cs typeface="Times New Roman" pitchFamily="18" charset="0"/>
              </a:rPr>
              <a:t>of 0.1 from 2.0 mg L−1 </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Phosphatidylglycerol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(PG), which is one of four </a:t>
            </a:r>
            <a:r>
              <a:rPr lang="en-US" sz="2400" dirty="0" smtClean="0">
                <a:latin typeface="Times New Roman" pitchFamily="18" charset="0"/>
                <a:cs typeface="Times New Roman" pitchFamily="18" charset="0"/>
              </a:rPr>
              <a:t>major </a:t>
            </a:r>
            <a:r>
              <a:rPr lang="en-US" sz="2400" dirty="0" err="1" smtClean="0">
                <a:latin typeface="Times New Roman" pitchFamily="18" charset="0"/>
                <a:cs typeface="Times New Roman" pitchFamily="18" charset="0"/>
              </a:rPr>
              <a:t>glycerolipids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constituting membrane lipids in chloroplasts, was observed to decrease with </a:t>
            </a:r>
            <a:r>
              <a:rPr lang="en-US" sz="2400" dirty="0" smtClean="0">
                <a:latin typeface="Times New Roman" pitchFamily="18" charset="0"/>
                <a:cs typeface="Times New Roman" pitchFamily="18" charset="0"/>
              </a:rPr>
              <a:t>phosphorus limitation </a:t>
            </a:r>
            <a:r>
              <a:rPr lang="en-US" sz="2400" dirty="0">
                <a:latin typeface="Times New Roman" pitchFamily="18" charset="0"/>
                <a:cs typeface="Times New Roman" pitchFamily="18" charset="0"/>
              </a:rPr>
              <a:t>in </a:t>
            </a:r>
            <a:r>
              <a:rPr lang="en-US" sz="2400" i="1" dirty="0" err="1">
                <a:latin typeface="Times New Roman" pitchFamily="18" charset="0"/>
                <a:cs typeface="Times New Roman" pitchFamily="18" charset="0"/>
              </a:rPr>
              <a:t>Chlamydomonas</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reinhartdtii</a:t>
            </a:r>
            <a:r>
              <a:rPr lang="en-US" sz="2400" i="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.PG </a:t>
            </a:r>
            <a:r>
              <a:rPr lang="en-US" sz="2400" dirty="0">
                <a:latin typeface="Times New Roman" pitchFamily="18" charset="0"/>
                <a:cs typeface="Times New Roman" pitchFamily="18" charset="0"/>
              </a:rPr>
              <a:t>is essential for cell growth, the maintenance </a:t>
            </a:r>
            <a:r>
              <a:rPr lang="en-US" sz="2400" dirty="0" smtClean="0">
                <a:latin typeface="Times New Roman" pitchFamily="18" charset="0"/>
                <a:cs typeface="Times New Roman" pitchFamily="18" charset="0"/>
              </a:rPr>
              <a:t>of chlorophyll-protein </a:t>
            </a:r>
            <a:r>
              <a:rPr lang="en-US" sz="2400" dirty="0">
                <a:latin typeface="Times New Roman" pitchFamily="18" charset="0"/>
                <a:cs typeface="Times New Roman" pitchFamily="18" charset="0"/>
              </a:rPr>
              <a:t>complex levels, and normal structure-function of the PSII complex</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Phosphate </a:t>
            </a:r>
            <a:r>
              <a:rPr lang="en-US" sz="2400" dirty="0">
                <a:latin typeface="Times New Roman" pitchFamily="18" charset="0"/>
                <a:cs typeface="Times New Roman" pitchFamily="18" charset="0"/>
              </a:rPr>
              <a:t>limitation also reduces the synthesis of Omega−3 fatty acids. phosphorus starvation reduces chlorophyll a and protein content thereby increasing the relative carbohydrate content in algal cells </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Phosphate deficiency has been demonstrated to result in accumulation of </a:t>
            </a:r>
            <a:r>
              <a:rPr lang="en-US" sz="2400" dirty="0" err="1">
                <a:latin typeface="Times New Roman" pitchFamily="18" charset="0"/>
                <a:cs typeface="Times New Roman" pitchFamily="18" charset="0"/>
              </a:rPr>
              <a:t>astaxanthin</a:t>
            </a:r>
            <a:r>
              <a:rPr lang="en-US" sz="2400" dirty="0">
                <a:latin typeface="Times New Roman" pitchFamily="18" charset="0"/>
                <a:cs typeface="Times New Roman" pitchFamily="18" charset="0"/>
              </a:rPr>
              <a:t> and an overall reduction in cell growth .decrease in cellular </a:t>
            </a:r>
            <a:r>
              <a:rPr lang="en-US" sz="2400" dirty="0" err="1">
                <a:latin typeface="Times New Roman" pitchFamily="18" charset="0"/>
                <a:cs typeface="Times New Roman" pitchFamily="18" charset="0"/>
              </a:rPr>
              <a:t>phycobilisome</a:t>
            </a:r>
            <a:r>
              <a:rPr lang="en-US" sz="2400" dirty="0">
                <a:latin typeface="Times New Roman" pitchFamily="18" charset="0"/>
                <a:cs typeface="Times New Roman" pitchFamily="18" charset="0"/>
              </a:rPr>
              <a:t> under conditions of phosphorus deficiency (due to cell division and the cessation of </a:t>
            </a:r>
            <a:r>
              <a:rPr lang="en-US" sz="2400" dirty="0" err="1">
                <a:latin typeface="Times New Roman" pitchFamily="18" charset="0"/>
                <a:cs typeface="Times New Roman" pitchFamily="18" charset="0"/>
              </a:rPr>
              <a:t>phycobilisomes</a:t>
            </a:r>
            <a:r>
              <a:rPr lang="en-US" sz="2400" dirty="0">
                <a:latin typeface="Times New Roman" pitchFamily="18" charset="0"/>
                <a:cs typeface="Times New Roman" pitchFamily="18" charset="0"/>
              </a:rPr>
              <a:t> synthesis</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2078542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0375"/>
            <a:ext cx="9144000" cy="6370975"/>
          </a:xfrm>
          <a:prstGeom prst="rect">
            <a:avLst/>
          </a:prstGeom>
          <a:solidFill>
            <a:schemeClr val="accent6">
              <a:lumMod val="20000"/>
              <a:lumOff val="80000"/>
            </a:schemeClr>
          </a:solidFill>
        </p:spPr>
        <p:txBody>
          <a:bodyPr wrap="square">
            <a:spAutoFit/>
          </a:bodyPr>
          <a:lstStyle/>
          <a:p>
            <a:pPr algn="just"/>
            <a:r>
              <a:rPr lang="en-US" sz="2400" i="1" dirty="0" smtClean="0">
                <a:latin typeface="Times New Roman" pitchFamily="18" charset="0"/>
                <a:cs typeface="Times New Roman" pitchFamily="18" charset="0"/>
              </a:rPr>
              <a:t>Nitrogen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Nitrogen is an essential constituent of all structural and functional </a:t>
            </a:r>
            <a:r>
              <a:rPr lang="en-US" sz="2400" dirty="0" smtClean="0">
                <a:latin typeface="Times New Roman" pitchFamily="18" charset="0"/>
                <a:cs typeface="Times New Roman" pitchFamily="18" charset="0"/>
              </a:rPr>
              <a:t>proteins in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algal cells </a:t>
            </a:r>
            <a:r>
              <a:rPr lang="en-US" sz="2400" dirty="0">
                <a:latin typeface="Times New Roman" pitchFamily="18" charset="0"/>
                <a:cs typeface="Times New Roman" pitchFamily="18" charset="0"/>
              </a:rPr>
              <a:t>and accounts for 7%–20% of cell dry weight </a:t>
            </a:r>
            <a:r>
              <a:rPr lang="en-US" sz="2400" dirty="0" smtClean="0">
                <a:latin typeface="Times New Roman" pitchFamily="18" charset="0"/>
                <a:cs typeface="Times New Roman" pitchFamily="18" charset="0"/>
              </a:rPr>
              <a:t>.Inorganic </a:t>
            </a:r>
            <a:r>
              <a:rPr lang="en-US" sz="2400" dirty="0">
                <a:latin typeface="Times New Roman" pitchFamily="18" charset="0"/>
                <a:cs typeface="Times New Roman" pitchFamily="18" charset="0"/>
              </a:rPr>
              <a:t>nitrogen taken up by algae is </a:t>
            </a:r>
            <a:r>
              <a:rPr lang="en-US" sz="2400" dirty="0" smtClean="0">
                <a:latin typeface="Times New Roman" pitchFamily="18" charset="0"/>
                <a:cs typeface="Times New Roman" pitchFamily="18" charset="0"/>
              </a:rPr>
              <a:t>rapidly assimilated </a:t>
            </a:r>
            <a:r>
              <a:rPr lang="en-US" sz="2400" dirty="0">
                <a:latin typeface="Times New Roman" pitchFamily="18" charset="0"/>
                <a:cs typeface="Times New Roman" pitchFamily="18" charset="0"/>
              </a:rPr>
              <a:t>into biochemically active compounds and recycled within cells to meet </a:t>
            </a:r>
            <a:r>
              <a:rPr lang="en-US" sz="2400" dirty="0" smtClean="0">
                <a:latin typeface="Times New Roman" pitchFamily="18" charset="0"/>
                <a:cs typeface="Times New Roman" pitchFamily="18" charset="0"/>
              </a:rPr>
              <a:t>changing physiological </a:t>
            </a:r>
            <a:r>
              <a:rPr lang="en-US" sz="2400" dirty="0">
                <a:latin typeface="Times New Roman" pitchFamily="18" charset="0"/>
                <a:cs typeface="Times New Roman" pitchFamily="18" charset="0"/>
              </a:rPr>
              <a:t>needs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Major </a:t>
            </a:r>
            <a:r>
              <a:rPr lang="en-US" sz="2400" dirty="0">
                <a:latin typeface="Times New Roman" pitchFamily="18" charset="0"/>
                <a:cs typeface="Times New Roman" pitchFamily="18" charset="0"/>
              </a:rPr>
              <a:t>effects of nitrogen deficiency in algal culture include </a:t>
            </a:r>
            <a:r>
              <a:rPr lang="en-US" sz="2400" dirty="0" smtClean="0">
                <a:latin typeface="Times New Roman" pitchFamily="18" charset="0"/>
                <a:cs typeface="Times New Roman" pitchFamily="18" charset="0"/>
              </a:rPr>
              <a:t>the enhanced </a:t>
            </a:r>
            <a:r>
              <a:rPr lang="en-US" sz="2400" dirty="0">
                <a:latin typeface="Times New Roman" pitchFamily="18" charset="0"/>
                <a:cs typeface="Times New Roman" pitchFamily="18" charset="0"/>
              </a:rPr>
              <a:t>biosynthesis and accumulation of lipids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triglycerides </a:t>
            </a:r>
            <a:r>
              <a:rPr lang="en-US" sz="2400" dirty="0" smtClean="0">
                <a:latin typeface="Times New Roman" pitchFamily="18" charset="0"/>
                <a:cs typeface="Times New Roman" pitchFamily="18" charset="0"/>
              </a:rPr>
              <a:t>with a </a:t>
            </a:r>
            <a:r>
              <a:rPr lang="en-US" sz="2400" dirty="0">
                <a:latin typeface="Times New Roman" pitchFamily="18" charset="0"/>
                <a:cs typeface="Times New Roman" pitchFamily="18" charset="0"/>
              </a:rPr>
              <a:t>concomitant reduction in protein content </a:t>
            </a:r>
            <a:r>
              <a:rPr lang="en-US" sz="2400" dirty="0" smtClean="0">
                <a:latin typeface="Times New Roman" pitchFamily="18" charset="0"/>
                <a:cs typeface="Times New Roman" pitchFamily="18" charset="0"/>
              </a:rPr>
              <a:t>.This</a:t>
            </a:r>
            <a:r>
              <a:rPr lang="en-US" sz="2400" dirty="0">
                <a:latin typeface="Times New Roman" pitchFamily="18" charset="0"/>
                <a:cs typeface="Times New Roman" pitchFamily="18" charset="0"/>
              </a:rPr>
              <a:t>, in turn, results in a </a:t>
            </a:r>
            <a:r>
              <a:rPr lang="en-US" sz="2400" dirty="0" err="1">
                <a:latin typeface="Times New Roman" pitchFamily="18" charset="0"/>
                <a:cs typeface="Times New Roman" pitchFamily="18" charset="0"/>
              </a:rPr>
              <a:t>higherlipid</a:t>
            </a:r>
            <a:r>
              <a:rPr lang="en-US" sz="2400" dirty="0">
                <a:latin typeface="Times New Roman" pitchFamily="18" charset="0"/>
                <a:cs typeface="Times New Roman" pitchFamily="18" charset="0"/>
              </a:rPr>
              <a:t>/protein ratio </a:t>
            </a:r>
            <a:r>
              <a:rPr lang="en-US" sz="2400" dirty="0" smtClean="0">
                <a:latin typeface="Times New Roman" pitchFamily="18" charset="0"/>
                <a:cs typeface="Times New Roman" pitchFamily="18" charset="0"/>
              </a:rPr>
              <a:t>at </a:t>
            </a:r>
            <a:r>
              <a:rPr lang="en-US" sz="2400" dirty="0">
                <a:latin typeface="Times New Roman" pitchFamily="18" charset="0"/>
                <a:cs typeface="Times New Roman" pitchFamily="18" charset="0"/>
              </a:rPr>
              <a:t>the expense of growth rate .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Algae </a:t>
            </a:r>
            <a:r>
              <a:rPr lang="en-US" sz="2400" dirty="0">
                <a:latin typeface="Times New Roman" pitchFamily="18" charset="0"/>
                <a:cs typeface="Times New Roman" pitchFamily="18" charset="0"/>
              </a:rPr>
              <a:t>grown in nitrogen-depleted cultures also tend to divert their </a:t>
            </a:r>
            <a:r>
              <a:rPr lang="en-US" sz="2400" dirty="0" err="1">
                <a:latin typeface="Times New Roman" pitchFamily="18" charset="0"/>
                <a:cs typeface="Times New Roman" pitchFamily="18" charset="0"/>
              </a:rPr>
              <a:t>photosynthetically</a:t>
            </a:r>
            <a:r>
              <a:rPr lang="en-US" sz="2400" dirty="0">
                <a:latin typeface="Times New Roman" pitchFamily="18" charset="0"/>
                <a:cs typeface="Times New Roman" pitchFamily="18" charset="0"/>
              </a:rPr>
              <a:t> fixed carbon to carbohydrate synthesis . Other effects of nitrogen reduction include decrease in oxygen evolution, carbon dioxide fixation, chlorophyll content, and tissue production .Holm-Hansen et al. reported an increase in amino acid content of Chlorella </a:t>
            </a:r>
            <a:r>
              <a:rPr lang="en-US" sz="2400" dirty="0" err="1">
                <a:latin typeface="Times New Roman" pitchFamily="18" charset="0"/>
                <a:cs typeface="Times New Roman" pitchFamily="18" charset="0"/>
              </a:rPr>
              <a:t>pyrenoidosa</a:t>
            </a:r>
            <a:r>
              <a:rPr lang="en-US" sz="2400" dirty="0">
                <a:latin typeface="Times New Roman" pitchFamily="18" charset="0"/>
                <a:cs typeface="Times New Roman" pitchFamily="18" charset="0"/>
              </a:rPr>
              <a:t> at the expense of sugar phosphates (such as glucose-6-phosphate, fructose-6-phosphate) with addition of ammonium (nitrogen source) to the growing culture.</a:t>
            </a:r>
          </a:p>
        </p:txBody>
      </p:sp>
    </p:spTree>
    <p:extLst>
      <p:ext uri="{BB962C8B-B14F-4D97-AF65-F5344CB8AC3E}">
        <p14:creationId xmlns:p14="http://schemas.microsoft.com/office/powerpoint/2010/main" val="1240673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70975"/>
          </a:xfrm>
          <a:prstGeom prst="rect">
            <a:avLst/>
          </a:prstGeom>
          <a:solidFill>
            <a:schemeClr val="bg1">
              <a:lumMod val="95000"/>
            </a:schemeClr>
          </a:solidFill>
        </p:spPr>
        <p:txBody>
          <a:bodyPr wrap="square">
            <a:spAutoFit/>
          </a:bodyPr>
          <a:lstStyle/>
          <a:p>
            <a:pPr algn="just"/>
            <a:r>
              <a:rPr lang="en-US" sz="2400" dirty="0" smtClean="0">
                <a:latin typeface="Times New Roman" pitchFamily="18" charset="0"/>
                <a:cs typeface="Times New Roman" pitchFamily="18" charset="0"/>
              </a:rPr>
              <a:t>On </a:t>
            </a:r>
            <a:r>
              <a:rPr lang="en-US" sz="2400" dirty="0">
                <a:latin typeface="Times New Roman" pitchFamily="18" charset="0"/>
                <a:cs typeface="Times New Roman" pitchFamily="18" charset="0"/>
              </a:rPr>
              <a:t>a biochemical level, nitrogen limitation directly </a:t>
            </a:r>
            <a:r>
              <a:rPr lang="en-US" sz="2400" dirty="0" smtClean="0">
                <a:latin typeface="Times New Roman" pitchFamily="18" charset="0"/>
                <a:cs typeface="Times New Roman" pitchFamily="18" charset="0"/>
              </a:rPr>
              <a:t>influences:</a:t>
            </a:r>
          </a:p>
          <a:p>
            <a:pPr marL="342900" indent="-342900"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supply of amino acids, which in turn limits the translation of mRNA and hence reduces the rate of protein synthesis</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marL="342900" indent="-342900" algn="just">
              <a:buFont typeface="Wingdings" pitchFamily="2" charset="2"/>
              <a:buChar char="Ø"/>
            </a:pPr>
            <a:r>
              <a:rPr lang="en-US" sz="2400" dirty="0" smtClean="0">
                <a:latin typeface="Times New Roman" pitchFamily="18" charset="0"/>
                <a:cs typeface="Times New Roman" pitchFamily="18" charset="0"/>
              </a:rPr>
              <a:t>also </a:t>
            </a:r>
            <a:r>
              <a:rPr lang="en-US" sz="2400" dirty="0">
                <a:latin typeface="Times New Roman" pitchFamily="18" charset="0"/>
                <a:cs typeface="Times New Roman" pitchFamily="18" charset="0"/>
              </a:rPr>
              <a:t>the efficiency of PSII decreases, primarily as a consequence of thermal dissipation of absorbed excitation energy in the pigment bed. This appears to be due mainly to a decrease in the number of PSII </a:t>
            </a:r>
            <a:r>
              <a:rPr lang="en-US" sz="2400" dirty="0">
                <a:solidFill>
                  <a:srgbClr val="FF0000"/>
                </a:solidFill>
                <a:latin typeface="Times New Roman" pitchFamily="18" charset="0"/>
                <a:cs typeface="Times New Roman" pitchFamily="18" charset="0"/>
              </a:rPr>
              <a:t>reaction centers </a:t>
            </a:r>
            <a:r>
              <a:rPr lang="en-US" sz="2400" dirty="0">
                <a:latin typeface="Times New Roman" pitchFamily="18" charset="0"/>
                <a:cs typeface="Times New Roman" pitchFamily="18" charset="0"/>
              </a:rPr>
              <a:t>relative to the antennae. </a:t>
            </a:r>
          </a:p>
          <a:p>
            <a:pPr marL="342900" indent="-342900" algn="just">
              <a:buFont typeface="Wingdings" pitchFamily="2" charset="2"/>
              <a:buChar char="Ø"/>
            </a:pPr>
            <a:r>
              <a:rPr lang="en-US" sz="2400" dirty="0" smtClean="0">
                <a:latin typeface="Times New Roman" pitchFamily="18" charset="0"/>
                <a:cs typeface="Times New Roman" pitchFamily="18" charset="0"/>
              </a:rPr>
              <a:t>leads </a:t>
            </a:r>
            <a:r>
              <a:rPr lang="en-US" sz="2400" dirty="0">
                <a:latin typeface="Times New Roman" pitchFamily="18" charset="0"/>
                <a:cs typeface="Times New Roman" pitchFamily="18" charset="0"/>
              </a:rPr>
              <a:t>to a reduction of growth and photosynthetic rates</a:t>
            </a:r>
            <a:r>
              <a:rPr lang="en-US" sz="2400" dirty="0" smtClean="0">
                <a:latin typeface="Times New Roman" pitchFamily="18" charset="0"/>
                <a:cs typeface="Times New Roman" pitchFamily="18" charset="0"/>
              </a:rPr>
              <a:t>,</a:t>
            </a:r>
          </a:p>
          <a:p>
            <a:pPr marL="342900" indent="-342900" algn="just">
              <a:buFont typeface="Wingdings" pitchFamily="2" charset="2"/>
              <a:buChar char="Ø"/>
            </a:pPr>
            <a:r>
              <a:rPr lang="en-US" sz="2400" dirty="0" smtClean="0">
                <a:latin typeface="Times New Roman" pitchFamily="18" charset="0"/>
                <a:cs typeface="Times New Roman" pitchFamily="18" charset="0"/>
              </a:rPr>
              <a:t>leads </a:t>
            </a:r>
            <a:r>
              <a:rPr lang="en-US" sz="2400" dirty="0">
                <a:latin typeface="Times New Roman" pitchFamily="18" charset="0"/>
                <a:cs typeface="Times New Roman" pitchFamily="18" charset="0"/>
              </a:rPr>
              <a:t>to a reduction in respiratory rates. The relationship between the specific growth rate and specific respiration rate is linear </a:t>
            </a:r>
            <a:endParaRPr lang="en-US" sz="2400" dirty="0" smtClean="0">
              <a:latin typeface="Times New Roman" pitchFamily="18" charset="0"/>
              <a:cs typeface="Times New Roman" pitchFamily="18" charset="0"/>
            </a:endParaRPr>
          </a:p>
          <a:p>
            <a:pPr marL="342900" indent="-342900" algn="just">
              <a:buFont typeface="Wingdings" pitchFamily="2" charset="2"/>
              <a:buChar char="Ø"/>
            </a:pPr>
            <a:r>
              <a:rPr lang="en-US" sz="2400" dirty="0" smtClean="0">
                <a:latin typeface="Times New Roman" pitchFamily="18" charset="0"/>
                <a:cs typeface="Times New Roman" pitchFamily="18" charset="0"/>
              </a:rPr>
              <a:t>however</a:t>
            </a:r>
            <a:r>
              <a:rPr lang="en-US" sz="2400" dirty="0">
                <a:latin typeface="Times New Roman" pitchFamily="18" charset="0"/>
                <a:cs typeface="Times New Roman" pitchFamily="18" charset="0"/>
              </a:rPr>
              <a:t>, the demands for carbon skeletons and ATP, two of the major products of the respiratory pathways, are markedly reduced if protein synthesis is depressed</a:t>
            </a:r>
            <a:r>
              <a:rPr lang="en-US" sz="2400" dirty="0" smtClean="0">
                <a:latin typeface="Times New Roman" pitchFamily="18" charset="0"/>
                <a:cs typeface="Times New Roman" pitchFamily="18" charset="0"/>
              </a:rPr>
              <a:t>.</a:t>
            </a:r>
          </a:p>
          <a:p>
            <a:pPr marL="342900" indent="-342900" algn="just">
              <a:buFont typeface="Wingdings" pitchFamily="2" charset="2"/>
              <a:buChar char="Ø"/>
            </a:pPr>
            <a:endParaRPr lang="en-US" sz="2400" dirty="0">
              <a:latin typeface="Times New Roman" pitchFamily="18" charset="0"/>
              <a:cs typeface="Times New Roman" pitchFamily="18" charset="0"/>
            </a:endParaRPr>
          </a:p>
          <a:p>
            <a:pPr marL="342900" indent="-342900" algn="just">
              <a:buFont typeface="Wingdings" pitchFamily="2" charset="2"/>
              <a:buChar char="Ø"/>
            </a:pPr>
            <a:endParaRPr lang="en-US" sz="2400" dirty="0" smtClean="0">
              <a:latin typeface="Times New Roman" pitchFamily="18" charset="0"/>
              <a:cs typeface="Times New Roman" pitchFamily="18" charset="0"/>
            </a:endParaRPr>
          </a:p>
          <a:p>
            <a:pPr marL="342900" indent="-342900"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17358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75"/>
            <a:ext cx="9144000" cy="6740307"/>
          </a:xfrm>
          <a:prstGeom prst="rect">
            <a:avLst/>
          </a:prstGeom>
          <a:solidFill>
            <a:schemeClr val="accent5">
              <a:lumMod val="20000"/>
              <a:lumOff val="80000"/>
            </a:schemeClr>
          </a:solidFill>
        </p:spPr>
        <p:txBody>
          <a:bodyPr wrap="square">
            <a:spAutoFit/>
          </a:bodyPr>
          <a:lstStyle/>
          <a:p>
            <a:pPr algn="just"/>
            <a:r>
              <a:rPr lang="en-US" sz="2400" dirty="0">
                <a:latin typeface="Times New Roman" pitchFamily="18" charset="0"/>
                <a:cs typeface="Times New Roman" pitchFamily="18" charset="0"/>
              </a:rPr>
              <a:t>Degradation of </a:t>
            </a:r>
            <a:r>
              <a:rPr lang="en-US" sz="2400" dirty="0" err="1">
                <a:latin typeface="Times New Roman" pitchFamily="18" charset="0"/>
                <a:cs typeface="Times New Roman" pitchFamily="18" charset="0"/>
              </a:rPr>
              <a:t>phycolbillisomes</a:t>
            </a:r>
            <a:r>
              <a:rPr lang="en-US" sz="2400" dirty="0">
                <a:latin typeface="Times New Roman" pitchFamily="18" charset="0"/>
                <a:cs typeface="Times New Roman" pitchFamily="18" charset="0"/>
              </a:rPr>
              <a:t> with nitrogen limitation has been demonstrated in the case </a:t>
            </a:r>
            <a:r>
              <a:rPr lang="en-US" sz="2400" dirty="0" smtClean="0">
                <a:latin typeface="Times New Roman" pitchFamily="18" charset="0"/>
                <a:cs typeface="Times New Roman" pitchFamily="18" charset="0"/>
              </a:rPr>
              <a:t>of cyanobacteria </a:t>
            </a:r>
            <a:r>
              <a:rPr lang="en-US" sz="2400" dirty="0">
                <a:latin typeface="Times New Roman" pitchFamily="18" charset="0"/>
                <a:cs typeface="Times New Roman" pitchFamily="18" charset="0"/>
              </a:rPr>
              <a:t>and red alga </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Phycolbillisomes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are the light harvesting antennae of photosystem </a:t>
            </a:r>
            <a:r>
              <a:rPr lang="en-US" sz="2400" dirty="0" smtClean="0">
                <a:latin typeface="Times New Roman" pitchFamily="18" charset="0"/>
                <a:cs typeface="Times New Roman" pitchFamily="18" charset="0"/>
              </a:rPr>
              <a:t>II in </a:t>
            </a:r>
            <a:r>
              <a:rPr lang="en-US" sz="2400" dirty="0">
                <a:latin typeface="Times New Roman" pitchFamily="18" charset="0"/>
                <a:cs typeface="Times New Roman" pitchFamily="18" charset="0"/>
              </a:rPr>
              <a:t>these algae. Photosynthesis continues at a reduced rate, until cell nitrogen falls below a </a:t>
            </a:r>
            <a:r>
              <a:rPr lang="en-US" sz="2400" dirty="0" smtClean="0">
                <a:latin typeface="Times New Roman" pitchFamily="18" charset="0"/>
                <a:cs typeface="Times New Roman" pitchFamily="18" charset="0"/>
              </a:rPr>
              <a:t>particular species-dependent </a:t>
            </a:r>
            <a:r>
              <a:rPr lang="en-US" sz="2400" dirty="0">
                <a:latin typeface="Times New Roman" pitchFamily="18" charset="0"/>
                <a:cs typeface="Times New Roman" pitchFamily="18" charset="0"/>
              </a:rPr>
              <a:t>threshold value</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Under nitrogen deficient conditions, </a:t>
            </a:r>
            <a:r>
              <a:rPr lang="en-US" sz="2400" i="1" dirty="0" err="1">
                <a:latin typeface="Times New Roman" pitchFamily="18" charset="0"/>
                <a:cs typeface="Times New Roman" pitchFamily="18" charset="0"/>
              </a:rPr>
              <a:t>Spiriluna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platensis</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cells </a:t>
            </a:r>
            <a:r>
              <a:rPr lang="en-US" sz="2400" dirty="0" smtClean="0">
                <a:latin typeface="Times New Roman" pitchFamily="18" charset="0"/>
                <a:cs typeface="Times New Roman" pitchFamily="18" charset="0"/>
              </a:rPr>
              <a:t>exhibit reduced </a:t>
            </a:r>
            <a:r>
              <a:rPr lang="en-US" sz="2400" dirty="0">
                <a:latin typeface="Times New Roman" pitchFamily="18" charset="0"/>
                <a:cs typeface="Times New Roman" pitchFamily="18" charset="0"/>
              </a:rPr>
              <a:t>carbon fixation capacity even under normal to high available CO2 concentrations </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Nitrogen starvation also alters the enzyme balance of cells, resulting in the synthesis of lipids and </a:t>
            </a:r>
            <a:r>
              <a:rPr lang="en-US" sz="2400" dirty="0" smtClean="0">
                <a:latin typeface="Times New Roman" pitchFamily="18" charset="0"/>
                <a:cs typeface="Times New Roman" pitchFamily="18" charset="0"/>
              </a:rPr>
              <a:t>a decrease </a:t>
            </a:r>
            <a:r>
              <a:rPr lang="en-US" sz="2400" dirty="0">
                <a:latin typeface="Times New Roman" pitchFamily="18" charset="0"/>
                <a:cs typeface="Times New Roman" pitchFamily="18" charset="0"/>
              </a:rPr>
              <a:t>in chlorophyll synthesis leading to excess carotenoids in the cells </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Dunaliella</a:t>
            </a:r>
            <a:r>
              <a:rPr lang="en-US" sz="2400" dirty="0" smtClean="0">
                <a:latin typeface="Times New Roman" pitchFamily="18" charset="0"/>
                <a:cs typeface="Times New Roman" pitchFamily="18" charset="0"/>
              </a:rPr>
              <a:t> sp. and </a:t>
            </a:r>
            <a:r>
              <a:rPr lang="en-US" sz="2400" dirty="0" err="1">
                <a:latin typeface="Times New Roman" pitchFamily="18" charset="0"/>
                <a:cs typeface="Times New Roman" pitchFamily="18" charset="0"/>
              </a:rPr>
              <a:t>Haematococcus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pluvialis</a:t>
            </a:r>
            <a:r>
              <a:rPr lang="en-US" sz="2400" dirty="0">
                <a:latin typeface="Times New Roman" pitchFamily="18" charset="0"/>
                <a:cs typeface="Times New Roman" pitchFamily="18" charset="0"/>
              </a:rPr>
              <a:t> are observed to accumulate high amounts of carotenoids, </a:t>
            </a:r>
            <a:r>
              <a:rPr lang="en-US" sz="2400" dirty="0" err="1">
                <a:latin typeface="Times New Roman" pitchFamily="18" charset="0"/>
                <a:cs typeface="Times New Roman" pitchFamily="18" charset="0"/>
              </a:rPr>
              <a:t>astaxanthin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and its </a:t>
            </a:r>
            <a:r>
              <a:rPr lang="en-US" sz="2400" dirty="0" err="1">
                <a:latin typeface="Times New Roman" pitchFamily="18" charset="0"/>
                <a:cs typeface="Times New Roman" pitchFamily="18" charset="0"/>
              </a:rPr>
              <a:t>acylesters</a:t>
            </a:r>
            <a:r>
              <a:rPr lang="en-US" sz="2400" dirty="0">
                <a:latin typeface="Times New Roman" pitchFamily="18" charset="0"/>
                <a:cs typeface="Times New Roman" pitchFamily="18" charset="0"/>
              </a:rPr>
              <a:t> (up to 13% w/w), when grown under nitrogen-depleting </a:t>
            </a:r>
            <a:r>
              <a:rPr lang="en-US" sz="2400" dirty="0" smtClean="0">
                <a:latin typeface="Times New Roman" pitchFamily="18" charset="0"/>
                <a:cs typeface="Times New Roman" pitchFamily="18" charset="0"/>
              </a:rPr>
              <a:t>conditions</a:t>
            </a: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484867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247"/>
            <a:ext cx="9144000" cy="6986528"/>
          </a:xfrm>
          <a:prstGeom prst="rect">
            <a:avLst/>
          </a:prstGeom>
          <a:solidFill>
            <a:schemeClr val="bg1">
              <a:lumMod val="95000"/>
            </a:schemeClr>
          </a:solidFill>
        </p:spPr>
        <p:txBody>
          <a:bodyPr wrap="square">
            <a:spAutoFit/>
          </a:bodyPr>
          <a:lstStyle/>
          <a:p>
            <a:pPr algn="just"/>
            <a:r>
              <a:rPr lang="en-US" sz="2800" i="1" dirty="0" smtClean="0">
                <a:latin typeface="Times New Roman" pitchFamily="18" charset="0"/>
                <a:cs typeface="Times New Roman" pitchFamily="18" charset="0"/>
              </a:rPr>
              <a:t>Silicon </a:t>
            </a:r>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requirement for silicon for the construction of diatom frustule makes this group uniquely subject to silicate limitation. As silicic acid uptake, silica frustule formation, and the cell division cycle are all </a:t>
            </a:r>
            <a:r>
              <a:rPr lang="en-US" sz="2800" dirty="0" smtClean="0">
                <a:latin typeface="Times New Roman" pitchFamily="18" charset="0"/>
                <a:cs typeface="Times New Roman" pitchFamily="18" charset="0"/>
              </a:rPr>
              <a:t>linked </a:t>
            </a:r>
            <a:r>
              <a:rPr lang="en-US" sz="2800" dirty="0">
                <a:latin typeface="Times New Roman" pitchFamily="18" charset="0"/>
                <a:cs typeface="Times New Roman" pitchFamily="18" charset="0"/>
              </a:rPr>
              <a:t>under silica limitation, the diatom cell cycle </a:t>
            </a:r>
            <a:r>
              <a:rPr lang="en-US" sz="2800" dirty="0" smtClean="0">
                <a:latin typeface="Times New Roman" pitchFamily="18" charset="0"/>
                <a:cs typeface="Times New Roman" pitchFamily="18" charset="0"/>
              </a:rPr>
              <a:t>stops </a:t>
            </a:r>
            <a:r>
              <a:rPr lang="en-US" sz="2800" dirty="0">
                <a:latin typeface="Times New Roman" pitchFamily="18" charset="0"/>
                <a:cs typeface="Times New Roman" pitchFamily="18" charset="0"/>
              </a:rPr>
              <a:t>at the G2 phase, before the completion of cell division.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Thus</a:t>
            </a:r>
            <a:r>
              <a:rPr lang="en-US" sz="2800" dirty="0">
                <a:latin typeface="Times New Roman" pitchFamily="18" charset="0"/>
                <a:cs typeface="Times New Roman" pitchFamily="18" charset="0"/>
              </a:rPr>
              <a:t>, an inhibition of cell division linked to an inability to synthesize new cell wall material under silicon limitation can lead to an increase in the volume per cell. This increase could also be partly explained by the formation of </a:t>
            </a:r>
            <a:r>
              <a:rPr lang="en-US" sz="2800" dirty="0" err="1">
                <a:latin typeface="Times New Roman" pitchFamily="18" charset="0"/>
                <a:cs typeface="Times New Roman" pitchFamily="18" charset="0"/>
              </a:rPr>
              <a:t>auxospores</a:t>
            </a:r>
            <a:r>
              <a:rPr lang="en-US" sz="2800" dirty="0">
                <a:latin typeface="Times New Roman" pitchFamily="18" charset="0"/>
                <a:cs typeface="Times New Roman" pitchFamily="18" charset="0"/>
              </a:rPr>
              <a:t> with a larger cell diameter</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146005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001643"/>
          </a:xfrm>
          <a:prstGeom prst="rect">
            <a:avLst/>
          </a:prstGeom>
          <a:solidFill>
            <a:schemeClr val="bg1">
              <a:lumMod val="95000"/>
            </a:schemeClr>
          </a:solidFill>
        </p:spPr>
        <p:txBody>
          <a:bodyPr wrap="square">
            <a:spAutoFit/>
          </a:bodyPr>
          <a:lstStyle/>
          <a:p>
            <a:pPr algn="just"/>
            <a:r>
              <a:rPr lang="en-US" sz="2400" b="1" i="1" dirty="0" smtClean="0">
                <a:latin typeface="Times New Roman" pitchFamily="18" charset="0"/>
                <a:cs typeface="Times New Roman" pitchFamily="18" charset="0"/>
              </a:rPr>
              <a:t>Trace </a:t>
            </a:r>
            <a:r>
              <a:rPr lang="en-US" sz="2400" b="1" i="1" dirty="0">
                <a:latin typeface="Times New Roman" pitchFamily="18" charset="0"/>
                <a:cs typeface="Times New Roman" pitchFamily="18" charset="0"/>
              </a:rPr>
              <a:t>metals </a:t>
            </a:r>
            <a:r>
              <a:rPr lang="en-US" sz="2400" dirty="0">
                <a:latin typeface="Times New Roman" pitchFamily="18" charset="0"/>
                <a:cs typeface="Times New Roman" pitchFamily="18" charset="0"/>
              </a:rPr>
              <a:t>are metals present in algal cells in extremely small quantities (&lt;4 ppm) but that are an essential component of </a:t>
            </a:r>
            <a:r>
              <a:rPr lang="en-US" sz="2400" dirty="0" err="1" smtClean="0">
                <a:latin typeface="Times New Roman" pitchFamily="18" charset="0"/>
                <a:cs typeface="Times New Roman" pitchFamily="18" charset="0"/>
              </a:rPr>
              <a:t>phycophysiology</a:t>
            </a:r>
            <a:r>
              <a:rPr lang="en-US" sz="2400" dirty="0" smtClean="0">
                <a:latin typeface="Times New Roman" pitchFamily="18" charset="0"/>
                <a:cs typeface="Times New Roman" pitchFamily="18" charset="0"/>
              </a:rPr>
              <a:t> . </a:t>
            </a:r>
            <a:r>
              <a:rPr lang="en-US" sz="2400" dirty="0">
                <a:latin typeface="Times New Roman" pitchFamily="18" charset="0"/>
                <a:cs typeface="Times New Roman" pitchFamily="18" charset="0"/>
              </a:rPr>
              <a:t>Iron (Fe), manganese (</a:t>
            </a:r>
            <a:r>
              <a:rPr lang="en-US" sz="2400" dirty="0" err="1">
                <a:latin typeface="Times New Roman" pitchFamily="18" charset="0"/>
                <a:cs typeface="Times New Roman" pitchFamily="18" charset="0"/>
              </a:rPr>
              <a:t>Mn</a:t>
            </a:r>
            <a:r>
              <a:rPr lang="en-US" sz="2400" dirty="0">
                <a:latin typeface="Times New Roman" pitchFamily="18" charset="0"/>
                <a:cs typeface="Times New Roman" pitchFamily="18" charset="0"/>
              </a:rPr>
              <a:t>), cobalt (Co), zinc (Zn),copper (Cu) and nickel (Ni) are the six most important trace metals required by algae for various metabolic functions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trace </a:t>
            </a:r>
            <a:r>
              <a:rPr lang="en-US" sz="2400" dirty="0">
                <a:latin typeface="Times New Roman" pitchFamily="18" charset="0"/>
                <a:cs typeface="Times New Roman" pitchFamily="18" charset="0"/>
              </a:rPr>
              <a:t>metal availability to algae is highly dependent on speciation (free ion concentration) </a:t>
            </a:r>
            <a:r>
              <a:rPr lang="en-US" sz="2400" dirty="0" smtClean="0">
                <a:latin typeface="Times New Roman" pitchFamily="18" charset="0"/>
                <a:cs typeface="Times New Roman" pitchFamily="18" charset="0"/>
              </a:rPr>
              <a:t>.Deficiencies </a:t>
            </a:r>
            <a:r>
              <a:rPr lang="en-US" sz="2400" dirty="0">
                <a:latin typeface="Times New Roman" pitchFamily="18" charset="0"/>
                <a:cs typeface="Times New Roman" pitchFamily="18" charset="0"/>
              </a:rPr>
              <a:t>in trace metals can limit algal growth, whereas excesses or high metal concentrations (above the toxicity threshold) may inhibit growth, impair photosynthesis, deplete antioxidants, and damage the cell membrane</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870816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8" y="0"/>
            <a:ext cx="9146458" cy="6740307"/>
          </a:xfrm>
          <a:prstGeom prst="rect">
            <a:avLst/>
          </a:prstGeom>
          <a:solidFill>
            <a:schemeClr val="accent3">
              <a:lumMod val="20000"/>
              <a:lumOff val="80000"/>
            </a:schemeClr>
          </a:solidFill>
        </p:spPr>
        <p:txBody>
          <a:bodyPr wrap="square">
            <a:spAutoFit/>
          </a:bodyPr>
          <a:lstStyle/>
          <a:p>
            <a:pPr algn="just"/>
            <a:r>
              <a:rPr lang="en-US" sz="2400" b="1" dirty="0" smtClean="0">
                <a:latin typeface="Times New Roman" pitchFamily="18" charset="0"/>
                <a:cs typeface="Times New Roman" pitchFamily="18" charset="0"/>
              </a:rPr>
              <a:t>Iron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an important trace metal for normal growth and functioning of photosynthesis </a:t>
            </a:r>
            <a:r>
              <a:rPr lang="en-US" sz="2400" dirty="0" smtClean="0">
                <a:latin typeface="Times New Roman" pitchFamily="18" charset="0"/>
                <a:cs typeface="Times New Roman" pitchFamily="18" charset="0"/>
              </a:rPr>
              <a:t>and respiration </a:t>
            </a:r>
            <a:r>
              <a:rPr lang="en-US" sz="2400" dirty="0">
                <a:latin typeface="Times New Roman" pitchFamily="18" charset="0"/>
                <a:cs typeface="Times New Roman" pitchFamily="18" charset="0"/>
              </a:rPr>
              <a:t>in algae.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acts as redox catalyst in photosynthesis and nitrogen assimilation and </a:t>
            </a:r>
            <a:r>
              <a:rPr lang="en-US" sz="2400" dirty="0" smtClean="0">
                <a:latin typeface="Times New Roman" pitchFamily="18" charset="0"/>
                <a:cs typeface="Times New Roman" pitchFamily="18" charset="0"/>
              </a:rPr>
              <a:t>mediates electron </a:t>
            </a:r>
            <a:r>
              <a:rPr lang="en-US" sz="2400" dirty="0">
                <a:latin typeface="Times New Roman" pitchFamily="18" charset="0"/>
                <a:cs typeface="Times New Roman" pitchFamily="18" charset="0"/>
              </a:rPr>
              <a:t>transport reactions in photosynthetic organisms </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Iron </a:t>
            </a:r>
            <a:r>
              <a:rPr lang="en-US" sz="2400" dirty="0">
                <a:latin typeface="Times New Roman" pitchFamily="18" charset="0"/>
                <a:cs typeface="Times New Roman" pitchFamily="18" charset="0"/>
              </a:rPr>
              <a:t>limitation significantly </a:t>
            </a:r>
            <a:r>
              <a:rPr lang="en-US" sz="2400" dirty="0" smtClean="0">
                <a:latin typeface="Times New Roman" pitchFamily="18" charset="0"/>
                <a:cs typeface="Times New Roman" pitchFamily="18" charset="0"/>
              </a:rPr>
              <a:t>depresses photosynthetic </a:t>
            </a:r>
            <a:r>
              <a:rPr lang="en-US" sz="2400" dirty="0">
                <a:latin typeface="Times New Roman" pitchFamily="18" charset="0"/>
                <a:cs typeface="Times New Roman" pitchFamily="18" charset="0"/>
              </a:rPr>
              <a:t>electron transfer, resulting in a reduction in NADPH formation. Reduction in </a:t>
            </a:r>
            <a:r>
              <a:rPr lang="en-US" sz="2400" dirty="0" smtClean="0">
                <a:latin typeface="Times New Roman" pitchFamily="18" charset="0"/>
                <a:cs typeface="Times New Roman" pitchFamily="18" charset="0"/>
              </a:rPr>
              <a:t>iron decreases </a:t>
            </a:r>
            <a:r>
              <a:rPr lang="en-US" sz="2400" dirty="0">
                <a:latin typeface="Times New Roman" pitchFamily="18" charset="0"/>
                <a:cs typeface="Times New Roman" pitchFamily="18" charset="0"/>
              </a:rPr>
              <a:t>the cellular abundance of </a:t>
            </a:r>
            <a:r>
              <a:rPr lang="en-US" sz="2400" dirty="0" err="1">
                <a:latin typeface="Times New Roman" pitchFamily="18" charset="0"/>
                <a:cs typeface="Times New Roman" pitchFamily="18" charset="0"/>
              </a:rPr>
              <a:t>ferredoxin</a:t>
            </a:r>
            <a:r>
              <a:rPr lang="en-US" sz="2400" dirty="0">
                <a:latin typeface="Times New Roman" pitchFamily="18" charset="0"/>
                <a:cs typeface="Times New Roman" pitchFamily="18" charset="0"/>
              </a:rPr>
              <a:t>, which contains Fe, and forces the substitution </a:t>
            </a:r>
            <a:r>
              <a:rPr lang="en-US" sz="2400" dirty="0" smtClean="0">
                <a:latin typeface="Times New Roman" pitchFamily="18" charset="0"/>
                <a:cs typeface="Times New Roman" pitchFamily="18" charset="0"/>
              </a:rPr>
              <a:t>of </a:t>
            </a:r>
            <a:r>
              <a:rPr lang="en-US" sz="2400" dirty="0" err="1" smtClean="0">
                <a:latin typeface="Times New Roman" pitchFamily="18" charset="0"/>
                <a:cs typeface="Times New Roman" pitchFamily="18" charset="0"/>
              </a:rPr>
              <a:t>flavodoxin</a:t>
            </a:r>
            <a:r>
              <a:rPr lang="en-US" sz="2400" dirty="0">
                <a:latin typeface="Times New Roman" pitchFamily="18" charset="0"/>
                <a:cs typeface="Times New Roman" pitchFamily="18" charset="0"/>
              </a:rPr>
              <a:t>, a non-iron functional equivalent, in the cell </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Since </a:t>
            </a:r>
            <a:r>
              <a:rPr lang="en-US" sz="2400" dirty="0">
                <a:latin typeface="Times New Roman" pitchFamily="18" charset="0"/>
                <a:cs typeface="Times New Roman" pitchFamily="18" charset="0"/>
              </a:rPr>
              <a:t>the catalytic capacity </a:t>
            </a:r>
            <a:r>
              <a:rPr lang="en-US" sz="2400" dirty="0" smtClean="0">
                <a:latin typeface="Times New Roman" pitchFamily="18" charset="0"/>
                <a:cs typeface="Times New Roman" pitchFamily="18" charset="0"/>
              </a:rPr>
              <a:t>of </a:t>
            </a:r>
            <a:r>
              <a:rPr lang="en-US" sz="2400" dirty="0" err="1" smtClean="0">
                <a:latin typeface="Times New Roman" pitchFamily="18" charset="0"/>
                <a:cs typeface="Times New Roman" pitchFamily="18" charset="0"/>
              </a:rPr>
              <a:t>ferredoxin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much higher than </a:t>
            </a:r>
            <a:r>
              <a:rPr lang="en-US" sz="2400" dirty="0" err="1">
                <a:latin typeface="Times New Roman" pitchFamily="18" charset="0"/>
                <a:cs typeface="Times New Roman" pitchFamily="18" charset="0"/>
              </a:rPr>
              <a:t>flavodoxin</a:t>
            </a:r>
            <a:r>
              <a:rPr lang="en-US" sz="2400" dirty="0">
                <a:latin typeface="Times New Roman" pitchFamily="18" charset="0"/>
                <a:cs typeface="Times New Roman" pitchFamily="18" charset="0"/>
              </a:rPr>
              <a:t>, this can be problematic </a:t>
            </a:r>
            <a:r>
              <a:rPr lang="en-US" sz="2400" dirty="0" smtClean="0">
                <a:latin typeface="Times New Roman" pitchFamily="18" charset="0"/>
                <a:cs typeface="Times New Roman" pitchFamily="18" charset="0"/>
              </a:rPr>
              <a:t>,Iron </a:t>
            </a:r>
            <a:r>
              <a:rPr lang="en-US" sz="2400" dirty="0">
                <a:latin typeface="Times New Roman" pitchFamily="18" charset="0"/>
                <a:cs typeface="Times New Roman" pitchFamily="18" charset="0"/>
              </a:rPr>
              <a:t>limitation also </a:t>
            </a:r>
            <a:r>
              <a:rPr lang="en-US" sz="2400" dirty="0" smtClean="0">
                <a:latin typeface="Times New Roman" pitchFamily="18" charset="0"/>
                <a:cs typeface="Times New Roman" pitchFamily="18" charset="0"/>
              </a:rPr>
              <a:t>reduces cellular </a:t>
            </a:r>
            <a:r>
              <a:rPr lang="en-US" sz="2400" dirty="0">
                <a:latin typeface="Times New Roman" pitchFamily="18" charset="0"/>
                <a:cs typeface="Times New Roman" pitchFamily="18" charset="0"/>
              </a:rPr>
              <a:t>chlorophyll concentration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High </a:t>
            </a:r>
            <a:r>
              <a:rPr lang="en-US" sz="2400" dirty="0">
                <a:latin typeface="Times New Roman" pitchFamily="18" charset="0"/>
                <a:cs typeface="Times New Roman" pitchFamily="18" charset="0"/>
              </a:rPr>
              <a:t>concentrations of iron in cultures of </a:t>
            </a:r>
            <a:r>
              <a:rPr lang="en-US" sz="2400" i="1" dirty="0">
                <a:latin typeface="Times New Roman" pitchFamily="18" charset="0"/>
                <a:cs typeface="Times New Roman" pitchFamily="18" charset="0"/>
              </a:rPr>
              <a:t>Chlorella </a:t>
            </a:r>
            <a:r>
              <a:rPr lang="en-US" sz="2400" i="1" dirty="0" smtClean="0">
                <a:latin typeface="Times New Roman" pitchFamily="18" charset="0"/>
                <a:cs typeface="Times New Roman" pitchFamily="18" charset="0"/>
              </a:rPr>
              <a:t>vulgaris </a:t>
            </a:r>
            <a:r>
              <a:rPr lang="en-US" sz="2400" dirty="0" smtClean="0">
                <a:latin typeface="Times New Roman" pitchFamily="18" charset="0"/>
                <a:cs typeface="Times New Roman" pitchFamily="18" charset="0"/>
              </a:rPr>
              <a:t>were </a:t>
            </a:r>
            <a:r>
              <a:rPr lang="en-US" sz="2400" dirty="0">
                <a:latin typeface="Times New Roman" pitchFamily="18" charset="0"/>
                <a:cs typeface="Times New Roman" pitchFamily="18" charset="0"/>
              </a:rPr>
              <a:t>observed to increase the lipid content </a:t>
            </a:r>
            <a:r>
              <a:rPr lang="en-US" sz="2400" dirty="0" smtClean="0">
                <a:latin typeface="Times New Roman" pitchFamily="18" charset="0"/>
                <a:cs typeface="Times New Roman" pitchFamily="18" charset="0"/>
              </a:rPr>
              <a:t>.Decrease </a:t>
            </a:r>
            <a:r>
              <a:rPr lang="en-US" sz="2400" dirty="0">
                <a:latin typeface="Times New Roman" pitchFamily="18" charset="0"/>
                <a:cs typeface="Times New Roman" pitchFamily="18" charset="0"/>
              </a:rPr>
              <a:t>in iron content reduces </a:t>
            </a:r>
            <a:r>
              <a:rPr lang="en-US" sz="2400" dirty="0" smtClean="0">
                <a:latin typeface="Times New Roman" pitchFamily="18" charset="0"/>
                <a:cs typeface="Times New Roman" pitchFamily="18" charset="0"/>
              </a:rPr>
              <a:t>carotenoid composition .</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93093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665"/>
            <a:ext cx="8991600" cy="5632311"/>
          </a:xfrm>
          <a:prstGeom prst="rect">
            <a:avLst/>
          </a:prstGeom>
          <a:solidFill>
            <a:schemeClr val="accent4">
              <a:lumMod val="20000"/>
              <a:lumOff val="80000"/>
            </a:schemeClr>
          </a:solidFill>
        </p:spPr>
        <p:txBody>
          <a:bodyPr wrap="square">
            <a:spAutoFit/>
          </a:bodyPr>
          <a:lstStyle/>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While </a:t>
            </a:r>
            <a:r>
              <a:rPr lang="en-US" sz="2400" dirty="0">
                <a:latin typeface="Times New Roman" pitchFamily="18" charset="0"/>
                <a:cs typeface="Times New Roman" pitchFamily="18" charset="0"/>
              </a:rPr>
              <a:t>there are some non-essential metals (e.g., Cd, </a:t>
            </a:r>
            <a:r>
              <a:rPr lang="en-US" sz="2400" dirty="0" err="1">
                <a:latin typeface="Times New Roman" pitchFamily="18" charset="0"/>
                <a:cs typeface="Times New Roman" pitchFamily="18" charset="0"/>
              </a:rPr>
              <a:t>Pb</a:t>
            </a:r>
            <a:r>
              <a:rPr lang="en-US" sz="2400" dirty="0">
                <a:latin typeface="Times New Roman" pitchFamily="18" charset="0"/>
                <a:cs typeface="Times New Roman" pitchFamily="18" charset="0"/>
              </a:rPr>
              <a:t> and Cr), which can inhibit many </a:t>
            </a:r>
            <a:r>
              <a:rPr lang="en-US" sz="2400" dirty="0" smtClean="0">
                <a:latin typeface="Times New Roman" pitchFamily="18" charset="0"/>
                <a:cs typeface="Times New Roman" pitchFamily="18" charset="0"/>
              </a:rPr>
              <a:t>metabolic processes </a:t>
            </a:r>
            <a:r>
              <a:rPr lang="en-US" sz="2400" dirty="0">
                <a:latin typeface="Times New Roman" pitchFamily="18" charset="0"/>
                <a:cs typeface="Times New Roman" pitchFamily="18" charset="0"/>
              </a:rPr>
              <a:t>even in small quantities </a:t>
            </a: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are some essential elements (e.g., Zn and Cu) </a:t>
            </a:r>
            <a:r>
              <a:rPr lang="en-US" sz="2400" dirty="0" smtClean="0">
                <a:latin typeface="Times New Roman" pitchFamily="18" charset="0"/>
                <a:cs typeface="Times New Roman" pitchFamily="18" charset="0"/>
              </a:rPr>
              <a:t>which when </a:t>
            </a:r>
            <a:r>
              <a:rPr lang="en-US" sz="2400" dirty="0">
                <a:latin typeface="Times New Roman" pitchFamily="18" charset="0"/>
                <a:cs typeface="Times New Roman" pitchFamily="18" charset="0"/>
              </a:rPr>
              <a:t>in excess can cause toxicity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cell surfaces of algae contain a number of </a:t>
            </a:r>
            <a:r>
              <a:rPr lang="en-US" sz="2400" dirty="0" smtClean="0">
                <a:latin typeface="Times New Roman" pitchFamily="18" charset="0"/>
                <a:cs typeface="Times New Roman" pitchFamily="18" charset="0"/>
              </a:rPr>
              <a:t>functional groups </a:t>
            </a:r>
            <a:r>
              <a:rPr lang="en-US" sz="2400" dirty="0">
                <a:latin typeface="Times New Roman" pitchFamily="18" charset="0"/>
                <a:cs typeface="Times New Roman" pitchFamily="18" charset="0"/>
              </a:rPr>
              <a:t>with high affinity for metal ions and that carry a net negative charge mainly due to </a:t>
            </a:r>
            <a:r>
              <a:rPr lang="en-US" sz="2400" dirty="0" smtClean="0">
                <a:latin typeface="Times New Roman" pitchFamily="18" charset="0"/>
                <a:cs typeface="Times New Roman" pitchFamily="18" charset="0"/>
              </a:rPr>
              <a:t>carboxylic, sulfhydryl</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phosphatic</a:t>
            </a:r>
            <a:r>
              <a:rPr lang="en-US" sz="2400" dirty="0">
                <a:latin typeface="Times New Roman" pitchFamily="18" charset="0"/>
                <a:cs typeface="Times New Roman" pitchFamily="18" charset="0"/>
              </a:rPr>
              <a:t> groups </a:t>
            </a: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groups are binding sites that transport metal </a:t>
            </a:r>
            <a:r>
              <a:rPr lang="en-US" sz="2400" dirty="0" smtClean="0">
                <a:latin typeface="Times New Roman" pitchFamily="18" charset="0"/>
                <a:cs typeface="Times New Roman" pitchFamily="18" charset="0"/>
              </a:rPr>
              <a:t>ions across </a:t>
            </a:r>
            <a:r>
              <a:rPr lang="en-US" sz="2400" dirty="0">
                <a:latin typeface="Times New Roman" pitchFamily="18" charset="0"/>
                <a:cs typeface="Times New Roman" pitchFamily="18" charset="0"/>
              </a:rPr>
              <a:t>the cell membrane and into the cell. Cu, Ni and Fe are metals that are commonly observed to </a:t>
            </a:r>
            <a:r>
              <a:rPr lang="en-US" sz="2400" dirty="0" smtClean="0">
                <a:latin typeface="Times New Roman" pitchFamily="18" charset="0"/>
                <a:cs typeface="Times New Roman" pitchFamily="18" charset="0"/>
              </a:rPr>
              <a:t>be toxic </a:t>
            </a:r>
            <a:r>
              <a:rPr lang="en-US" sz="2400" dirty="0">
                <a:latin typeface="Times New Roman" pitchFamily="18" charset="0"/>
                <a:cs typeface="Times New Roman" pitchFamily="18" charset="0"/>
              </a:rPr>
              <a:t>to the algae, if present in supra-threshold concentrations. </a:t>
            </a:r>
            <a:endParaRPr lang="en-US" sz="2400" dirty="0" smtClean="0">
              <a:latin typeface="Times New Roman" pitchFamily="18" charset="0"/>
              <a:cs typeface="Times New Roman" pitchFamily="18" charset="0"/>
            </a:endParaRPr>
          </a:p>
          <a:p>
            <a:pPr algn="just"/>
            <a:r>
              <a:rPr lang="en-US" sz="2400" b="1" i="1" dirty="0">
                <a:latin typeface="Times New Roman" pitchFamily="18" charset="0"/>
                <a:cs typeface="Times New Roman" pitchFamily="18" charset="0"/>
              </a:rPr>
              <a:t>Copper ions  </a:t>
            </a:r>
            <a:r>
              <a:rPr lang="en-US" sz="2400" b="1"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Cu </a:t>
            </a:r>
            <a:r>
              <a:rPr lang="en-US" sz="2400" dirty="0">
                <a:latin typeface="Times New Roman" pitchFamily="18" charset="0"/>
                <a:cs typeface="Times New Roman" pitchFamily="18" charset="0"/>
              </a:rPr>
              <a:t>is one of the most toxic of </a:t>
            </a:r>
            <a:r>
              <a:rPr lang="en-US" sz="2400" dirty="0" smtClean="0">
                <a:latin typeface="Times New Roman" pitchFamily="18" charset="0"/>
                <a:cs typeface="Times New Roman" pitchFamily="18" charset="0"/>
              </a:rPr>
              <a:t>these metals</a:t>
            </a:r>
            <a:r>
              <a:rPr lang="en-US" sz="2400" dirty="0">
                <a:latin typeface="Times New Roman" pitchFamily="18" charset="0"/>
                <a:cs typeface="Times New Roman" pitchFamily="18" charset="0"/>
              </a:rPr>
              <a:t>. Toxic metals can inhibit carbon fixation and delay nutrient uptake </a:t>
            </a:r>
            <a:r>
              <a:rPr lang="en-US" sz="2400" dirty="0" smtClean="0">
                <a:latin typeface="Times New Roman" pitchFamily="18" charset="0"/>
                <a:cs typeface="Times New Roman" pitchFamily="18" charset="0"/>
              </a:rPr>
              <a:t>.also leads inhibit </a:t>
            </a:r>
            <a:r>
              <a:rPr lang="en-US" sz="2400" dirty="0">
                <a:latin typeface="Times New Roman" pitchFamily="18" charset="0"/>
                <a:cs typeface="Times New Roman" pitchFamily="18" charset="0"/>
              </a:rPr>
              <a:t>both cell division and photosynthesis in </a:t>
            </a:r>
            <a:r>
              <a:rPr lang="en-US" sz="2400" dirty="0" err="1">
                <a:latin typeface="Times New Roman" pitchFamily="18" charset="0"/>
                <a:cs typeface="Times New Roman" pitchFamily="18" charset="0"/>
              </a:rPr>
              <a:t>Asgerionella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glacialis</a:t>
            </a:r>
            <a:r>
              <a:rPr lang="en-US" sz="2400" dirty="0">
                <a:latin typeface="Times New Roman" pitchFamily="18" charset="0"/>
                <a:cs typeface="Times New Roman" pitchFamily="18" charset="0"/>
              </a:rPr>
              <a:t> (marine diatom) </a:t>
            </a:r>
            <a:r>
              <a:rPr lang="en-US" sz="2400" dirty="0" smtClean="0">
                <a:latin typeface="Times New Roman" pitchFamily="18" charset="0"/>
                <a:cs typeface="Times New Roman" pitchFamily="18" charset="0"/>
              </a:rPr>
              <a:t>and </a:t>
            </a:r>
            <a:r>
              <a:rPr lang="en-US" sz="2400" i="1" dirty="0" smtClean="0">
                <a:latin typeface="Times New Roman" pitchFamily="18" charset="0"/>
                <a:cs typeface="Times New Roman" pitchFamily="18" charset="0"/>
              </a:rPr>
              <a:t>Chlorella </a:t>
            </a:r>
            <a:r>
              <a:rPr lang="en-US" sz="2400" i="1" dirty="0" err="1">
                <a:latin typeface="Times New Roman" pitchFamily="18" charset="0"/>
                <a:cs typeface="Times New Roman" pitchFamily="18" charset="0"/>
              </a:rPr>
              <a:t>pyrenoidosa</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(freshwater alga) </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39590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938992"/>
          </a:xfrm>
          <a:prstGeom prst="rect">
            <a:avLst/>
          </a:prstGeom>
          <a:solidFill>
            <a:schemeClr val="accent2">
              <a:lumMod val="40000"/>
              <a:lumOff val="60000"/>
            </a:schemeClr>
          </a:solidFill>
        </p:spPr>
        <p:txBody>
          <a:bodyPr wrap="square">
            <a:spAutoFit/>
          </a:bodyPr>
          <a:lstStyle/>
          <a:p>
            <a:pPr algn="just"/>
            <a:r>
              <a:rPr lang="en-US" sz="2400" dirty="0" smtClean="0">
                <a:latin typeface="Times New Roman" pitchFamily="18" charset="0"/>
                <a:cs typeface="Times New Roman" pitchFamily="18" charset="0"/>
              </a:rPr>
              <a:t>Metal </a:t>
            </a:r>
            <a:r>
              <a:rPr lang="en-US" sz="2400" dirty="0">
                <a:latin typeface="Times New Roman" pitchFamily="18" charset="0"/>
                <a:cs typeface="Times New Roman" pitchFamily="18" charset="0"/>
              </a:rPr>
              <a:t>toxicity in algae is observed to be a </a:t>
            </a:r>
            <a:r>
              <a:rPr lang="en-US" sz="2400" dirty="0" smtClean="0">
                <a:latin typeface="Times New Roman" pitchFamily="18" charset="0"/>
                <a:cs typeface="Times New Roman" pitchFamily="18" charset="0"/>
              </a:rPr>
              <a:t>pH-dependent effect</a:t>
            </a:r>
            <a:r>
              <a:rPr lang="en-US" sz="2400" dirty="0">
                <a:latin typeface="Times New Roman" pitchFamily="18" charset="0"/>
                <a:cs typeface="Times New Roman" pitchFamily="18" charset="0"/>
              </a:rPr>
              <a:t>, possibly due to the “competition between H+ and free metal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for cellular binding sites</a:t>
            </a:r>
            <a:r>
              <a:rPr lang="en-US" sz="2400" dirty="0" smtClean="0">
                <a:latin typeface="Times New Roman" pitchFamily="18" charset="0"/>
                <a:cs typeface="Times New Roman" pitchFamily="18" charset="0"/>
              </a:rPr>
              <a:t>”. For </a:t>
            </a:r>
            <a:r>
              <a:rPr lang="en-US" sz="2400" dirty="0">
                <a:latin typeface="Times New Roman" pitchFamily="18" charset="0"/>
                <a:cs typeface="Times New Roman" pitchFamily="18" charset="0"/>
              </a:rPr>
              <a:t>example, copper toxicity was observed to increase 76-fold from pH 5.0–6.5 for the green </a:t>
            </a:r>
            <a:r>
              <a:rPr lang="en-US" sz="2400" dirty="0" smtClean="0">
                <a:latin typeface="Times New Roman" pitchFamily="18" charset="0"/>
                <a:cs typeface="Times New Roman" pitchFamily="18" charset="0"/>
              </a:rPr>
              <a:t>alga </a:t>
            </a:r>
            <a:r>
              <a:rPr lang="en-US" sz="2400" i="1" dirty="0" err="1" smtClean="0">
                <a:latin typeface="Times New Roman" pitchFamily="18" charset="0"/>
                <a:cs typeface="Times New Roman" pitchFamily="18" charset="0"/>
              </a:rPr>
              <a:t>Scenedesmus</a:t>
            </a:r>
            <a:r>
              <a:rPr lang="en-US" sz="2400" i="1" dirty="0" smtClean="0">
                <a:latin typeface="Times New Roman" pitchFamily="18" charset="0"/>
                <a:cs typeface="Times New Roman" pitchFamily="18" charset="0"/>
              </a:rPr>
              <a:t> </a:t>
            </a:r>
            <a:r>
              <a:rPr lang="en-US" sz="2400" i="1" dirty="0" err="1">
                <a:latin typeface="Times New Roman" pitchFamily="18" charset="0"/>
                <a:cs typeface="Times New Roman" pitchFamily="18" charset="0"/>
              </a:rPr>
              <a:t>quadricauda</a:t>
            </a:r>
            <a:r>
              <a:rPr lang="en-US" sz="2400" i="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3" name="Rectangle 2"/>
          <p:cNvSpPr/>
          <p:nvPr/>
        </p:nvSpPr>
        <p:spPr>
          <a:xfrm>
            <a:off x="29496" y="1938992"/>
            <a:ext cx="9114503" cy="4893647"/>
          </a:xfrm>
          <a:prstGeom prst="rect">
            <a:avLst/>
          </a:prstGeom>
          <a:solidFill>
            <a:schemeClr val="accent2">
              <a:lumMod val="20000"/>
              <a:lumOff val="80000"/>
            </a:schemeClr>
          </a:solidFill>
        </p:spPr>
        <p:txBody>
          <a:bodyPr wrap="square">
            <a:spAutoFit/>
          </a:bodyPr>
          <a:lstStyle/>
          <a:p>
            <a:pPr algn="just"/>
            <a:r>
              <a:rPr lang="en-US" sz="2400" b="1" i="1" dirty="0">
                <a:latin typeface="Times New Roman" pitchFamily="18" charset="0"/>
                <a:cs typeface="Times New Roman" pitchFamily="18" charset="0"/>
              </a:rPr>
              <a:t>Cadmium (Cd) </a:t>
            </a:r>
            <a:r>
              <a:rPr lang="en-US" sz="2400" dirty="0">
                <a:latin typeface="Times New Roman" pitchFamily="18" charset="0"/>
                <a:cs typeface="Times New Roman" pitchFamily="18" charset="0"/>
              </a:rPr>
              <a:t>is particularly toxic to algal cells. Although Cd has no biological significance in a living cell, it is taken up by marine cells in the form of complexes with organic matter and is absorbed onto organic matter and inorganic matter in ionic form </a:t>
            </a:r>
            <a:r>
              <a:rPr lang="en-US" sz="2400" dirty="0" smtClean="0">
                <a:latin typeface="Times New Roman" pitchFamily="18" charset="0"/>
                <a:cs typeface="Times New Roman" pitchFamily="18" charset="0"/>
              </a:rPr>
              <a:t>.Cd </a:t>
            </a:r>
            <a:r>
              <a:rPr lang="en-US" sz="2400" dirty="0">
                <a:latin typeface="Times New Roman" pitchFamily="18" charset="0"/>
                <a:cs typeface="Times New Roman" pitchFamily="18" charset="0"/>
              </a:rPr>
              <a:t>is inhibits phosphorus uptake, which is also a pH-dependent phenomena. This toxic effect increases </a:t>
            </a:r>
            <a:r>
              <a:rPr lang="en-US" sz="2400" dirty="0" smtClean="0">
                <a:latin typeface="Times New Roman" pitchFamily="18" charset="0"/>
                <a:cs typeface="Times New Roman" pitchFamily="18" charset="0"/>
              </a:rPr>
              <a:t>in the </a:t>
            </a:r>
            <a:r>
              <a:rPr lang="en-US" sz="2400" dirty="0">
                <a:latin typeface="Times New Roman" pitchFamily="18" charset="0"/>
                <a:cs typeface="Times New Roman" pitchFamily="18" charset="0"/>
              </a:rPr>
              <a:t>pH range of 5.5–8.5 </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r>
              <a:rPr lang="en-US" sz="2400" b="1" i="1" dirty="0" smtClean="0">
                <a:latin typeface="Times New Roman" pitchFamily="18" charset="0"/>
                <a:cs typeface="Times New Roman" pitchFamily="18" charset="0"/>
              </a:rPr>
              <a:t>Zinc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also a toxic metal which is rapidly taken up by the algae and is incorporated primarily into polysaccharide and nucleic acid fractions </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6079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8686800" cy="701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398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21" y="0"/>
            <a:ext cx="9112045" cy="7109639"/>
          </a:xfrm>
          <a:prstGeom prst="rect">
            <a:avLst/>
          </a:prstGeom>
          <a:solidFill>
            <a:schemeClr val="accent3">
              <a:lumMod val="20000"/>
              <a:lumOff val="80000"/>
            </a:schemeClr>
          </a:solidFill>
        </p:spPr>
        <p:txBody>
          <a:bodyPr wrap="square">
            <a:spAutoFit/>
          </a:bodyPr>
          <a:lstStyle/>
          <a:p>
            <a:pPr algn="just"/>
            <a:r>
              <a:rPr lang="en-US" sz="2400" dirty="0" smtClean="0">
                <a:latin typeface="Times New Roman" pitchFamily="18" charset="0"/>
                <a:cs typeface="Times New Roman" pitchFamily="18" charset="0"/>
              </a:rPr>
              <a:t>Phosphorus is also a key component of phospholipids. Limitation of these key nutrients transfer  the metabolic pathway of the organism. For example, nitrogen and phosphorus starvation shifts the lipid metabolism from membrane lipid synthesis to neutral lipid storage. This, in turn, increases the total lipid content of green </a:t>
            </a:r>
            <a:r>
              <a:rPr lang="en-US" sz="2400" dirty="0">
                <a:latin typeface="Times New Roman" pitchFamily="18" charset="0"/>
                <a:cs typeface="Times New Roman" pitchFamily="18" charset="0"/>
              </a:rPr>
              <a:t>algae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Carbon, hydrogen, and oxygen are three essential non-mineral nutrients. Abundance of  hydrogen and oxygen in the media for algae cultures means that their availability is not a challenge to cellular growth or metabolism.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Carbon </a:t>
            </a:r>
            <a:r>
              <a:rPr lang="en-US" sz="2400" dirty="0">
                <a:latin typeface="Times New Roman" pitchFamily="18" charset="0"/>
                <a:cs typeface="Times New Roman" pitchFamily="18" charset="0"/>
              </a:rPr>
              <a:t>is one of the other major nutrients that must be supplied. It is essential for photosynthesis and hence algal growth and reproduction. Carbon fixed by the algae can end up in three destinations; it will either be used: </a:t>
            </a:r>
          </a:p>
          <a:p>
            <a:pPr marL="342900" indent="-342900" algn="just">
              <a:buFont typeface="Wingdings" pitchFamily="2" charset="2"/>
              <a:buChar char="Ø"/>
            </a:pPr>
            <a:r>
              <a:rPr lang="en-US" sz="2400" dirty="0" smtClean="0">
                <a:latin typeface="Times New Roman" pitchFamily="18" charset="0"/>
                <a:cs typeface="Times New Roman" pitchFamily="18" charset="0"/>
              </a:rPr>
              <a:t>Respiration</a:t>
            </a:r>
            <a:r>
              <a:rPr lang="en-US" sz="2400" dirty="0">
                <a:latin typeface="Times New Roman" pitchFamily="18" charset="0"/>
                <a:cs typeface="Times New Roman" pitchFamily="18" charset="0"/>
              </a:rPr>
              <a:t>; as an energy source </a:t>
            </a:r>
          </a:p>
          <a:p>
            <a:pPr marL="342900" indent="-342900" algn="just">
              <a:buFont typeface="Wingdings" pitchFamily="2" charset="2"/>
              <a:buChar char="Ø"/>
            </a:pPr>
            <a:r>
              <a:rPr lang="en-US" sz="2400" dirty="0">
                <a:latin typeface="Times New Roman" pitchFamily="18" charset="0"/>
                <a:cs typeface="Times New Roman" pitchFamily="18" charset="0"/>
              </a:rPr>
              <a:t>as a raw material in the formation of additional cells . </a:t>
            </a:r>
          </a:p>
          <a:p>
            <a:pPr marL="342900" indent="-342900" algn="just">
              <a:buFont typeface="Wingdings" pitchFamily="2" charset="2"/>
              <a:buChar char="Ø"/>
            </a:pPr>
            <a:r>
              <a:rPr lang="en-US" sz="2400" dirty="0">
                <a:latin typeface="Times New Roman" pitchFamily="18" charset="0"/>
                <a:cs typeface="Times New Roman" pitchFamily="18" charset="0"/>
              </a:rPr>
              <a:t>Reduced carbon fixation rate implies a reduction in algal growth rate. Algae require an inorganic carbon source to perform photosynthesis</a:t>
            </a:r>
            <a:r>
              <a:rPr lang="en-US" sz="2400" dirty="0" smtClean="0">
                <a:latin typeface="Times New Roman" pitchFamily="18" charset="0"/>
                <a:cs typeface="Times New Roman" pitchFamily="18" charset="0"/>
              </a:rPr>
              <a:t>.</a:t>
            </a:r>
          </a:p>
          <a:p>
            <a:pPr marL="342900" indent="-342900" algn="just">
              <a:buFont typeface="Wingdings" pitchFamily="2" charset="2"/>
              <a:buChar char="Ø"/>
            </a:pPr>
            <a:endParaRPr lang="en-US" sz="2400" dirty="0">
              <a:latin typeface="Times New Roman" pitchFamily="18" charset="0"/>
              <a:cs typeface="Times New Roman" pitchFamily="18" charset="0"/>
            </a:endParaRPr>
          </a:p>
          <a:p>
            <a:pPr marL="342900" indent="-342900"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013893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832"/>
            <a:ext cx="9144000" cy="6986528"/>
          </a:xfrm>
          <a:prstGeom prst="rect">
            <a:avLst/>
          </a:prstGeom>
          <a:solidFill>
            <a:schemeClr val="accent5">
              <a:lumMod val="20000"/>
              <a:lumOff val="80000"/>
            </a:schemeClr>
          </a:solidFill>
        </p:spPr>
        <p:txBody>
          <a:bodyPr wrap="square">
            <a:spAutoFit/>
          </a:bodyPr>
          <a:lstStyle/>
          <a:p>
            <a:pPr algn="just"/>
            <a:r>
              <a:rPr lang="en-US" sz="2800" dirty="0">
                <a:latin typeface="Times New Roman" pitchFamily="18" charset="0"/>
                <a:cs typeface="Times New Roman" pitchFamily="18" charset="0"/>
              </a:rPr>
              <a:t>Carbon can be utilized in the form of CO</a:t>
            </a:r>
            <a:r>
              <a:rPr lang="en-US" sz="2400" dirty="0">
                <a:latin typeface="Times New Roman" pitchFamily="18" charset="0"/>
                <a:cs typeface="Times New Roman" pitchFamily="18" charset="0"/>
              </a:rPr>
              <a:t>2</a:t>
            </a:r>
            <a:r>
              <a:rPr lang="en-US" sz="2800" dirty="0">
                <a:latin typeface="Times New Roman" pitchFamily="18" charset="0"/>
                <a:cs typeface="Times New Roman" pitchFamily="18" charset="0"/>
              </a:rPr>
              <a:t>, carbonate, or bicarbonate for autotrophic growth and in form of acetate or glucose for heterotrophic growth. CO</a:t>
            </a:r>
            <a:r>
              <a:rPr lang="en-US" sz="2400" dirty="0">
                <a:latin typeface="Times New Roman" pitchFamily="18" charset="0"/>
                <a:cs typeface="Times New Roman" pitchFamily="18" charset="0"/>
              </a:rPr>
              <a:t>2</a:t>
            </a:r>
            <a:r>
              <a:rPr lang="en-US" sz="2800" dirty="0">
                <a:latin typeface="Times New Roman" pitchFamily="18" charset="0"/>
                <a:cs typeface="Times New Roman" pitchFamily="18" charset="0"/>
              </a:rPr>
              <a:t> in water may be present in any of these forms depending upon pH, temperature and nutrient content</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CO</a:t>
            </a:r>
            <a:r>
              <a:rPr lang="en-US" sz="2400" dirty="0">
                <a:latin typeface="Times New Roman" pitchFamily="18" charset="0"/>
                <a:cs typeface="Times New Roman" pitchFamily="18" charset="0"/>
              </a:rPr>
              <a:t>2</a:t>
            </a:r>
            <a:r>
              <a:rPr lang="en-US" sz="2800" dirty="0">
                <a:latin typeface="Times New Roman" pitchFamily="18" charset="0"/>
                <a:cs typeface="Times New Roman" pitchFamily="18" charset="0"/>
              </a:rPr>
              <a:t> + H</a:t>
            </a:r>
            <a:r>
              <a:rPr lang="en-US" sz="2000" dirty="0">
                <a:latin typeface="Times New Roman" pitchFamily="18" charset="0"/>
                <a:cs typeface="Times New Roman" pitchFamily="18" charset="0"/>
              </a:rPr>
              <a:t>2</a:t>
            </a:r>
            <a:r>
              <a:rPr lang="en-US" sz="2800" dirty="0">
                <a:latin typeface="Times New Roman" pitchFamily="18" charset="0"/>
                <a:cs typeface="Times New Roman" pitchFamily="18" charset="0"/>
              </a:rPr>
              <a:t> ↔ H</a:t>
            </a:r>
            <a:r>
              <a:rPr lang="en-US" sz="2400" dirty="0">
                <a:latin typeface="Times New Roman" pitchFamily="18" charset="0"/>
                <a:cs typeface="Times New Roman" pitchFamily="18" charset="0"/>
              </a:rPr>
              <a:t>2</a:t>
            </a:r>
            <a:r>
              <a:rPr lang="en-US" sz="2800" dirty="0">
                <a:latin typeface="Times New Roman" pitchFamily="18" charset="0"/>
                <a:cs typeface="Times New Roman" pitchFamily="18" charset="0"/>
              </a:rPr>
              <a:t>CO</a:t>
            </a:r>
            <a:r>
              <a:rPr lang="en-US" sz="2400" dirty="0">
                <a:latin typeface="Times New Roman" pitchFamily="18" charset="0"/>
                <a:cs typeface="Times New Roman" pitchFamily="18" charset="0"/>
              </a:rPr>
              <a:t>3</a:t>
            </a:r>
            <a:r>
              <a:rPr lang="en-US" sz="2800" dirty="0">
                <a:latin typeface="Times New Roman" pitchFamily="18" charset="0"/>
                <a:cs typeface="Times New Roman" pitchFamily="18" charset="0"/>
              </a:rPr>
              <a:t> ↔ </a:t>
            </a:r>
            <a:r>
              <a:rPr lang="en-US" sz="2800" dirty="0" smtClean="0">
                <a:latin typeface="Times New Roman" pitchFamily="18" charset="0"/>
                <a:cs typeface="Times New Roman" pitchFamily="18" charset="0"/>
              </a:rPr>
              <a:t>H+ </a:t>
            </a:r>
            <a:r>
              <a:rPr lang="en-US" sz="2800" dirty="0">
                <a:latin typeface="Times New Roman" pitchFamily="18" charset="0"/>
                <a:cs typeface="Times New Roman" pitchFamily="18" charset="0"/>
              </a:rPr>
              <a:t>+ HCO</a:t>
            </a:r>
            <a:r>
              <a:rPr lang="en-US" sz="2000" dirty="0">
                <a:latin typeface="Times New Roman" pitchFamily="18" charset="0"/>
                <a:cs typeface="Times New Roman" pitchFamily="18" charset="0"/>
              </a:rPr>
              <a:t>3</a:t>
            </a:r>
            <a:r>
              <a:rPr lang="en-US" sz="2800" dirty="0">
                <a:latin typeface="Times New Roman" pitchFamily="18" charset="0"/>
                <a:cs typeface="Times New Roman" pitchFamily="18" charset="0"/>
              </a:rPr>
              <a:t> − ↔ 2H+ + </a:t>
            </a:r>
            <a:r>
              <a:rPr lang="en-US" sz="2800" dirty="0" smtClean="0">
                <a:latin typeface="Times New Roman" pitchFamily="18" charset="0"/>
                <a:cs typeface="Times New Roman" pitchFamily="18" charset="0"/>
              </a:rPr>
              <a:t>CO</a:t>
            </a:r>
            <a:r>
              <a:rPr lang="en-US" sz="2400" dirty="0" smtClean="0">
                <a:latin typeface="Times New Roman" pitchFamily="18" charset="0"/>
                <a:cs typeface="Times New Roman" pitchFamily="18" charset="0"/>
              </a:rPr>
              <a:t>3 </a:t>
            </a:r>
            <a:r>
              <a:rPr lang="en-US" sz="3200" dirty="0" smtClean="0">
                <a:latin typeface="Times New Roman" pitchFamily="18" charset="0"/>
                <a:cs typeface="Times New Roman" pitchFamily="18" charset="0"/>
              </a:rPr>
              <a:t>2−</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With an increase in pH, carbonate increases while molecular CO2 and bicarbonate decrease </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6468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74" y="0"/>
            <a:ext cx="9136626" cy="6986528"/>
          </a:xfrm>
          <a:prstGeom prst="rect">
            <a:avLst/>
          </a:prstGeom>
          <a:solidFill>
            <a:schemeClr val="accent6">
              <a:lumMod val="20000"/>
              <a:lumOff val="80000"/>
            </a:schemeClr>
          </a:solidFill>
        </p:spPr>
        <p:txBody>
          <a:bodyPr wrap="square">
            <a:spAutoFit/>
          </a:bodyPr>
          <a:lstStyle/>
          <a:p>
            <a:pPr algn="just"/>
            <a:r>
              <a:rPr lang="en-US" sz="2800" dirty="0" smtClean="0">
                <a:latin typeface="Times New Roman" pitchFamily="18" charset="0"/>
                <a:cs typeface="Times New Roman" pitchFamily="18" charset="0"/>
              </a:rPr>
              <a:t>Von </a:t>
            </a:r>
            <a:r>
              <a:rPr lang="en-US" sz="2800" dirty="0">
                <a:latin typeface="Times New Roman" pitchFamily="18" charset="0"/>
                <a:cs typeface="Times New Roman" pitchFamily="18" charset="0"/>
              </a:rPr>
              <a:t>Liebig stated that if one crop nutrient is missing or deficient, plant growth will be poor, even if the other elements are abundant. That nutrient will be defined “limiting nutrient.” This concept is known as Liebig’s “</a:t>
            </a:r>
            <a:r>
              <a:rPr lang="en-US" sz="2800" b="1" dirty="0">
                <a:solidFill>
                  <a:srgbClr val="FF0000"/>
                </a:solidFill>
                <a:latin typeface="Times New Roman" pitchFamily="18" charset="0"/>
                <a:cs typeface="Times New Roman" pitchFamily="18" charset="0"/>
              </a:rPr>
              <a:t>Law of the Minimum</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Liebig’s </a:t>
            </a:r>
            <a:r>
              <a:rPr lang="en-US" sz="2800" dirty="0">
                <a:latin typeface="Times New Roman" pitchFamily="18" charset="0"/>
                <a:cs typeface="Times New Roman" pitchFamily="18" charset="0"/>
              </a:rPr>
              <a:t>law means that growth is not controlled by the total of nutrients available but by the nutrient available in the smallest quantity with respect to the requirements of the plant.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concentration of a nutrient will give some indication whether the nutrient is limiting, but the nutrient’s supply rate or turnover time is more important in determining the magnitude or degree of limitation</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96386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20"/>
            <a:ext cx="9144000" cy="6555641"/>
          </a:xfrm>
          <a:prstGeom prst="rect">
            <a:avLst/>
          </a:prstGeom>
          <a:solidFill>
            <a:schemeClr val="bg2">
              <a:lumMod val="90000"/>
            </a:schemeClr>
          </a:solidFill>
        </p:spPr>
        <p:txBody>
          <a:bodyPr wrap="square">
            <a:spAutoFit/>
          </a:bodyPr>
          <a:lstStyle/>
          <a:p>
            <a:pPr algn="just"/>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example, if the concentration of a nutrient is limiting, but the supply rate is slightly less than the uptake rate by the algae, then the algae will only be slightly </a:t>
            </a:r>
            <a:r>
              <a:rPr lang="en-US" sz="2800" dirty="0" smtClean="0">
                <a:latin typeface="Times New Roman" pitchFamily="18" charset="0"/>
                <a:cs typeface="Times New Roman" pitchFamily="18" charset="0"/>
              </a:rPr>
              <a:t>nutrient limited</a:t>
            </a:r>
            <a:r>
              <a:rPr lang="en-US" sz="2800" dirty="0">
                <a:latin typeface="Times New Roman" pitchFamily="18" charset="0"/>
                <a:cs typeface="Times New Roman" pitchFamily="18" charset="0"/>
              </a:rPr>
              <a:t>. Not all the algae are limited by the same nutrient, but it occurs at the species level,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example, all the diatoms are limited by silicate. Moreover, there is a </a:t>
            </a:r>
            <a:r>
              <a:rPr lang="en-US" sz="2800" dirty="0" smtClean="0">
                <a:latin typeface="Times New Roman" pitchFamily="18" charset="0"/>
                <a:cs typeface="Times New Roman" pitchFamily="18" charset="0"/>
              </a:rPr>
              <a:t>large </a:t>
            </a:r>
            <a:r>
              <a:rPr lang="en-US" sz="2800" dirty="0">
                <a:latin typeface="Times New Roman" pitchFamily="18" charset="0"/>
                <a:cs typeface="Times New Roman" pitchFamily="18" charset="0"/>
              </a:rPr>
              <a:t>variation in the degree, kind, and seasonality of nutrient limitation, which is related to variations in riverine input, but also to conditions and weather in the outflow area</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41662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a:solidFill>
            <a:schemeClr val="bg1">
              <a:lumMod val="95000"/>
            </a:schemeClr>
          </a:solidFill>
        </p:spPr>
        <p:txBody>
          <a:bodyPr wrap="square">
            <a:spAutoFit/>
          </a:bodyPr>
          <a:lstStyle/>
          <a:p>
            <a:pPr algn="just"/>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nutrients are present in algal cells in a </a:t>
            </a:r>
            <a:r>
              <a:rPr lang="en-US" sz="2400" dirty="0" err="1" smtClean="0">
                <a:latin typeface="Times New Roman" pitchFamily="18" charset="0"/>
                <a:cs typeface="Times New Roman" pitchFamily="18" charset="0"/>
              </a:rPr>
              <a:t>speciess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pecific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structural ratio, the so-called </a:t>
            </a:r>
            <a:r>
              <a:rPr lang="en-US" sz="2400" b="1" dirty="0">
                <a:solidFill>
                  <a:srgbClr val="FF0000"/>
                </a:solidFill>
                <a:latin typeface="Times New Roman" pitchFamily="18" charset="0"/>
                <a:cs typeface="Times New Roman" pitchFamily="18" charset="0"/>
              </a:rPr>
              <a:t>Redfield ratio</a:t>
            </a:r>
            <a:r>
              <a:rPr lang="en-US" sz="2400" dirty="0">
                <a:latin typeface="Times New Roman" pitchFamily="18" charset="0"/>
                <a:cs typeface="Times New Roman" pitchFamily="18" charset="0"/>
              </a:rPr>
              <a:t>,(ratio was originally found to be C:N:P = 106:16:1</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which determines the nutrient requirement of the species, and whose value depends on the conditions under which species grow and compete. </a:t>
            </a:r>
            <a:r>
              <a:rPr lang="en-US" sz="2400" dirty="0" smtClean="0">
                <a:latin typeface="Times New Roman" pitchFamily="18" charset="0"/>
                <a:cs typeface="Times New Roman" pitchFamily="18" charset="0"/>
              </a:rPr>
              <a:t> Consequently</a:t>
            </a:r>
            <a:r>
              <a:rPr lang="en-US" sz="2400" dirty="0">
                <a:latin typeface="Times New Roman" pitchFamily="18" charset="0"/>
                <a:cs typeface="Times New Roman" pitchFamily="18" charset="0"/>
              </a:rPr>
              <a:t>, the species composition of an environment will be determined not only by nutrient availability but also by their proper relation, because changes in nutrient ratio cause </a:t>
            </a:r>
            <a:r>
              <a:rPr lang="en-US" sz="2400" dirty="0" smtClean="0">
                <a:latin typeface="Times New Roman" pitchFamily="18" charset="0"/>
                <a:cs typeface="Times New Roman" pitchFamily="18" charset="0"/>
              </a:rPr>
              <a:t>change </a:t>
            </a:r>
            <a:r>
              <a:rPr lang="en-US" sz="2400" dirty="0">
                <a:latin typeface="Times New Roman" pitchFamily="18" charset="0"/>
                <a:cs typeface="Times New Roman" pitchFamily="18" charset="0"/>
              </a:rPr>
              <a:t>in phytoplankton communities and subsequent trophic linkages. Nitrogen generally limits overall productivity in the marine system. </a:t>
            </a:r>
            <a:endParaRPr lang="en-US" sz="2400" dirty="0" smtClean="0">
              <a:latin typeface="Times New Roman" pitchFamily="18" charset="0"/>
              <a:cs typeface="Times New Roman" pitchFamily="18" charset="0"/>
            </a:endParaRPr>
          </a:p>
          <a:p>
            <a:pPr algn="just"/>
            <a:r>
              <a:rPr lang="en-US" sz="2400" i="1" dirty="0" smtClean="0">
                <a:solidFill>
                  <a:schemeClr val="accent2"/>
                </a:solidFill>
                <a:latin typeface="Times New Roman" pitchFamily="18" charset="0"/>
                <a:cs typeface="Times New Roman" pitchFamily="18" charset="0"/>
              </a:rPr>
              <a:t>Nitrogen </a:t>
            </a:r>
            <a:r>
              <a:rPr lang="en-US" sz="2400" i="1" dirty="0">
                <a:solidFill>
                  <a:schemeClr val="accent2"/>
                </a:solidFill>
                <a:latin typeface="Times New Roman" pitchFamily="18" charset="0"/>
                <a:cs typeface="Times New Roman" pitchFamily="18" charset="0"/>
              </a:rPr>
              <a:t>limitation </a:t>
            </a:r>
            <a:r>
              <a:rPr lang="en-US" sz="2400" dirty="0">
                <a:latin typeface="Times New Roman" pitchFamily="18" charset="0"/>
                <a:cs typeface="Times New Roman" pitchFamily="18" charset="0"/>
              </a:rPr>
              <a:t>occurs most often at higher salinities and during low flow periods. However, because marine system is in stoichiometric </a:t>
            </a:r>
            <a:r>
              <a:rPr lang="en-US" sz="2400" dirty="0" smtClean="0">
                <a:latin typeface="Times New Roman" pitchFamily="18" charset="0"/>
                <a:cs typeface="Times New Roman" pitchFamily="18" charset="0"/>
              </a:rPr>
              <a:t>balance.</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i="1" dirty="0">
                <a:solidFill>
                  <a:srgbClr val="C00000"/>
                </a:solidFill>
                <a:latin typeface="Times New Roman" pitchFamily="18" charset="0"/>
                <a:cs typeface="Times New Roman" pitchFamily="18" charset="0"/>
              </a:rPr>
              <a:t>Phosphorus limitation </a:t>
            </a:r>
            <a:r>
              <a:rPr lang="en-US" sz="2400" dirty="0">
                <a:latin typeface="Times New Roman" pitchFamily="18" charset="0"/>
                <a:cs typeface="Times New Roman" pitchFamily="18" charset="0"/>
              </a:rPr>
              <a:t>occurs most often in freshwater system, in environments of intermediate salinities, and along the coasts during periods of high fresh water input. </a:t>
            </a:r>
            <a:endParaRPr lang="en-US" sz="2400" dirty="0" smtClean="0">
              <a:latin typeface="Times New Roman" pitchFamily="18" charset="0"/>
              <a:cs typeface="Times New Roman" pitchFamily="18" charset="0"/>
            </a:endParaRPr>
          </a:p>
          <a:p>
            <a:pPr algn="just"/>
            <a:r>
              <a:rPr lang="en-US" sz="2400" i="1" dirty="0" smtClean="0">
                <a:solidFill>
                  <a:srgbClr val="C00000"/>
                </a:solidFill>
                <a:latin typeface="Times New Roman" pitchFamily="18" charset="0"/>
                <a:cs typeface="Times New Roman" pitchFamily="18" charset="0"/>
              </a:rPr>
              <a:t>silicon </a:t>
            </a:r>
            <a:r>
              <a:rPr lang="en-US" sz="2400" i="1" dirty="0">
                <a:solidFill>
                  <a:srgbClr val="C00000"/>
                </a:solidFill>
                <a:latin typeface="Times New Roman" pitchFamily="18" charset="0"/>
                <a:cs typeface="Times New Roman" pitchFamily="18" charset="0"/>
              </a:rPr>
              <a:t>limitation </a:t>
            </a:r>
            <a:r>
              <a:rPr lang="en-US" sz="2400" dirty="0">
                <a:latin typeface="Times New Roman" pitchFamily="18" charset="0"/>
                <a:cs typeface="Times New Roman" pitchFamily="18" charset="0"/>
              </a:rPr>
              <a:t>appears to be more spatially and temporally variable than phosphorus or nitrogen limitation, and is more prevalent in spring than summer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70854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217"/>
            <a:ext cx="9144000" cy="2677656"/>
          </a:xfrm>
          <a:prstGeom prst="rect">
            <a:avLst/>
          </a:prstGeom>
          <a:solidFill>
            <a:schemeClr val="accent1">
              <a:lumMod val="20000"/>
              <a:lumOff val="80000"/>
            </a:schemeClr>
          </a:solidFill>
        </p:spPr>
        <p:txBody>
          <a:bodyPr wrap="square">
            <a:spAutoFit/>
          </a:bodyPr>
          <a:lstStyle/>
          <a:p>
            <a:pPr algn="just"/>
            <a:r>
              <a:rPr lang="en-US" sz="2400" i="1" dirty="0">
                <a:latin typeface="Times New Roman" pitchFamily="18" charset="0"/>
                <a:cs typeface="Times New Roman" pitchFamily="18" charset="0"/>
              </a:rPr>
              <a:t>Phosphorus. </a:t>
            </a:r>
            <a:r>
              <a:rPr lang="en-US" sz="2400" dirty="0">
                <a:latin typeface="Times New Roman" pitchFamily="18" charset="0"/>
                <a:cs typeface="Times New Roman" pitchFamily="18" charset="0"/>
              </a:rPr>
              <a:t>Phosphorus is an important component required for normal growth and development of algal cells .It has been shown that phosphorus, rather than nitrogen, is the primary limiting nutrient for microalgae in many natural environments </a:t>
            </a:r>
            <a:r>
              <a:rPr lang="en-US" sz="2400" dirty="0" smtClean="0">
                <a:latin typeface="Times New Roman" pitchFamily="18" charset="0"/>
                <a:cs typeface="Times New Roman" pitchFamily="18" charset="0"/>
              </a:rPr>
              <a:t>.Phosphorus </a:t>
            </a:r>
            <a:r>
              <a:rPr lang="en-US" sz="2400" dirty="0">
                <a:latin typeface="Times New Roman" pitchFamily="18" charset="0"/>
                <a:cs typeface="Times New Roman" pitchFamily="18" charset="0"/>
              </a:rPr>
              <a:t>typically constitutes 1% of dry weight of algae </a:t>
            </a:r>
            <a:r>
              <a:rPr lang="en-US" sz="2400" dirty="0" smtClean="0">
                <a:latin typeface="Times New Roman" pitchFamily="18" charset="0"/>
                <a:cs typeface="Times New Roman" pitchFamily="18" charset="0"/>
              </a:rPr>
              <a:t>,but </a:t>
            </a:r>
            <a:r>
              <a:rPr lang="en-US" sz="2400" dirty="0">
                <a:latin typeface="Times New Roman" pitchFamily="18" charset="0"/>
                <a:cs typeface="Times New Roman" pitchFamily="18" charset="0"/>
              </a:rPr>
              <a:t>it may be required in significant excess since not all added phosphate is bioavailable due to formation of complexes with metal ions </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3" name="Rectangle 2"/>
          <p:cNvSpPr/>
          <p:nvPr/>
        </p:nvSpPr>
        <p:spPr>
          <a:xfrm>
            <a:off x="152400" y="2772130"/>
            <a:ext cx="8534400" cy="3785652"/>
          </a:xfrm>
          <a:prstGeom prst="rect">
            <a:avLst/>
          </a:prstGeom>
          <a:blipFill>
            <a:blip r:embed="rId2"/>
            <a:tile tx="0" ty="0" sx="100000" sy="100000" flip="none" algn="tl"/>
          </a:blipFill>
        </p:spPr>
        <p:txBody>
          <a:bodyPr wrap="square">
            <a:spAutoFit/>
          </a:bodyPr>
          <a:lstStyle/>
          <a:p>
            <a:pPr algn="just"/>
            <a:r>
              <a:rPr lang="en-US" sz="2400" dirty="0">
                <a:latin typeface="Times New Roman" pitchFamily="18" charset="0"/>
                <a:cs typeface="Times New Roman" pitchFamily="18" charset="0"/>
              </a:rPr>
              <a:t>in the case of phosphorus, the limitation of algal growth can be at least twofold. </a:t>
            </a:r>
          </a:p>
          <a:p>
            <a:pPr algn="just"/>
            <a:r>
              <a:rPr lang="en-US" sz="2400" b="1" dirty="0">
                <a:solidFill>
                  <a:srgbClr val="FF0000"/>
                </a:solidFill>
                <a:latin typeface="Times New Roman" pitchFamily="18" charset="0"/>
                <a:cs typeface="Times New Roman" pitchFamily="18" charset="0"/>
              </a:rPr>
              <a:t>First, </a:t>
            </a:r>
            <a:r>
              <a:rPr lang="en-US" sz="2400" dirty="0">
                <a:latin typeface="Times New Roman" pitchFamily="18" charset="0"/>
                <a:cs typeface="Times New Roman" pitchFamily="18" charset="0"/>
              </a:rPr>
              <a:t>there is a limitation of nucleic acid synthesis. This limitation can be at the level of genome replication or at the level of RNA synthesis (a form of transcriptional control). The limitation can affect photosynthetic energy conversion by reducing the rate of synthesis of proteins in the photosynthetic apparatus, which is effectively a negative feedback on photosynthesis. This inhibition of protein synthesis may thus have effects on cell metabolism and oxidative stress .</a:t>
            </a:r>
          </a:p>
        </p:txBody>
      </p:sp>
    </p:spTree>
    <p:extLst>
      <p:ext uri="{BB962C8B-B14F-4D97-AF65-F5344CB8AC3E}">
        <p14:creationId xmlns:p14="http://schemas.microsoft.com/office/powerpoint/2010/main" val="2669287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187" y="152400"/>
            <a:ext cx="8686800" cy="6370975"/>
          </a:xfrm>
          <a:prstGeom prst="rect">
            <a:avLst/>
          </a:prstGeom>
          <a:blipFill>
            <a:blip r:embed="rId2"/>
            <a:tile tx="0" ty="0" sx="100000" sy="100000" flip="none" algn="tl"/>
          </a:blipFill>
        </p:spPr>
        <p:txBody>
          <a:bodyPr wrap="square">
            <a:spAutoFit/>
          </a:bodyPr>
          <a:lstStyle/>
          <a:p>
            <a:pPr algn="just"/>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the case of phosphorus, the limitation of algal growth can be at least twofold. </a:t>
            </a:r>
            <a:endParaRPr lang="en-US" sz="2400" dirty="0" smtClean="0">
              <a:latin typeface="Times New Roman" pitchFamily="18" charset="0"/>
              <a:cs typeface="Times New Roman" pitchFamily="18" charset="0"/>
            </a:endParaRPr>
          </a:p>
          <a:p>
            <a:pPr algn="just"/>
            <a:r>
              <a:rPr lang="en-US" sz="2400" u="sng" dirty="0" smtClean="0">
                <a:solidFill>
                  <a:srgbClr val="FF0000"/>
                </a:solidFill>
                <a:latin typeface="Times New Roman" pitchFamily="18" charset="0"/>
                <a:cs typeface="Times New Roman" pitchFamily="18" charset="0"/>
              </a:rPr>
              <a:t>First</a:t>
            </a:r>
            <a:r>
              <a:rPr lang="en-US" sz="2400" u="sng" dirty="0">
                <a:solidFill>
                  <a:srgbClr val="FF0000"/>
                </a:solidFill>
                <a:latin typeface="Times New Roman" pitchFamily="18" charset="0"/>
                <a:cs typeface="Times New Roman" pitchFamily="18" charset="0"/>
              </a:rPr>
              <a:t>,</a:t>
            </a:r>
            <a:r>
              <a:rPr lang="en-US" sz="2400" dirty="0">
                <a:latin typeface="Times New Roman" pitchFamily="18" charset="0"/>
                <a:cs typeface="Times New Roman" pitchFamily="18" charset="0"/>
              </a:rPr>
              <a:t> there is a limitation of nucleic acid synthesis. This limitation can be at the level of genome replication or at the level of RNA synthesis (a form of transcriptional control). The limitation can affect photosynthetic energy conversion by reducing the rate of synthesis of proteins in the photosynthetic apparatus, which is effectively a negative feedback on photosynthesis. This inhibition of protein synthesis may thus have effects on cell metabolism and oxidative stress </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u="sng" dirty="0">
                <a:solidFill>
                  <a:srgbClr val="FF0000"/>
                </a:solidFill>
                <a:latin typeface="Times New Roman" pitchFamily="18" charset="0"/>
                <a:cs typeface="Times New Roman" pitchFamily="18" charset="0"/>
              </a:rPr>
              <a:t>Secondly,</a:t>
            </a:r>
            <a:r>
              <a:rPr lang="en-US" sz="2400" dirty="0">
                <a:latin typeface="Times New Roman" pitchFamily="18" charset="0"/>
                <a:cs typeface="Times New Roman" pitchFamily="18" charset="0"/>
              </a:rPr>
              <a:t> a more immediate response to phosphorus limitation is on the rate of synthesis and regeneration of substrates in the Calvin-Benson cycle, thereby reducing the rate of light utilization for carbon fixation. Cells can undergo also a decrease in membrane phospholipids; moreover, the inability to produce nucleic acids under P limitation limits cell division, leading to an increased cell volume.</a:t>
            </a:r>
          </a:p>
        </p:txBody>
      </p:sp>
    </p:spTree>
    <p:extLst>
      <p:ext uri="{BB962C8B-B14F-4D97-AF65-F5344CB8AC3E}">
        <p14:creationId xmlns:p14="http://schemas.microsoft.com/office/powerpoint/2010/main" val="3717904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3975</TotalTime>
  <Words>2450</Words>
  <Application>Microsoft Office PowerPoint</Application>
  <PresentationFormat>On-screen Show (4:3)</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DR.Ahmed Saker</cp:lastModifiedBy>
  <cp:revision>48</cp:revision>
  <dcterms:created xsi:type="dcterms:W3CDTF">2019-02-23T20:19:54Z</dcterms:created>
  <dcterms:modified xsi:type="dcterms:W3CDTF">2019-03-10T17:00:32Z</dcterms:modified>
</cp:coreProperties>
</file>