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73" r:id="rId11"/>
    <p:sldId id="274" r:id="rId12"/>
    <p:sldId id="265" r:id="rId13"/>
    <p:sldId id="266" r:id="rId14"/>
    <p:sldId id="267" r:id="rId15"/>
    <p:sldId id="268" r:id="rId16"/>
    <p:sldId id="269" r:id="rId17"/>
    <p:sldId id="270" r:id="rId18"/>
    <p:sldId id="271"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3/3/2019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18565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3/3/2019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3490850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3/3/2019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20495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3/3/2019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3555530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3/3/2019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1994739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3/3/2019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1717769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3/3/2019</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2772026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3/3/2019</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1542423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3/3/2019</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388588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3/3/2019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1349303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3/3/2019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a:p>
        </p:txBody>
      </p:sp>
    </p:spTree>
    <p:extLst>
      <p:ext uri="{BB962C8B-B14F-4D97-AF65-F5344CB8AC3E}">
        <p14:creationId xmlns:p14="http://schemas.microsoft.com/office/powerpoint/2010/main" val="3468160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latinLnBrk="0" hangingPunct="1"/>
            <a:fld id="{7CB97365-EBCA-4027-87D5-99FC1D4DF0BB}" type="datetimeFigureOut">
              <a:rPr lang="en-US" smtClean="0"/>
              <a:pPr eaLnBrk="1" latinLnBrk="0" hangingPunct="1"/>
              <a:t>3/3/2019</a:t>
            </a:fld>
            <a:endParaRPr lang="en-US">
              <a:solidFill>
                <a:schemeClr val="tx1">
                  <a:shade val="50000"/>
                </a:scheme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0" lang="en-US">
              <a:solidFill>
                <a:schemeClr val="tx1">
                  <a:shade val="50000"/>
                </a:scheme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29E33-B620-47F9-BB04-8846C2A5AFCC}" type="slidenum">
              <a:rPr kumimoji="0" lang="en-US" smtClean="0"/>
              <a:pPr eaLnBrk="1" latinLnBrk="0" hangingPunct="1"/>
              <a:t>‹#›</a:t>
            </a:fld>
            <a:endParaRPr kumimoji="0" lang="en-US" dirty="0">
              <a:solidFill>
                <a:schemeClr val="tx1">
                  <a:shade val="50000"/>
                </a:schemeClr>
              </a:solidFill>
            </a:endParaRPr>
          </a:p>
        </p:txBody>
      </p:sp>
    </p:spTree>
    <p:extLst>
      <p:ext uri="{BB962C8B-B14F-4D97-AF65-F5344CB8AC3E}">
        <p14:creationId xmlns:p14="http://schemas.microsoft.com/office/powerpoint/2010/main" val="3444488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910"/>
            <a:ext cx="9144000" cy="6801862"/>
          </a:xfrm>
          <a:prstGeom prst="rect">
            <a:avLst/>
          </a:prstGeom>
          <a:solidFill>
            <a:schemeClr val="accent1">
              <a:lumMod val="20000"/>
              <a:lumOff val="80000"/>
            </a:schemeClr>
          </a:solidFill>
        </p:spPr>
        <p:txBody>
          <a:bodyPr wrap="square">
            <a:spAutoFit/>
          </a:bodyPr>
          <a:lstStyle/>
          <a:p>
            <a:pPr algn="just"/>
            <a:r>
              <a:rPr lang="en-US" sz="3200" b="1" dirty="0">
                <a:solidFill>
                  <a:srgbClr val="FF0000"/>
                </a:solidFill>
                <a:latin typeface="Times New Roman" pitchFamily="18" charset="0"/>
                <a:cs typeface="Times New Roman" pitchFamily="18" charset="0"/>
              </a:rPr>
              <a:t>Factors affecting Algal </a:t>
            </a:r>
            <a:r>
              <a:rPr lang="en-US" sz="3200" b="1" dirty="0" smtClean="0">
                <a:solidFill>
                  <a:srgbClr val="FF0000"/>
                </a:solidFill>
                <a:latin typeface="Times New Roman" pitchFamily="18" charset="0"/>
                <a:cs typeface="Times New Roman" pitchFamily="18" charset="0"/>
              </a:rPr>
              <a:t>Ecology</a:t>
            </a:r>
          </a:p>
          <a:p>
            <a:pPr algn="just"/>
            <a:endParaRPr lang="en-US" sz="2400" b="1"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2. </a:t>
            </a:r>
            <a:r>
              <a:rPr lang="en-US" sz="2400" b="1" dirty="0" smtClean="0">
                <a:latin typeface="Times New Roman" pitchFamily="18" charset="0"/>
                <a:cs typeface="Times New Roman" pitchFamily="18" charset="0"/>
              </a:rPr>
              <a:t>Light</a:t>
            </a:r>
          </a:p>
          <a:p>
            <a:pPr algn="just"/>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Light </a:t>
            </a:r>
            <a:r>
              <a:rPr lang="en-US" sz="2800" dirty="0">
                <a:latin typeface="Times New Roman" pitchFamily="18" charset="0"/>
                <a:cs typeface="Times New Roman" pitchFamily="18" charset="0"/>
              </a:rPr>
              <a:t>is the energy source during photoautotrophic growth phase and organisms use light energy to convert carbon dioxide to organic compounds—especially, sugars. The range of light intensity </a:t>
            </a:r>
            <a:r>
              <a:rPr lang="en-US" sz="2800" dirty="0" smtClean="0">
                <a:latin typeface="Times New Roman" pitchFamily="18" charset="0"/>
                <a:cs typeface="Times New Roman" pitchFamily="18" charset="0"/>
              </a:rPr>
              <a:t>varies </a:t>
            </a:r>
            <a:r>
              <a:rPr lang="en-US" sz="2800" dirty="0">
                <a:latin typeface="Times New Roman" pitchFamily="18" charset="0"/>
                <a:cs typeface="Times New Roman" pitchFamily="18" charset="0"/>
              </a:rPr>
              <a:t>from 1500 to 8500 </a:t>
            </a:r>
            <a:r>
              <a:rPr lang="en-US" sz="2800" dirty="0" smtClean="0">
                <a:latin typeface="Times New Roman" pitchFamily="18" charset="0"/>
                <a:cs typeface="Times New Roman" pitchFamily="18" charset="0"/>
              </a:rPr>
              <a:t>W/m2/day </a:t>
            </a:r>
            <a:r>
              <a:rPr lang="en-US" sz="2800" dirty="0">
                <a:latin typeface="Times New Roman" pitchFamily="18" charset="0"/>
                <a:cs typeface="Times New Roman" pitchFamily="18" charset="0"/>
              </a:rPr>
              <a:t>with strong regional and seasonal dependence . </a:t>
            </a:r>
            <a:r>
              <a:rPr lang="en-US" sz="2800" dirty="0" smtClean="0">
                <a:latin typeface="Times New Roman" pitchFamily="18" charset="0"/>
                <a:cs typeface="Times New Roman" pitchFamily="18" charset="0"/>
              </a:rPr>
              <a:t>Light intensity </a:t>
            </a:r>
            <a:r>
              <a:rPr lang="en-US" sz="2800" dirty="0">
                <a:latin typeface="Times New Roman" pitchFamily="18" charset="0"/>
                <a:cs typeface="Times New Roman" pitchFamily="18" charset="0"/>
              </a:rPr>
              <a:t>effects growth of algae through its impact on photosynthesis . </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growth rate of algae is maximal at saturation intensity and decreases with both increase or decrease in light intensity </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The </a:t>
            </a:r>
            <a:r>
              <a:rPr lang="en-US" sz="2800" dirty="0" err="1" smtClean="0">
                <a:latin typeface="Times New Roman" pitchFamily="18" charset="0"/>
                <a:cs typeface="Times New Roman" pitchFamily="18" charset="0"/>
              </a:rPr>
              <a:t>photoadaptation</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photoacclimation</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process in algae leads to changes in cell properties according  to the availability of light and an increase in photosynthetic efficiency </a:t>
            </a:r>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944742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954655"/>
          </a:xfrm>
          <a:prstGeom prst="rect">
            <a:avLst/>
          </a:prstGeom>
          <a:blipFill>
            <a:blip r:embed="rId2"/>
            <a:tile tx="0" ty="0" sx="100000" sy="100000" flip="none" algn="tl"/>
          </a:blipFill>
        </p:spPr>
        <p:txBody>
          <a:bodyPr wrap="square">
            <a:spAutoFit/>
          </a:bodyPr>
          <a:lstStyle/>
          <a:p>
            <a:pPr algn="just"/>
            <a:r>
              <a:rPr lang="en-US" sz="2400" dirty="0" smtClean="0">
                <a:latin typeface="Times New Roman" pitchFamily="18" charset="0"/>
                <a:cs typeface="Times New Roman" pitchFamily="18" charset="0"/>
              </a:rPr>
              <a:t>how </a:t>
            </a:r>
            <a:r>
              <a:rPr lang="en-US" sz="2400" dirty="0">
                <a:latin typeface="Times New Roman" pitchFamily="18" charset="0"/>
                <a:cs typeface="Times New Roman" pitchFamily="18" charset="0"/>
              </a:rPr>
              <a:t>does this impact algae culturing?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First</a:t>
            </a:r>
            <a:r>
              <a:rPr lang="en-US" sz="2400" dirty="0">
                <a:latin typeface="Times New Roman" pitchFamily="18" charset="0"/>
                <a:cs typeface="Times New Roman" pitchFamily="18" charset="0"/>
              </a:rPr>
              <a:t>, different algae cultures may have different pH ranges and finding that optimal pH environment can help your algae cultures, not only survive, but also thrive. For example, marine algae strains prefer pH usually around 8.2, while freshwater strains prefer pH around 7.0.  Meanwhile, </a:t>
            </a:r>
            <a:r>
              <a:rPr lang="en-US" sz="2400" dirty="0" err="1">
                <a:latin typeface="Times New Roman" pitchFamily="18" charset="0"/>
                <a:cs typeface="Times New Roman" pitchFamily="18" charset="0"/>
              </a:rPr>
              <a:t>spirulina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Arthrospira</a:t>
            </a:r>
            <a:r>
              <a:rPr lang="en-US" sz="2400" dirty="0">
                <a:latin typeface="Times New Roman" pitchFamily="18" charset="0"/>
                <a:cs typeface="Times New Roman" pitchFamily="18" charset="0"/>
              </a:rPr>
              <a:t>) prefers a pH of around 10</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endParaRPr lang="en-US" dirty="0"/>
          </a:p>
        </p:txBody>
      </p:sp>
      <p:sp>
        <p:nvSpPr>
          <p:cNvPr id="3" name="Rectangle 2"/>
          <p:cNvSpPr/>
          <p:nvPr/>
        </p:nvSpPr>
        <p:spPr>
          <a:xfrm>
            <a:off x="0" y="2971800"/>
            <a:ext cx="8991600" cy="3416320"/>
          </a:xfrm>
          <a:prstGeom prst="rect">
            <a:avLst/>
          </a:prstGeom>
          <a:blipFill>
            <a:blip r:embed="rId3"/>
            <a:tile tx="0" ty="0" sx="100000" sy="100000" flip="none" algn="tl"/>
          </a:blipFill>
        </p:spPr>
        <p:txBody>
          <a:bodyPr wrap="square">
            <a:spAutoFit/>
          </a:bodyPr>
          <a:lstStyle/>
          <a:p>
            <a:pPr algn="just"/>
            <a:r>
              <a:rPr lang="en-US" sz="2400" dirty="0">
                <a:latin typeface="Times New Roman" pitchFamily="18" charset="0"/>
                <a:cs typeface="Times New Roman" pitchFamily="18" charset="0"/>
              </a:rPr>
              <a:t>Second, algae require carbon dioxide, for growth and pH can affect how much is available. When carbon dioxide dissolves into water, it can exist as one of three different species, depending on pH of the water. Carbon dioxide (CO2) is found at low pH, bi-carbonate (HCO3-) at neutral pH, and carbonate (CO32-) at high </a:t>
            </a:r>
            <a:r>
              <a:rPr lang="en-US" sz="2400" dirty="0" err="1">
                <a:latin typeface="Times New Roman" pitchFamily="18" charset="0"/>
                <a:cs typeface="Times New Roman" pitchFamily="18" charset="0"/>
              </a:rPr>
              <a:t>pH.</a:t>
            </a:r>
            <a:r>
              <a:rPr lang="en-US" sz="2400" dirty="0">
                <a:latin typeface="Times New Roman" pitchFamily="18" charset="0"/>
                <a:cs typeface="Times New Roman" pitchFamily="18" charset="0"/>
              </a:rPr>
              <a:t> Algae cannot use carbonate, only carbon dioxide and bi-carbonate. A high pH range will prevent your algae from doing photosynthesis, hurting culture growth. So, monitoring and understanding the pH environment of your algae culture is incredibly valuable.</a:t>
            </a:r>
          </a:p>
        </p:txBody>
      </p:sp>
    </p:spTree>
    <p:extLst>
      <p:ext uri="{BB962C8B-B14F-4D97-AF65-F5344CB8AC3E}">
        <p14:creationId xmlns:p14="http://schemas.microsoft.com/office/powerpoint/2010/main" val="465053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76200"/>
            <a:ext cx="8763000" cy="678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1494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24" y="0"/>
            <a:ext cx="9166123" cy="6986528"/>
          </a:xfrm>
          <a:prstGeom prst="rect">
            <a:avLst/>
          </a:prstGeom>
          <a:solidFill>
            <a:schemeClr val="accent3">
              <a:lumMod val="20000"/>
              <a:lumOff val="80000"/>
            </a:schemeClr>
          </a:solidFill>
        </p:spPr>
        <p:txBody>
          <a:bodyPr wrap="square">
            <a:spAutoFit/>
          </a:bodyPr>
          <a:lstStyle/>
          <a:p>
            <a:pPr algn="just"/>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photosynthetic </a:t>
            </a:r>
            <a:r>
              <a:rPr lang="en-US" sz="2800" dirty="0">
                <a:latin typeface="Times New Roman" pitchFamily="18" charset="0"/>
                <a:cs typeface="Times New Roman" pitchFamily="18" charset="0"/>
              </a:rPr>
              <a:t>rate and algal growth was minimal at pH 9.0, but carbon uptake rates were enhanced when the pH was lowered to 8.3 . Notably, pH is the major determining factor of relative concentrations of the carbonaceous species in water . Higher pH limits the availability of carbon from CO2, which, in turn, suppresses algal growth .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At </a:t>
            </a:r>
            <a:r>
              <a:rPr lang="en-US" sz="2800" dirty="0">
                <a:latin typeface="Times New Roman" pitchFamily="18" charset="0"/>
                <a:cs typeface="Times New Roman" pitchFamily="18" charset="0"/>
              </a:rPr>
              <a:t>higher pH, the carbon for algae is available in form of carbonates . Higher pH also lowers the affinity of algae to free CO2 .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photoautotrophic cultures, replacement of CO2 taken up for photosynthesis is slower resulting in a decrease of CO2 partial pressure and thus leading to an increase in pH . </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168953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539430"/>
          </a:xfrm>
          <a:prstGeom prst="rect">
            <a:avLst/>
          </a:prstGeom>
          <a:solidFill>
            <a:schemeClr val="accent5">
              <a:lumMod val="20000"/>
              <a:lumOff val="80000"/>
            </a:schemeClr>
          </a:solidFill>
        </p:spPr>
        <p:txBody>
          <a:bodyPr wrap="square">
            <a:spAutoFit/>
          </a:bodyPr>
          <a:lstStyle/>
          <a:p>
            <a:pPr algn="just"/>
            <a:r>
              <a:rPr lang="en-US" sz="2800" u="sng" dirty="0">
                <a:latin typeface="Times New Roman" pitchFamily="18" charset="0"/>
                <a:cs typeface="Times New Roman" pitchFamily="18" charset="0"/>
              </a:rPr>
              <a:t>Alkaline pH </a:t>
            </a:r>
            <a:r>
              <a:rPr lang="en-US" sz="2800" dirty="0">
                <a:latin typeface="Times New Roman" pitchFamily="18" charset="0"/>
                <a:cs typeface="Times New Roman" pitchFamily="18" charset="0"/>
              </a:rPr>
              <a:t>increases the flexibility of the cell wall of mother cells, which prevents its rupture and inhibits </a:t>
            </a:r>
            <a:r>
              <a:rPr lang="en-US" sz="2800" dirty="0" err="1">
                <a:latin typeface="Times New Roman" pitchFamily="18" charset="0"/>
                <a:cs typeface="Times New Roman" pitchFamily="18" charset="0"/>
              </a:rPr>
              <a:t>autospore</a:t>
            </a:r>
            <a:r>
              <a:rPr lang="en-US" sz="2800" dirty="0">
                <a:latin typeface="Times New Roman" pitchFamily="18" charset="0"/>
                <a:cs typeface="Times New Roman" pitchFamily="18" charset="0"/>
              </a:rPr>
              <a:t> release, thus increasing the time for cell cycle completion . Alkaline pH indirectly results in an increase in triglyceride accumulation but a decrease in membrane-associated polar lipids because of cell cycle inhibition. Membrane lipids in Chlorella were observed to be less unsaturated under conditions of alkaline pH .</a:t>
            </a:r>
          </a:p>
        </p:txBody>
      </p:sp>
      <p:sp>
        <p:nvSpPr>
          <p:cNvPr id="3" name="Rectangle 2"/>
          <p:cNvSpPr/>
          <p:nvPr/>
        </p:nvSpPr>
        <p:spPr>
          <a:xfrm>
            <a:off x="0" y="3539430"/>
            <a:ext cx="9144000" cy="3477875"/>
          </a:xfrm>
          <a:prstGeom prst="rect">
            <a:avLst/>
          </a:prstGeom>
          <a:solidFill>
            <a:schemeClr val="accent5">
              <a:lumMod val="60000"/>
              <a:lumOff val="40000"/>
            </a:schemeClr>
          </a:solidFill>
        </p:spPr>
        <p:txBody>
          <a:bodyPr wrap="square">
            <a:spAutoFit/>
          </a:bodyPr>
          <a:lstStyle/>
          <a:p>
            <a:pPr algn="just"/>
            <a:r>
              <a:rPr lang="en-US" sz="2800" u="sng" dirty="0" smtClean="0">
                <a:latin typeface="Times New Roman" pitchFamily="18" charset="0"/>
                <a:cs typeface="Times New Roman" pitchFamily="18" charset="0"/>
              </a:rPr>
              <a:t>Acidic </a:t>
            </a:r>
            <a:r>
              <a:rPr lang="en-US" sz="2800" u="sng" dirty="0">
                <a:latin typeface="Times New Roman" pitchFamily="18" charset="0"/>
                <a:cs typeface="Times New Roman" pitchFamily="18" charset="0"/>
              </a:rPr>
              <a:t>conditions </a:t>
            </a:r>
            <a:r>
              <a:rPr lang="en-US" sz="2800" dirty="0">
                <a:latin typeface="Times New Roman" pitchFamily="18" charset="0"/>
                <a:cs typeface="Times New Roman" pitchFamily="18" charset="0"/>
              </a:rPr>
              <a:t>can alter nutrient uptake or induce metal toxicity and thus affect algal growth. </a:t>
            </a:r>
            <a:r>
              <a:rPr lang="en-US" sz="2800" dirty="0" smtClean="0">
                <a:latin typeface="Times New Roman" pitchFamily="18" charset="0"/>
                <a:cs typeface="Times New Roman" pitchFamily="18" charset="0"/>
              </a:rPr>
              <a:t>most </a:t>
            </a:r>
            <a:r>
              <a:rPr lang="en-US" sz="2800" dirty="0">
                <a:latin typeface="Times New Roman" pitchFamily="18" charset="0"/>
                <a:cs typeface="Times New Roman" pitchFamily="18" charset="0"/>
              </a:rPr>
              <a:t>species of algae grow maximally around neutral pH (7.0–7.6). This has been observed in studies of </a:t>
            </a:r>
            <a:r>
              <a:rPr lang="en-US" sz="2800" i="1" dirty="0" err="1">
                <a:latin typeface="Times New Roman" pitchFamily="18" charset="0"/>
                <a:cs typeface="Times New Roman" pitchFamily="18" charset="0"/>
              </a:rPr>
              <a:t>Ceratium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lineatum</a:t>
            </a:r>
            <a:r>
              <a:rPr lang="en-US" sz="2800" dirty="0">
                <a:latin typeface="Times New Roman" pitchFamily="18" charset="0"/>
                <a:cs typeface="Times New Roman" pitchFamily="18" charset="0"/>
              </a:rPr>
              <a:t>, </a:t>
            </a:r>
            <a:r>
              <a:rPr lang="en-US" sz="2800" i="1" dirty="0" err="1">
                <a:latin typeface="Times New Roman" pitchFamily="18" charset="0"/>
                <a:cs typeface="Times New Roman" pitchFamily="18" charset="0"/>
              </a:rPr>
              <a:t>Heterocapsa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triquetra</a:t>
            </a:r>
            <a:r>
              <a:rPr lang="en-US" sz="2800" dirty="0">
                <a:latin typeface="Times New Roman" pitchFamily="18" charset="0"/>
                <a:cs typeface="Times New Roman" pitchFamily="18" charset="0"/>
              </a:rPr>
              <a:t> and </a:t>
            </a:r>
            <a:r>
              <a:rPr lang="en-US" sz="2800" dirty="0" smtClean="0">
                <a:latin typeface="Times New Roman" pitchFamily="18" charset="0"/>
                <a:cs typeface="Times New Roman" pitchFamily="18" charset="0"/>
              </a:rPr>
              <a:t>minimum </a:t>
            </a:r>
            <a:r>
              <a:rPr lang="en-US" sz="2800" i="1" dirty="0" err="1" smtClean="0">
                <a:latin typeface="Times New Roman" pitchFamily="18" charset="0"/>
                <a:cs typeface="Times New Roman" pitchFamily="18" charset="0"/>
              </a:rPr>
              <a:t>Chlamydomonas</a:t>
            </a:r>
            <a:r>
              <a:rPr lang="en-US" sz="2800" i="1" dirty="0" smtClean="0">
                <a:latin typeface="Times New Roman" pitchFamily="18" charset="0"/>
                <a:cs typeface="Times New Roman" pitchFamily="18" charset="0"/>
              </a:rPr>
              <a:t> </a:t>
            </a:r>
            <a:r>
              <a:rPr lang="en-US" sz="2800" i="1" dirty="0" err="1">
                <a:latin typeface="Times New Roman" pitchFamily="18" charset="0"/>
                <a:cs typeface="Times New Roman" pitchFamily="18" charset="0"/>
              </a:rPr>
              <a:t>applanata</a:t>
            </a:r>
            <a:r>
              <a:rPr lang="en-US" sz="2800" i="1" dirty="0">
                <a:latin typeface="Times New Roman" pitchFamily="18" charset="0"/>
                <a:cs typeface="Times New Roman" pitchFamily="18" charset="0"/>
              </a:rPr>
              <a:t> . </a:t>
            </a:r>
            <a:endParaRPr lang="en-US" sz="2800" i="1"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850737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355860"/>
          </a:xfrm>
          <a:prstGeom prst="rect">
            <a:avLst/>
          </a:prstGeom>
          <a:solidFill>
            <a:schemeClr val="accent3">
              <a:lumMod val="40000"/>
              <a:lumOff val="60000"/>
            </a:schemeClr>
          </a:solidFill>
        </p:spPr>
        <p:txBody>
          <a:bodyPr wrap="square">
            <a:spAutoFit/>
          </a:bodyPr>
          <a:lstStyle/>
          <a:p>
            <a:pPr algn="just"/>
            <a:r>
              <a:rPr lang="en-US" sz="24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growth of </a:t>
            </a:r>
            <a:r>
              <a:rPr lang="en-US" sz="2800" i="1" dirty="0" err="1">
                <a:latin typeface="Times New Roman" pitchFamily="18" charset="0"/>
                <a:cs typeface="Times New Roman" pitchFamily="18" charset="0"/>
              </a:rPr>
              <a:t>Chlamydomonas</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applanata</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within a pH range 1.4 to </a:t>
            </a:r>
            <a:r>
              <a:rPr lang="en-US" sz="2800" dirty="0" smtClean="0">
                <a:latin typeface="Times New Roman" pitchFamily="18" charset="0"/>
                <a:cs typeface="Times New Roman" pitchFamily="18" charset="0"/>
              </a:rPr>
              <a:t>8.4. </a:t>
            </a:r>
            <a:r>
              <a:rPr lang="en-US" sz="2800" dirty="0">
                <a:latin typeface="Times New Roman" pitchFamily="18" charset="0"/>
                <a:cs typeface="Times New Roman" pitchFamily="18" charset="0"/>
              </a:rPr>
              <a:t>No growth was observed from pH 1.4 to 3.4, above which tolerance of pH in </a:t>
            </a:r>
            <a:r>
              <a:rPr lang="en-US" sz="2800" i="1" dirty="0">
                <a:latin typeface="Times New Roman" pitchFamily="18" charset="0"/>
                <a:cs typeface="Times New Roman" pitchFamily="18" charset="0"/>
              </a:rPr>
              <a:t>C. </a:t>
            </a:r>
            <a:r>
              <a:rPr lang="en-US" sz="2800" i="1" dirty="0" err="1">
                <a:latin typeface="Times New Roman" pitchFamily="18" charset="0"/>
                <a:cs typeface="Times New Roman" pitchFamily="18" charset="0"/>
              </a:rPr>
              <a:t>applanata</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was observed (with optimum growth observed at 7.4). Exponential growth was observed for up to five days at pH 5.4 to 8.4, but maximum growth was achieved at pH 7.4</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In a study on </a:t>
            </a:r>
            <a:r>
              <a:rPr lang="en-US" sz="2800" i="1" dirty="0" err="1">
                <a:latin typeface="Times New Roman" pitchFamily="18" charset="0"/>
                <a:cs typeface="Times New Roman" pitchFamily="18" charset="0"/>
              </a:rPr>
              <a:t>Chlamydomonas</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acidophila</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at pH 4.4, it was observed that hydrogen ions denature V-</a:t>
            </a:r>
            <a:r>
              <a:rPr lang="en-US" sz="2800" dirty="0" err="1">
                <a:latin typeface="Times New Roman" pitchFamily="18" charset="0"/>
                <a:cs typeface="Times New Roman" pitchFamily="18" charset="0"/>
              </a:rPr>
              <a:t>lysin</a:t>
            </a:r>
            <a:r>
              <a:rPr lang="en-US" sz="2800" dirty="0">
                <a:latin typeface="Times New Roman" pitchFamily="18" charset="0"/>
                <a:cs typeface="Times New Roman" pitchFamily="18" charset="0"/>
              </a:rPr>
              <a:t>, a </a:t>
            </a:r>
            <a:r>
              <a:rPr lang="en-US" sz="2800" dirty="0" err="1">
                <a:latin typeface="Times New Roman" pitchFamily="18" charset="0"/>
                <a:cs typeface="Times New Roman" pitchFamily="18" charset="0"/>
              </a:rPr>
              <a:t>proteolytic</a:t>
            </a:r>
            <a:r>
              <a:rPr lang="en-US" sz="2800" dirty="0">
                <a:latin typeface="Times New Roman" pitchFamily="18" charset="0"/>
                <a:cs typeface="Times New Roman" pitchFamily="18" charset="0"/>
              </a:rPr>
              <a:t> enzyme that facilitates releasing of daughter cells from within the parental wall </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38678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9058"/>
            <a:ext cx="9144000" cy="4216539"/>
          </a:xfrm>
          <a:prstGeom prst="rect">
            <a:avLst/>
          </a:prstGeom>
          <a:solidFill>
            <a:schemeClr val="accent6">
              <a:lumMod val="20000"/>
              <a:lumOff val="80000"/>
            </a:schemeClr>
          </a:solidFill>
        </p:spPr>
        <p:txBody>
          <a:bodyPr wrap="square">
            <a:spAutoFit/>
          </a:bodyPr>
          <a:lstStyle/>
          <a:p>
            <a:pPr algn="just"/>
            <a:r>
              <a:rPr lang="en-US" sz="2400" dirty="0" smtClean="0">
                <a:latin typeface="Times New Roman" pitchFamily="18" charset="0"/>
                <a:cs typeface="Times New Roman" pitchFamily="18" charset="0"/>
              </a:rPr>
              <a:t>     Maintenance </a:t>
            </a:r>
            <a:r>
              <a:rPr lang="en-US" sz="2400" dirty="0">
                <a:latin typeface="Times New Roman" pitchFamily="18" charset="0"/>
                <a:cs typeface="Times New Roman" pitchFamily="18" charset="0"/>
              </a:rPr>
              <a:t>of neutral intracellular pH in an acidic pH external environment would require an expenditure of energy to pump protons out of the cell </a:t>
            </a:r>
            <a:r>
              <a:rPr lang="en-US" sz="2400" dirty="0" smtClean="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On the other hand, acid-tolerant algae such as </a:t>
            </a:r>
            <a:r>
              <a:rPr lang="en-US" sz="2400" i="1" dirty="0">
                <a:latin typeface="Times New Roman" pitchFamily="18" charset="0"/>
                <a:cs typeface="Times New Roman" pitchFamily="18" charset="0"/>
              </a:rPr>
              <a:t>Chlorella </a:t>
            </a:r>
            <a:r>
              <a:rPr lang="en-US" sz="2400" i="1" dirty="0" err="1">
                <a:latin typeface="Times New Roman" pitchFamily="18" charset="0"/>
                <a:cs typeface="Times New Roman" pitchFamily="18" charset="0"/>
              </a:rPr>
              <a:t>saccharophila</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and</a:t>
            </a:r>
            <a:r>
              <a:rPr lang="en-US" sz="2400" i="1" dirty="0">
                <a:latin typeface="Times New Roman" pitchFamily="18" charset="0"/>
                <a:cs typeface="Times New Roman" pitchFamily="18" charset="0"/>
              </a:rPr>
              <a:t> Euglena </a:t>
            </a:r>
            <a:r>
              <a:rPr lang="en-US" sz="2400" i="1" dirty="0" err="1">
                <a:latin typeface="Times New Roman" pitchFamily="18" charset="0"/>
                <a:cs typeface="Times New Roman" pitchFamily="18" charset="0"/>
              </a:rPr>
              <a:t>mutabilis</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can change intracellular pH in response to changing external </a:t>
            </a:r>
            <a:r>
              <a:rPr lang="en-US" sz="2400" dirty="0" err="1">
                <a:latin typeface="Times New Roman" pitchFamily="18" charset="0"/>
                <a:cs typeface="Times New Roman" pitchFamily="18" charset="0"/>
              </a:rPr>
              <a:t>pH.</a:t>
            </a:r>
            <a:r>
              <a:rPr lang="en-US" sz="2400" dirty="0">
                <a:latin typeface="Times New Roman" pitchFamily="18" charset="0"/>
                <a:cs typeface="Times New Roman" pitchFamily="18" charset="0"/>
              </a:rPr>
              <a:t> In Chlorella </a:t>
            </a:r>
            <a:r>
              <a:rPr lang="en-US" sz="2400" dirty="0" err="1">
                <a:latin typeface="Times New Roman" pitchFamily="18" charset="0"/>
                <a:cs typeface="Times New Roman" pitchFamily="18" charset="0"/>
              </a:rPr>
              <a:t>saccharophila</a:t>
            </a:r>
            <a:r>
              <a:rPr lang="en-US" sz="2400" dirty="0">
                <a:latin typeface="Times New Roman" pitchFamily="18" charset="0"/>
                <a:cs typeface="Times New Roman" pitchFamily="18" charset="0"/>
              </a:rPr>
              <a:t>, an internal pH of 7.3 was maintained for an external pH range of 5.0–7.5; however, decreasing the pH further to 3.0 caused a decrease in cellular pH to 6.4 . Similarly, Euglena </a:t>
            </a:r>
            <a:r>
              <a:rPr lang="en-US" sz="2400" dirty="0" err="1">
                <a:latin typeface="Times New Roman" pitchFamily="18" charset="0"/>
                <a:cs typeface="Times New Roman" pitchFamily="18" charset="0"/>
              </a:rPr>
              <a:t>mutabilis</a:t>
            </a:r>
            <a:r>
              <a:rPr lang="en-US" sz="2400" dirty="0">
                <a:latin typeface="Times New Roman" pitchFamily="18" charset="0"/>
                <a:cs typeface="Times New Roman" pitchFamily="18" charset="0"/>
              </a:rPr>
              <a:t> exhibited an internal pH range from 5.0 (at low external pH &lt; 3.0) to 8.0 (at high external pH &gt; 9.0) . </a:t>
            </a:r>
            <a:endParaRPr lang="en-US" sz="24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
        <p:nvSpPr>
          <p:cNvPr id="3" name="Rectangle 2"/>
          <p:cNvSpPr/>
          <p:nvPr/>
        </p:nvSpPr>
        <p:spPr>
          <a:xfrm>
            <a:off x="-4916" y="3810000"/>
            <a:ext cx="9144000" cy="3416320"/>
          </a:xfrm>
          <a:prstGeom prst="rect">
            <a:avLst/>
          </a:prstGeom>
          <a:solidFill>
            <a:schemeClr val="accent6">
              <a:lumMod val="60000"/>
              <a:lumOff val="40000"/>
            </a:schemeClr>
          </a:solidFill>
        </p:spPr>
        <p:txBody>
          <a:bodyPr wrap="square">
            <a:spAutoFit/>
          </a:bodyPr>
          <a:lstStyle/>
          <a:p>
            <a:pPr algn="just"/>
            <a:r>
              <a:rPr lang="en-US" sz="2400" dirty="0">
                <a:latin typeface="Times New Roman" pitchFamily="18" charset="0"/>
                <a:cs typeface="Times New Roman" pitchFamily="18" charset="0"/>
              </a:rPr>
              <a:t>The energy required to maintain internal pH in these acid-tolerant algae is conserved as the internal pH goes down. This may be a mechanism for maintaining cellular metabolism such that algal growth is not drastically affected under acidic conditions . Such a mechanism would endow acid-tolerant algae with the ability to adjust internal pH in response to external pH fluctuations, thereby, maintaining an energy advantage over acid-intolerant species at low external </a:t>
            </a:r>
            <a:r>
              <a:rPr lang="en-US" sz="2400" dirty="0" err="1">
                <a:latin typeface="Times New Roman" pitchFamily="18" charset="0"/>
                <a:cs typeface="Times New Roman" pitchFamily="18" charset="0"/>
              </a:rPr>
              <a:t>pH</a:t>
            </a:r>
            <a:r>
              <a:rPr lang="en-US" sz="2400" dirty="0" err="1"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629862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48" y="0"/>
            <a:ext cx="9129252" cy="3847207"/>
          </a:xfrm>
          <a:prstGeom prst="rect">
            <a:avLst/>
          </a:prstGeom>
          <a:solidFill>
            <a:schemeClr val="bg2">
              <a:lumMod val="75000"/>
            </a:schemeClr>
          </a:solidFill>
        </p:spPr>
        <p:txBody>
          <a:bodyPr wrap="square">
            <a:spAutoFit/>
          </a:bodyPr>
          <a:lstStyle/>
          <a:p>
            <a:pPr algn="just"/>
            <a:r>
              <a:rPr lang="en-US" sz="2800" dirty="0">
                <a:latin typeface="Times New Roman" pitchFamily="18" charset="0"/>
                <a:cs typeface="Times New Roman" pitchFamily="18" charset="0"/>
              </a:rPr>
              <a:t>Some algae such as </a:t>
            </a:r>
            <a:r>
              <a:rPr lang="en-US" sz="2800" dirty="0" err="1">
                <a:latin typeface="Times New Roman" pitchFamily="18" charset="0"/>
                <a:cs typeface="Times New Roman" pitchFamily="18" charset="0"/>
              </a:rPr>
              <a:t>Dunaleilla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acidophila</a:t>
            </a:r>
            <a:r>
              <a:rPr lang="en-US" sz="2800" dirty="0">
                <a:latin typeface="Times New Roman" pitchFamily="18" charset="0"/>
                <a:cs typeface="Times New Roman" pitchFamily="18" charset="0"/>
              </a:rPr>
              <a:t> adapt to acidic conditions in growth media by accumulating glycerol to prevent the osmotic imbalance caused by high concentrations of H2SO4  while other species such as </a:t>
            </a:r>
            <a:r>
              <a:rPr lang="en-US" sz="2800" dirty="0" err="1">
                <a:latin typeface="Times New Roman" pitchFamily="18" charset="0"/>
                <a:cs typeface="Times New Roman" pitchFamily="18" charset="0"/>
              </a:rPr>
              <a:t>Chlamydomonas</a:t>
            </a:r>
            <a:r>
              <a:rPr lang="en-US" sz="2800" dirty="0">
                <a:latin typeface="Times New Roman" pitchFamily="18" charset="0"/>
                <a:cs typeface="Times New Roman" pitchFamily="18" charset="0"/>
              </a:rPr>
              <a:t> sp. and </a:t>
            </a:r>
            <a:r>
              <a:rPr lang="en-US" sz="2800" dirty="0" err="1">
                <a:latin typeface="Times New Roman" pitchFamily="18" charset="0"/>
                <a:cs typeface="Times New Roman" pitchFamily="18" charset="0"/>
              </a:rPr>
              <a:t>Pinnilaria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braunii</a:t>
            </a:r>
            <a:r>
              <a:rPr lang="en-US" sz="2800" dirty="0">
                <a:latin typeface="Times New Roman" pitchFamily="18" charset="0"/>
                <a:cs typeface="Times New Roman" pitchFamily="18" charset="0"/>
              </a:rPr>
              <a:t> var. </a:t>
            </a:r>
            <a:r>
              <a:rPr lang="en-US" sz="2800" dirty="0" err="1">
                <a:latin typeface="Times New Roman" pitchFamily="18" charset="0"/>
                <a:cs typeface="Times New Roman" pitchFamily="18" charset="0"/>
              </a:rPr>
              <a:t>amplicephala</a:t>
            </a:r>
            <a:r>
              <a:rPr lang="en-US" sz="2800" dirty="0">
                <a:latin typeface="Times New Roman" pitchFamily="18" charset="0"/>
                <a:cs typeface="Times New Roman" pitchFamily="18" charset="0"/>
              </a:rPr>
              <a:t> (an acidophilic diatom) accumulate storage lipids such as </a:t>
            </a:r>
            <a:r>
              <a:rPr lang="en-US" sz="2800" dirty="0" err="1">
                <a:latin typeface="Times New Roman" pitchFamily="18" charset="0"/>
                <a:cs typeface="Times New Roman" pitchFamily="18" charset="0"/>
              </a:rPr>
              <a:t>triacylglycerides</a:t>
            </a:r>
            <a:r>
              <a:rPr lang="en-US" sz="2800" dirty="0">
                <a:latin typeface="Times New Roman" pitchFamily="18" charset="0"/>
                <a:cs typeface="Times New Roman" pitchFamily="18" charset="0"/>
              </a:rPr>
              <a:t> under highly acidic conditions (pH 1) </a:t>
            </a:r>
            <a:r>
              <a:rPr lang="en-US" sz="28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3" name="Rectangle 2"/>
          <p:cNvSpPr/>
          <p:nvPr/>
        </p:nvSpPr>
        <p:spPr>
          <a:xfrm>
            <a:off x="-4916" y="3200400"/>
            <a:ext cx="9129252" cy="3477875"/>
          </a:xfrm>
          <a:prstGeom prst="rect">
            <a:avLst/>
          </a:prstGeom>
          <a:solidFill>
            <a:schemeClr val="bg2">
              <a:lumMod val="90000"/>
            </a:schemeClr>
          </a:solidFill>
        </p:spPr>
        <p:txBody>
          <a:bodyPr wrap="square">
            <a:spAutoFit/>
          </a:bodyPr>
          <a:lstStyle/>
          <a:p>
            <a:pPr algn="just"/>
            <a:r>
              <a:rPr lang="en-US" sz="2800" dirty="0">
                <a:latin typeface="Times New Roman" pitchFamily="18" charset="0"/>
                <a:cs typeface="Times New Roman" pitchFamily="18" charset="0"/>
              </a:rPr>
              <a:t>Another adaptation observed under acidic conditions is an increase in saturated fatty acid content, which reduces membrane fluidity and inhibits high proton concentrations . Such adaptation was reported in a </a:t>
            </a:r>
            <a:r>
              <a:rPr lang="en-US" sz="2800" dirty="0" err="1">
                <a:latin typeface="Times New Roman" pitchFamily="18" charset="0"/>
                <a:cs typeface="Times New Roman" pitchFamily="18" charset="0"/>
              </a:rPr>
              <a:t>Chlamydomonas</a:t>
            </a:r>
            <a:r>
              <a:rPr lang="en-US" sz="2800" dirty="0">
                <a:latin typeface="Times New Roman" pitchFamily="18" charset="0"/>
                <a:cs typeface="Times New Roman" pitchFamily="18" charset="0"/>
              </a:rPr>
              <a:t> sp., in which total fatty acid content increased from 2% at pH 7 to 2.4% at pH 2.7, a modest but statistically significant </a:t>
            </a:r>
            <a:r>
              <a:rPr lang="en-US" sz="2800" dirty="0" smtClean="0">
                <a:latin typeface="Times New Roman" pitchFamily="18" charset="0"/>
                <a:cs typeface="Times New Roman" pitchFamily="18" charset="0"/>
              </a:rPr>
              <a:t>increase</a:t>
            </a:r>
          </a:p>
          <a:p>
            <a:pPr algn="just"/>
            <a:endParaRPr lang="en-US" sz="28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799677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86528"/>
          </a:xfrm>
          <a:prstGeom prst="rect">
            <a:avLst/>
          </a:prstGeom>
          <a:solidFill>
            <a:schemeClr val="tx2">
              <a:lumMod val="20000"/>
              <a:lumOff val="80000"/>
            </a:schemeClr>
          </a:solidFill>
        </p:spPr>
        <p:txBody>
          <a:bodyPr wrap="square">
            <a:spAutoFit/>
          </a:bodyPr>
          <a:lstStyle/>
          <a:p>
            <a:pPr algn="just"/>
            <a:r>
              <a:rPr lang="en-US" sz="2800" dirty="0" smtClean="0">
                <a:latin typeface="Times New Roman" pitchFamily="18" charset="0"/>
                <a:cs typeface="Times New Roman" pitchFamily="18" charset="0"/>
              </a:rPr>
              <a:t>Under </a:t>
            </a:r>
            <a:r>
              <a:rPr lang="en-US" sz="2800" dirty="0">
                <a:latin typeface="Times New Roman" pitchFamily="18" charset="0"/>
                <a:cs typeface="Times New Roman" pitchFamily="18" charset="0"/>
              </a:rPr>
              <a:t>alkaline conditions whereby the extracellular pH is higher than intracellular pH, the cell must rely on active transport of HCO3 − and not on passive flux of CO2 − for inorganic carbon accumulation . Affinity of algae for CO2 increases at lower pH </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the </a:t>
            </a:r>
            <a:r>
              <a:rPr lang="en-US" sz="2800" dirty="0">
                <a:latin typeface="Times New Roman" pitchFamily="18" charset="0"/>
                <a:cs typeface="Times New Roman" pitchFamily="18" charset="0"/>
              </a:rPr>
              <a:t>effects of pH on carbon uptake of </a:t>
            </a:r>
            <a:r>
              <a:rPr lang="en-US" sz="2800" i="1" dirty="0" err="1">
                <a:latin typeface="Times New Roman" pitchFamily="18" charset="0"/>
                <a:cs typeface="Times New Roman" pitchFamily="18" charset="0"/>
              </a:rPr>
              <a:t>Chlamydomonas</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reinhardtii</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.They reported an efficient utilization of CO2 for photosynthesis at lower pH (&lt;6.95). However, at high external pH (6.95–9.5), where HCO3 − dominates, algae cannot efficiently accumulate carbon and require high supply of carbonates for maintaining photosynthetic activity</a:t>
            </a:r>
            <a:r>
              <a:rPr lang="en-US" sz="2800" dirty="0" smtClean="0">
                <a:latin typeface="Times New Roman" pitchFamily="18" charset="0"/>
                <a:cs typeface="Times New Roman" pitchFamily="18" charset="0"/>
              </a:rPr>
              <a:t>.</a:t>
            </a: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val="272474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7039"/>
            <a:ext cx="9144000" cy="6124754"/>
          </a:xfrm>
          <a:prstGeom prst="rect">
            <a:avLst/>
          </a:prstGeom>
          <a:blipFill>
            <a:blip r:embed="rId2"/>
            <a:tile tx="0" ty="0" sx="100000" sy="100000" flip="none" algn="tl"/>
          </a:blipFill>
        </p:spPr>
        <p:txBody>
          <a:bodyPr wrap="square">
            <a:spAutoFit/>
          </a:bodyPr>
          <a:lstStyle/>
          <a:p>
            <a:pPr algn="just"/>
            <a:r>
              <a:rPr lang="en-US" sz="2800" b="1" dirty="0">
                <a:latin typeface="Times New Roman" pitchFamily="18" charset="0"/>
                <a:cs typeface="Times New Roman" pitchFamily="18" charset="0"/>
              </a:rPr>
              <a:t>4. </a:t>
            </a:r>
            <a:r>
              <a:rPr lang="en-US" sz="2800" b="1" dirty="0" smtClean="0">
                <a:latin typeface="Times New Roman" pitchFamily="18" charset="0"/>
                <a:cs typeface="Times New Roman" pitchFamily="18" charset="0"/>
              </a:rPr>
              <a:t>Salinity</a:t>
            </a:r>
          </a:p>
          <a:p>
            <a:pPr algn="just"/>
            <a:r>
              <a:rPr lang="en-US" sz="2800" dirty="0" smtClean="0">
                <a:latin typeface="Times New Roman" pitchFamily="18" charset="0"/>
                <a:cs typeface="Times New Roman" pitchFamily="18" charset="0"/>
              </a:rPr>
              <a:t>     Salinity </a:t>
            </a:r>
            <a:r>
              <a:rPr lang="en-US" sz="2800" dirty="0">
                <a:latin typeface="Times New Roman" pitchFamily="18" charset="0"/>
                <a:cs typeface="Times New Roman" pitchFamily="18" charset="0"/>
              </a:rPr>
              <a:t>is another important factor that alters the biochemical composition of algal cells (salinity refers primarily to sodium chloride </a:t>
            </a:r>
            <a:r>
              <a:rPr lang="en-US" sz="2800" dirty="0" smtClean="0">
                <a:latin typeface="Times New Roman" pitchFamily="18" charset="0"/>
                <a:cs typeface="Times New Roman" pitchFamily="18" charset="0"/>
              </a:rPr>
              <a:t>concentration). </a:t>
            </a:r>
            <a:r>
              <a:rPr lang="en-US" sz="2800" dirty="0">
                <a:latin typeface="Times New Roman" pitchFamily="18" charset="0"/>
                <a:cs typeface="Times New Roman" pitchFamily="18" charset="0"/>
              </a:rPr>
              <a:t>Exposing algae to lower or higher salinity levels than their natural (or adapted) levels can change growth rate and alter composition. For example, higher salinity increases the algae lipid content . </a:t>
            </a:r>
            <a:r>
              <a:rPr lang="en-US" sz="2800" dirty="0" err="1">
                <a:latin typeface="Times New Roman" pitchFamily="18" charset="0"/>
                <a:cs typeface="Times New Roman" pitchFamily="18" charset="0"/>
              </a:rPr>
              <a:t>Dunaliella</a:t>
            </a:r>
            <a:r>
              <a:rPr lang="en-US" sz="2800" dirty="0">
                <a:latin typeface="Times New Roman" pitchFamily="18" charset="0"/>
                <a:cs typeface="Times New Roman" pitchFamily="18" charset="0"/>
              </a:rPr>
              <a:t>, a marine alga, exhibited an increase in saturated and monounsaturated fatty acids with an increase in </a:t>
            </a:r>
            <a:r>
              <a:rPr lang="en-US" sz="2800" dirty="0" err="1">
                <a:latin typeface="Times New Roman" pitchFamily="18" charset="0"/>
                <a:cs typeface="Times New Roman" pitchFamily="18" charset="0"/>
              </a:rPr>
              <a:t>NaCl</a:t>
            </a:r>
            <a:r>
              <a:rPr lang="en-US" sz="2800" dirty="0">
                <a:latin typeface="Times New Roman" pitchFamily="18" charset="0"/>
                <a:cs typeface="Times New Roman" pitchFamily="18" charset="0"/>
              </a:rPr>
              <a:t> concentration from 0.4 to 4 M . In another study with </a:t>
            </a:r>
            <a:r>
              <a:rPr lang="en-US" sz="2800" dirty="0" err="1">
                <a:latin typeface="Times New Roman" pitchFamily="18" charset="0"/>
                <a:cs typeface="Times New Roman" pitchFamily="18" charset="0"/>
              </a:rPr>
              <a:t>Dunaliella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tertiolecta</a:t>
            </a:r>
            <a:r>
              <a:rPr lang="en-US" sz="2800" dirty="0">
                <a:latin typeface="Times New Roman" pitchFamily="18" charset="0"/>
                <a:cs typeface="Times New Roman" pitchFamily="18" charset="0"/>
              </a:rPr>
              <a:t>, an increase in intracellular lipids (60% to 67%) and triglyceride concentration (40% to 56%) with an increase in </a:t>
            </a:r>
            <a:r>
              <a:rPr lang="en-US" sz="2800" dirty="0" err="1">
                <a:latin typeface="Times New Roman" pitchFamily="18" charset="0"/>
                <a:cs typeface="Times New Roman" pitchFamily="18" charset="0"/>
              </a:rPr>
              <a:t>NaCl</a:t>
            </a:r>
            <a:r>
              <a:rPr lang="en-US" sz="2800" dirty="0">
                <a:latin typeface="Times New Roman" pitchFamily="18" charset="0"/>
                <a:cs typeface="Times New Roman" pitchFamily="18" charset="0"/>
              </a:rPr>
              <a:t> concentration from 0.5 (freshwater concentration) to 1.0 M </a:t>
            </a:r>
            <a:r>
              <a:rPr lang="en-US" sz="2800"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spTree>
    <p:extLst>
      <p:ext uri="{BB962C8B-B14F-4D97-AF65-F5344CB8AC3E}">
        <p14:creationId xmlns:p14="http://schemas.microsoft.com/office/powerpoint/2010/main" val="202239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48" y="0"/>
            <a:ext cx="9144000" cy="6986528"/>
          </a:xfrm>
          <a:prstGeom prst="rect">
            <a:avLst/>
          </a:prstGeom>
          <a:blipFill>
            <a:blip r:embed="rId2"/>
            <a:tile tx="0" ty="0" sx="100000" sy="100000" flip="none" algn="tl"/>
          </a:blipFill>
        </p:spPr>
        <p:txBody>
          <a:bodyPr wrap="square">
            <a:spAutoFit/>
          </a:bodyPr>
          <a:lstStyle/>
          <a:p>
            <a:pPr algn="just"/>
            <a:r>
              <a:rPr lang="en-US" sz="2800" dirty="0">
                <a:latin typeface="Times New Roman" pitchFamily="18" charset="0"/>
                <a:cs typeface="Times New Roman" pitchFamily="18" charset="0"/>
              </a:rPr>
              <a:t>Increasing the </a:t>
            </a:r>
            <a:r>
              <a:rPr lang="en-US" sz="2800" dirty="0" err="1">
                <a:latin typeface="Times New Roman" pitchFamily="18" charset="0"/>
                <a:cs typeface="Times New Roman" pitchFamily="18" charset="0"/>
              </a:rPr>
              <a:t>NaCl</a:t>
            </a:r>
            <a:r>
              <a:rPr lang="en-US" sz="2800" dirty="0">
                <a:latin typeface="Times New Roman" pitchFamily="18" charset="0"/>
                <a:cs typeface="Times New Roman" pitchFamily="18" charset="0"/>
              </a:rPr>
              <a:t> level in cultures of </a:t>
            </a:r>
            <a:r>
              <a:rPr lang="en-US" sz="2800" i="1" dirty="0" err="1">
                <a:latin typeface="Times New Roman" pitchFamily="18" charset="0"/>
                <a:cs typeface="Times New Roman" pitchFamily="18" charset="0"/>
              </a:rPr>
              <a:t>Botryococcus</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braunii</a:t>
            </a:r>
            <a:endParaRPr lang="en-US" sz="2800" i="1"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fresh water alga, showed an increase in growth rate,  carbohydrate content, and lipid content; however, the greatest biomass concentration was achieved at the lowest salinity level </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These results are supported by another study in which lipid content of </a:t>
            </a:r>
            <a:r>
              <a:rPr lang="en-US" sz="2800" i="1" dirty="0" err="1">
                <a:latin typeface="Times New Roman" pitchFamily="18" charset="0"/>
                <a:cs typeface="Times New Roman" pitchFamily="18" charset="0"/>
              </a:rPr>
              <a:t>Botryococcus</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braunii</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grown in 0.50 M </a:t>
            </a:r>
            <a:r>
              <a:rPr lang="en-US" sz="2800" dirty="0" err="1">
                <a:latin typeface="Times New Roman" pitchFamily="18" charset="0"/>
                <a:cs typeface="Times New Roman" pitchFamily="18" charset="0"/>
              </a:rPr>
              <a:t>NaCl</a:t>
            </a:r>
            <a:r>
              <a:rPr lang="en-US" sz="2800" dirty="0">
                <a:latin typeface="Times New Roman" pitchFamily="18" charset="0"/>
                <a:cs typeface="Times New Roman" pitchFamily="18" charset="0"/>
              </a:rPr>
              <a:t> was higher compared to media without </a:t>
            </a:r>
            <a:r>
              <a:rPr lang="en-US" sz="2800" dirty="0" err="1">
                <a:latin typeface="Times New Roman" pitchFamily="18" charset="0"/>
                <a:cs typeface="Times New Roman" pitchFamily="18" charset="0"/>
              </a:rPr>
              <a:t>NaCl</a:t>
            </a:r>
            <a:r>
              <a:rPr lang="en-US" sz="2800" dirty="0">
                <a:latin typeface="Times New Roman" pitchFamily="18" charset="0"/>
                <a:cs typeface="Times New Roman" pitchFamily="18" charset="0"/>
              </a:rPr>
              <a:t> addition, but protein, carbohydrates, and pigments levels were lower . Another study with the same alga reported a decrease in protein content with unchanged carbohydrate and lipid content with an </a:t>
            </a:r>
            <a:r>
              <a:rPr lang="en-US" sz="2800" dirty="0" smtClean="0">
                <a:latin typeface="Times New Roman" pitchFamily="18" charset="0"/>
                <a:cs typeface="Times New Roman" pitchFamily="18" charset="0"/>
              </a:rPr>
              <a:t>increase in </a:t>
            </a:r>
            <a:r>
              <a:rPr lang="en-US" sz="2800" dirty="0" smtClean="0">
                <a:latin typeface="Times New Roman" pitchFamily="18" charset="0"/>
                <a:cs typeface="Times New Roman" pitchFamily="18" charset="0"/>
              </a:rPr>
              <a:t>salinity</a:t>
            </a:r>
          </a:p>
          <a:p>
            <a:pPr algn="just"/>
            <a:endParaRPr lang="en-US" sz="2800" dirty="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579110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130"/>
            <a:ext cx="9144000" cy="1569660"/>
          </a:xfrm>
          <a:prstGeom prst="rect">
            <a:avLst/>
          </a:prstGeom>
          <a:solidFill>
            <a:schemeClr val="accent2">
              <a:lumMod val="20000"/>
              <a:lumOff val="80000"/>
            </a:schemeClr>
          </a:solidFill>
        </p:spPr>
        <p:txBody>
          <a:bodyPr wrap="square">
            <a:spAutoFit/>
          </a:bodyPr>
          <a:lstStyle/>
          <a:p>
            <a:pPr algn="just"/>
            <a:r>
              <a:rPr lang="en-US" sz="2400" dirty="0">
                <a:latin typeface="Times New Roman" pitchFamily="18" charset="0"/>
                <a:cs typeface="Times New Roman" pitchFamily="18" charset="0"/>
              </a:rPr>
              <a:t>Adaptation can occur through multiple mechanisms such as changes in types and quantities of pigments, growth rate, </a:t>
            </a:r>
            <a:r>
              <a:rPr lang="en-US" sz="2400" dirty="0" smtClean="0">
                <a:latin typeface="Times New Roman" pitchFamily="18" charset="0"/>
                <a:cs typeface="Times New Roman" pitchFamily="18" charset="0"/>
              </a:rPr>
              <a:t>respiration </a:t>
            </a:r>
            <a:r>
              <a:rPr lang="en-US" sz="2400" dirty="0">
                <a:latin typeface="Times New Roman" pitchFamily="18" charset="0"/>
                <a:cs typeface="Times New Roman" pitchFamily="18" charset="0"/>
              </a:rPr>
              <a:t>rate or the availability of essential fatty </a:t>
            </a:r>
            <a:r>
              <a:rPr lang="en-US" sz="2400" dirty="0" smtClean="0">
                <a:latin typeface="Times New Roman" pitchFamily="18" charset="0"/>
                <a:cs typeface="Times New Roman" pitchFamily="18" charset="0"/>
              </a:rPr>
              <a:t>acids.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3" name="Rectangle 2"/>
          <p:cNvSpPr/>
          <p:nvPr/>
        </p:nvSpPr>
        <p:spPr>
          <a:xfrm>
            <a:off x="0" y="1371600"/>
            <a:ext cx="9144000" cy="3416320"/>
          </a:xfrm>
          <a:prstGeom prst="rect">
            <a:avLst/>
          </a:prstGeom>
          <a:solidFill>
            <a:schemeClr val="accent2">
              <a:lumMod val="40000"/>
              <a:lumOff val="60000"/>
            </a:schemeClr>
          </a:solidFill>
        </p:spPr>
        <p:txBody>
          <a:bodyPr wrap="square">
            <a:spAutoFit/>
          </a:bodyPr>
          <a:lstStyle/>
          <a:p>
            <a:pPr algn="just"/>
            <a:r>
              <a:rPr lang="en-US" dirty="0"/>
              <a:t> </a:t>
            </a:r>
            <a:r>
              <a:rPr lang="en-US" sz="2400" dirty="0">
                <a:latin typeface="Times New Roman" pitchFamily="18" charset="0"/>
                <a:cs typeface="Times New Roman" pitchFamily="18" charset="0"/>
              </a:rPr>
              <a:t>Morphological </a:t>
            </a:r>
            <a:r>
              <a:rPr lang="en-US" sz="2400" dirty="0" err="1">
                <a:latin typeface="Times New Roman" pitchFamily="18" charset="0"/>
                <a:cs typeface="Times New Roman" pitchFamily="18" charset="0"/>
              </a:rPr>
              <a:t>photoacclimation</a:t>
            </a:r>
            <a:r>
              <a:rPr lang="en-US" sz="2400" dirty="0">
                <a:latin typeface="Times New Roman" pitchFamily="18" charset="0"/>
                <a:cs typeface="Times New Roman" pitchFamily="18" charset="0"/>
              </a:rPr>
              <a:t> is accompanied by changes in cell volume and the number and density of thylakoid membranes . Algae overcome light limitation by desaturation of chloroplast membranes . Light intensity increase above saturating limits causes </a:t>
            </a:r>
            <a:r>
              <a:rPr lang="en-US" sz="2400" dirty="0" err="1">
                <a:latin typeface="Times New Roman" pitchFamily="18" charset="0"/>
                <a:cs typeface="Times New Roman" pitchFamily="18" charset="0"/>
              </a:rPr>
              <a:t>photoinhibition</a:t>
            </a:r>
            <a:r>
              <a:rPr lang="en-US" sz="2400" dirty="0">
                <a:latin typeface="Times New Roman" pitchFamily="18" charset="0"/>
                <a:cs typeface="Times New Roman" pitchFamily="18" charset="0"/>
              </a:rPr>
              <a:t> . This is due to the disruption of the chloroplast lamellae caused by high light intensity and inactivation of enzymes involved in carbon dioxide fixation </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4" name="Rectangle 3"/>
          <p:cNvSpPr/>
          <p:nvPr/>
        </p:nvSpPr>
        <p:spPr>
          <a:xfrm>
            <a:off x="0" y="4419600"/>
            <a:ext cx="9144000" cy="2677656"/>
          </a:xfrm>
          <a:prstGeom prst="rect">
            <a:avLst/>
          </a:prstGeom>
          <a:solidFill>
            <a:schemeClr val="accent2">
              <a:lumMod val="60000"/>
              <a:lumOff val="40000"/>
            </a:schemeClr>
          </a:solidFill>
        </p:spPr>
        <p:txBody>
          <a:bodyPr wrap="square">
            <a:spAutoFit/>
          </a:bodyPr>
          <a:lstStyle/>
          <a:p>
            <a:pPr algn="just"/>
            <a:r>
              <a:rPr lang="en-US" sz="2400" dirty="0">
                <a:latin typeface="Times New Roman" pitchFamily="18" charset="0"/>
                <a:cs typeface="Times New Roman" pitchFamily="18" charset="0"/>
              </a:rPr>
              <a:t>For example, growth rate of </a:t>
            </a:r>
            <a:r>
              <a:rPr lang="en-US" sz="2400" i="1" dirty="0" err="1">
                <a:latin typeface="Times New Roman" pitchFamily="18" charset="0"/>
                <a:cs typeface="Times New Roman" pitchFamily="18" charset="0"/>
              </a:rPr>
              <a:t>Dunaliella</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viridis</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decreased to 63% with increase in light intensity from 700 to 1500 </a:t>
            </a:r>
            <a:r>
              <a:rPr lang="en-US" sz="2400" dirty="0" err="1" smtClean="0">
                <a:latin typeface="Times New Roman" pitchFamily="18" charset="0"/>
                <a:cs typeface="Times New Roman" pitchFamily="18" charset="0"/>
              </a:rPr>
              <a:t>μmol</a:t>
            </a:r>
            <a:r>
              <a:rPr lang="en-US" sz="2400" dirty="0" smtClean="0">
                <a:latin typeface="Times New Roman" pitchFamily="18" charset="0"/>
                <a:cs typeface="Times New Roman" pitchFamily="18" charset="0"/>
              </a:rPr>
              <a:t> m</a:t>
            </a:r>
            <a:r>
              <a:rPr lang="en-US" sz="2400" dirty="0">
                <a:latin typeface="Times New Roman" pitchFamily="18" charset="0"/>
                <a:cs typeface="Times New Roman" pitchFamily="18" charset="0"/>
              </a:rPr>
              <a:t>−2•s−1 .Light intensity also affects the cellular composition of algae. </a:t>
            </a:r>
            <a:r>
              <a:rPr lang="en-US" sz="2400" dirty="0" err="1">
                <a:latin typeface="Times New Roman" pitchFamily="18" charset="0"/>
                <a:cs typeface="Times New Roman" pitchFamily="18" charset="0"/>
              </a:rPr>
              <a:t>Dunaliela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tertiolecta</a:t>
            </a:r>
            <a:r>
              <a:rPr lang="en-US" sz="2400" dirty="0">
                <a:latin typeface="Times New Roman" pitchFamily="18" charset="0"/>
                <a:cs typeface="Times New Roman" pitchFamily="18" charset="0"/>
              </a:rPr>
              <a:t> exhibits a decrease in protein content and an increase in the lipid fraction with increasing light intensities up </a:t>
            </a:r>
            <a:r>
              <a:rPr lang="en-US" sz="2400" dirty="0" smtClean="0">
                <a:latin typeface="Times New Roman" pitchFamily="18" charset="0"/>
                <a:cs typeface="Times New Roman" pitchFamily="18" charset="0"/>
              </a:rPr>
              <a:t>to saturation </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20225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70" y="0"/>
            <a:ext cx="9107129" cy="2308324"/>
          </a:xfrm>
          <a:prstGeom prst="rect">
            <a:avLst/>
          </a:prstGeom>
          <a:solidFill>
            <a:schemeClr val="accent4">
              <a:lumMod val="20000"/>
              <a:lumOff val="80000"/>
            </a:schemeClr>
          </a:solidFill>
        </p:spPr>
        <p:txBody>
          <a:bodyPr wrap="square">
            <a:spAutoFit/>
          </a:bodyPr>
          <a:lstStyle/>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marine diatom, </a:t>
            </a:r>
            <a:r>
              <a:rPr lang="en-US" sz="2400" i="1" dirty="0" err="1">
                <a:latin typeface="Times New Roman" pitchFamily="18" charset="0"/>
                <a:cs typeface="Times New Roman" pitchFamily="18" charset="0"/>
              </a:rPr>
              <a:t>Phaeodactylum</a:t>
            </a:r>
            <a:r>
              <a:rPr lang="en-US" sz="2400" i="1" dirty="0">
                <a:latin typeface="Times New Roman" pitchFamily="18" charset="0"/>
                <a:cs typeface="Times New Roman" pitchFamily="18" charset="0"/>
              </a:rPr>
              <a:t> </a:t>
            </a:r>
            <a:r>
              <a:rPr lang="en-US" sz="2400" i="1" dirty="0" err="1">
                <a:latin typeface="Times New Roman" pitchFamily="18" charset="0"/>
                <a:cs typeface="Times New Roman" pitchFamily="18" charset="0"/>
              </a:rPr>
              <a:t>tricornutum</a:t>
            </a:r>
            <a:r>
              <a:rPr lang="en-US" sz="2400" dirty="0">
                <a:latin typeface="Times New Roman" pitchFamily="18" charset="0"/>
                <a:cs typeface="Times New Roman" pitchFamily="18" charset="0"/>
              </a:rPr>
              <a:t>, in which low light (400 lux at the culture surface) led to an increase in the rate of protein synthesis. Low light intensity has been observed to result in higher protein content while high photon flux density (PFD) results in increased extracellular polysaccharide content </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
        <p:nvSpPr>
          <p:cNvPr id="3" name="Rectangle 2"/>
          <p:cNvSpPr/>
          <p:nvPr/>
        </p:nvSpPr>
        <p:spPr>
          <a:xfrm>
            <a:off x="36869" y="2286000"/>
            <a:ext cx="9107129" cy="4524315"/>
          </a:xfrm>
          <a:prstGeom prst="rect">
            <a:avLst/>
          </a:prstGeom>
          <a:solidFill>
            <a:schemeClr val="accent4">
              <a:lumMod val="40000"/>
              <a:lumOff val="60000"/>
            </a:schemeClr>
          </a:solidFill>
        </p:spPr>
        <p:txBody>
          <a:bodyPr wrap="square">
            <a:spAutoFit/>
          </a:bodyPr>
          <a:lstStyle/>
          <a:p>
            <a:pPr algn="just"/>
            <a:r>
              <a:rPr lang="en-US" sz="2400" dirty="0">
                <a:latin typeface="Times New Roman" pitchFamily="18" charset="0"/>
                <a:cs typeface="Times New Roman" pitchFamily="18" charset="0"/>
              </a:rPr>
              <a:t>Absence of light was observed to increase the total lipid content of the D. </a:t>
            </a:r>
            <a:r>
              <a:rPr lang="en-US" sz="2400" dirty="0" err="1">
                <a:latin typeface="Times New Roman" pitchFamily="18" charset="0"/>
                <a:cs typeface="Times New Roman" pitchFamily="18" charset="0"/>
              </a:rPr>
              <a:t>virdis</a:t>
            </a:r>
            <a:r>
              <a:rPr lang="en-US" sz="2400" dirty="0">
                <a:latin typeface="Times New Roman" pitchFamily="18" charset="0"/>
                <a:cs typeface="Times New Roman" pitchFamily="18" charset="0"/>
              </a:rPr>
              <a:t> but reduce triglycerides, free fatty acids, free alcohols and sterols </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In </a:t>
            </a:r>
            <a:r>
              <a:rPr lang="en-US" sz="2400" dirty="0" err="1">
                <a:latin typeface="Times New Roman" pitchFamily="18" charset="0"/>
                <a:cs typeface="Times New Roman" pitchFamily="18" charset="0"/>
              </a:rPr>
              <a:t>Nannochloropsis</a:t>
            </a:r>
            <a:r>
              <a:rPr lang="en-US" sz="2400" dirty="0">
                <a:latin typeface="Times New Roman" pitchFamily="18" charset="0"/>
                <a:cs typeface="Times New Roman" pitchFamily="18" charset="0"/>
              </a:rPr>
              <a:t> sp., grown under </a:t>
            </a:r>
            <a:r>
              <a:rPr lang="en-US" sz="2400" u="sng" dirty="0">
                <a:latin typeface="Times New Roman" pitchFamily="18" charset="0"/>
                <a:cs typeface="Times New Roman" pitchFamily="18" charset="0"/>
              </a:rPr>
              <a:t>low light conditions </a:t>
            </a:r>
            <a:r>
              <a:rPr lang="en-US" sz="2400" dirty="0">
                <a:latin typeface="Times New Roman" pitchFamily="18" charset="0"/>
                <a:cs typeface="Times New Roman" pitchFamily="18" charset="0"/>
              </a:rPr>
              <a:t>(35 μE•m−2•s−1), 40% of the total lipids were found to be </a:t>
            </a:r>
            <a:r>
              <a:rPr lang="en-US" sz="2400" dirty="0" err="1">
                <a:latin typeface="Times New Roman" pitchFamily="18" charset="0"/>
                <a:cs typeface="Times New Roman" pitchFamily="18" charset="0"/>
              </a:rPr>
              <a:t>galactolipids</a:t>
            </a:r>
            <a:r>
              <a:rPr lang="en-US" sz="2400" dirty="0">
                <a:latin typeface="Times New Roman" pitchFamily="18" charset="0"/>
                <a:cs typeface="Times New Roman" pitchFamily="18" charset="0"/>
              </a:rPr>
              <a:t> and 26% were found to be </a:t>
            </a:r>
            <a:r>
              <a:rPr lang="en-US" sz="2400" dirty="0" err="1">
                <a:latin typeface="Times New Roman" pitchFamily="18" charset="0"/>
                <a:cs typeface="Times New Roman" pitchFamily="18" charset="0"/>
              </a:rPr>
              <a:t>triacylglycerols</a:t>
            </a:r>
            <a:r>
              <a:rPr lang="en-US" sz="2400" dirty="0">
                <a:latin typeface="Times New Roman" pitchFamily="18" charset="0"/>
                <a:cs typeface="Times New Roman" pitchFamily="18" charset="0"/>
              </a:rPr>
              <a:t>. In the same system, </a:t>
            </a:r>
            <a:r>
              <a:rPr lang="en-US" sz="2400" u="sng" dirty="0">
                <a:latin typeface="Times New Roman" pitchFamily="18" charset="0"/>
                <a:cs typeface="Times New Roman" pitchFamily="18" charset="0"/>
              </a:rPr>
              <a:t>high </a:t>
            </a:r>
            <a:r>
              <a:rPr lang="en-US" sz="2400" u="sng" dirty="0" smtClean="0">
                <a:latin typeface="Times New Roman" pitchFamily="18" charset="0"/>
                <a:cs typeface="Times New Roman" pitchFamily="18" charset="0"/>
              </a:rPr>
              <a:t>light condition  </a:t>
            </a:r>
            <a:r>
              <a:rPr lang="en-US" sz="2400" dirty="0">
                <a:latin typeface="Times New Roman" pitchFamily="18" charset="0"/>
                <a:cs typeface="Times New Roman" pitchFamily="18" charset="0"/>
              </a:rPr>
              <a:t>(550 μE•m−2•s−1) conditions resulted in an increased synthesis of triacylglycerol with a reduction in </a:t>
            </a:r>
            <a:r>
              <a:rPr lang="en-US" sz="2400" dirty="0" err="1">
                <a:latin typeface="Times New Roman" pitchFamily="18" charset="0"/>
                <a:cs typeface="Times New Roman" pitchFamily="18" charset="0"/>
              </a:rPr>
              <a:t>galactolipid</a:t>
            </a:r>
            <a:r>
              <a:rPr lang="en-US" sz="2400" dirty="0">
                <a:latin typeface="Times New Roman" pitchFamily="18" charset="0"/>
                <a:cs typeface="Times New Roman" pitchFamily="18" charset="0"/>
              </a:rPr>
              <a:t> synthesis </a:t>
            </a:r>
            <a:r>
              <a:rPr lang="en-US" sz="2400" dirty="0" smtClean="0">
                <a:latin typeface="Times New Roman" pitchFamily="18" charset="0"/>
                <a:cs typeface="Times New Roman" pitchFamily="18" charset="0"/>
              </a:rPr>
              <a:t>.High </a:t>
            </a:r>
            <a:r>
              <a:rPr lang="en-US" sz="2400" dirty="0">
                <a:latin typeface="Times New Roman" pitchFamily="18" charset="0"/>
                <a:cs typeface="Times New Roman" pitchFamily="18" charset="0"/>
              </a:rPr>
              <a:t>light, in general, leads to oxidative damage of PUFA. Numerous studies have suggested that the cellular lipid content and PUFA decrease with increase in light intensity .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678569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832"/>
            <a:ext cx="9144000" cy="7417415"/>
          </a:xfrm>
          <a:prstGeom prst="rect">
            <a:avLst/>
          </a:prstGeom>
          <a:solidFill>
            <a:schemeClr val="accent6">
              <a:lumMod val="20000"/>
              <a:lumOff val="80000"/>
            </a:schemeClr>
          </a:solidFill>
        </p:spPr>
        <p:txBody>
          <a:bodyPr wrap="square">
            <a:spAutoFit/>
          </a:bodyPr>
          <a:lstStyle/>
          <a:p>
            <a:pPr algn="just"/>
            <a:r>
              <a:rPr lang="en-US" sz="2800" dirty="0">
                <a:latin typeface="Times New Roman" pitchFamily="18" charset="0"/>
                <a:cs typeface="Times New Roman" pitchFamily="18" charset="0"/>
              </a:rPr>
              <a:t>Conversely, </a:t>
            </a:r>
            <a:r>
              <a:rPr lang="en-US" sz="2800" dirty="0" err="1">
                <a:latin typeface="Times New Roman" pitchFamily="18" charset="0"/>
                <a:cs typeface="Times New Roman" pitchFamily="18" charset="0"/>
              </a:rPr>
              <a:t>Nannochloropsis</a:t>
            </a:r>
            <a:r>
              <a:rPr lang="en-US" sz="2800" dirty="0">
                <a:latin typeface="Times New Roman" pitchFamily="18" charset="0"/>
                <a:cs typeface="Times New Roman" pitchFamily="18" charset="0"/>
              </a:rPr>
              <a:t> cells under low light conditions were characterized by high lipid content and high proportions of </a:t>
            </a:r>
            <a:r>
              <a:rPr lang="en-US" sz="2800" dirty="0" err="1">
                <a:latin typeface="Times New Roman" pitchFamily="18" charset="0"/>
                <a:cs typeface="Times New Roman" pitchFamily="18" charset="0"/>
              </a:rPr>
              <a:t>eicosapentaenoic</a:t>
            </a:r>
            <a:r>
              <a:rPr lang="en-US" sz="2800" dirty="0">
                <a:latin typeface="Times New Roman" pitchFamily="18" charset="0"/>
                <a:cs typeface="Times New Roman" pitchFamily="18" charset="0"/>
              </a:rPr>
              <a:t> acid </a:t>
            </a:r>
            <a:r>
              <a:rPr lang="en-US" sz="2800" dirty="0">
                <a:latin typeface="Times New Roman" pitchFamily="18" charset="0"/>
                <a:cs typeface="Times New Roman" pitchFamily="18" charset="0"/>
              </a:rPr>
              <a:t>(omega-3 fatty </a:t>
            </a:r>
            <a:r>
              <a:rPr lang="en-US" sz="2800" dirty="0" smtClean="0">
                <a:latin typeface="Times New Roman" pitchFamily="18" charset="0"/>
                <a:cs typeface="Times New Roman" pitchFamily="18" charset="0"/>
              </a:rPr>
              <a:t>acid.). </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same species reported an increase in unsaturated fatty acids mainly due to an increase in EPA (from 44.3% to 60.7% of the organic content) and a decrease in protein content, with decreasing irradiance </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Increase in PUFA under light-limited growth conditions are coupled with an increase in total thylakoid membrane in the cell </a:t>
            </a:r>
            <a:r>
              <a:rPr lang="en-US" sz="2800" dirty="0" smtClean="0">
                <a:latin typeface="Times New Roman" pitchFamily="18" charset="0"/>
                <a:cs typeface="Times New Roman" pitchFamily="18" charset="0"/>
              </a:rPr>
              <a:t>.However</a:t>
            </a:r>
            <a:r>
              <a:rPr lang="en-US" sz="2800" dirty="0">
                <a:latin typeface="Times New Roman" pitchFamily="18" charset="0"/>
                <a:cs typeface="Times New Roman" pitchFamily="18" charset="0"/>
              </a:rPr>
              <a:t>, there are some contradictory studies in which PUFA levels were observed to be increasing with higher light intensity . This difference in response to environmental conditions by different alga may be related to difference in their metabolic pathways. Increase in oxygen-mediated lipid desaturation could be one potential reason for the observed increase in PUFA levels under conditions of higher light intensity </a:t>
            </a:r>
            <a:r>
              <a:rPr lang="en-US"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919488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926"/>
            <a:ext cx="9144000" cy="3046988"/>
          </a:xfrm>
          <a:prstGeom prst="rect">
            <a:avLst/>
          </a:prstGeom>
          <a:solidFill>
            <a:schemeClr val="accent6">
              <a:lumMod val="20000"/>
              <a:lumOff val="80000"/>
            </a:schemeClr>
          </a:solidFill>
        </p:spPr>
        <p:txBody>
          <a:bodyPr wrap="square">
            <a:spAutoFit/>
          </a:bodyPr>
          <a:lstStyle/>
          <a:p>
            <a:pPr algn="just"/>
            <a:r>
              <a:rPr lang="en-US" sz="2800" dirty="0">
                <a:latin typeface="Times New Roman" pitchFamily="18" charset="0"/>
                <a:cs typeface="Times New Roman" pitchFamily="18" charset="0"/>
              </a:rPr>
              <a:t>In addition to total light intensity, light cycles and the spectral composition of incident light impact algae. For example, </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effect of light and dark cycles on the growth of algae and observed that with increasing photon flux density (PFD), specific growth rate increases up to a certain threshold PFD value after which a decline in growth rate was </a:t>
            </a:r>
            <a:r>
              <a:rPr lang="en-US" sz="2800" dirty="0" smtClean="0">
                <a:latin typeface="Times New Roman" pitchFamily="18" charset="0"/>
                <a:cs typeface="Times New Roman" pitchFamily="18" charset="0"/>
              </a:rPr>
              <a:t>observed.</a:t>
            </a:r>
          </a:p>
          <a:p>
            <a:pPr algn="just"/>
            <a:endParaRPr lang="en-US" sz="2400" dirty="0">
              <a:latin typeface="Times New Roman" pitchFamily="18" charset="0"/>
              <a:cs typeface="Times New Roman" pitchFamily="18" charset="0"/>
            </a:endParaRPr>
          </a:p>
        </p:txBody>
      </p:sp>
      <p:sp>
        <p:nvSpPr>
          <p:cNvPr id="3" name="Rectangle 2"/>
          <p:cNvSpPr/>
          <p:nvPr/>
        </p:nvSpPr>
        <p:spPr>
          <a:xfrm>
            <a:off x="19665" y="3003023"/>
            <a:ext cx="9144000" cy="3970318"/>
          </a:xfrm>
          <a:prstGeom prst="rect">
            <a:avLst/>
          </a:prstGeom>
          <a:solidFill>
            <a:schemeClr val="accent6">
              <a:lumMod val="40000"/>
              <a:lumOff val="60000"/>
            </a:schemeClr>
          </a:solidFill>
        </p:spPr>
        <p:txBody>
          <a:bodyPr wrap="square">
            <a:spAutoFit/>
          </a:bodyPr>
          <a:lstStyle/>
          <a:p>
            <a:pPr algn="just"/>
            <a:r>
              <a:rPr lang="en-US" sz="2800" dirty="0" smtClean="0">
                <a:latin typeface="Times New Roman" pitchFamily="18" charset="0"/>
                <a:cs typeface="Times New Roman" pitchFamily="18" charset="0"/>
              </a:rPr>
              <a:t>high </a:t>
            </a:r>
            <a:r>
              <a:rPr lang="en-US" sz="2800" dirty="0">
                <a:latin typeface="Times New Roman" pitchFamily="18" charset="0"/>
                <a:cs typeface="Times New Roman" pitchFamily="18" charset="0"/>
              </a:rPr>
              <a:t>light intensities have also been reported to cause </a:t>
            </a:r>
            <a:r>
              <a:rPr lang="en-US" sz="2800" dirty="0" err="1">
                <a:latin typeface="Times New Roman" pitchFamily="18" charset="0"/>
                <a:cs typeface="Times New Roman" pitchFamily="18" charset="0"/>
              </a:rPr>
              <a:t>photoinhibition</a:t>
            </a:r>
            <a:r>
              <a:rPr lang="en-US" sz="2800" dirty="0">
                <a:latin typeface="Times New Roman" pitchFamily="18" charset="0"/>
                <a:cs typeface="Times New Roman" pitchFamily="18" charset="0"/>
              </a:rPr>
              <a:t> and reduce light utilization efficiency. Light utilization efficiency may be optimized by </a:t>
            </a:r>
            <a:r>
              <a:rPr lang="en-US" sz="2800" u="sng" dirty="0">
                <a:latin typeface="Times New Roman" pitchFamily="18" charset="0"/>
                <a:cs typeface="Times New Roman" pitchFamily="18" charset="0"/>
              </a:rPr>
              <a:t>prolonging the dark period under conditions of high light intensity</a:t>
            </a:r>
            <a:r>
              <a:rPr lang="en-US" sz="2800" dirty="0">
                <a:latin typeface="Times New Roman" pitchFamily="18" charset="0"/>
                <a:cs typeface="Times New Roman" pitchFamily="18" charset="0"/>
              </a:rPr>
              <a:t>. This allows the photosynthesis machinery in the cell to fully utilize captured photons and convert them into chemical energy thus avoiding the effects of </a:t>
            </a:r>
            <a:r>
              <a:rPr lang="en-US" sz="2800" dirty="0" err="1">
                <a:latin typeface="Times New Roman" pitchFamily="18" charset="0"/>
                <a:cs typeface="Times New Roman" pitchFamily="18" charset="0"/>
              </a:rPr>
              <a:t>photoinhibiton</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525177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70" y="-9131"/>
            <a:ext cx="9107129" cy="3108543"/>
          </a:xfrm>
          <a:prstGeom prst="rect">
            <a:avLst/>
          </a:prstGeom>
          <a:solidFill>
            <a:schemeClr val="accent3">
              <a:lumMod val="20000"/>
              <a:lumOff val="80000"/>
            </a:schemeClr>
          </a:solidFill>
        </p:spPr>
        <p:txBody>
          <a:bodyPr wrap="square">
            <a:spAutoFit/>
          </a:bodyPr>
          <a:lstStyle/>
          <a:p>
            <a:pPr algn="just"/>
            <a:r>
              <a:rPr lang="en-US" sz="2800" dirty="0">
                <a:latin typeface="Times New Roman" pitchFamily="18" charset="0"/>
                <a:cs typeface="Times New Roman" pitchFamily="18" charset="0"/>
              </a:rPr>
              <a:t>Since the energy content of near-ultraviolet (300–400 nm) and blue light (400–480 nm) is greater than that of red light (620–750 nm), </a:t>
            </a:r>
            <a:r>
              <a:rPr lang="en-US" sz="2800" dirty="0" smtClean="0">
                <a:latin typeface="Times New Roman" pitchFamily="18" charset="0"/>
                <a:cs typeface="Times New Roman" pitchFamily="18" charset="0"/>
              </a:rPr>
              <a:t>differences </a:t>
            </a:r>
            <a:r>
              <a:rPr lang="en-US" sz="2800" dirty="0">
                <a:latin typeface="Times New Roman" pitchFamily="18" charset="0"/>
                <a:cs typeface="Times New Roman" pitchFamily="18" charset="0"/>
              </a:rPr>
              <a:t>in the energy intensity, specific components of light are known to impact the cellular regulatory processes including: chlorophyll synthesis, </a:t>
            </a:r>
            <a:r>
              <a:rPr lang="en-US" sz="2800" dirty="0" err="1">
                <a:latin typeface="Times New Roman" pitchFamily="18" charset="0"/>
                <a:cs typeface="Times New Roman" pitchFamily="18" charset="0"/>
              </a:rPr>
              <a:t>photodamage</a:t>
            </a:r>
            <a:r>
              <a:rPr lang="en-US" sz="2800" dirty="0">
                <a:latin typeface="Times New Roman" pitchFamily="18" charset="0"/>
                <a:cs typeface="Times New Roman" pitchFamily="18" charset="0"/>
              </a:rPr>
              <a:t> repair, and cell division. </a:t>
            </a:r>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p:txBody>
      </p:sp>
      <p:sp>
        <p:nvSpPr>
          <p:cNvPr id="3" name="Rectangle 2"/>
          <p:cNvSpPr/>
          <p:nvPr/>
        </p:nvSpPr>
        <p:spPr>
          <a:xfrm>
            <a:off x="0" y="2895600"/>
            <a:ext cx="9107128" cy="3970318"/>
          </a:xfrm>
          <a:prstGeom prst="rect">
            <a:avLst/>
          </a:prstGeom>
          <a:solidFill>
            <a:schemeClr val="accent3">
              <a:lumMod val="60000"/>
              <a:lumOff val="40000"/>
            </a:schemeClr>
          </a:solidFill>
        </p:spPr>
        <p:txBody>
          <a:bodyPr wrap="square">
            <a:spAutoFit/>
          </a:bodyPr>
          <a:lstStyle/>
          <a:p>
            <a:pPr algn="just"/>
            <a:r>
              <a:rPr lang="en-US" sz="2800" dirty="0">
                <a:latin typeface="Times New Roman" pitchFamily="18" charset="0"/>
                <a:cs typeface="Times New Roman" pitchFamily="18" charset="0"/>
              </a:rPr>
              <a:t>For example, blue light was shown to </a:t>
            </a:r>
            <a:r>
              <a:rPr lang="en-US" sz="2800" dirty="0" smtClean="0">
                <a:latin typeface="Times New Roman" pitchFamily="18" charset="0"/>
                <a:cs typeface="Times New Roman" pitchFamily="18" charset="0"/>
              </a:rPr>
              <a:t>be essential </a:t>
            </a:r>
            <a:r>
              <a:rPr lang="en-US" sz="2800" dirty="0">
                <a:latin typeface="Times New Roman" pitchFamily="18" charset="0"/>
                <a:cs typeface="Times New Roman" pitchFamily="18" charset="0"/>
              </a:rPr>
              <a:t>for the division of </a:t>
            </a:r>
            <a:r>
              <a:rPr lang="en-US" sz="2800" i="1" dirty="0" err="1">
                <a:latin typeface="Times New Roman" pitchFamily="18" charset="0"/>
                <a:cs typeface="Times New Roman" pitchFamily="18" charset="0"/>
              </a:rPr>
              <a:t>Chlamydomonas</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reinhardtii</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cells . </a:t>
            </a: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has been observed that blue and red light can help to increase growth and polysaccharide production . </a:t>
            </a:r>
            <a:r>
              <a:rPr lang="en-US" sz="2800" dirty="0" smtClean="0">
                <a:latin typeface="Times New Roman" pitchFamily="18" charset="0"/>
                <a:cs typeface="Times New Roman" pitchFamily="18" charset="0"/>
              </a:rPr>
              <a:t>Also blue </a:t>
            </a:r>
            <a:r>
              <a:rPr lang="en-US" sz="2800" dirty="0">
                <a:latin typeface="Times New Roman" pitchFamily="18" charset="0"/>
                <a:cs typeface="Times New Roman" pitchFamily="18" charset="0"/>
              </a:rPr>
              <a:t>and red light to be the most effective for photosynthesis of Chlorella . </a:t>
            </a:r>
            <a:r>
              <a:rPr lang="en-US" sz="2800" dirty="0" smtClean="0">
                <a:latin typeface="Times New Roman" pitchFamily="18" charset="0"/>
                <a:cs typeface="Times New Roman" pitchFamily="18" charset="0"/>
              </a:rPr>
              <a:t>As well as the </a:t>
            </a:r>
            <a:r>
              <a:rPr lang="en-US" sz="2800" dirty="0">
                <a:latin typeface="Times New Roman" pitchFamily="18" charset="0"/>
                <a:cs typeface="Times New Roman" pitchFamily="18" charset="0"/>
              </a:rPr>
              <a:t>starch formation in </a:t>
            </a:r>
            <a:r>
              <a:rPr lang="en-US" sz="2800" i="1" dirty="0">
                <a:latin typeface="Times New Roman" pitchFamily="18" charset="0"/>
                <a:cs typeface="Times New Roman" pitchFamily="18" charset="0"/>
              </a:rPr>
              <a:t>Chlorella vulgaris </a:t>
            </a:r>
            <a:r>
              <a:rPr lang="en-US" sz="2800" dirty="0">
                <a:latin typeface="Times New Roman" pitchFamily="18" charset="0"/>
                <a:cs typeface="Times New Roman" pitchFamily="18" charset="0"/>
              </a:rPr>
              <a:t>under blue (456 nm) and red (660 nm) light</a:t>
            </a:r>
            <a:r>
              <a:rPr lang="en-US" sz="2800" dirty="0" smtClean="0">
                <a:latin typeface="Times New Roman" pitchFamily="18" charset="0"/>
                <a:cs typeface="Times New Roman" pitchFamily="18" charset="0"/>
              </a:rPr>
              <a:t>.</a:t>
            </a: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8475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07129" cy="6463308"/>
          </a:xfrm>
          <a:prstGeom prst="rect">
            <a:avLst/>
          </a:prstGeom>
          <a:solidFill>
            <a:schemeClr val="accent6">
              <a:lumMod val="60000"/>
              <a:lumOff val="40000"/>
            </a:schemeClr>
          </a:solidFill>
        </p:spPr>
        <p:txBody>
          <a:bodyPr wrap="square">
            <a:spAutoFit/>
          </a:bodyPr>
          <a:lstStyle/>
          <a:p>
            <a:pPr algn="just"/>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carbon pathway in photosynthesis is regulated by short wavelength light (blue), even under low intensity . Red light of high intensity was observed to incorporate carbon from CO2 into sucrose and starch synthesis pathways. However, </a:t>
            </a:r>
            <a:r>
              <a:rPr lang="en-US" sz="2800" dirty="0" smtClean="0">
                <a:latin typeface="Times New Roman" pitchFamily="18" charset="0"/>
                <a:cs typeface="Times New Roman" pitchFamily="18" charset="0"/>
              </a:rPr>
              <a:t>the monochromatic </a:t>
            </a:r>
            <a:r>
              <a:rPr lang="en-US" sz="2800" dirty="0">
                <a:latin typeface="Times New Roman" pitchFamily="18" charset="0"/>
                <a:cs typeface="Times New Roman" pitchFamily="18" charset="0"/>
              </a:rPr>
              <a:t>blue light even at low intensities resulted in a significant decrease in sucrose and starch formation along with increasing levels of alanine, aspartate, glutamate, glutamine, malate, citrate, lipids and the alcohol-water-insoluble non-carbohydrate fraction </a:t>
            </a:r>
            <a:r>
              <a:rPr lang="en-US" sz="2800" dirty="0" smtClean="0">
                <a:latin typeface="Times New Roman" pitchFamily="18" charset="0"/>
                <a:cs typeface="Times New Roman" pitchFamily="18" charset="0"/>
              </a:rPr>
              <a:t>.</a:t>
            </a:r>
          </a:p>
          <a:p>
            <a:pPr algn="just"/>
            <a:endParaRPr lang="en-US" dirty="0"/>
          </a:p>
          <a:p>
            <a:pPr algn="just"/>
            <a:endParaRPr lang="en-US" dirty="0" smtClean="0"/>
          </a:p>
          <a:p>
            <a:pPr algn="just"/>
            <a:endParaRPr lang="en-US" dirty="0"/>
          </a:p>
          <a:p>
            <a:pPr algn="just"/>
            <a:endParaRPr lang="en-US" dirty="0" smtClean="0"/>
          </a:p>
          <a:p>
            <a:pPr algn="just"/>
            <a:endParaRPr lang="en-US" dirty="0"/>
          </a:p>
          <a:p>
            <a:pPr algn="just"/>
            <a:endParaRPr lang="en-US" dirty="0" smtClean="0"/>
          </a:p>
          <a:p>
            <a:pPr algn="just"/>
            <a:endParaRPr lang="en-US" dirty="0"/>
          </a:p>
          <a:p>
            <a:pPr algn="just"/>
            <a:endParaRPr lang="en-US" dirty="0" smtClean="0"/>
          </a:p>
          <a:p>
            <a:pPr algn="just"/>
            <a:endParaRPr lang="en-US" dirty="0"/>
          </a:p>
        </p:txBody>
      </p:sp>
    </p:spTree>
    <p:extLst>
      <p:ext uri="{BB962C8B-B14F-4D97-AF65-F5344CB8AC3E}">
        <p14:creationId xmlns:p14="http://schemas.microsoft.com/office/powerpoint/2010/main" val="1971963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23" y="0"/>
            <a:ext cx="9144000" cy="5016758"/>
          </a:xfrm>
          <a:prstGeom prst="rect">
            <a:avLst/>
          </a:prstGeom>
          <a:solidFill>
            <a:schemeClr val="bg1">
              <a:lumMod val="95000"/>
            </a:schemeClr>
          </a:solidFill>
        </p:spPr>
        <p:txBody>
          <a:bodyPr wrap="square">
            <a:spAutoFit/>
          </a:bodyPr>
          <a:lstStyle/>
          <a:p>
            <a:pPr algn="just"/>
            <a:r>
              <a:rPr lang="en-US" sz="2800" dirty="0">
                <a:latin typeface="Times New Roman" pitchFamily="18" charset="0"/>
                <a:cs typeface="Times New Roman" pitchFamily="18" charset="0"/>
              </a:rPr>
              <a:t>Ultraviolet light (UV; 215–400 nm) adversely affects the algal primarily due to the damage to the photosynthetic machinery in the cells. UV-B (215–380 nm) causes more damage to the cells compared to UV-A radiation (380–400 nm) even at similar intensities </a:t>
            </a: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UV-B radiation causes direct damage to cellular DNA, UV-A damage is limited to indirect damage through enhance production of reactive oxygen and hydroxyl radicals. </a:t>
            </a:r>
            <a:endParaRPr lang="en-US" sz="28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3" name="Rectangle 2"/>
          <p:cNvSpPr/>
          <p:nvPr/>
        </p:nvSpPr>
        <p:spPr>
          <a:xfrm>
            <a:off x="-22123" y="3505200"/>
            <a:ext cx="9141542" cy="3416320"/>
          </a:xfrm>
          <a:prstGeom prst="rect">
            <a:avLst/>
          </a:prstGeom>
          <a:solidFill>
            <a:schemeClr val="bg1">
              <a:lumMod val="75000"/>
            </a:schemeClr>
          </a:solidFill>
        </p:spPr>
        <p:txBody>
          <a:bodyPr wrap="square">
            <a:spAutoFit/>
          </a:bodyPr>
          <a:lstStyle/>
          <a:p>
            <a:pPr algn="just"/>
            <a:r>
              <a:rPr lang="en-US" sz="2800" dirty="0">
                <a:latin typeface="Times New Roman" pitchFamily="18" charset="0"/>
                <a:cs typeface="Times New Roman" pitchFamily="18" charset="0"/>
              </a:rPr>
              <a:t>At moderate levels, UV-A may stimulate photosynthesis while UV-B has a negative effect of photosynthesis irrespective of the intensity. Some of the response of the algae to minimize the damage caused by UV radiation includes </a:t>
            </a:r>
            <a:r>
              <a:rPr lang="en-US" sz="2800" u="sng" dirty="0">
                <a:latin typeface="Times New Roman" pitchFamily="18" charset="0"/>
                <a:cs typeface="Times New Roman" pitchFamily="18" charset="0"/>
              </a:rPr>
              <a:t>migration</a:t>
            </a:r>
            <a:r>
              <a:rPr lang="en-US" sz="2800" dirty="0">
                <a:latin typeface="Times New Roman" pitchFamily="18" charset="0"/>
                <a:cs typeface="Times New Roman" pitchFamily="18" charset="0"/>
              </a:rPr>
              <a:t>, development of </a:t>
            </a:r>
            <a:r>
              <a:rPr lang="en-US" sz="2800" u="sng" dirty="0">
                <a:latin typeface="Times New Roman" pitchFamily="18" charset="0"/>
                <a:cs typeface="Times New Roman" pitchFamily="18" charset="0"/>
              </a:rPr>
              <a:t>protective cell walls</a:t>
            </a:r>
            <a:r>
              <a:rPr lang="en-US" sz="2800" dirty="0">
                <a:latin typeface="Times New Roman" pitchFamily="18" charset="0"/>
                <a:cs typeface="Times New Roman" pitchFamily="18" charset="0"/>
              </a:rPr>
              <a:t>, </a:t>
            </a:r>
            <a:r>
              <a:rPr lang="en-US" sz="2800" u="sng" dirty="0">
                <a:latin typeface="Times New Roman" pitchFamily="18" charset="0"/>
                <a:cs typeface="Times New Roman" pitchFamily="18" charset="0"/>
              </a:rPr>
              <a:t>increased synthesis of carotenoids and other pigments </a:t>
            </a:r>
            <a:r>
              <a:rPr lang="en-US" sz="2800" u="sng" dirty="0" smtClean="0">
                <a:latin typeface="Times New Roman" pitchFamily="18" charset="0"/>
                <a:cs typeface="Times New Roman" pitchFamily="18" charset="0"/>
              </a:rPr>
              <a:t>.</a:t>
            </a:r>
            <a:endParaRPr lang="en-US" sz="2800" u="sng" dirty="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219605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1955"/>
            <a:ext cx="9148916" cy="6678751"/>
          </a:xfrm>
          <a:prstGeom prst="rect">
            <a:avLst/>
          </a:prstGeom>
          <a:solidFill>
            <a:schemeClr val="bg1">
              <a:lumMod val="95000"/>
            </a:schemeClr>
          </a:solidFill>
        </p:spPr>
        <p:txBody>
          <a:bodyPr wrap="square">
            <a:spAutoFit/>
          </a:bodyPr>
          <a:lstStyle/>
          <a:p>
            <a:pPr algn="just"/>
            <a:r>
              <a:rPr lang="en-US" sz="2400" b="1" dirty="0">
                <a:latin typeface="Times New Roman" pitchFamily="18" charset="0"/>
                <a:cs typeface="Times New Roman" pitchFamily="18" charset="0"/>
              </a:rPr>
              <a:t>3. </a:t>
            </a:r>
            <a:r>
              <a:rPr lang="en-US" sz="2400" b="1" dirty="0" smtClean="0">
                <a:latin typeface="Times New Roman" pitchFamily="18" charset="0"/>
                <a:cs typeface="Times New Roman" pitchFamily="18" charset="0"/>
              </a:rPr>
              <a:t>pH</a:t>
            </a:r>
          </a:p>
          <a:p>
            <a:pPr algn="just"/>
            <a:r>
              <a:rPr lang="en-US" sz="2800" dirty="0" smtClean="0">
                <a:latin typeface="Times New Roman" pitchFamily="18" charset="0"/>
                <a:cs typeface="Times New Roman" pitchFamily="18" charset="0"/>
              </a:rPr>
              <a:t>   One </a:t>
            </a:r>
            <a:r>
              <a:rPr lang="en-US" sz="2800" dirty="0">
                <a:latin typeface="Times New Roman" pitchFamily="18" charset="0"/>
                <a:cs typeface="Times New Roman" pitchFamily="18" charset="0"/>
              </a:rPr>
              <a:t>of the most important factors in algal cultivation is pH since it determines the solubility and availability of CO2 and essential nutrients, and because it can have a significant impact on algal metabolism . Due to uptake of inorganic carbon by algae, pH can rise significantly in algal cultures . </a:t>
            </a:r>
            <a:endParaRPr lang="en-US" sz="2800" dirty="0" smtClean="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Maximum </a:t>
            </a:r>
            <a:r>
              <a:rPr lang="en-US" sz="2800" dirty="0">
                <a:latin typeface="Times New Roman" pitchFamily="18" charset="0"/>
                <a:cs typeface="Times New Roman" pitchFamily="18" charset="0"/>
              </a:rPr>
              <a:t>algal growth occurs around neutral pH, although optimum pH is the initial culture pH at which an alga is adapted to grow. Changing pH in media may limit algal growth via metabolic inhibition . </a:t>
            </a:r>
            <a:r>
              <a:rPr lang="en-US" sz="2800" dirty="0" err="1" smtClean="0">
                <a:latin typeface="Times New Roman" pitchFamily="18" charset="0"/>
                <a:cs typeface="Times New Roman" pitchFamily="18" charset="0"/>
              </a:rPr>
              <a:t>Pruder</a:t>
            </a:r>
            <a:r>
              <a:rPr lang="en-US" sz="2800" dirty="0" smtClean="0">
                <a:latin typeface="Times New Roman" pitchFamily="18" charset="0"/>
                <a:cs typeface="Times New Roman" pitchFamily="18" charset="0"/>
              </a:rPr>
              <a:t> and Bolton observed that </a:t>
            </a:r>
            <a:r>
              <a:rPr lang="en-US" sz="2800" i="1" dirty="0" err="1">
                <a:latin typeface="Times New Roman" pitchFamily="18" charset="0"/>
                <a:cs typeface="Times New Roman" pitchFamily="18" charset="0"/>
              </a:rPr>
              <a:t>Thalassiosira</a:t>
            </a:r>
            <a:r>
              <a:rPr lang="en-US" sz="2800" i="1" dirty="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pseudonana</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cells </a:t>
            </a:r>
            <a:r>
              <a:rPr lang="en-US" sz="2800" dirty="0">
                <a:latin typeface="Times New Roman" pitchFamily="18" charset="0"/>
                <a:cs typeface="Times New Roman" pitchFamily="18" charset="0"/>
              </a:rPr>
              <a:t>adapted to low pH (6.5) had lower growth rate at sub-optimal pH (8.8) </a:t>
            </a:r>
            <a:r>
              <a:rPr lang="en-US" sz="28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1" y="5114925"/>
            <a:ext cx="3200400"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7149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529</TotalTime>
  <Words>2363</Words>
  <Application>Microsoft Office PowerPoint</Application>
  <PresentationFormat>On-screen Show (4:3)</PresentationFormat>
  <Paragraphs>73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dc:creator>
  <cp:lastModifiedBy>DR.Ahmed Saker</cp:lastModifiedBy>
  <cp:revision>44</cp:revision>
  <dcterms:created xsi:type="dcterms:W3CDTF">2019-02-23T19:14:29Z</dcterms:created>
  <dcterms:modified xsi:type="dcterms:W3CDTF">2019-03-03T15:16:07Z</dcterms:modified>
</cp:coreProperties>
</file>