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70" r:id="rId2"/>
    <p:sldId id="257" r:id="rId3"/>
    <p:sldId id="258" r:id="rId4"/>
    <p:sldId id="259" r:id="rId5"/>
    <p:sldId id="276" r:id="rId6"/>
    <p:sldId id="260" r:id="rId7"/>
    <p:sldId id="261" r:id="rId8"/>
    <p:sldId id="262" r:id="rId9"/>
    <p:sldId id="275" r:id="rId10"/>
    <p:sldId id="263" r:id="rId11"/>
    <p:sldId id="264" r:id="rId12"/>
    <p:sldId id="265" r:id="rId13"/>
    <p:sldId id="272"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4" d="100"/>
          <a:sy n="74" d="100"/>
        </p:scale>
        <p:origin x="5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0E43836-3905-48CD-83D3-B876F08585BC}" type="datetimeFigureOut">
              <a:rPr lang="en-US" smtClean="0"/>
              <a:t>3/3/2019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7850CE5-9EEB-47E5-B556-E4B08102E7F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2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43836-3905-48CD-83D3-B876F08585BC}" type="datetimeFigureOut">
              <a:rPr lang="en-US" smtClean="0"/>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50CE5-9EEB-47E5-B556-E4B08102E7FE}" type="slidenum">
              <a:rPr lang="en-US" smtClean="0"/>
              <a:t>‹#›</a:t>
            </a:fld>
            <a:endParaRPr lang="en-US"/>
          </a:p>
        </p:txBody>
      </p:sp>
    </p:spTree>
    <p:extLst>
      <p:ext uri="{BB962C8B-B14F-4D97-AF65-F5344CB8AC3E}">
        <p14:creationId xmlns:p14="http://schemas.microsoft.com/office/powerpoint/2010/main" val="412159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E43836-3905-48CD-83D3-B876F08585BC}"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50CE5-9EEB-47E5-B556-E4B08102E7F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414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E43836-3905-48CD-83D3-B876F08585BC}"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50CE5-9EEB-47E5-B556-E4B08102E7F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718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E43836-3905-48CD-83D3-B876F08585BC}"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50CE5-9EEB-47E5-B556-E4B08102E7FE}" type="slidenum">
              <a:rPr lang="en-US" smtClean="0"/>
              <a:t>‹#›</a:t>
            </a:fld>
            <a:endParaRPr lang="en-US"/>
          </a:p>
        </p:txBody>
      </p:sp>
    </p:spTree>
    <p:extLst>
      <p:ext uri="{BB962C8B-B14F-4D97-AF65-F5344CB8AC3E}">
        <p14:creationId xmlns:p14="http://schemas.microsoft.com/office/powerpoint/2010/main" val="586357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E43836-3905-48CD-83D3-B876F08585BC}"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50CE5-9EEB-47E5-B556-E4B08102E7F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4577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E43836-3905-48CD-83D3-B876F08585BC}"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50CE5-9EEB-47E5-B556-E4B08102E7F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941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E43836-3905-48CD-83D3-B876F08585BC}"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50CE5-9EEB-47E5-B556-E4B08102E7F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3657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E43836-3905-48CD-83D3-B876F08585BC}"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50CE5-9EEB-47E5-B556-E4B08102E7F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639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E43836-3905-48CD-83D3-B876F08585BC}"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50CE5-9EEB-47E5-B556-E4B08102E7FE}" type="slidenum">
              <a:rPr lang="en-US" smtClean="0"/>
              <a:t>‹#›</a:t>
            </a:fld>
            <a:endParaRPr lang="en-US"/>
          </a:p>
        </p:txBody>
      </p:sp>
    </p:spTree>
    <p:extLst>
      <p:ext uri="{BB962C8B-B14F-4D97-AF65-F5344CB8AC3E}">
        <p14:creationId xmlns:p14="http://schemas.microsoft.com/office/powerpoint/2010/main" val="62882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E43836-3905-48CD-83D3-B876F08585BC}"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50CE5-9EEB-47E5-B556-E4B08102E7F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08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E43836-3905-48CD-83D3-B876F08585BC}" type="datetimeFigureOut">
              <a:rPr lang="en-US" smtClean="0"/>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50CE5-9EEB-47E5-B556-E4B08102E7FE}" type="slidenum">
              <a:rPr lang="en-US" smtClean="0"/>
              <a:t>‹#›</a:t>
            </a:fld>
            <a:endParaRPr lang="en-US"/>
          </a:p>
        </p:txBody>
      </p:sp>
    </p:spTree>
    <p:extLst>
      <p:ext uri="{BB962C8B-B14F-4D97-AF65-F5344CB8AC3E}">
        <p14:creationId xmlns:p14="http://schemas.microsoft.com/office/powerpoint/2010/main" val="895809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E43836-3905-48CD-83D3-B876F08585BC}" type="datetimeFigureOut">
              <a:rPr lang="en-US" smtClean="0"/>
              <a:t>3/3/2019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50CE5-9EEB-47E5-B556-E4B08102E7F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368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E43836-3905-48CD-83D3-B876F08585BC}" type="datetimeFigureOut">
              <a:rPr lang="en-US" smtClean="0"/>
              <a:t>3/3/2019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50CE5-9EEB-47E5-B556-E4B08102E7F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67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43836-3905-48CD-83D3-B876F08585BC}" type="datetimeFigureOut">
              <a:rPr lang="en-US" smtClean="0"/>
              <a:t>3/3/2019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50CE5-9EEB-47E5-B556-E4B08102E7FE}" type="slidenum">
              <a:rPr lang="en-US" smtClean="0"/>
              <a:t>‹#›</a:t>
            </a:fld>
            <a:endParaRPr lang="en-US"/>
          </a:p>
        </p:txBody>
      </p:sp>
    </p:spTree>
    <p:extLst>
      <p:ext uri="{BB962C8B-B14F-4D97-AF65-F5344CB8AC3E}">
        <p14:creationId xmlns:p14="http://schemas.microsoft.com/office/powerpoint/2010/main" val="3398889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43836-3905-48CD-83D3-B876F08585BC}" type="datetimeFigureOut">
              <a:rPr lang="en-US" smtClean="0"/>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50CE5-9EEB-47E5-B556-E4B08102E7F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21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43836-3905-48CD-83D3-B876F08585BC}" type="datetimeFigureOut">
              <a:rPr lang="en-US" smtClean="0"/>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50CE5-9EEB-47E5-B556-E4B08102E7FE}" type="slidenum">
              <a:rPr lang="en-US" smtClean="0"/>
              <a:t>‹#›</a:t>
            </a:fld>
            <a:endParaRPr lang="en-US"/>
          </a:p>
        </p:txBody>
      </p:sp>
    </p:spTree>
    <p:extLst>
      <p:ext uri="{BB962C8B-B14F-4D97-AF65-F5344CB8AC3E}">
        <p14:creationId xmlns:p14="http://schemas.microsoft.com/office/powerpoint/2010/main" val="109402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E43836-3905-48CD-83D3-B876F08585BC}" type="datetimeFigureOut">
              <a:rPr lang="en-US" smtClean="0"/>
              <a:t>3/3/2019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850CE5-9EEB-47E5-B556-E4B08102E7FE}" type="slidenum">
              <a:rPr lang="en-US" smtClean="0"/>
              <a:t>‹#›</a:t>
            </a:fld>
            <a:endParaRPr lang="en-US"/>
          </a:p>
        </p:txBody>
      </p:sp>
    </p:spTree>
    <p:extLst>
      <p:ext uri="{BB962C8B-B14F-4D97-AF65-F5344CB8AC3E}">
        <p14:creationId xmlns:p14="http://schemas.microsoft.com/office/powerpoint/2010/main" val="48056550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409" y="1081214"/>
            <a:ext cx="7469747" cy="4087273"/>
          </a:xfrm>
          <a:prstGeom prst="rect">
            <a:avLst/>
          </a:prstGeom>
        </p:spPr>
        <p:txBody>
          <a:bodyPr wrap="square">
            <a:spAutoFit/>
          </a:bodyPr>
          <a:lstStyle/>
          <a:p>
            <a:pPr algn="ctr">
              <a:lnSpc>
                <a:spcPct val="115000"/>
              </a:lnSpc>
              <a:spcAft>
                <a:spcPts val="1000"/>
              </a:spcAft>
            </a:pPr>
            <a:r>
              <a:rPr lang="en-US" sz="5400" b="1" dirty="0"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Uptake of nutrients by the cell</a:t>
            </a:r>
            <a:endParaRPr lang="en-US" sz="40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US" sz="3200"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1000"/>
              </a:spcAft>
            </a:pPr>
            <a:r>
              <a:rPr lang="en-US" sz="3200" b="1" dirty="0" smtClean="0">
                <a:latin typeface="Times New Roman" panose="02020603050405020304" pitchFamily="18" charset="0"/>
                <a:ea typeface="Times New Roman" panose="02020603050405020304" pitchFamily="18" charset="0"/>
                <a:cs typeface="Arial" panose="020B0604020202020204" pitchFamily="34" charset="0"/>
              </a:rPr>
              <a:t>By</a:t>
            </a:r>
            <a:endParaRPr lang="en-US" sz="3200" b="1" dirty="0">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1000"/>
              </a:spcAft>
            </a:pPr>
            <a:r>
              <a:rPr lang="en-US" sz="3200" b="1" dirty="0">
                <a:latin typeface="Times New Roman" panose="02020603050405020304" pitchFamily="18" charset="0"/>
                <a:ea typeface="Times New Roman" panose="02020603050405020304" pitchFamily="18" charset="0"/>
                <a:cs typeface="Arial" panose="020B0604020202020204" pitchFamily="34" charset="0"/>
              </a:rPr>
              <a:t>Hadeel Kareem </a:t>
            </a:r>
            <a:r>
              <a:rPr lang="en-US" sz="3200" b="1" dirty="0" err="1">
                <a:latin typeface="Times New Roman" panose="02020603050405020304" pitchFamily="18" charset="0"/>
                <a:ea typeface="Times New Roman" panose="02020603050405020304" pitchFamily="18" charset="0"/>
                <a:cs typeface="Arial" panose="020B0604020202020204" pitchFamily="34" charset="0"/>
              </a:rPr>
              <a:t>Musafer</a:t>
            </a:r>
            <a:r>
              <a:rPr lang="en-US" sz="3200" b="1" dirty="0">
                <a:latin typeface="Times New Roman" panose="02020603050405020304" pitchFamily="18" charset="0"/>
                <a:ea typeface="Times New Roman" panose="02020603050405020304" pitchFamily="18" charset="0"/>
                <a:cs typeface="Arial" panose="020B0604020202020204" pitchFamily="34" charset="0"/>
              </a:rPr>
              <a:t> PhD</a:t>
            </a:r>
            <a:endParaRPr lang="en-US" sz="32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43688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4" descr="http://wswx.taru.edu.cn/source/whole/image/5/5.2.jpg"/>
          <p:cNvPicPr/>
          <p:nvPr/>
        </p:nvPicPr>
        <p:blipFill>
          <a:blip r:embed="rId2" cstate="print"/>
          <a:srcRect/>
          <a:stretch>
            <a:fillRect/>
          </a:stretch>
        </p:blipFill>
        <p:spPr bwMode="auto">
          <a:xfrm>
            <a:off x="1416676" y="1236373"/>
            <a:ext cx="9311425" cy="5422004"/>
          </a:xfrm>
          <a:prstGeom prst="rect">
            <a:avLst/>
          </a:prstGeom>
          <a:noFill/>
          <a:ln w="9525">
            <a:noFill/>
            <a:miter lim="800000"/>
            <a:headEnd/>
            <a:tailEnd/>
          </a:ln>
        </p:spPr>
      </p:pic>
      <p:sp>
        <p:nvSpPr>
          <p:cNvPr id="3" name="TextBox 2"/>
          <p:cNvSpPr txBox="1"/>
          <p:nvPr/>
        </p:nvSpPr>
        <p:spPr>
          <a:xfrm>
            <a:off x="875763" y="437882"/>
            <a:ext cx="9968247" cy="830997"/>
          </a:xfrm>
          <a:prstGeom prst="rect">
            <a:avLst/>
          </a:prstGeom>
          <a:noFill/>
        </p:spPr>
        <p:txBody>
          <a:bodyPr wrap="square" rtlCol="0">
            <a:spAutoFit/>
          </a:bodyPr>
          <a:lstStyle/>
          <a:p>
            <a:r>
              <a:rPr lang="en-US" sz="2400" b="1" dirty="0"/>
              <a:t>Figure -1 A model of facilitated diffusion the membrane can carrier change conformation after binding an external molecule and subsequently release </a:t>
            </a:r>
          </a:p>
        </p:txBody>
      </p:sp>
    </p:spTree>
    <p:extLst>
      <p:ext uri="{BB962C8B-B14F-4D97-AF65-F5344CB8AC3E}">
        <p14:creationId xmlns:p14="http://schemas.microsoft.com/office/powerpoint/2010/main" val="253885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ancybox-img" descr="https://wikispaces.psu.edu/download/attachments/46924783/image-2.jpg?version=1&amp;modificationDate=1250886337000&amp;api=v2"/>
          <p:cNvPicPr/>
          <p:nvPr/>
        </p:nvPicPr>
        <p:blipFill>
          <a:blip r:embed="rId2" cstate="print"/>
          <a:srcRect/>
          <a:stretch>
            <a:fillRect/>
          </a:stretch>
        </p:blipFill>
        <p:spPr bwMode="auto">
          <a:xfrm>
            <a:off x="1171977" y="1998662"/>
            <a:ext cx="9607639" cy="4518048"/>
          </a:xfrm>
          <a:prstGeom prst="rect">
            <a:avLst/>
          </a:prstGeom>
          <a:noFill/>
          <a:ln w="9525">
            <a:noFill/>
            <a:miter lim="800000"/>
            <a:headEnd/>
            <a:tailEnd/>
          </a:ln>
        </p:spPr>
      </p:pic>
      <p:sp>
        <p:nvSpPr>
          <p:cNvPr id="3" name="TextBox 2"/>
          <p:cNvSpPr txBox="1"/>
          <p:nvPr/>
        </p:nvSpPr>
        <p:spPr>
          <a:xfrm>
            <a:off x="1365160" y="643944"/>
            <a:ext cx="8899301" cy="1077218"/>
          </a:xfrm>
          <a:prstGeom prst="rect">
            <a:avLst/>
          </a:prstGeom>
          <a:noFill/>
        </p:spPr>
        <p:txBody>
          <a:bodyPr wrap="square" rtlCol="0">
            <a:spAutoFit/>
          </a:bodyPr>
          <a:lstStyle/>
          <a:p>
            <a:r>
              <a:rPr lang="en-US" sz="3200" b="1" dirty="0"/>
              <a:t>Figure -2  The kinetics of simple diffusion and facilitated diffusion</a:t>
            </a:r>
            <a:endParaRPr lang="en-US" sz="3200" dirty="0"/>
          </a:p>
        </p:txBody>
      </p:sp>
    </p:spTree>
    <p:extLst>
      <p:ext uri="{BB962C8B-B14F-4D97-AF65-F5344CB8AC3E}">
        <p14:creationId xmlns:p14="http://schemas.microsoft.com/office/powerpoint/2010/main" val="121289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textbookofbacteriology.net/transportsystems1.jpg"/>
          <p:cNvPicPr/>
          <p:nvPr/>
        </p:nvPicPr>
        <p:blipFill>
          <a:blip r:embed="rId2" cstate="print"/>
          <a:srcRect/>
          <a:stretch>
            <a:fillRect/>
          </a:stretch>
        </p:blipFill>
        <p:spPr bwMode="auto">
          <a:xfrm>
            <a:off x="1146220" y="1558289"/>
            <a:ext cx="10006884" cy="4662207"/>
          </a:xfrm>
          <a:prstGeom prst="rect">
            <a:avLst/>
          </a:prstGeom>
          <a:noFill/>
          <a:ln w="9525">
            <a:noFill/>
            <a:miter lim="800000"/>
            <a:headEnd/>
            <a:tailEnd/>
          </a:ln>
        </p:spPr>
      </p:pic>
      <p:sp>
        <p:nvSpPr>
          <p:cNvPr id="3" name="TextBox 2"/>
          <p:cNvSpPr txBox="1"/>
          <p:nvPr/>
        </p:nvSpPr>
        <p:spPr>
          <a:xfrm>
            <a:off x="1403798" y="734096"/>
            <a:ext cx="9453092" cy="584775"/>
          </a:xfrm>
          <a:prstGeom prst="rect">
            <a:avLst/>
          </a:prstGeom>
          <a:noFill/>
        </p:spPr>
        <p:txBody>
          <a:bodyPr wrap="square" rtlCol="0">
            <a:spAutoFit/>
          </a:bodyPr>
          <a:lstStyle/>
          <a:p>
            <a:r>
              <a:rPr lang="en-US" sz="3200" b="1" dirty="0"/>
              <a:t>Figure-3 Operation of bacterial transport systems.</a:t>
            </a:r>
          </a:p>
        </p:txBody>
      </p:sp>
    </p:spTree>
    <p:extLst>
      <p:ext uri="{BB962C8B-B14F-4D97-AF65-F5344CB8AC3E}">
        <p14:creationId xmlns:p14="http://schemas.microsoft.com/office/powerpoint/2010/main" val="127408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7301" y="399245"/>
            <a:ext cx="3889420" cy="830997"/>
          </a:xfrm>
          <a:prstGeom prst="rect">
            <a:avLst/>
          </a:prstGeom>
          <a:noFill/>
        </p:spPr>
        <p:txBody>
          <a:bodyPr wrap="square" rtlCol="0">
            <a:spAutoFit/>
          </a:bodyPr>
          <a:lstStyle/>
          <a:p>
            <a:r>
              <a:rPr lang="en-US" sz="4800" b="1" dirty="0" smtClean="0">
                <a:solidFill>
                  <a:srgbClr val="00B050"/>
                </a:solidFill>
                <a:latin typeface="Sylfaen" panose="010A0502050306030303" pitchFamily="18" charset="0"/>
              </a:rPr>
              <a:t>References </a:t>
            </a:r>
            <a:endParaRPr lang="en-US" sz="4800" b="1" dirty="0">
              <a:solidFill>
                <a:srgbClr val="00B050"/>
              </a:solidFill>
              <a:latin typeface="Sylfaen" panose="010A0502050306030303" pitchFamily="18" charset="0"/>
            </a:endParaRPr>
          </a:p>
        </p:txBody>
      </p:sp>
      <p:sp>
        <p:nvSpPr>
          <p:cNvPr id="3" name="TextBox 2"/>
          <p:cNvSpPr txBox="1"/>
          <p:nvPr/>
        </p:nvSpPr>
        <p:spPr>
          <a:xfrm>
            <a:off x="781878" y="1362921"/>
            <a:ext cx="10098157" cy="4524315"/>
          </a:xfrm>
          <a:prstGeom prst="rect">
            <a:avLst/>
          </a:prstGeom>
          <a:noFill/>
        </p:spPr>
        <p:txBody>
          <a:bodyPr wrap="square" rtlCol="0">
            <a:spAutoFit/>
          </a:bodyPr>
          <a:lstStyle/>
          <a:p>
            <a:r>
              <a:rPr lang="en-US" sz="3200" dirty="0" smtClean="0">
                <a:solidFill>
                  <a:srgbClr val="002060"/>
                </a:solidFill>
                <a:latin typeface="Times New Roman" panose="02020603050405020304" pitchFamily="18" charset="0"/>
                <a:cs typeface="Times New Roman" panose="02020603050405020304" pitchFamily="18" charset="0"/>
              </a:rPr>
              <a:t>1. Microbial </a:t>
            </a:r>
            <a:r>
              <a:rPr lang="en-US" sz="3200" dirty="0">
                <a:solidFill>
                  <a:srgbClr val="002060"/>
                </a:solidFill>
                <a:latin typeface="Times New Roman" panose="02020603050405020304" pitchFamily="18" charset="0"/>
                <a:cs typeface="Times New Roman" panose="02020603050405020304" pitchFamily="18" charset="0"/>
              </a:rPr>
              <a:t>Physiology. Albert G Moat, John W Foster, Michael P. Spector. 2002. Fourth Edition. A John Wiley and sons, INC., publication.</a:t>
            </a:r>
          </a:p>
          <a:p>
            <a:endParaRPr lang="en-US" sz="3200" dirty="0">
              <a:latin typeface="Times New Roman" panose="02020603050405020304" pitchFamily="18" charset="0"/>
              <a:cs typeface="Times New Roman" panose="02020603050405020304" pitchFamily="18" charset="0"/>
            </a:endParaRPr>
          </a:p>
          <a:p>
            <a:r>
              <a:rPr lang="en-US" sz="3200" dirty="0" smtClean="0">
                <a:solidFill>
                  <a:srgbClr val="FF0000"/>
                </a:solidFill>
                <a:latin typeface="Times New Roman" panose="02020603050405020304" pitchFamily="18" charset="0"/>
                <a:cs typeface="Times New Roman" panose="02020603050405020304" pitchFamily="18" charset="0"/>
              </a:rPr>
              <a:t>2. Microbiology. Lansing M Prescott, John P. Harley, Donald A. Klein.2004. Sixth Edition. Higher Education.</a:t>
            </a:r>
          </a:p>
          <a:p>
            <a:endParaRPr lang="en-US" sz="3200" dirty="0" smtClean="0">
              <a:latin typeface="Times New Roman" panose="02020603050405020304" pitchFamily="18" charset="0"/>
              <a:cs typeface="Times New Roman" panose="02020603050405020304" pitchFamily="18" charset="0"/>
            </a:endParaRPr>
          </a:p>
          <a:p>
            <a:r>
              <a:rPr lang="en-US" sz="3200" dirty="0" smtClean="0">
                <a:solidFill>
                  <a:schemeClr val="accent5">
                    <a:lumMod val="75000"/>
                  </a:schemeClr>
                </a:solidFill>
                <a:latin typeface="Times New Roman" panose="02020603050405020304" pitchFamily="18" charset="0"/>
                <a:cs typeface="Times New Roman" panose="02020603050405020304" pitchFamily="18" charset="0"/>
              </a:rPr>
              <a:t>3. Microbial an introduction. 2004. Gerard J </a:t>
            </a:r>
            <a:r>
              <a:rPr lang="en-US" sz="3200" dirty="0" err="1" smtClean="0">
                <a:solidFill>
                  <a:schemeClr val="accent5">
                    <a:lumMod val="75000"/>
                  </a:schemeClr>
                </a:solidFill>
                <a:latin typeface="Times New Roman" panose="02020603050405020304" pitchFamily="18" charset="0"/>
                <a:cs typeface="Times New Roman" panose="02020603050405020304" pitchFamily="18" charset="0"/>
              </a:rPr>
              <a:t>Tortora</a:t>
            </a:r>
            <a:r>
              <a:rPr lang="en-US" sz="32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5">
                    <a:lumMod val="75000"/>
                  </a:schemeClr>
                </a:solidFill>
                <a:latin typeface="Times New Roman" panose="02020603050405020304" pitchFamily="18" charset="0"/>
                <a:cs typeface="Times New Roman" panose="02020603050405020304" pitchFamily="18" charset="0"/>
              </a:rPr>
              <a:t>Berdell</a:t>
            </a:r>
            <a:r>
              <a:rPr lang="en-US" sz="3200" dirty="0" smtClean="0">
                <a:solidFill>
                  <a:schemeClr val="accent5">
                    <a:lumMod val="75000"/>
                  </a:schemeClr>
                </a:solidFill>
                <a:latin typeface="Times New Roman" panose="02020603050405020304" pitchFamily="18" charset="0"/>
                <a:cs typeface="Times New Roman" panose="02020603050405020304" pitchFamily="18" charset="0"/>
              </a:rPr>
              <a:t> R </a:t>
            </a:r>
            <a:r>
              <a:rPr lang="en-US" sz="3200" dirty="0" err="1" smtClean="0">
                <a:solidFill>
                  <a:schemeClr val="accent5">
                    <a:lumMod val="75000"/>
                  </a:schemeClr>
                </a:solidFill>
                <a:latin typeface="Times New Roman" panose="02020603050405020304" pitchFamily="18" charset="0"/>
                <a:cs typeface="Times New Roman" panose="02020603050405020304" pitchFamily="18" charset="0"/>
              </a:rPr>
              <a:t>Funke</a:t>
            </a:r>
            <a:r>
              <a:rPr lang="en-US" sz="3200" dirty="0" smtClean="0">
                <a:solidFill>
                  <a:schemeClr val="accent5">
                    <a:lumMod val="75000"/>
                  </a:schemeClr>
                </a:solidFill>
                <a:latin typeface="Times New Roman" panose="02020603050405020304" pitchFamily="18" charset="0"/>
                <a:cs typeface="Times New Roman" panose="02020603050405020304" pitchFamily="18" charset="0"/>
              </a:rPr>
              <a:t>, Christine L Case. Eighth Edition. </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34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7422" y="2705725"/>
            <a:ext cx="5997155" cy="1446550"/>
          </a:xfrm>
          <a:prstGeom prst="rect">
            <a:avLst/>
          </a:prstGeom>
        </p:spPr>
        <p:txBody>
          <a:bodyPr wrap="none">
            <a:spAutoFit/>
          </a:bodyPr>
          <a:lstStyle/>
          <a:p>
            <a:r>
              <a:rPr lang="en-US" sz="8800" dirty="0">
                <a:solidFill>
                  <a:srgbClr val="54A021">
                    <a:lumMod val="75000"/>
                  </a:srgbClr>
                </a:solidFill>
                <a:latin typeface="Algerian" panose="04020705040A02060702" pitchFamily="82" charset="0"/>
              </a:rPr>
              <a:t>Questions</a:t>
            </a:r>
            <a:r>
              <a:rPr lang="en-US" dirty="0">
                <a:solidFill>
                  <a:prstClr val="black"/>
                </a:solidFill>
              </a:rPr>
              <a:t> </a:t>
            </a:r>
            <a:endParaRPr lang="en-US" dirty="0"/>
          </a:p>
        </p:txBody>
      </p:sp>
    </p:spTree>
    <p:extLst>
      <p:ext uri="{BB962C8B-B14F-4D97-AF65-F5344CB8AC3E}">
        <p14:creationId xmlns:p14="http://schemas.microsoft.com/office/powerpoint/2010/main" val="283511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6835" y="1893194"/>
            <a:ext cx="6297770" cy="1446550"/>
          </a:xfrm>
          <a:prstGeom prst="rect">
            <a:avLst/>
          </a:prstGeom>
          <a:noFill/>
        </p:spPr>
        <p:txBody>
          <a:bodyPr wrap="square" rtlCol="0">
            <a:spAutoFit/>
          </a:bodyPr>
          <a:lstStyle/>
          <a:p>
            <a:r>
              <a:rPr lang="en-US" sz="8800" dirty="0" smtClean="0">
                <a:solidFill>
                  <a:schemeClr val="accent2">
                    <a:lumMod val="75000"/>
                  </a:schemeClr>
                </a:solidFill>
                <a:latin typeface="Algerian" panose="04020705040A02060702" pitchFamily="82" charset="0"/>
              </a:rPr>
              <a:t>Thank you</a:t>
            </a:r>
            <a:endParaRPr lang="en-US" sz="8800" dirty="0">
              <a:solidFill>
                <a:schemeClr val="accent2">
                  <a:lumMod val="75000"/>
                </a:schemeClr>
              </a:solidFill>
              <a:latin typeface="Algerian" panose="04020705040A02060702" pitchFamily="82" charset="0"/>
            </a:endParaRPr>
          </a:p>
        </p:txBody>
      </p:sp>
    </p:spTree>
    <p:extLst>
      <p:ext uri="{BB962C8B-B14F-4D97-AF65-F5344CB8AC3E}">
        <p14:creationId xmlns:p14="http://schemas.microsoft.com/office/powerpoint/2010/main" val="45498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770" y="1091392"/>
            <a:ext cx="11054367" cy="5002716"/>
          </a:xfrm>
          <a:prstGeom prst="rect">
            <a:avLst/>
          </a:prstGeom>
        </p:spPr>
        <p:txBody>
          <a:bodyPr wrap="square">
            <a:spAutoFit/>
          </a:bodyPr>
          <a:lstStyle/>
          <a:p>
            <a:pPr>
              <a:lnSpc>
                <a:spcPct val="115000"/>
              </a:lnSpc>
              <a:spcAft>
                <a:spcPts val="1000"/>
              </a:spcAft>
            </a:pPr>
            <a:r>
              <a:rPr lang="en-US" sz="4000" dirty="0" smtClean="0">
                <a:effectLst/>
                <a:latin typeface="Times New Roman" panose="02020603050405020304" pitchFamily="18" charset="0"/>
                <a:ea typeface="Calibri" panose="020F0502020204030204" pitchFamily="34" charset="0"/>
                <a:cs typeface="Arial" panose="020B0604020202020204" pitchFamily="34" charset="0"/>
              </a:rPr>
              <a:t>The first step in nutrient use is uptake of the required nutrients by the microbial cell, uptake mechanism must be specific-that is the necessary substances, and not others, must be acquired. Nutrients must pass through </a:t>
            </a:r>
            <a:r>
              <a:rPr lang="en-US" sz="4000" b="1" dirty="0" smtClean="0">
                <a:effectLst/>
                <a:latin typeface="Times New Roman" panose="02020603050405020304" pitchFamily="18" charset="0"/>
                <a:ea typeface="Calibri" panose="020F0502020204030204" pitchFamily="34" charset="0"/>
                <a:cs typeface="Arial" panose="020B0604020202020204" pitchFamily="34" charset="0"/>
              </a:rPr>
              <a:t>a selectively permeable plasma membrane</a:t>
            </a:r>
            <a:r>
              <a:rPr lang="en-US" sz="4000" dirty="0" smtClean="0">
                <a:effectLst/>
                <a:latin typeface="Times New Roman" panose="02020603050405020304" pitchFamily="18" charset="0"/>
                <a:ea typeface="Calibri" panose="020F0502020204030204" pitchFamily="34" charset="0"/>
                <a:cs typeface="Arial" panose="020B0604020202020204" pitchFamily="34" charset="0"/>
              </a:rPr>
              <a:t> that will not permit the free passage of most substances.</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9345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912" y="506930"/>
            <a:ext cx="11204619" cy="5785879"/>
          </a:xfrm>
          <a:prstGeom prst="rect">
            <a:avLst/>
          </a:prstGeom>
        </p:spPr>
        <p:txBody>
          <a:bodyPr wrap="square">
            <a:spAutoFit/>
          </a:bodyPr>
          <a:lstStyle/>
          <a:p>
            <a:pPr>
              <a:lnSpc>
                <a:spcPct val="115000"/>
              </a:lnSpc>
            </a:pPr>
            <a:r>
              <a:rPr lang="en-US" sz="3600" b="1" dirty="0" smtClean="0">
                <a:effectLst/>
                <a:latin typeface="Times New Roman" panose="02020603050405020304" pitchFamily="18" charset="0"/>
                <a:ea typeface="Times New Roman" panose="02020603050405020304" pitchFamily="18" charset="0"/>
                <a:cs typeface="Arial" panose="020B0604020202020204" pitchFamily="34" charset="0"/>
              </a:rPr>
              <a:t>The most important transport mechanisms are: </a:t>
            </a:r>
            <a:endParaRPr lang="en-US" sz="36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r>
              <a:rPr lang="en-US" sz="3600" b="1"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en-US" sz="36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Low">
              <a:lnSpc>
                <a:spcPct val="115000"/>
              </a:lnSpc>
              <a:spcBef>
                <a:spcPts val="0"/>
              </a:spcBef>
              <a:spcAft>
                <a:spcPts val="1000"/>
              </a:spcAft>
              <a:buFont typeface="+mj-lt"/>
              <a:buAutoNum type="arabicPeriod"/>
            </a:pPr>
            <a:r>
              <a:rPr lang="en-US" sz="3600" b="1" dirty="0" smtClean="0">
                <a:effectLst/>
                <a:latin typeface="Times New Roman" panose="02020603050405020304" pitchFamily="18" charset="0"/>
                <a:ea typeface="Times New Roman" panose="02020603050405020304" pitchFamily="18" charset="0"/>
                <a:cs typeface="Arial" panose="020B0604020202020204" pitchFamily="34" charset="0"/>
              </a:rPr>
              <a:t>Passive diffusion:</a:t>
            </a:r>
            <a:r>
              <a:rPr lang="en-US" sz="3600" dirty="0" smtClean="0">
                <a:effectLst/>
                <a:latin typeface="Times New Roman" panose="02020603050405020304" pitchFamily="18" charset="0"/>
                <a:ea typeface="Times New Roman" panose="02020603050405020304" pitchFamily="18" charset="0"/>
                <a:cs typeface="Arial" panose="020B0604020202020204" pitchFamily="34" charset="0"/>
              </a:rPr>
              <a:t> the process in which molecules move from a region of higher concentration to one of lower concentration because of random thermal agitation. The rate of passive diffusion is dependent on the size of the concentration gradient between a cell’s exterior and it’s interior, very small molecules (H2O,O2  &amp; CO2) often move across membranes by passive  diffusion. </a:t>
            </a:r>
            <a:endParaRPr lang="en-US" sz="3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6323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248" y="1566293"/>
            <a:ext cx="11668259" cy="4278094"/>
          </a:xfrm>
          <a:prstGeom prst="rect">
            <a:avLst/>
          </a:prstGeom>
        </p:spPr>
        <p:txBody>
          <a:bodyPr wrap="square">
            <a:spAutoFit/>
          </a:bodyPr>
          <a:lstStyle/>
          <a:p>
            <a:r>
              <a:rPr lang="en-US" sz="4000" b="1" dirty="0" smtClean="0">
                <a:effectLst/>
                <a:latin typeface="Times New Roman" panose="02020603050405020304" pitchFamily="18" charset="0"/>
                <a:ea typeface="Calibri" panose="020F0502020204030204" pitchFamily="34" charset="0"/>
              </a:rPr>
              <a:t>Facilitated diffusion:</a:t>
            </a:r>
            <a:r>
              <a:rPr lang="en-US" sz="4000" dirty="0" smtClean="0">
                <a:effectLst/>
                <a:latin typeface="Times New Roman" panose="02020603050405020304" pitchFamily="18" charset="0"/>
                <a:ea typeface="Calibri" panose="020F0502020204030204" pitchFamily="34" charset="0"/>
              </a:rPr>
              <a:t> the rate of diffusion across selectively permeable membranes is greatly increased by using carrier proteins, called </a:t>
            </a:r>
            <a:r>
              <a:rPr lang="en-US" sz="4000" dirty="0" err="1" smtClean="0">
                <a:effectLst/>
                <a:latin typeface="Times New Roman" panose="02020603050405020304" pitchFamily="18" charset="0"/>
                <a:ea typeface="Calibri" panose="020F0502020204030204" pitchFamily="34" charset="0"/>
              </a:rPr>
              <a:t>permeases</a:t>
            </a:r>
            <a:r>
              <a:rPr lang="en-US" sz="4000" dirty="0" smtClean="0">
                <a:effectLst/>
                <a:latin typeface="Times New Roman" panose="02020603050405020304" pitchFamily="18" charset="0"/>
                <a:ea typeface="Calibri" panose="020F0502020204030204" pitchFamily="34" charset="0"/>
              </a:rPr>
              <a:t>, which are embedded in the plasma membrane. Because carrier aids the diffusion process, it is called facilitated diffusion.</a:t>
            </a:r>
          </a:p>
          <a:p>
            <a:endParaRPr lang="en-US" sz="3200" dirty="0"/>
          </a:p>
        </p:txBody>
      </p:sp>
    </p:spTree>
    <p:extLst>
      <p:ext uri="{BB962C8B-B14F-4D97-AF65-F5344CB8AC3E}">
        <p14:creationId xmlns:p14="http://schemas.microsoft.com/office/powerpoint/2010/main" val="3341887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772" y="883919"/>
            <a:ext cx="11565228" cy="4524315"/>
          </a:xfrm>
          <a:prstGeom prst="rect">
            <a:avLst/>
          </a:prstGeom>
        </p:spPr>
        <p:txBody>
          <a:bodyPr wrap="square">
            <a:spAutoFit/>
          </a:bodyPr>
          <a:lstStyle/>
          <a:p>
            <a:r>
              <a:rPr lang="en-US" sz="3600" dirty="0" smtClean="0">
                <a:effectLst/>
                <a:latin typeface="Times New Roman" panose="02020603050405020304" pitchFamily="18" charset="0"/>
                <a:ea typeface="Calibri" panose="020F0502020204030204" pitchFamily="34" charset="0"/>
              </a:rPr>
              <a:t>The rate of transport increases with the concentration gradient much more rapidly and at lower concentrations of the diffusing molecule than that of passive diffusion. The curve below resembles an enzyme – substrate and is different from the linear response seen with passive diffusion .Carrier proteins also resemble enzymes in their specificity for the substance to be transported; each carrier is selective and will transport only closely related solutes.</a:t>
            </a:r>
            <a:endParaRPr lang="en-US" sz="3600" dirty="0"/>
          </a:p>
        </p:txBody>
      </p:sp>
    </p:spTree>
    <p:extLst>
      <p:ext uri="{BB962C8B-B14F-4D97-AF65-F5344CB8AC3E}">
        <p14:creationId xmlns:p14="http://schemas.microsoft.com/office/powerpoint/2010/main" val="3804745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884" y="1147451"/>
            <a:ext cx="10728101" cy="5148782"/>
          </a:xfrm>
          <a:prstGeom prst="rect">
            <a:avLst/>
          </a:prstGeom>
        </p:spPr>
        <p:txBody>
          <a:bodyPr wrap="square">
            <a:spAutoFit/>
          </a:bodyPr>
          <a:lstStyle/>
          <a:p>
            <a:pPr marL="342900" lvl="0" indent="-342900" algn="justLow">
              <a:lnSpc>
                <a:spcPct val="115000"/>
              </a:lnSpc>
              <a:spcAft>
                <a:spcPts val="1000"/>
              </a:spcAft>
              <a:buFont typeface="+mj-lt"/>
              <a:buAutoNum type="arabicPeriod"/>
            </a:pPr>
            <a:r>
              <a:rPr lang="en-US" sz="3600" b="1" dirty="0" smtClean="0">
                <a:effectLst/>
                <a:latin typeface="Times New Roman" panose="02020603050405020304" pitchFamily="18" charset="0"/>
                <a:ea typeface="Times New Roman" panose="02020603050405020304" pitchFamily="18" charset="0"/>
                <a:cs typeface="Arial" panose="020B0604020202020204" pitchFamily="34" charset="0"/>
              </a:rPr>
              <a:t> Active transport</a:t>
            </a:r>
            <a:r>
              <a:rPr lang="en-US" sz="3600" dirty="0" smtClean="0">
                <a:effectLst/>
                <a:latin typeface="Times New Roman" panose="02020603050405020304" pitchFamily="18" charset="0"/>
                <a:ea typeface="Times New Roman" panose="02020603050405020304" pitchFamily="18" charset="0"/>
                <a:cs typeface="Arial" panose="020B0604020202020204" pitchFamily="34" charset="0"/>
              </a:rPr>
              <a:t>: M.O often live in habitats with very dilute nutrient sources, must be able to transport and concentrate these nutrients, thus facilitated diffusion mechanisms are not always adequate ,and other approaches must be used ,the two most important transport mechanisms in such situations are; active transport &amp; group translocation , both energy-dependent processes.</a:t>
            </a:r>
            <a:endParaRPr lang="en-US" sz="3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6530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1369" y="1517515"/>
            <a:ext cx="10650828" cy="3874587"/>
          </a:xfrm>
          <a:prstGeom prst="rect">
            <a:avLst/>
          </a:prstGeom>
        </p:spPr>
        <p:txBody>
          <a:bodyPr wrap="square">
            <a:spAutoFit/>
          </a:bodyPr>
          <a:lstStyle/>
          <a:p>
            <a:pPr marL="171450" marR="0" algn="justLow">
              <a:lnSpc>
                <a:spcPct val="115000"/>
              </a:lnSpc>
              <a:spcBef>
                <a:spcPts val="0"/>
              </a:spcBef>
              <a:spcAft>
                <a:spcPts val="1000"/>
              </a:spcAft>
            </a:pPr>
            <a:r>
              <a:rPr lang="en-US" sz="3600" b="1" dirty="0" smtClean="0">
                <a:effectLst/>
                <a:latin typeface="Times New Roman" panose="02020603050405020304" pitchFamily="18" charset="0"/>
                <a:ea typeface="Times New Roman" panose="02020603050405020304" pitchFamily="18" charset="0"/>
                <a:cs typeface="Arial" panose="020B0604020202020204" pitchFamily="34" charset="0"/>
              </a:rPr>
              <a:t>Active transport</a:t>
            </a:r>
            <a:r>
              <a:rPr lang="en-US" sz="3600" dirty="0" smtClean="0">
                <a:effectLst/>
                <a:latin typeface="Times New Roman" panose="02020603050405020304" pitchFamily="18" charset="0"/>
                <a:ea typeface="Times New Roman" panose="02020603050405020304" pitchFamily="18" charset="0"/>
                <a:cs typeface="Arial" panose="020B0604020202020204" pitchFamily="34" charset="0"/>
              </a:rPr>
              <a:t>; is the transport of solute molecules to higher concentrations, or against concentration gradient, with the use of metabolic energy. The carrier proteins or </a:t>
            </a:r>
            <a:r>
              <a:rPr lang="en-US" sz="3600" dirty="0" err="1" smtClean="0">
                <a:effectLst/>
                <a:latin typeface="Times New Roman" panose="02020603050405020304" pitchFamily="18" charset="0"/>
                <a:ea typeface="Times New Roman" panose="02020603050405020304" pitchFamily="18" charset="0"/>
                <a:cs typeface="Arial" panose="020B0604020202020204" pitchFamily="34" charset="0"/>
              </a:rPr>
              <a:t>permeases</a:t>
            </a:r>
            <a:r>
              <a:rPr lang="en-US" sz="3600" dirty="0" smtClean="0">
                <a:effectLst/>
                <a:latin typeface="Times New Roman" panose="02020603050405020304" pitchFamily="18" charset="0"/>
                <a:ea typeface="Times New Roman" panose="02020603050405020304" pitchFamily="18" charset="0"/>
                <a:cs typeface="Arial" panose="020B0604020202020204" pitchFamily="34" charset="0"/>
              </a:rPr>
              <a:t> bind particular solutes with great specificity, it is also characterized by the carrier saturation effect at high solute concentration.</a:t>
            </a:r>
            <a:endParaRPr lang="en-US" sz="3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4240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701" y="1502575"/>
            <a:ext cx="10818254" cy="3874587"/>
          </a:xfrm>
          <a:prstGeom prst="rect">
            <a:avLst/>
          </a:prstGeom>
        </p:spPr>
        <p:txBody>
          <a:bodyPr wrap="square">
            <a:spAutoFit/>
          </a:bodyPr>
          <a:lstStyle/>
          <a:p>
            <a:pPr algn="justLow">
              <a:lnSpc>
                <a:spcPct val="115000"/>
              </a:lnSpc>
              <a:spcAft>
                <a:spcPts val="1000"/>
              </a:spcAft>
            </a:pPr>
            <a:r>
              <a:rPr lang="en-US" sz="3600" b="1" dirty="0" smtClean="0">
                <a:effectLst/>
                <a:latin typeface="Times New Roman" panose="02020603050405020304" pitchFamily="18" charset="0"/>
                <a:ea typeface="Calibri" panose="020F0502020204030204" pitchFamily="34" charset="0"/>
                <a:cs typeface="Arial" panose="020B0604020202020204" pitchFamily="34" charset="0"/>
              </a:rPr>
              <a:t>Group translocation</a:t>
            </a:r>
            <a:r>
              <a:rPr lang="en-US" sz="3600" dirty="0" smtClean="0">
                <a:effectLst/>
                <a:latin typeface="Times New Roman" panose="02020603050405020304" pitchFamily="18" charset="0"/>
                <a:ea typeface="Calibri" panose="020F0502020204030204" pitchFamily="34" charset="0"/>
                <a:cs typeface="Arial" panose="020B0604020202020204" pitchFamily="34" charset="0"/>
              </a:rPr>
              <a:t>; many bacteria take up molecules by group translocation, a process in which a molecule is transported into the cell while being chemically altered. It is energy –dependent transport because metabolic energy is used. In the 1,2,3 types the solute molecules move across  a membrane without modification.</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526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944" y="1131423"/>
            <a:ext cx="10908405" cy="3406061"/>
          </a:xfrm>
          <a:prstGeom prst="rect">
            <a:avLst/>
          </a:prstGeom>
        </p:spPr>
        <p:txBody>
          <a:bodyPr wrap="square">
            <a:spAutoFit/>
          </a:bodyPr>
          <a:lstStyle/>
          <a:p>
            <a:pPr algn="justLow">
              <a:lnSpc>
                <a:spcPct val="115000"/>
              </a:lnSpc>
              <a:spcAft>
                <a:spcPts val="1000"/>
              </a:spcAft>
            </a:pPr>
            <a:r>
              <a:rPr lang="en-US" sz="3600" dirty="0" smtClean="0">
                <a:effectLst/>
                <a:latin typeface="Times New Roman" panose="02020603050405020304" pitchFamily="18" charset="0"/>
                <a:ea typeface="Calibri" panose="020F0502020204030204" pitchFamily="34" charset="0"/>
                <a:cs typeface="Arial" panose="020B0604020202020204" pitchFamily="34" charset="0"/>
              </a:rPr>
              <a:t>The best-known group translocation system is </a:t>
            </a:r>
            <a:r>
              <a:rPr lang="en-US" sz="3600" b="1" dirty="0" err="1" smtClean="0">
                <a:effectLst/>
                <a:latin typeface="Times New Roman" panose="02020603050405020304" pitchFamily="18" charset="0"/>
                <a:ea typeface="Calibri" panose="020F0502020204030204" pitchFamily="34" charset="0"/>
                <a:cs typeface="Arial" panose="020B0604020202020204" pitchFamily="34" charset="0"/>
              </a:rPr>
              <a:t>phosphoenolpyruvate</a:t>
            </a:r>
            <a:r>
              <a:rPr lang="en-US" sz="3600" dirty="0" smtClean="0">
                <a:effectLst/>
                <a:latin typeface="Times New Roman" panose="02020603050405020304" pitchFamily="18" charset="0"/>
                <a:ea typeface="Calibri" panose="020F0502020204030204" pitchFamily="34" charset="0"/>
                <a:cs typeface="Arial" panose="020B0604020202020204" pitchFamily="34" charset="0"/>
              </a:rPr>
              <a:t>;</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algn="justLow">
              <a:lnSpc>
                <a:spcPct val="115000"/>
              </a:lnSpc>
              <a:spcAft>
                <a:spcPts val="1000"/>
              </a:spcAft>
            </a:pPr>
            <a:r>
              <a:rPr lang="en-US" sz="3600" dirty="0" smtClean="0">
                <a:effectLst/>
                <a:latin typeface="Times New Roman" panose="02020603050405020304" pitchFamily="18" charset="0"/>
                <a:ea typeface="Calibri" panose="020F0502020204030204" pitchFamily="34" charset="0"/>
                <a:cs typeface="Arial" panose="020B0604020202020204" pitchFamily="34" charset="0"/>
              </a:rPr>
              <a:t>Sugar </a:t>
            </a:r>
            <a:r>
              <a:rPr lang="en-US" sz="3600" dirty="0" err="1" smtClean="0">
                <a:effectLst/>
                <a:latin typeface="Times New Roman" panose="02020603050405020304" pitchFamily="18" charset="0"/>
                <a:ea typeface="Calibri" panose="020F0502020204030204" pitchFamily="34" charset="0"/>
                <a:cs typeface="Arial" panose="020B0604020202020204" pitchFamily="34" charset="0"/>
              </a:rPr>
              <a:t>phosphotransferase</a:t>
            </a:r>
            <a:r>
              <a:rPr lang="en-US" sz="3600" dirty="0" smtClean="0">
                <a:effectLst/>
                <a:latin typeface="Times New Roman" panose="02020603050405020304" pitchFamily="18" charset="0"/>
                <a:ea typeface="Calibri" panose="020F0502020204030204" pitchFamily="34" charset="0"/>
                <a:cs typeface="Arial" panose="020B0604020202020204" pitchFamily="34" charset="0"/>
              </a:rPr>
              <a:t> system (PTS).It is transports a variety of sugars into cells while phosphorylating them using </a:t>
            </a:r>
            <a:r>
              <a:rPr lang="en-US" sz="3600" dirty="0" err="1" smtClean="0">
                <a:effectLst/>
                <a:latin typeface="Times New Roman" panose="02020603050405020304" pitchFamily="18" charset="0"/>
                <a:ea typeface="Calibri" panose="020F0502020204030204" pitchFamily="34" charset="0"/>
                <a:cs typeface="Arial" panose="020B0604020202020204" pitchFamily="34" charset="0"/>
              </a:rPr>
              <a:t>phosphoenolpyruvate</a:t>
            </a:r>
            <a:r>
              <a:rPr lang="en-US" sz="3600" dirty="0" smtClean="0">
                <a:effectLst/>
                <a:latin typeface="Times New Roman" panose="02020603050405020304" pitchFamily="18" charset="0"/>
                <a:ea typeface="Calibri" panose="020F0502020204030204" pitchFamily="34" charset="0"/>
                <a:cs typeface="Arial" panose="020B0604020202020204" pitchFamily="34" charset="0"/>
              </a:rPr>
              <a:t> (PEP) as the phosphate donor.</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714718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TotalTime>
  <Words>516</Words>
  <Application>Microsoft Office PowerPoint</Application>
  <PresentationFormat>Widescreen</PresentationFormat>
  <Paragraphs>26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Algerian</vt:lpstr>
      <vt:lpstr>Arial</vt:lpstr>
      <vt:lpstr>Calibri</vt:lpstr>
      <vt:lpstr>Garamond</vt:lpstr>
      <vt:lpstr>Sylfaen</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Hadeel Al-Rubaye</dc:creator>
  <cp:lastModifiedBy>Hadeel Al-Rubaye</cp:lastModifiedBy>
  <cp:revision>2</cp:revision>
  <dcterms:created xsi:type="dcterms:W3CDTF">2019-03-03T09:25:35Z</dcterms:created>
  <dcterms:modified xsi:type="dcterms:W3CDTF">2019-03-03T09:34:34Z</dcterms:modified>
</cp:coreProperties>
</file>