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4" r:id="rId3"/>
    <p:sldMasterId id="2147483711" r:id="rId4"/>
    <p:sldMasterId id="2147483728" r:id="rId5"/>
  </p:sldMasterIdLst>
  <p:notesMasterIdLst>
    <p:notesMasterId r:id="rId51"/>
  </p:notesMasterIdLst>
  <p:sldIdLst>
    <p:sldId id="318" r:id="rId6"/>
    <p:sldId id="319" r:id="rId7"/>
    <p:sldId id="320" r:id="rId8"/>
    <p:sldId id="353" r:id="rId9"/>
    <p:sldId id="354" r:id="rId10"/>
    <p:sldId id="355" r:id="rId11"/>
    <p:sldId id="356" r:id="rId12"/>
    <p:sldId id="357" r:id="rId13"/>
    <p:sldId id="358" r:id="rId14"/>
    <p:sldId id="359" r:id="rId15"/>
    <p:sldId id="382" r:id="rId16"/>
    <p:sldId id="360" r:id="rId17"/>
    <p:sldId id="361" r:id="rId18"/>
    <p:sldId id="362" r:id="rId19"/>
    <p:sldId id="363" r:id="rId20"/>
    <p:sldId id="364" r:id="rId21"/>
    <p:sldId id="365" r:id="rId22"/>
    <p:sldId id="366" r:id="rId23"/>
    <p:sldId id="367" r:id="rId24"/>
    <p:sldId id="368" r:id="rId25"/>
    <p:sldId id="383" r:id="rId26"/>
    <p:sldId id="369" r:id="rId27"/>
    <p:sldId id="370" r:id="rId28"/>
    <p:sldId id="371" r:id="rId29"/>
    <p:sldId id="372" r:id="rId30"/>
    <p:sldId id="373" r:id="rId31"/>
    <p:sldId id="374" r:id="rId32"/>
    <p:sldId id="375" r:id="rId33"/>
    <p:sldId id="322" r:id="rId34"/>
    <p:sldId id="323" r:id="rId35"/>
    <p:sldId id="324" r:id="rId36"/>
    <p:sldId id="325" r:id="rId37"/>
    <p:sldId id="326" r:id="rId38"/>
    <p:sldId id="327" r:id="rId39"/>
    <p:sldId id="328" r:id="rId40"/>
    <p:sldId id="329" r:id="rId41"/>
    <p:sldId id="330" r:id="rId42"/>
    <p:sldId id="386" r:id="rId43"/>
    <p:sldId id="331" r:id="rId44"/>
    <p:sldId id="332" r:id="rId45"/>
    <p:sldId id="384" r:id="rId46"/>
    <p:sldId id="333" r:id="rId47"/>
    <p:sldId id="334" r:id="rId48"/>
    <p:sldId id="335" r:id="rId49"/>
    <p:sldId id="38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CEFC0"/>
    <a:srgbClr val="FAE28A"/>
    <a:srgbClr val="FF0066"/>
    <a:srgbClr val="FFFFFF"/>
    <a:srgbClr val="0000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1860" autoAdjust="0"/>
  </p:normalViewPr>
  <p:slideViewPr>
    <p:cSldViewPr snapToGrid="0">
      <p:cViewPr>
        <p:scale>
          <a:sx n="85" d="100"/>
          <a:sy n="85" d="100"/>
        </p:scale>
        <p:origin x="-84" y="306"/>
      </p:cViewPr>
      <p:guideLst>
        <p:guide orient="horz" pos="2160"/>
        <p:guide pos="2880"/>
      </p:guideLst>
    </p:cSldViewPr>
  </p:slideViewPr>
  <p:outlineViewPr>
    <p:cViewPr>
      <p:scale>
        <a:sx n="33" d="100"/>
        <a:sy n="33" d="100"/>
      </p:scale>
      <p:origin x="0" y="7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47D245-14D3-4224-B988-AD4514BA0A8B}" type="datetimeFigureOut">
              <a:rPr lang="en-US" smtClean="0"/>
              <a:t>1/15/2019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F5A386-4413-4E80-9982-0CB2BA019E68}" type="slidenum">
              <a:rPr lang="en-US" smtClean="0"/>
              <a:t>‹#›</a:t>
            </a:fld>
            <a:endParaRPr lang="en-US"/>
          </a:p>
        </p:txBody>
      </p:sp>
    </p:spTree>
    <p:extLst>
      <p:ext uri="{BB962C8B-B14F-4D97-AF65-F5344CB8AC3E}">
        <p14:creationId xmlns:p14="http://schemas.microsoft.com/office/powerpoint/2010/main" val="2596213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50484-A914-4713-93E6-9836C90D7D80}"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520024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sp>
        <p:nvSpPr>
          <p:cNvPr id="3112" name="Freeform 40"/>
          <p:cNvSpPr>
            <a:spLocks/>
          </p:cNvSpPr>
          <p:nvPr/>
        </p:nvSpPr>
        <p:spPr bwMode="gray">
          <a:xfrm>
            <a:off x="0" y="6048377"/>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15" name="Freeform 43"/>
          <p:cNvSpPr>
            <a:spLocks/>
          </p:cNvSpPr>
          <p:nvPr/>
        </p:nvSpPr>
        <p:spPr bwMode="gray">
          <a:xfrm>
            <a:off x="4800600" y="2"/>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51" name="Freeform 79"/>
          <p:cNvSpPr>
            <a:spLocks/>
          </p:cNvSpPr>
          <p:nvPr/>
        </p:nvSpPr>
        <p:spPr bwMode="gray">
          <a:xfrm>
            <a:off x="1" y="2"/>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17" name="Freeform 45"/>
          <p:cNvSpPr>
            <a:spLocks/>
          </p:cNvSpPr>
          <p:nvPr/>
        </p:nvSpPr>
        <p:spPr bwMode="gray">
          <a:xfrm>
            <a:off x="1" y="2"/>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19" name="Line 47"/>
          <p:cNvSpPr>
            <a:spLocks noChangeShapeType="1"/>
          </p:cNvSpPr>
          <p:nvPr/>
        </p:nvSpPr>
        <p:spPr bwMode="gray">
          <a:xfrm>
            <a:off x="250825" y="1590"/>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0" name="Line 48"/>
          <p:cNvSpPr>
            <a:spLocks noChangeShapeType="1"/>
          </p:cNvSpPr>
          <p:nvPr/>
        </p:nvSpPr>
        <p:spPr bwMode="gray">
          <a:xfrm>
            <a:off x="1293813" y="1590"/>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2" name="Line 50"/>
          <p:cNvSpPr>
            <a:spLocks noChangeShapeType="1"/>
          </p:cNvSpPr>
          <p:nvPr/>
        </p:nvSpPr>
        <p:spPr bwMode="gray">
          <a:xfrm>
            <a:off x="3382963" y="1590"/>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3" name="Line 51"/>
          <p:cNvSpPr>
            <a:spLocks noChangeShapeType="1"/>
          </p:cNvSpPr>
          <p:nvPr/>
        </p:nvSpPr>
        <p:spPr bwMode="gray">
          <a:xfrm>
            <a:off x="4427538" y="1590"/>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9" name="Line 57"/>
          <p:cNvSpPr>
            <a:spLocks noChangeShapeType="1"/>
          </p:cNvSpPr>
          <p:nvPr/>
        </p:nvSpPr>
        <p:spPr bwMode="gray">
          <a:xfrm rot="5400000">
            <a:off x="2666207" y="1854995"/>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31" name="Rectangle 59"/>
          <p:cNvSpPr>
            <a:spLocks noChangeArrowheads="1"/>
          </p:cNvSpPr>
          <p:nvPr/>
        </p:nvSpPr>
        <p:spPr bwMode="gray">
          <a:xfrm>
            <a:off x="2362201" y="277815"/>
            <a:ext cx="1012825" cy="1025525"/>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132" name="Rectangle 60"/>
          <p:cNvSpPr>
            <a:spLocks noChangeArrowheads="1"/>
          </p:cNvSpPr>
          <p:nvPr/>
        </p:nvSpPr>
        <p:spPr bwMode="gray">
          <a:xfrm>
            <a:off x="285751" y="2427290"/>
            <a:ext cx="1012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133" name="Rectangle 61"/>
          <p:cNvSpPr>
            <a:spLocks noChangeArrowheads="1"/>
          </p:cNvSpPr>
          <p:nvPr/>
        </p:nvSpPr>
        <p:spPr bwMode="gray">
          <a:xfrm>
            <a:off x="1" y="271465"/>
            <a:ext cx="250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134" name="Rectangle 62"/>
          <p:cNvSpPr>
            <a:spLocks noChangeArrowheads="1"/>
          </p:cNvSpPr>
          <p:nvPr/>
        </p:nvSpPr>
        <p:spPr bwMode="gray">
          <a:xfrm>
            <a:off x="1331914" y="1588"/>
            <a:ext cx="1012825" cy="234950"/>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03" name="Rectangle 31"/>
          <p:cNvSpPr>
            <a:spLocks noChangeArrowheads="1"/>
          </p:cNvSpPr>
          <p:nvPr/>
        </p:nvSpPr>
        <p:spPr bwMode="gray">
          <a:xfrm>
            <a:off x="285751" y="2435227"/>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7152"/>
            <a:ext cx="2133600" cy="314325"/>
          </a:xfrm>
        </p:spPr>
        <p:txBody>
          <a:bodyPr/>
          <a:lstStyle>
            <a:lvl1pPr>
              <a:defRPr/>
            </a:lvl1pPr>
          </a:lstStyle>
          <a:p>
            <a:fld id="{874B404B-BC84-40A2-9EDF-B7C7FDBB0737}" type="datetimeFigureOut">
              <a:rPr lang="en-US" smtClean="0"/>
              <a:t>1/15/2019</a:t>
            </a:fld>
            <a:endParaRPr lang="en-US"/>
          </a:p>
        </p:txBody>
      </p:sp>
      <p:sp>
        <p:nvSpPr>
          <p:cNvPr id="3077" name="Rectangle 5"/>
          <p:cNvSpPr>
            <a:spLocks noGrp="1" noChangeArrowheads="1"/>
          </p:cNvSpPr>
          <p:nvPr>
            <p:ph type="ftr" sz="quarter" idx="3"/>
          </p:nvPr>
        </p:nvSpPr>
        <p:spPr>
          <a:xfrm>
            <a:off x="3124200" y="6407152"/>
            <a:ext cx="2895600" cy="314325"/>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407152"/>
            <a:ext cx="2133600" cy="314325"/>
          </a:xfrm>
        </p:spPr>
        <p:txBody>
          <a:bodyPr/>
          <a:lstStyle>
            <a:lvl1pPr>
              <a:defRPr/>
            </a:lvl1pPr>
          </a:lstStyle>
          <a:p>
            <a:fld id="{F33CA2A3-CA95-4A52-8FC4-1D39B84FF169}" type="slidenum">
              <a:rPr lang="en-US" smtClean="0"/>
              <a:t>‹#›</a:t>
            </a:fld>
            <a:endParaRPr lang="en-US"/>
          </a:p>
        </p:txBody>
      </p:sp>
      <p:sp>
        <p:nvSpPr>
          <p:cNvPr id="3110" name="Text Box 38"/>
          <p:cNvSpPr txBox="1">
            <a:spLocks noChangeArrowheads="1"/>
          </p:cNvSpPr>
          <p:nvPr/>
        </p:nvSpPr>
        <p:spPr bwMode="gray">
          <a:xfrm>
            <a:off x="333375" y="4714876"/>
            <a:ext cx="1314784" cy="430887"/>
          </a:xfrm>
          <a:prstGeom prst="rect">
            <a:avLst/>
          </a:prstGeom>
          <a:noFill/>
          <a:ln w="9525">
            <a:noFill/>
            <a:miter lim="800000"/>
            <a:headEnd/>
            <a:tailEnd/>
          </a:ln>
          <a:effectLst/>
        </p:spPr>
        <p:txBody>
          <a:bodyPr wrap="none">
            <a:spAutoFit/>
          </a:bodyPr>
          <a:lstStyle/>
          <a:p>
            <a:pPr algn="l" defTabSz="457200" rtl="0" fontAlgn="base">
              <a:spcBef>
                <a:spcPct val="0"/>
              </a:spcBef>
              <a:spcAft>
                <a:spcPct val="0"/>
              </a:spcAft>
            </a:pPr>
            <a:r>
              <a:rPr lang="en-US" sz="2200">
                <a:solidFill>
                  <a:srgbClr val="000000"/>
                </a:solidFill>
                <a:latin typeface="Arial Black" pitchFamily="34" charset="0"/>
              </a:rPr>
              <a:t>L/O/G/O</a:t>
            </a:r>
          </a:p>
        </p:txBody>
      </p:sp>
      <p:grpSp>
        <p:nvGrpSpPr>
          <p:cNvPr id="3143" name="Group 71"/>
          <p:cNvGrpSpPr>
            <a:grpSpLocks/>
          </p:cNvGrpSpPr>
          <p:nvPr/>
        </p:nvGrpSpPr>
        <p:grpSpPr bwMode="auto">
          <a:xfrm>
            <a:off x="8077201" y="0"/>
            <a:ext cx="1076325" cy="6858000"/>
            <a:chOff x="5088" y="0"/>
            <a:chExt cx="678" cy="4320"/>
          </a:xfrm>
        </p:grpSpPr>
        <p:sp>
          <p:nvSpPr>
            <p:cNvPr id="3138" name="Freeform 66"/>
            <p:cNvSpPr>
              <a:spLocks/>
            </p:cNvSpPr>
            <p:nvPr/>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39" name="Freeform 67"/>
            <p:cNvSpPr>
              <a:spLocks/>
            </p:cNvSpPr>
            <p:nvPr/>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grpSp>
      <p:sp>
        <p:nvSpPr>
          <p:cNvPr id="3152" name="Rectangle 80"/>
          <p:cNvSpPr>
            <a:spLocks noChangeArrowheads="1"/>
          </p:cNvSpPr>
          <p:nvPr/>
        </p:nvSpPr>
        <p:spPr bwMode="gray">
          <a:xfrm>
            <a:off x="5495925" y="1333502"/>
            <a:ext cx="660400"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153" name="Line 81"/>
          <p:cNvSpPr>
            <a:spLocks noChangeShapeType="1"/>
          </p:cNvSpPr>
          <p:nvPr/>
        </p:nvSpPr>
        <p:spPr bwMode="gray">
          <a:xfrm>
            <a:off x="5480050" y="1590"/>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54" name="Rectangle 82"/>
          <p:cNvSpPr>
            <a:spLocks noChangeArrowheads="1"/>
          </p:cNvSpPr>
          <p:nvPr/>
        </p:nvSpPr>
        <p:spPr bwMode="gray">
          <a:xfrm>
            <a:off x="4457701" y="349567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074" name="Rectangle 2"/>
          <p:cNvSpPr>
            <a:spLocks noGrp="1" noChangeArrowheads="1"/>
          </p:cNvSpPr>
          <p:nvPr>
            <p:ph type="ctrTitle"/>
          </p:nvPr>
        </p:nvSpPr>
        <p:spPr bwMode="gray">
          <a:xfrm>
            <a:off x="333375" y="1884365"/>
            <a:ext cx="8229600" cy="1470025"/>
          </a:xfrm>
          <a:effectLst/>
        </p:spPr>
        <p:txBody>
          <a:bodyPr/>
          <a:lstStyle>
            <a:lvl1pPr>
              <a:defRPr sz="4800"/>
            </a:lvl1pPr>
          </a:lstStyle>
          <a:p>
            <a:r>
              <a:rPr lang="en-US" smtClean="0"/>
              <a:t>Click to edit Master title style</a:t>
            </a:r>
            <a:endParaRPr lang="en-US"/>
          </a:p>
        </p:txBody>
      </p:sp>
      <p:pic>
        <p:nvPicPr>
          <p:cNvPr id="3155" name="Picture 83" descr="water"/>
          <p:cNvPicPr>
            <a:picLocks noChangeAspect="1" noChangeArrowheads="1"/>
          </p:cNvPicPr>
          <p:nvPr/>
        </p:nvPicPr>
        <p:blipFill>
          <a:blip r:embed="rId2" cstate="print"/>
          <a:srcRect l="22409" t="16374" b="27486"/>
          <a:stretch>
            <a:fillRect/>
          </a:stretch>
        </p:blipFill>
        <p:spPr bwMode="gray">
          <a:xfrm rot="393398">
            <a:off x="2667001" y="609600"/>
            <a:ext cx="2663825" cy="2197100"/>
          </a:xfrm>
          <a:prstGeom prst="rect">
            <a:avLst/>
          </a:prstGeom>
          <a:noFill/>
        </p:spPr>
      </p:pic>
    </p:spTree>
    <p:extLst>
      <p:ext uri="{BB962C8B-B14F-4D97-AF65-F5344CB8AC3E}">
        <p14:creationId xmlns:p14="http://schemas.microsoft.com/office/powerpoint/2010/main" val="349217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fld id="{874B404B-BC84-40A2-9EDF-B7C7FDBB0737}" type="datetimeFigureOut">
              <a:rPr lang="en-US" smtClean="0"/>
              <a:t>1/15/2019</a:t>
            </a:fld>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426475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325440"/>
            <a:ext cx="2057400" cy="5800725"/>
          </a:xfrm>
        </p:spPr>
        <p:txBody>
          <a:bodyPr vert="eaVert"/>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a:xfrm>
            <a:off x="457200" y="325440"/>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fld id="{874B404B-BC84-40A2-9EDF-B7C7FDBB0737}" type="datetimeFigureOut">
              <a:rPr lang="en-US" smtClean="0"/>
              <a:t>1/15/2019</a:t>
            </a:fld>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1426779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fld id="{874B404B-BC84-40A2-9EDF-B7C7FDBB0737}" type="datetimeFigureOut">
              <a:rPr lang="en-US" smtClean="0"/>
              <a:t>1/15/2019</a:t>
            </a:fld>
            <a:endParaRPr lang="en-US"/>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1354060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57200" y="3938590"/>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fld id="{874B404B-BC84-40A2-9EDF-B7C7FDBB0737}" type="datetimeFigureOut">
              <a:rPr lang="en-US" smtClean="0"/>
              <a:t>1/15/2019</a:t>
            </a:fld>
            <a:endParaRPr lang="en-US"/>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4210344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جدول 2"/>
          <p:cNvSpPr>
            <a:spLocks noGrp="1"/>
          </p:cNvSpPr>
          <p:nvPr>
            <p:ph type="tbl" idx="1"/>
          </p:nvPr>
        </p:nvSpPr>
        <p:spPr>
          <a:xfrm>
            <a:off x="457200" y="1600202"/>
            <a:ext cx="8229600" cy="4525963"/>
          </a:xfrm>
        </p:spPr>
        <p:txBody>
          <a:bodyPr/>
          <a:lstStyle/>
          <a:p>
            <a:r>
              <a:rPr lang="en-US" smtClean="0"/>
              <a:t>Click icon to add table</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fld id="{874B404B-BC84-40A2-9EDF-B7C7FDBB0737}" type="datetimeFigureOut">
              <a:rPr lang="en-US" smtClean="0"/>
              <a:t>1/15/2019</a:t>
            </a:fld>
            <a:endParaRPr lang="en-US"/>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1281029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عنوان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مخطط 2"/>
          <p:cNvSpPr>
            <a:spLocks noGrp="1"/>
          </p:cNvSpPr>
          <p:nvPr>
            <p:ph type="chart" idx="1"/>
          </p:nvPr>
        </p:nvSpPr>
        <p:spPr>
          <a:xfrm>
            <a:off x="457200" y="1600202"/>
            <a:ext cx="8229600" cy="4525963"/>
          </a:xfrm>
        </p:spPr>
        <p:txBody>
          <a:bodyPr/>
          <a:lstStyle/>
          <a:p>
            <a:r>
              <a:rPr lang="en-US" smtClean="0"/>
              <a:t>Click icon to add chart</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fld id="{874B404B-BC84-40A2-9EDF-B7C7FDBB0737}" type="datetimeFigureOut">
              <a:rPr lang="en-US" smtClean="0"/>
              <a:t>1/15/2019</a:t>
            </a:fld>
            <a:endParaRPr lang="en-US"/>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4095435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ـ SmartArt 2"/>
          <p:cNvSpPr>
            <a:spLocks noGrp="1"/>
          </p:cNvSpPr>
          <p:nvPr>
            <p:ph type="dgm" idx="1"/>
          </p:nvPr>
        </p:nvSpPr>
        <p:spPr>
          <a:xfrm>
            <a:off x="457200" y="1600202"/>
            <a:ext cx="8229600" cy="4525963"/>
          </a:xfrm>
        </p:spPr>
        <p:txBody>
          <a:bodyPr/>
          <a:lstStyle/>
          <a:p>
            <a:r>
              <a:rPr lang="en-US" smtClean="0"/>
              <a:t>Click icon to add SmartArt graphic</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fld id="{874B404B-BC84-40A2-9EDF-B7C7FDBB0737}" type="datetimeFigureOut">
              <a:rPr lang="en-US" smtClean="0"/>
              <a:t>1/15/2019</a:t>
            </a:fld>
            <a:endParaRPr lang="en-US"/>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2165443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5"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51"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7"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pPr>
              <a:defRPr/>
            </a:pPr>
            <a:endParaRPr lang="en-US">
              <a:solidFill>
                <a:srgbClr val="000000"/>
              </a:solidFill>
            </a:endParaRPr>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
        <p:nvSpPr>
          <p:cNvPr id="3110" name="Text Box 38"/>
          <p:cNvSpPr txBox="1">
            <a:spLocks noChangeArrowheads="1"/>
          </p:cNvSpPr>
          <p:nvPr/>
        </p:nvSpPr>
        <p:spPr bwMode="gray">
          <a:xfrm>
            <a:off x="333375" y="4714875"/>
            <a:ext cx="1303338" cy="427038"/>
          </a:xfrm>
          <a:prstGeom prst="rect">
            <a:avLst/>
          </a:prstGeom>
          <a:noFill/>
          <a:ln w="9525">
            <a:noFill/>
            <a:miter lim="800000"/>
            <a:headEnd/>
            <a:tailEnd/>
          </a:ln>
          <a:effectLst/>
        </p:spPr>
        <p:txBody>
          <a:bodyPr wrap="none">
            <a:spAutoFit/>
          </a:bodyPr>
          <a:lstStyle/>
          <a:p>
            <a:pPr defTabSz="457200" fontAlgn="base">
              <a:spcBef>
                <a:spcPct val="0"/>
              </a:spcBef>
              <a:spcAft>
                <a:spcPct val="0"/>
              </a:spcAft>
            </a:pPr>
            <a:r>
              <a:rPr lang="en-US" sz="2200">
                <a:solidFill>
                  <a:srgbClr val="000000"/>
                </a:solidFill>
                <a:latin typeface="Arial Black" pitchFamily="34" charset="0"/>
                <a:cs typeface="Arial" panose="020B0604020202020204" pitchFamily="34" charset="0"/>
              </a:rPr>
              <a:t>L/O/G/O</a:t>
            </a:r>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9" name="Freeform 67"/>
            <p:cNvSpPr>
              <a:spLocks/>
            </p:cNvSpPr>
            <p:nvPr/>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en-US" smtClean="0"/>
              <a:t>Click to edit Master title style</a:t>
            </a:r>
            <a:endParaRPr lang="en-US"/>
          </a:p>
        </p:txBody>
      </p:sp>
      <p:pic>
        <p:nvPicPr>
          <p:cNvPr id="3155" name="Picture 83" descr="water"/>
          <p:cNvPicPr>
            <a:picLocks noChangeAspect="1" noChangeArrowheads="1"/>
          </p:cNvPicPr>
          <p:nvPr/>
        </p:nvPicPr>
        <p:blipFill>
          <a:blip r:embed="rId2" cstate="print"/>
          <a:srcRect l="22409" t="16374" b="27486"/>
          <a:stretch>
            <a:fillRect/>
          </a:stretch>
        </p:blipFill>
        <p:spPr bwMode="gray">
          <a:xfrm rot="393398">
            <a:off x="2667000" y="609600"/>
            <a:ext cx="2663825" cy="2197100"/>
          </a:xfrm>
          <a:prstGeom prst="rect">
            <a:avLst/>
          </a:prstGeom>
          <a:noFill/>
        </p:spPr>
      </p:pic>
    </p:spTree>
    <p:extLst>
      <p:ext uri="{BB962C8B-B14F-4D97-AF65-F5344CB8AC3E}">
        <p14:creationId xmlns:p14="http://schemas.microsoft.com/office/powerpoint/2010/main" val="346794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7225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334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fld id="{874B404B-BC84-40A2-9EDF-B7C7FDBB0737}" type="datetimeFigureOut">
              <a:rPr lang="en-US" smtClean="0"/>
              <a:t>1/15/2019</a:t>
            </a:fld>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3333753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4455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عنصر نائب للتاريخ 6"/>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1013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تاريخ 2"/>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3748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2853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7362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4607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42227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325438"/>
            <a:ext cx="2057400" cy="5800725"/>
          </a:xfrm>
        </p:spPr>
        <p:txBody>
          <a:bodyPr vert="eaVert"/>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a:xfrm>
            <a:off x="457200" y="325438"/>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3881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22619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178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2"/>
            <a:ext cx="7772400" cy="1362075"/>
          </a:xfrm>
        </p:spPr>
        <p:txBody>
          <a:bodyPr anchor="t"/>
          <a:lstStyle>
            <a:lvl1pPr algn="r">
              <a:defRPr sz="4000" b="1" cap="all"/>
            </a:lvl1pPr>
          </a:lstStyle>
          <a:p>
            <a:r>
              <a:rPr lang="en-US" smtClean="0"/>
              <a:t>Click to edit Master title style</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عنصر نائب للتاريخ 3"/>
          <p:cNvSpPr>
            <a:spLocks noGrp="1"/>
          </p:cNvSpPr>
          <p:nvPr>
            <p:ph type="dt" sz="half" idx="10"/>
          </p:nvPr>
        </p:nvSpPr>
        <p:spPr/>
        <p:txBody>
          <a:bodyPr/>
          <a:lstStyle>
            <a:lvl1pPr>
              <a:defRPr/>
            </a:lvl1pPr>
          </a:lstStyle>
          <a:p>
            <a:fld id="{874B404B-BC84-40A2-9EDF-B7C7FDBB0737}" type="datetimeFigureOut">
              <a:rPr lang="en-US" smtClean="0"/>
              <a:t>1/15/2019</a:t>
            </a:fld>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185422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جدول 2"/>
          <p:cNvSpPr>
            <a:spLocks noGrp="1"/>
          </p:cNvSpPr>
          <p:nvPr>
            <p:ph type="tbl" idx="1"/>
          </p:nvPr>
        </p:nvSpPr>
        <p:spPr>
          <a:xfrm>
            <a:off x="457200" y="1600200"/>
            <a:ext cx="8229600" cy="4525963"/>
          </a:xfrm>
        </p:spPr>
        <p:txBody>
          <a:bodyPr/>
          <a:lstStyle/>
          <a:p>
            <a:r>
              <a:rPr lang="en-US" smtClean="0"/>
              <a:t>Click icon to add table</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38012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reserve="1">
  <p:cSld name="عنوان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مخطط 2"/>
          <p:cNvSpPr>
            <a:spLocks noGrp="1"/>
          </p:cNvSpPr>
          <p:nvPr>
            <p:ph type="chart" idx="1"/>
          </p:nvPr>
        </p:nvSpPr>
        <p:spPr>
          <a:xfrm>
            <a:off x="457200" y="1600200"/>
            <a:ext cx="8229600" cy="4525963"/>
          </a:xfrm>
        </p:spPr>
        <p:txBody>
          <a:bodyPr/>
          <a:lstStyle/>
          <a:p>
            <a:r>
              <a:rPr lang="en-US" smtClean="0"/>
              <a:t>Click icon to add chart</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4794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ـ SmartArt 2"/>
          <p:cNvSpPr>
            <a:spLocks noGrp="1"/>
          </p:cNvSpPr>
          <p:nvPr>
            <p:ph type="dgm" idx="1"/>
          </p:nvPr>
        </p:nvSpPr>
        <p:spPr>
          <a:xfrm>
            <a:off x="457200" y="1600200"/>
            <a:ext cx="8229600" cy="4525963"/>
          </a:xfrm>
        </p:spPr>
        <p:txBody>
          <a:bodyPr/>
          <a:lstStyle/>
          <a:p>
            <a:r>
              <a:rPr lang="en-US" smtClean="0"/>
              <a:t>Click icon to add SmartArt graphic</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9846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5"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51"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7"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pPr>
              <a:defRPr/>
            </a:pPr>
            <a:endParaRPr lang="en-US">
              <a:solidFill>
                <a:srgbClr val="000000"/>
              </a:solidFill>
            </a:endParaRPr>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
        <p:nvSpPr>
          <p:cNvPr id="3110" name="Text Box 38"/>
          <p:cNvSpPr txBox="1">
            <a:spLocks noChangeArrowheads="1"/>
          </p:cNvSpPr>
          <p:nvPr/>
        </p:nvSpPr>
        <p:spPr bwMode="gray">
          <a:xfrm>
            <a:off x="333375" y="4714875"/>
            <a:ext cx="1303338" cy="427038"/>
          </a:xfrm>
          <a:prstGeom prst="rect">
            <a:avLst/>
          </a:prstGeom>
          <a:noFill/>
          <a:ln w="9525">
            <a:noFill/>
            <a:miter lim="800000"/>
            <a:headEnd/>
            <a:tailEnd/>
          </a:ln>
          <a:effectLst/>
        </p:spPr>
        <p:txBody>
          <a:bodyPr wrap="none">
            <a:spAutoFit/>
          </a:bodyPr>
          <a:lstStyle/>
          <a:p>
            <a:pPr algn="l" defTabSz="457200" rtl="0" fontAlgn="base">
              <a:spcBef>
                <a:spcPct val="0"/>
              </a:spcBef>
              <a:spcAft>
                <a:spcPct val="0"/>
              </a:spcAft>
            </a:pPr>
            <a:r>
              <a:rPr lang="en-US" sz="2200">
                <a:solidFill>
                  <a:srgbClr val="000000"/>
                </a:solidFill>
                <a:latin typeface="Arial Black" pitchFamily="34" charset="0"/>
              </a:rPr>
              <a:t>L/O/G/O</a:t>
            </a:r>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39" name="Freeform 67"/>
            <p:cNvSpPr>
              <a:spLocks/>
            </p:cNvSpPr>
            <p:nvPr/>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en-US" smtClean="0"/>
              <a:t>Click to edit Master title style</a:t>
            </a:r>
            <a:endParaRPr lang="en-US"/>
          </a:p>
        </p:txBody>
      </p:sp>
      <p:pic>
        <p:nvPicPr>
          <p:cNvPr id="3155" name="Picture 83" descr="water"/>
          <p:cNvPicPr>
            <a:picLocks noChangeAspect="1" noChangeArrowheads="1"/>
          </p:cNvPicPr>
          <p:nvPr/>
        </p:nvPicPr>
        <p:blipFill>
          <a:blip r:embed="rId2" cstate="print"/>
          <a:srcRect l="22409" t="16374" b="27486"/>
          <a:stretch>
            <a:fillRect/>
          </a:stretch>
        </p:blipFill>
        <p:spPr bwMode="gray">
          <a:xfrm rot="393398">
            <a:off x="2667000" y="609600"/>
            <a:ext cx="2663825" cy="2197100"/>
          </a:xfrm>
          <a:prstGeom prst="rect">
            <a:avLst/>
          </a:prstGeom>
          <a:noFill/>
        </p:spPr>
      </p:pic>
    </p:spTree>
    <p:extLst>
      <p:ext uri="{BB962C8B-B14F-4D97-AF65-F5344CB8AC3E}">
        <p14:creationId xmlns:p14="http://schemas.microsoft.com/office/powerpoint/2010/main" val="144476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16940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2945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68663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عنصر نائب للتاريخ 6"/>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43306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تاريخ 2"/>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40567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0479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p:txBody>
          <a:bodyPr/>
          <a:lstStyle>
            <a:lvl1pPr>
              <a:defRPr/>
            </a:lvl1pPr>
          </a:lstStyle>
          <a:p>
            <a:fld id="{874B404B-BC84-40A2-9EDF-B7C7FDBB0737}" type="datetimeFigureOut">
              <a:rPr lang="en-US" smtClean="0"/>
              <a:t>1/15/2019</a:t>
            </a:fld>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29575889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2140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67460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71841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325438"/>
            <a:ext cx="2057400" cy="5800725"/>
          </a:xfrm>
        </p:spPr>
        <p:txBody>
          <a:bodyPr vert="eaVert"/>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a:xfrm>
            <a:off x="457200" y="325438"/>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0987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90906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2380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جدول 2"/>
          <p:cNvSpPr>
            <a:spLocks noGrp="1"/>
          </p:cNvSpPr>
          <p:nvPr>
            <p:ph type="tbl" idx="1"/>
          </p:nvPr>
        </p:nvSpPr>
        <p:spPr>
          <a:xfrm>
            <a:off x="457200" y="1600200"/>
            <a:ext cx="8229600" cy="4525963"/>
          </a:xfrm>
        </p:spPr>
        <p:txBody>
          <a:bodyPr/>
          <a:lstStyle/>
          <a:p>
            <a:r>
              <a:rPr lang="en-US" smtClean="0"/>
              <a:t>Click icon to add table</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2395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hart" preserve="1">
  <p:cSld name="عنوان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مخطط 2"/>
          <p:cNvSpPr>
            <a:spLocks noGrp="1"/>
          </p:cNvSpPr>
          <p:nvPr>
            <p:ph type="chart" idx="1"/>
          </p:nvPr>
        </p:nvSpPr>
        <p:spPr>
          <a:xfrm>
            <a:off x="457200" y="1600200"/>
            <a:ext cx="8229600" cy="4525963"/>
          </a:xfrm>
        </p:spPr>
        <p:txBody>
          <a:bodyPr/>
          <a:lstStyle/>
          <a:p>
            <a:r>
              <a:rPr lang="en-US" smtClean="0"/>
              <a:t>Click icon to add chart</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02744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ـ SmartArt 2"/>
          <p:cNvSpPr>
            <a:spLocks noGrp="1"/>
          </p:cNvSpPr>
          <p:nvPr>
            <p:ph type="dgm" idx="1"/>
          </p:nvPr>
        </p:nvSpPr>
        <p:spPr>
          <a:xfrm>
            <a:off x="457200" y="1600200"/>
            <a:ext cx="8229600" cy="4525963"/>
          </a:xfrm>
        </p:spPr>
        <p:txBody>
          <a:bodyPr/>
          <a:lstStyle/>
          <a:p>
            <a:r>
              <a:rPr lang="en-US" smtClean="0"/>
              <a:t>Click icon to add SmartArt graphic</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23362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5"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51"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7"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pPr>
              <a:defRPr/>
            </a:pPr>
            <a:endParaRPr lang="en-US">
              <a:solidFill>
                <a:srgbClr val="000000"/>
              </a:solidFill>
            </a:endParaRPr>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
        <p:nvSpPr>
          <p:cNvPr id="3110" name="Text Box 38"/>
          <p:cNvSpPr txBox="1">
            <a:spLocks noChangeArrowheads="1"/>
          </p:cNvSpPr>
          <p:nvPr/>
        </p:nvSpPr>
        <p:spPr bwMode="gray">
          <a:xfrm>
            <a:off x="333375" y="4714875"/>
            <a:ext cx="1303338" cy="427038"/>
          </a:xfrm>
          <a:prstGeom prst="rect">
            <a:avLst/>
          </a:prstGeom>
          <a:noFill/>
          <a:ln w="9525">
            <a:noFill/>
            <a:miter lim="800000"/>
            <a:headEnd/>
            <a:tailEnd/>
          </a:ln>
          <a:effectLst/>
        </p:spPr>
        <p:txBody>
          <a:bodyPr wrap="none">
            <a:spAutoFit/>
          </a:bodyPr>
          <a:lstStyle/>
          <a:p>
            <a:pPr algn="l" defTabSz="457200" rtl="0" fontAlgn="base">
              <a:spcBef>
                <a:spcPct val="0"/>
              </a:spcBef>
              <a:spcAft>
                <a:spcPct val="0"/>
              </a:spcAft>
            </a:pPr>
            <a:r>
              <a:rPr lang="en-US" sz="2200">
                <a:solidFill>
                  <a:srgbClr val="000000"/>
                </a:solidFill>
                <a:latin typeface="Arial Black" pitchFamily="34" charset="0"/>
              </a:rPr>
              <a:t>L/O/G/O</a:t>
            </a:r>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39" name="Freeform 67"/>
            <p:cNvSpPr>
              <a:spLocks/>
            </p:cNvSpPr>
            <p:nvPr/>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en-US" smtClean="0"/>
              <a:t>Click to edit Master title style</a:t>
            </a:r>
            <a:endParaRPr lang="en-US"/>
          </a:p>
        </p:txBody>
      </p:sp>
      <p:pic>
        <p:nvPicPr>
          <p:cNvPr id="3155" name="Picture 83" descr="water"/>
          <p:cNvPicPr>
            <a:picLocks noChangeAspect="1" noChangeArrowheads="1"/>
          </p:cNvPicPr>
          <p:nvPr/>
        </p:nvPicPr>
        <p:blipFill>
          <a:blip r:embed="rId2" cstate="print"/>
          <a:srcRect l="22409" t="16374" b="27486"/>
          <a:stretch>
            <a:fillRect/>
          </a:stretch>
        </p:blipFill>
        <p:spPr bwMode="gray">
          <a:xfrm rot="393398">
            <a:off x="2667000" y="609600"/>
            <a:ext cx="2663825" cy="2197100"/>
          </a:xfrm>
          <a:prstGeom prst="rect">
            <a:avLst/>
          </a:prstGeom>
          <a:noFill/>
        </p:spPr>
      </p:pic>
    </p:spTree>
    <p:extLst>
      <p:ext uri="{BB962C8B-B14F-4D97-AF65-F5344CB8AC3E}">
        <p14:creationId xmlns:p14="http://schemas.microsoft.com/office/powerpoint/2010/main" val="236439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نص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عنصر نائب للمحتوى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عنصر نائب للتاريخ 6"/>
          <p:cNvSpPr>
            <a:spLocks noGrp="1"/>
          </p:cNvSpPr>
          <p:nvPr>
            <p:ph type="dt" sz="half" idx="10"/>
          </p:nvPr>
        </p:nvSpPr>
        <p:spPr/>
        <p:txBody>
          <a:bodyPr/>
          <a:lstStyle>
            <a:lvl1pPr>
              <a:defRPr/>
            </a:lvl1pPr>
          </a:lstStyle>
          <a:p>
            <a:fld id="{874B404B-BC84-40A2-9EDF-B7C7FDBB0737}" type="datetimeFigureOut">
              <a:rPr lang="en-US" smtClean="0"/>
              <a:t>1/15/2019</a:t>
            </a:fld>
            <a:endParaRPr lang="en-US"/>
          </a:p>
        </p:txBody>
      </p:sp>
      <p:sp>
        <p:nvSpPr>
          <p:cNvPr id="8" name="عنصر نائب للتذييل 7"/>
          <p:cNvSpPr>
            <a:spLocks noGrp="1"/>
          </p:cNvSpPr>
          <p:nvPr>
            <p:ph type="ftr" sz="quarter" idx="11"/>
          </p:nvPr>
        </p:nvSpPr>
        <p:spPr/>
        <p:txBody>
          <a:bodyPr/>
          <a:lstStyle>
            <a:lvl1pPr>
              <a:defRPr/>
            </a:lvl1pPr>
          </a:lstStyle>
          <a:p>
            <a:endParaRPr lang="en-US"/>
          </a:p>
        </p:txBody>
      </p:sp>
      <p:sp>
        <p:nvSpPr>
          <p:cNvPr id="9" name="عنصر نائب لرقم الشريحة 8"/>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13367220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22298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7741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75087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عنصر نائب للتاريخ 6"/>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5386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تاريخ 2"/>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80410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25273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0852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70925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22668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325438"/>
            <a:ext cx="2057400" cy="5800725"/>
          </a:xfrm>
        </p:spPr>
        <p:txBody>
          <a:bodyPr vert="eaVert"/>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a:xfrm>
            <a:off x="457200" y="325438"/>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0505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تاريخ 2"/>
          <p:cNvSpPr>
            <a:spLocks noGrp="1"/>
          </p:cNvSpPr>
          <p:nvPr>
            <p:ph type="dt" sz="half" idx="10"/>
          </p:nvPr>
        </p:nvSpPr>
        <p:spPr/>
        <p:txBody>
          <a:bodyPr/>
          <a:lstStyle>
            <a:lvl1pPr>
              <a:defRPr/>
            </a:lvl1pPr>
          </a:lstStyle>
          <a:p>
            <a:fld id="{874B404B-BC84-40A2-9EDF-B7C7FDBB0737}" type="datetimeFigureOut">
              <a:rPr lang="en-US" smtClean="0"/>
              <a:t>1/15/2019</a:t>
            </a:fld>
            <a:endParaRPr lang="en-US"/>
          </a:p>
        </p:txBody>
      </p:sp>
      <p:sp>
        <p:nvSpPr>
          <p:cNvPr id="4" name="عنصر نائب للتذييل 3"/>
          <p:cNvSpPr>
            <a:spLocks noGrp="1"/>
          </p:cNvSpPr>
          <p:nvPr>
            <p:ph type="ftr" sz="quarter" idx="11"/>
          </p:nvPr>
        </p:nvSpPr>
        <p:spPr/>
        <p:txBody>
          <a:bodyPr/>
          <a:lstStyle>
            <a:lvl1pPr>
              <a:defRPr/>
            </a:lvl1pPr>
          </a:lstStyle>
          <a:p>
            <a:endParaRPr lang="en-US"/>
          </a:p>
        </p:txBody>
      </p:sp>
      <p:sp>
        <p:nvSpPr>
          <p:cNvPr id="5" name="عنصر نائب لرقم الشريحة 4"/>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7312932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85314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29027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جدول 2"/>
          <p:cNvSpPr>
            <a:spLocks noGrp="1"/>
          </p:cNvSpPr>
          <p:nvPr>
            <p:ph type="tbl" idx="1"/>
          </p:nvPr>
        </p:nvSpPr>
        <p:spPr>
          <a:xfrm>
            <a:off x="457200" y="1600200"/>
            <a:ext cx="8229600" cy="4525963"/>
          </a:xfrm>
        </p:spPr>
        <p:txBody>
          <a:bodyPr/>
          <a:lstStyle/>
          <a:p>
            <a:r>
              <a:rPr lang="en-US" smtClean="0"/>
              <a:t>Click icon to add table</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50498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chart" preserve="1">
  <p:cSld name="عنوان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مخطط 2"/>
          <p:cNvSpPr>
            <a:spLocks noGrp="1"/>
          </p:cNvSpPr>
          <p:nvPr>
            <p:ph type="chart" idx="1"/>
          </p:nvPr>
        </p:nvSpPr>
        <p:spPr>
          <a:xfrm>
            <a:off x="457200" y="1600200"/>
            <a:ext cx="8229600" cy="4525963"/>
          </a:xfrm>
        </p:spPr>
        <p:txBody>
          <a:bodyPr/>
          <a:lstStyle/>
          <a:p>
            <a:r>
              <a:rPr lang="en-US" smtClean="0"/>
              <a:t>Click icon to add chart</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8359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ـ SmartArt 2"/>
          <p:cNvSpPr>
            <a:spLocks noGrp="1"/>
          </p:cNvSpPr>
          <p:nvPr>
            <p:ph type="dgm" idx="1"/>
          </p:nvPr>
        </p:nvSpPr>
        <p:spPr>
          <a:xfrm>
            <a:off x="457200" y="1600200"/>
            <a:ext cx="8229600" cy="4525963"/>
          </a:xfrm>
        </p:spPr>
        <p:txBody>
          <a:bodyPr/>
          <a:lstStyle/>
          <a:p>
            <a:r>
              <a:rPr lang="en-US" smtClean="0"/>
              <a:t>Click icon to add SmartArt graphic</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33849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5"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51"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7"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pPr>
              <a:defRPr/>
            </a:pPr>
            <a:endParaRPr lang="en-US">
              <a:solidFill>
                <a:srgbClr val="000000"/>
              </a:solidFill>
            </a:endParaRPr>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
        <p:nvSpPr>
          <p:cNvPr id="3110" name="Text Box 38"/>
          <p:cNvSpPr txBox="1">
            <a:spLocks noChangeArrowheads="1"/>
          </p:cNvSpPr>
          <p:nvPr/>
        </p:nvSpPr>
        <p:spPr bwMode="gray">
          <a:xfrm>
            <a:off x="333375" y="4714875"/>
            <a:ext cx="1303338" cy="427038"/>
          </a:xfrm>
          <a:prstGeom prst="rect">
            <a:avLst/>
          </a:prstGeom>
          <a:noFill/>
          <a:ln w="9525">
            <a:noFill/>
            <a:miter lim="800000"/>
            <a:headEnd/>
            <a:tailEnd/>
          </a:ln>
          <a:effectLst/>
        </p:spPr>
        <p:txBody>
          <a:bodyPr wrap="none">
            <a:spAutoFit/>
          </a:bodyPr>
          <a:lstStyle/>
          <a:p>
            <a:pPr algn="l" defTabSz="457200" rtl="0" fontAlgn="base">
              <a:spcBef>
                <a:spcPct val="0"/>
              </a:spcBef>
              <a:spcAft>
                <a:spcPct val="0"/>
              </a:spcAft>
            </a:pPr>
            <a:r>
              <a:rPr lang="en-US" sz="2200">
                <a:solidFill>
                  <a:srgbClr val="000000"/>
                </a:solidFill>
                <a:latin typeface="Arial Black" pitchFamily="34" charset="0"/>
              </a:rPr>
              <a:t>L/O/G/O</a:t>
            </a:r>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39" name="Freeform 67"/>
            <p:cNvSpPr>
              <a:spLocks/>
            </p:cNvSpPr>
            <p:nvPr/>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en-US" smtClean="0"/>
              <a:t>Click to edit Master title style</a:t>
            </a:r>
            <a:endParaRPr lang="en-US"/>
          </a:p>
        </p:txBody>
      </p:sp>
      <p:pic>
        <p:nvPicPr>
          <p:cNvPr id="3155" name="Picture 83" descr="water"/>
          <p:cNvPicPr>
            <a:picLocks noChangeAspect="1" noChangeArrowheads="1"/>
          </p:cNvPicPr>
          <p:nvPr/>
        </p:nvPicPr>
        <p:blipFill>
          <a:blip r:embed="rId2" cstate="print"/>
          <a:srcRect l="22409" t="16374" b="27486"/>
          <a:stretch>
            <a:fillRect/>
          </a:stretch>
        </p:blipFill>
        <p:spPr bwMode="gray">
          <a:xfrm rot="393398">
            <a:off x="2667000" y="609600"/>
            <a:ext cx="2663825" cy="2197100"/>
          </a:xfrm>
          <a:prstGeom prst="rect">
            <a:avLst/>
          </a:prstGeom>
          <a:noFill/>
        </p:spPr>
      </p:pic>
    </p:spTree>
    <p:extLst>
      <p:ext uri="{BB962C8B-B14F-4D97-AF65-F5344CB8AC3E}">
        <p14:creationId xmlns:p14="http://schemas.microsoft.com/office/powerpoint/2010/main" val="15130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4421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59689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8152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عنصر نائب للتاريخ 6"/>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709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fld id="{874B404B-BC84-40A2-9EDF-B7C7FDBB0737}" type="datetimeFigureOut">
              <a:rPr lang="en-US" smtClean="0"/>
              <a:t>1/15/2019</a:t>
            </a:fld>
            <a:endParaRPr lang="en-US"/>
          </a:p>
        </p:txBody>
      </p:sp>
      <p:sp>
        <p:nvSpPr>
          <p:cNvPr id="3" name="عنصر نائب للتذييل 2"/>
          <p:cNvSpPr>
            <a:spLocks noGrp="1"/>
          </p:cNvSpPr>
          <p:nvPr>
            <p:ph type="ftr" sz="quarter" idx="11"/>
          </p:nvPr>
        </p:nvSpPr>
        <p:spPr/>
        <p:txBody>
          <a:bodyPr/>
          <a:lstStyle>
            <a:lvl1pPr>
              <a:defRPr/>
            </a:lvl1pPr>
          </a:lstStyle>
          <a:p>
            <a:endParaRPr lang="en-US"/>
          </a:p>
        </p:txBody>
      </p:sp>
      <p:sp>
        <p:nvSpPr>
          <p:cNvPr id="4" name="عنصر نائب لرقم الشريحة 3"/>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31113744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تاريخ 2"/>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74633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466945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13303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76814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27829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325438"/>
            <a:ext cx="2057400" cy="5800725"/>
          </a:xfrm>
        </p:spPr>
        <p:txBody>
          <a:bodyPr vert="eaVert"/>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a:xfrm>
            <a:off x="457200" y="325438"/>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40248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92400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08934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جدول 2"/>
          <p:cNvSpPr>
            <a:spLocks noGrp="1"/>
          </p:cNvSpPr>
          <p:nvPr>
            <p:ph type="tbl" idx="1"/>
          </p:nvPr>
        </p:nvSpPr>
        <p:spPr>
          <a:xfrm>
            <a:off x="457200" y="1600200"/>
            <a:ext cx="8229600" cy="4525963"/>
          </a:xfrm>
        </p:spPr>
        <p:txBody>
          <a:bodyPr/>
          <a:lstStyle/>
          <a:p>
            <a:r>
              <a:rPr lang="en-US" smtClean="0"/>
              <a:t>Click icon to add table</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11507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chart" preserve="1">
  <p:cSld name="عنوان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مخطط 2"/>
          <p:cNvSpPr>
            <a:spLocks noGrp="1"/>
          </p:cNvSpPr>
          <p:nvPr>
            <p:ph type="chart" idx="1"/>
          </p:nvPr>
        </p:nvSpPr>
        <p:spPr>
          <a:xfrm>
            <a:off x="457200" y="1600200"/>
            <a:ext cx="8229600" cy="4525963"/>
          </a:xfrm>
        </p:spPr>
        <p:txBody>
          <a:bodyPr/>
          <a:lstStyle/>
          <a:p>
            <a:r>
              <a:rPr lang="en-US" smtClean="0"/>
              <a:t>Click icon to add chart</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1463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1" y="273050"/>
            <a:ext cx="3008313" cy="1162050"/>
          </a:xfrm>
        </p:spPr>
        <p:txBody>
          <a:bodyPr anchor="b"/>
          <a:lstStyle>
            <a:lvl1pPr algn="r">
              <a:defRPr sz="2000" b="1"/>
            </a:lvl1pPr>
          </a:lstStyle>
          <a:p>
            <a:r>
              <a:rPr lang="en-US" smtClean="0"/>
              <a:t>Click to edit Master title style</a:t>
            </a:r>
            <a:endParaRPr lang="ar-SA"/>
          </a:p>
        </p:txBody>
      </p:sp>
      <p:sp>
        <p:nvSpPr>
          <p:cNvPr id="3" name="عنصر نائب للمحتوى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نص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fld id="{874B404B-BC84-40A2-9EDF-B7C7FDBB0737}" type="datetimeFigureOut">
              <a:rPr lang="en-US" smtClean="0"/>
              <a:t>1/15/2019</a:t>
            </a:fld>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42029128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ـ SmartArt 2"/>
          <p:cNvSpPr>
            <a:spLocks noGrp="1"/>
          </p:cNvSpPr>
          <p:nvPr>
            <p:ph type="dgm" idx="1"/>
          </p:nvPr>
        </p:nvSpPr>
        <p:spPr>
          <a:xfrm>
            <a:off x="457200" y="1600200"/>
            <a:ext cx="8229600" cy="4525963"/>
          </a:xfrm>
        </p:spPr>
        <p:txBody>
          <a:bodyPr/>
          <a:lstStyle/>
          <a:p>
            <a:r>
              <a:rPr lang="en-US" smtClean="0"/>
              <a:t>Click icon to add SmartArt graphic</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498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fld id="{874B404B-BC84-40A2-9EDF-B7C7FDBB0737}" type="datetimeFigureOut">
              <a:rPr lang="en-US" smtClean="0"/>
              <a:t>1/15/2019</a:t>
            </a:fld>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3999888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2.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2.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image" Target="../media/image2.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image" Target="../media/image2.png"/><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1033" name="Freeform 9"/>
          <p:cNvSpPr>
            <a:spLocks/>
          </p:cNvSpPr>
          <p:nvPr/>
        </p:nvSpPr>
        <p:spPr bwMode="gray">
          <a:xfrm>
            <a:off x="-4762"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1037" name="Line 13"/>
          <p:cNvSpPr>
            <a:spLocks noChangeShapeType="1"/>
          </p:cNvSpPr>
          <p:nvPr/>
        </p:nvSpPr>
        <p:spPr bwMode="gray">
          <a:xfrm>
            <a:off x="527050" y="2"/>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1" name="Line 17"/>
          <p:cNvSpPr>
            <a:spLocks noChangeShapeType="1"/>
          </p:cNvSpPr>
          <p:nvPr/>
        </p:nvSpPr>
        <p:spPr bwMode="gray">
          <a:xfrm>
            <a:off x="5133975" y="388940"/>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50" name="Line 26"/>
          <p:cNvSpPr>
            <a:spLocks noChangeShapeType="1"/>
          </p:cNvSpPr>
          <p:nvPr/>
        </p:nvSpPr>
        <p:spPr bwMode="gray">
          <a:xfrm rot="5400000">
            <a:off x="4579938" y="334963"/>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51" name="Line 27"/>
          <p:cNvSpPr>
            <a:spLocks noChangeShapeType="1"/>
          </p:cNvSpPr>
          <p:nvPr/>
        </p:nvSpPr>
        <p:spPr bwMode="gray">
          <a:xfrm rot="5400000">
            <a:off x="4905376" y="1824039"/>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52" name="Rectangle 28"/>
          <p:cNvSpPr>
            <a:spLocks noChangeArrowheads="1"/>
          </p:cNvSpPr>
          <p:nvPr/>
        </p:nvSpPr>
        <p:spPr bwMode="gray">
          <a:xfrm>
            <a:off x="4005264" y="2692400"/>
            <a:ext cx="1128712" cy="1079500"/>
          </a:xfrm>
          <a:prstGeom prst="rect">
            <a:avLst/>
          </a:prstGeom>
          <a:solidFill>
            <a:srgbClr val="FFFFFF">
              <a:alpha val="25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53" name="Rectangle 29"/>
          <p:cNvSpPr>
            <a:spLocks noChangeArrowheads="1"/>
          </p:cNvSpPr>
          <p:nvPr/>
        </p:nvSpPr>
        <p:spPr bwMode="gray">
          <a:xfrm>
            <a:off x="7459664" y="4937125"/>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54" name="Rectangle 30"/>
          <p:cNvSpPr>
            <a:spLocks noChangeArrowheads="1"/>
          </p:cNvSpPr>
          <p:nvPr/>
        </p:nvSpPr>
        <p:spPr bwMode="gray">
          <a:xfrm>
            <a:off x="549276" y="3808413"/>
            <a:ext cx="1128713" cy="1079500"/>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55" name="Rectangle 31"/>
          <p:cNvSpPr>
            <a:spLocks noChangeArrowheads="1"/>
          </p:cNvSpPr>
          <p:nvPr/>
        </p:nvSpPr>
        <p:spPr bwMode="gray">
          <a:xfrm>
            <a:off x="6307139" y="6064252"/>
            <a:ext cx="1128712" cy="796925"/>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56" name="Rectangle 32"/>
          <p:cNvSpPr>
            <a:spLocks noChangeArrowheads="1"/>
          </p:cNvSpPr>
          <p:nvPr/>
        </p:nvSpPr>
        <p:spPr bwMode="gray">
          <a:xfrm>
            <a:off x="2846388" y="2"/>
            <a:ext cx="1128712" cy="404813"/>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57" name="Rectangle 33"/>
          <p:cNvSpPr>
            <a:spLocks noChangeArrowheads="1"/>
          </p:cNvSpPr>
          <p:nvPr/>
        </p:nvSpPr>
        <p:spPr bwMode="gray">
          <a:xfrm>
            <a:off x="2852739" y="493871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58" name="Rectangle 34"/>
          <p:cNvSpPr>
            <a:spLocks noChangeArrowheads="1"/>
          </p:cNvSpPr>
          <p:nvPr/>
        </p:nvSpPr>
        <p:spPr bwMode="gray">
          <a:xfrm>
            <a:off x="6300789" y="156686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27" name="Rectangle 3"/>
          <p:cNvSpPr>
            <a:spLocks noGrp="1" noChangeArrowheads="1"/>
          </p:cNvSpPr>
          <p:nvPr>
            <p:ph type="body" idx="1"/>
          </p:nvPr>
        </p:nvSpPr>
        <p:spPr bwMode="gray">
          <a:xfrm>
            <a:off x="457200" y="1600202"/>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874B404B-BC84-40A2-9EDF-B7C7FDBB0737}" type="datetimeFigureOut">
              <a:rPr lang="en-US" smtClean="0"/>
              <a:t>1/15/2019</a:t>
            </a:fld>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33CA2A3-CA95-4A52-8FC4-1D39B84FF169}" type="slidenum">
              <a:rPr lang="en-US" smtClean="0"/>
              <a:t>‹#›</a:t>
            </a:fld>
            <a:endParaRPr lang="en-US"/>
          </a:p>
        </p:txBody>
      </p:sp>
      <p:sp>
        <p:nvSpPr>
          <p:cNvPr id="1060" name="Freeform 36"/>
          <p:cNvSpPr>
            <a:spLocks/>
          </p:cNvSpPr>
          <p:nvPr/>
        </p:nvSpPr>
        <p:spPr bwMode="gray">
          <a:xfrm>
            <a:off x="4041775" y="2"/>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pic>
        <p:nvPicPr>
          <p:cNvPr id="1061" name="Picture 37" descr="water"/>
          <p:cNvPicPr>
            <a:picLocks noChangeAspect="1" noChangeArrowheads="1"/>
          </p:cNvPicPr>
          <p:nvPr/>
        </p:nvPicPr>
        <p:blipFill>
          <a:blip r:embed="rId18" cstate="print"/>
          <a:srcRect l="22409" t="16374" b="27486"/>
          <a:stretch>
            <a:fillRect/>
          </a:stretch>
        </p:blipFill>
        <p:spPr bwMode="gray">
          <a:xfrm rot="786797">
            <a:off x="6629401" y="-381000"/>
            <a:ext cx="2417763" cy="1995488"/>
          </a:xfrm>
          <a:prstGeom prst="rect">
            <a:avLst/>
          </a:prstGeom>
          <a:noFill/>
        </p:spPr>
      </p:pic>
      <p:pic>
        <p:nvPicPr>
          <p:cNvPr id="1062" name="Picture 38" descr="3"/>
          <p:cNvPicPr>
            <a:picLocks noChangeAspect="1" noChangeArrowheads="1"/>
          </p:cNvPicPr>
          <p:nvPr/>
        </p:nvPicPr>
        <p:blipFill>
          <a:blip r:embed="rId19" cstate="print"/>
          <a:srcRect/>
          <a:stretch>
            <a:fillRect/>
          </a:stretch>
        </p:blipFill>
        <p:spPr bwMode="gray">
          <a:xfrm rot="20740733" flipH="1">
            <a:off x="49214" y="5726113"/>
            <a:ext cx="1223962" cy="1371600"/>
          </a:xfrm>
          <a:prstGeom prst="rect">
            <a:avLst/>
          </a:prstGeom>
          <a:noFill/>
        </p:spPr>
      </p:pic>
    </p:spTree>
    <p:extLst>
      <p:ext uri="{BB962C8B-B14F-4D97-AF65-F5344CB8AC3E}">
        <p14:creationId xmlns:p14="http://schemas.microsoft.com/office/powerpoint/2010/main" val="953884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33" grpId="1" animBg="1"/>
      <p:bldP spid="1033" grpId="2" animBg="1"/>
      <p:bldP spid="1033" grpId="3" animBg="1"/>
      <p:bldP spid="1033" grpId="4" animBg="1"/>
      <p:bldP spid="1033" grpId="5" animBg="1"/>
      <p:bldP spid="1033" grpId="6" animBg="1"/>
      <p:bldP spid="1033" grpId="7" animBg="1"/>
      <p:bldP spid="1033" grpId="8" animBg="1"/>
      <p:bldP spid="1033" grpId="9" animBg="1"/>
      <p:bldP spid="1033" grpId="10" animBg="1"/>
      <p:bldP spid="1060" grpId="0" animBg="1"/>
      <p:bldP spid="1060" grpId="1" animBg="1"/>
      <p:bldP spid="1060" grpId="2" animBg="1"/>
      <p:bldP spid="1060" grpId="3" animBg="1"/>
      <p:bldP spid="1060" grpId="4" animBg="1"/>
      <p:bldP spid="1060" grpId="5" animBg="1"/>
      <p:bldP spid="1060" grpId="6" animBg="1"/>
      <p:bldP spid="1060" grpId="7" animBg="1"/>
      <p:bldP spid="1060" grpId="8" animBg="1"/>
      <p:bldP spid="1060" grpId="9" animBg="1"/>
      <p:bldP spid="1060" grpId="10" animBg="1"/>
      <p:bldP spid="1026" grpId="0"/>
    </p:bldLst>
  </p:timing>
  <p:txStyles>
    <p:titleStyle>
      <a:lvl1pPr algn="l" rtl="1" eaLnBrk="1" fontAlgn="base" hangingPunct="1">
        <a:spcBef>
          <a:spcPct val="0"/>
        </a:spcBef>
        <a:spcAft>
          <a:spcPct val="0"/>
        </a:spcAft>
        <a:defRPr sz="4400" b="1">
          <a:solidFill>
            <a:schemeClr val="tx2"/>
          </a:solidFill>
          <a:latin typeface="+mj-lt"/>
          <a:ea typeface="+mj-ea"/>
          <a:cs typeface="+mj-cs"/>
        </a:defRPr>
      </a:lvl1pPr>
      <a:lvl2pPr algn="l" rtl="1" eaLnBrk="1" fontAlgn="base" hangingPunct="1">
        <a:spcBef>
          <a:spcPct val="0"/>
        </a:spcBef>
        <a:spcAft>
          <a:spcPct val="0"/>
        </a:spcAft>
        <a:defRPr sz="4400" b="1">
          <a:solidFill>
            <a:schemeClr val="tx2"/>
          </a:solidFill>
          <a:latin typeface="Arial" charset="0"/>
        </a:defRPr>
      </a:lvl2pPr>
      <a:lvl3pPr algn="l" rtl="1" eaLnBrk="1" fontAlgn="base" hangingPunct="1">
        <a:spcBef>
          <a:spcPct val="0"/>
        </a:spcBef>
        <a:spcAft>
          <a:spcPct val="0"/>
        </a:spcAft>
        <a:defRPr sz="4400" b="1">
          <a:solidFill>
            <a:schemeClr val="tx2"/>
          </a:solidFill>
          <a:latin typeface="Arial" charset="0"/>
        </a:defRPr>
      </a:lvl3pPr>
      <a:lvl4pPr algn="l" rtl="1" eaLnBrk="1" fontAlgn="base" hangingPunct="1">
        <a:spcBef>
          <a:spcPct val="0"/>
        </a:spcBef>
        <a:spcAft>
          <a:spcPct val="0"/>
        </a:spcAft>
        <a:defRPr sz="4400" b="1">
          <a:solidFill>
            <a:schemeClr val="tx2"/>
          </a:solidFill>
          <a:latin typeface="Arial" charset="0"/>
        </a:defRPr>
      </a:lvl4pPr>
      <a:lvl5pPr algn="l" rtl="1" eaLnBrk="1" fontAlgn="base" hangingPunct="1">
        <a:spcBef>
          <a:spcPct val="0"/>
        </a:spcBef>
        <a:spcAft>
          <a:spcPct val="0"/>
        </a:spcAft>
        <a:defRPr sz="4400" b="1">
          <a:solidFill>
            <a:schemeClr val="tx2"/>
          </a:solidFill>
          <a:latin typeface="Arial" charset="0"/>
        </a:defRPr>
      </a:lvl5pPr>
      <a:lvl6pPr marL="457200" algn="l" rtl="1" eaLnBrk="1" fontAlgn="base" hangingPunct="1">
        <a:spcBef>
          <a:spcPct val="0"/>
        </a:spcBef>
        <a:spcAft>
          <a:spcPct val="0"/>
        </a:spcAft>
        <a:defRPr sz="4400" b="1">
          <a:solidFill>
            <a:schemeClr val="tx2"/>
          </a:solidFill>
          <a:latin typeface="Arial" charset="0"/>
        </a:defRPr>
      </a:lvl6pPr>
      <a:lvl7pPr marL="914400" algn="l" rtl="1" eaLnBrk="1" fontAlgn="base" hangingPunct="1">
        <a:spcBef>
          <a:spcPct val="0"/>
        </a:spcBef>
        <a:spcAft>
          <a:spcPct val="0"/>
        </a:spcAft>
        <a:defRPr sz="4400" b="1">
          <a:solidFill>
            <a:schemeClr val="tx2"/>
          </a:solidFill>
          <a:latin typeface="Arial" charset="0"/>
        </a:defRPr>
      </a:lvl7pPr>
      <a:lvl8pPr marL="1371600" algn="l" rtl="1" eaLnBrk="1" fontAlgn="base" hangingPunct="1">
        <a:spcBef>
          <a:spcPct val="0"/>
        </a:spcBef>
        <a:spcAft>
          <a:spcPct val="0"/>
        </a:spcAft>
        <a:defRPr sz="4400" b="1">
          <a:solidFill>
            <a:schemeClr val="tx2"/>
          </a:solidFill>
          <a:latin typeface="Arial" charset="0"/>
        </a:defRPr>
      </a:lvl8pPr>
      <a:lvl9pPr marL="1828800" algn="l" rtl="1" eaLnBrk="1" fontAlgn="base" hangingPunct="1">
        <a:spcBef>
          <a:spcPct val="0"/>
        </a:spcBef>
        <a:spcAft>
          <a:spcPct val="0"/>
        </a:spcAft>
        <a:defRPr sz="4400" b="1">
          <a:solidFill>
            <a:schemeClr val="tx2"/>
          </a:solidFill>
          <a:latin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fld id="{33711CD1-5AA2-4C6A-8314-96355BBD5EE1}" type="datetimeFigureOut">
              <a:rPr lang="en-US" smtClean="0">
                <a:solidFill>
                  <a:srgbClr val="000000"/>
                </a:solidFill>
                <a:cs typeface="Arial" panose="020B0604020202020204" pitchFamily="34" charset="0"/>
              </a:rPr>
              <a:pPr fontAlgn="base">
                <a:spcBef>
                  <a:spcPct val="0"/>
                </a:spcBef>
                <a:spcAft>
                  <a:spcPct val="0"/>
                </a:spcAft>
                <a:defRPr/>
              </a:pPr>
              <a:t>1/15/2019</a:t>
            </a:fld>
            <a:endParaRPr lang="en-US">
              <a:solidFill>
                <a:srgbClr val="000000"/>
              </a:solidFill>
              <a:cs typeface="Arial" panose="020B0604020202020204" pitchFamily="34" charset="0"/>
            </a:endParaRPr>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cs typeface="Arial" panose="020B0604020202020204" pitchFamily="34" charset="0"/>
            </a:endParaRPr>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7565B5E-6E6E-4036-9E87-D40CC68A6C17}" type="slidenum">
              <a:rPr lang="en-US" altLang="en-US" smtClean="0">
                <a:solidFill>
                  <a:srgbClr val="000000"/>
                </a:solidFill>
                <a:cs typeface="Arial" panose="020B0604020202020204" pitchFamily="34" charset="0"/>
              </a:rPr>
              <a:pPr fontAlgn="base">
                <a:spcBef>
                  <a:spcPct val="0"/>
                </a:spcBef>
                <a:spcAft>
                  <a:spcPct val="0"/>
                </a:spcAft>
              </a:pPr>
              <a:t>‹#›</a:t>
            </a:fld>
            <a:endParaRPr lang="en-US" altLang="en-US">
              <a:solidFill>
                <a:srgbClr val="000000"/>
              </a:solidFill>
              <a:cs typeface="Arial" panose="020B0604020202020204" pitchFamily="34" charset="0"/>
            </a:endParaRPr>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pic>
        <p:nvPicPr>
          <p:cNvPr id="1061" name="Picture 37" descr="water"/>
          <p:cNvPicPr>
            <a:picLocks noChangeAspect="1" noChangeArrowheads="1"/>
          </p:cNvPicPr>
          <p:nvPr/>
        </p:nvPicPr>
        <p:blipFill>
          <a:blip r:embed="rId18" cstate="print"/>
          <a:srcRect l="22409" t="16374" b="27486"/>
          <a:stretch>
            <a:fillRect/>
          </a:stretch>
        </p:blipFill>
        <p:spPr bwMode="gray">
          <a:xfrm rot="786797">
            <a:off x="6629400" y="-381000"/>
            <a:ext cx="2417763" cy="1995488"/>
          </a:xfrm>
          <a:prstGeom prst="rect">
            <a:avLst/>
          </a:prstGeom>
          <a:noFill/>
        </p:spPr>
      </p:pic>
      <p:pic>
        <p:nvPicPr>
          <p:cNvPr id="1062" name="Picture 38" descr="3"/>
          <p:cNvPicPr>
            <a:picLocks noChangeAspect="1" noChangeArrowheads="1"/>
          </p:cNvPicPr>
          <p:nvPr/>
        </p:nvPicPr>
        <p:blipFill>
          <a:blip r:embed="rId19" cstate="print"/>
          <a:srcRect/>
          <a:stretch>
            <a:fillRect/>
          </a:stretch>
        </p:blipFill>
        <p:spPr bwMode="gray">
          <a:xfrm rot="20740733" flipH="1">
            <a:off x="49213" y="5726113"/>
            <a:ext cx="1223962" cy="1371600"/>
          </a:xfrm>
          <a:prstGeom prst="rect">
            <a:avLst/>
          </a:prstGeom>
          <a:noFill/>
        </p:spPr>
      </p:pic>
    </p:spTree>
    <p:extLst>
      <p:ext uri="{BB962C8B-B14F-4D97-AF65-F5344CB8AC3E}">
        <p14:creationId xmlns:p14="http://schemas.microsoft.com/office/powerpoint/2010/main" val="999953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33" grpId="1" animBg="1"/>
      <p:bldP spid="1033" grpId="2" animBg="1"/>
      <p:bldP spid="1033" grpId="3" animBg="1"/>
      <p:bldP spid="1033" grpId="4" animBg="1"/>
      <p:bldP spid="1033" grpId="5" animBg="1"/>
      <p:bldP spid="1033" grpId="6" animBg="1"/>
      <p:bldP spid="1033" grpId="7" animBg="1"/>
      <p:bldP spid="1033" grpId="8" animBg="1"/>
      <p:bldP spid="1033" grpId="9" animBg="1"/>
      <p:bldP spid="1033" grpId="10" animBg="1"/>
      <p:bldP spid="1060" grpId="0" animBg="1"/>
      <p:bldP spid="1060" grpId="1" animBg="1"/>
      <p:bldP spid="1060" grpId="2" animBg="1"/>
      <p:bldP spid="1060" grpId="3" animBg="1"/>
      <p:bldP spid="1060" grpId="4" animBg="1"/>
      <p:bldP spid="1060" grpId="5" animBg="1"/>
      <p:bldP spid="1060" grpId="6" animBg="1"/>
      <p:bldP spid="1060" grpId="7" animBg="1"/>
      <p:bldP spid="1060" grpId="8" animBg="1"/>
      <p:bldP spid="1060" grpId="9" animBg="1"/>
      <p:bldP spid="1060" grpId="10" animBg="1"/>
      <p:bldP spid="1026" grpId="0"/>
    </p:bldLst>
  </p:timing>
  <p:txStyles>
    <p:titleStyle>
      <a:lvl1pPr algn="l" rtl="1" eaLnBrk="1" fontAlgn="base" hangingPunct="1">
        <a:spcBef>
          <a:spcPct val="0"/>
        </a:spcBef>
        <a:spcAft>
          <a:spcPct val="0"/>
        </a:spcAft>
        <a:defRPr sz="4400" b="1">
          <a:solidFill>
            <a:schemeClr val="tx2"/>
          </a:solidFill>
          <a:latin typeface="+mj-lt"/>
          <a:ea typeface="+mj-ea"/>
          <a:cs typeface="+mj-cs"/>
        </a:defRPr>
      </a:lvl1pPr>
      <a:lvl2pPr algn="l" rtl="1" eaLnBrk="1" fontAlgn="base" hangingPunct="1">
        <a:spcBef>
          <a:spcPct val="0"/>
        </a:spcBef>
        <a:spcAft>
          <a:spcPct val="0"/>
        </a:spcAft>
        <a:defRPr sz="4400" b="1">
          <a:solidFill>
            <a:schemeClr val="tx2"/>
          </a:solidFill>
          <a:latin typeface="Arial" charset="0"/>
        </a:defRPr>
      </a:lvl2pPr>
      <a:lvl3pPr algn="l" rtl="1" eaLnBrk="1" fontAlgn="base" hangingPunct="1">
        <a:spcBef>
          <a:spcPct val="0"/>
        </a:spcBef>
        <a:spcAft>
          <a:spcPct val="0"/>
        </a:spcAft>
        <a:defRPr sz="4400" b="1">
          <a:solidFill>
            <a:schemeClr val="tx2"/>
          </a:solidFill>
          <a:latin typeface="Arial" charset="0"/>
        </a:defRPr>
      </a:lvl3pPr>
      <a:lvl4pPr algn="l" rtl="1" eaLnBrk="1" fontAlgn="base" hangingPunct="1">
        <a:spcBef>
          <a:spcPct val="0"/>
        </a:spcBef>
        <a:spcAft>
          <a:spcPct val="0"/>
        </a:spcAft>
        <a:defRPr sz="4400" b="1">
          <a:solidFill>
            <a:schemeClr val="tx2"/>
          </a:solidFill>
          <a:latin typeface="Arial" charset="0"/>
        </a:defRPr>
      </a:lvl4pPr>
      <a:lvl5pPr algn="l" rtl="1" eaLnBrk="1" fontAlgn="base" hangingPunct="1">
        <a:spcBef>
          <a:spcPct val="0"/>
        </a:spcBef>
        <a:spcAft>
          <a:spcPct val="0"/>
        </a:spcAft>
        <a:defRPr sz="4400" b="1">
          <a:solidFill>
            <a:schemeClr val="tx2"/>
          </a:solidFill>
          <a:latin typeface="Arial" charset="0"/>
        </a:defRPr>
      </a:lvl5pPr>
      <a:lvl6pPr marL="457200" algn="l" rtl="1" eaLnBrk="1" fontAlgn="base" hangingPunct="1">
        <a:spcBef>
          <a:spcPct val="0"/>
        </a:spcBef>
        <a:spcAft>
          <a:spcPct val="0"/>
        </a:spcAft>
        <a:defRPr sz="4400" b="1">
          <a:solidFill>
            <a:schemeClr val="tx2"/>
          </a:solidFill>
          <a:latin typeface="Arial" charset="0"/>
        </a:defRPr>
      </a:lvl6pPr>
      <a:lvl7pPr marL="914400" algn="l" rtl="1" eaLnBrk="1" fontAlgn="base" hangingPunct="1">
        <a:spcBef>
          <a:spcPct val="0"/>
        </a:spcBef>
        <a:spcAft>
          <a:spcPct val="0"/>
        </a:spcAft>
        <a:defRPr sz="4400" b="1">
          <a:solidFill>
            <a:schemeClr val="tx2"/>
          </a:solidFill>
          <a:latin typeface="Arial" charset="0"/>
        </a:defRPr>
      </a:lvl7pPr>
      <a:lvl8pPr marL="1371600" algn="l" rtl="1" eaLnBrk="1" fontAlgn="base" hangingPunct="1">
        <a:spcBef>
          <a:spcPct val="0"/>
        </a:spcBef>
        <a:spcAft>
          <a:spcPct val="0"/>
        </a:spcAft>
        <a:defRPr sz="4400" b="1">
          <a:solidFill>
            <a:schemeClr val="tx2"/>
          </a:solidFill>
          <a:latin typeface="Arial" charset="0"/>
        </a:defRPr>
      </a:lvl8pPr>
      <a:lvl9pPr marL="1828800" algn="l" rtl="1" eaLnBrk="1" fontAlgn="base" hangingPunct="1">
        <a:spcBef>
          <a:spcPct val="0"/>
        </a:spcBef>
        <a:spcAft>
          <a:spcPct val="0"/>
        </a:spcAft>
        <a:defRPr sz="4400" b="1">
          <a:solidFill>
            <a:schemeClr val="tx2"/>
          </a:solidFill>
          <a:latin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874B404B-BC84-40A2-9EDF-B7C7FDBB0737}" type="datetimeFigureOut">
              <a:rPr lang="en-US" smtClean="0"/>
              <a:t>1/15/2019</a:t>
            </a:fld>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33CA2A3-CA95-4A52-8FC4-1D39B84FF169}" type="slidenum">
              <a:rPr lang="en-US" smtClean="0"/>
              <a:t>‹#›</a:t>
            </a:fld>
            <a:endParaRPr lang="en-US"/>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pic>
        <p:nvPicPr>
          <p:cNvPr id="1061" name="Picture 37" descr="water"/>
          <p:cNvPicPr>
            <a:picLocks noChangeAspect="1" noChangeArrowheads="1"/>
          </p:cNvPicPr>
          <p:nvPr/>
        </p:nvPicPr>
        <p:blipFill>
          <a:blip r:embed="rId18" cstate="print"/>
          <a:srcRect l="22409" t="16374" b="27486"/>
          <a:stretch>
            <a:fillRect/>
          </a:stretch>
        </p:blipFill>
        <p:spPr bwMode="gray">
          <a:xfrm rot="786797">
            <a:off x="6629400" y="-381000"/>
            <a:ext cx="2417763" cy="1995488"/>
          </a:xfrm>
          <a:prstGeom prst="rect">
            <a:avLst/>
          </a:prstGeom>
          <a:noFill/>
        </p:spPr>
      </p:pic>
      <p:pic>
        <p:nvPicPr>
          <p:cNvPr id="1062" name="Picture 38" descr="3"/>
          <p:cNvPicPr>
            <a:picLocks noChangeAspect="1" noChangeArrowheads="1"/>
          </p:cNvPicPr>
          <p:nvPr/>
        </p:nvPicPr>
        <p:blipFill>
          <a:blip r:embed="rId19" cstate="print"/>
          <a:srcRect/>
          <a:stretch>
            <a:fillRect/>
          </a:stretch>
        </p:blipFill>
        <p:spPr bwMode="gray">
          <a:xfrm rot="20740733" flipH="1">
            <a:off x="49213" y="5726113"/>
            <a:ext cx="1223962" cy="1371600"/>
          </a:xfrm>
          <a:prstGeom prst="rect">
            <a:avLst/>
          </a:prstGeom>
          <a:noFill/>
        </p:spPr>
      </p:pic>
    </p:spTree>
    <p:extLst>
      <p:ext uri="{BB962C8B-B14F-4D97-AF65-F5344CB8AC3E}">
        <p14:creationId xmlns:p14="http://schemas.microsoft.com/office/powerpoint/2010/main" val="232856702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33" grpId="1" animBg="1"/>
      <p:bldP spid="1033" grpId="2" animBg="1"/>
      <p:bldP spid="1033" grpId="3" animBg="1"/>
      <p:bldP spid="1033" grpId="4" animBg="1"/>
      <p:bldP spid="1033" grpId="5" animBg="1"/>
      <p:bldP spid="1033" grpId="6" animBg="1"/>
      <p:bldP spid="1033" grpId="7" animBg="1"/>
      <p:bldP spid="1033" grpId="8" animBg="1"/>
      <p:bldP spid="1033" grpId="9" animBg="1"/>
      <p:bldP spid="1033" grpId="10" animBg="1"/>
      <p:bldP spid="1060" grpId="0" animBg="1"/>
      <p:bldP spid="1060" grpId="1" animBg="1"/>
      <p:bldP spid="1060" grpId="2" animBg="1"/>
      <p:bldP spid="1060" grpId="3" animBg="1"/>
      <p:bldP spid="1060" grpId="4" animBg="1"/>
      <p:bldP spid="1060" grpId="5" animBg="1"/>
      <p:bldP spid="1060" grpId="6" animBg="1"/>
      <p:bldP spid="1060" grpId="7" animBg="1"/>
      <p:bldP spid="1060" grpId="8" animBg="1"/>
      <p:bldP spid="1060" grpId="9" animBg="1"/>
      <p:bldP spid="1060" grpId="10" animBg="1"/>
      <p:bldP spid="1026" grpId="0"/>
    </p:bldLst>
  </p:timing>
  <p:txStyles>
    <p:titleStyle>
      <a:lvl1pPr algn="l" rtl="1" eaLnBrk="1" fontAlgn="base" hangingPunct="1">
        <a:spcBef>
          <a:spcPct val="0"/>
        </a:spcBef>
        <a:spcAft>
          <a:spcPct val="0"/>
        </a:spcAft>
        <a:defRPr sz="4400" b="1">
          <a:solidFill>
            <a:schemeClr val="tx2"/>
          </a:solidFill>
          <a:latin typeface="+mj-lt"/>
          <a:ea typeface="+mj-ea"/>
          <a:cs typeface="+mj-cs"/>
        </a:defRPr>
      </a:lvl1pPr>
      <a:lvl2pPr algn="l" rtl="1" eaLnBrk="1" fontAlgn="base" hangingPunct="1">
        <a:spcBef>
          <a:spcPct val="0"/>
        </a:spcBef>
        <a:spcAft>
          <a:spcPct val="0"/>
        </a:spcAft>
        <a:defRPr sz="4400" b="1">
          <a:solidFill>
            <a:schemeClr val="tx2"/>
          </a:solidFill>
          <a:latin typeface="Arial" charset="0"/>
        </a:defRPr>
      </a:lvl2pPr>
      <a:lvl3pPr algn="l" rtl="1" eaLnBrk="1" fontAlgn="base" hangingPunct="1">
        <a:spcBef>
          <a:spcPct val="0"/>
        </a:spcBef>
        <a:spcAft>
          <a:spcPct val="0"/>
        </a:spcAft>
        <a:defRPr sz="4400" b="1">
          <a:solidFill>
            <a:schemeClr val="tx2"/>
          </a:solidFill>
          <a:latin typeface="Arial" charset="0"/>
        </a:defRPr>
      </a:lvl3pPr>
      <a:lvl4pPr algn="l" rtl="1" eaLnBrk="1" fontAlgn="base" hangingPunct="1">
        <a:spcBef>
          <a:spcPct val="0"/>
        </a:spcBef>
        <a:spcAft>
          <a:spcPct val="0"/>
        </a:spcAft>
        <a:defRPr sz="4400" b="1">
          <a:solidFill>
            <a:schemeClr val="tx2"/>
          </a:solidFill>
          <a:latin typeface="Arial" charset="0"/>
        </a:defRPr>
      </a:lvl4pPr>
      <a:lvl5pPr algn="l" rtl="1" eaLnBrk="1" fontAlgn="base" hangingPunct="1">
        <a:spcBef>
          <a:spcPct val="0"/>
        </a:spcBef>
        <a:spcAft>
          <a:spcPct val="0"/>
        </a:spcAft>
        <a:defRPr sz="4400" b="1">
          <a:solidFill>
            <a:schemeClr val="tx2"/>
          </a:solidFill>
          <a:latin typeface="Arial" charset="0"/>
        </a:defRPr>
      </a:lvl5pPr>
      <a:lvl6pPr marL="457200" algn="l" rtl="1" eaLnBrk="1" fontAlgn="base" hangingPunct="1">
        <a:spcBef>
          <a:spcPct val="0"/>
        </a:spcBef>
        <a:spcAft>
          <a:spcPct val="0"/>
        </a:spcAft>
        <a:defRPr sz="4400" b="1">
          <a:solidFill>
            <a:schemeClr val="tx2"/>
          </a:solidFill>
          <a:latin typeface="Arial" charset="0"/>
        </a:defRPr>
      </a:lvl6pPr>
      <a:lvl7pPr marL="914400" algn="l" rtl="1" eaLnBrk="1" fontAlgn="base" hangingPunct="1">
        <a:spcBef>
          <a:spcPct val="0"/>
        </a:spcBef>
        <a:spcAft>
          <a:spcPct val="0"/>
        </a:spcAft>
        <a:defRPr sz="4400" b="1">
          <a:solidFill>
            <a:schemeClr val="tx2"/>
          </a:solidFill>
          <a:latin typeface="Arial" charset="0"/>
        </a:defRPr>
      </a:lvl7pPr>
      <a:lvl8pPr marL="1371600" algn="l" rtl="1" eaLnBrk="1" fontAlgn="base" hangingPunct="1">
        <a:spcBef>
          <a:spcPct val="0"/>
        </a:spcBef>
        <a:spcAft>
          <a:spcPct val="0"/>
        </a:spcAft>
        <a:defRPr sz="4400" b="1">
          <a:solidFill>
            <a:schemeClr val="tx2"/>
          </a:solidFill>
          <a:latin typeface="Arial" charset="0"/>
        </a:defRPr>
      </a:lvl8pPr>
      <a:lvl9pPr marL="1828800" algn="l" rtl="1" eaLnBrk="1" fontAlgn="base" hangingPunct="1">
        <a:spcBef>
          <a:spcPct val="0"/>
        </a:spcBef>
        <a:spcAft>
          <a:spcPct val="0"/>
        </a:spcAft>
        <a:defRPr sz="4400" b="1">
          <a:solidFill>
            <a:schemeClr val="tx2"/>
          </a:solidFill>
          <a:latin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874B404B-BC84-40A2-9EDF-B7C7FDBB0737}" type="datetimeFigureOut">
              <a:rPr lang="en-US" smtClean="0"/>
              <a:t>1/15/2019</a:t>
            </a:fld>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33CA2A3-CA95-4A52-8FC4-1D39B84FF169}" type="slidenum">
              <a:rPr lang="en-US" smtClean="0"/>
              <a:t>‹#›</a:t>
            </a:fld>
            <a:endParaRPr lang="en-US"/>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pic>
        <p:nvPicPr>
          <p:cNvPr id="1061" name="Picture 37" descr="water"/>
          <p:cNvPicPr>
            <a:picLocks noChangeAspect="1" noChangeArrowheads="1"/>
          </p:cNvPicPr>
          <p:nvPr/>
        </p:nvPicPr>
        <p:blipFill>
          <a:blip r:embed="rId18" cstate="print"/>
          <a:srcRect l="22409" t="16374" b="27486"/>
          <a:stretch>
            <a:fillRect/>
          </a:stretch>
        </p:blipFill>
        <p:spPr bwMode="gray">
          <a:xfrm rot="786797">
            <a:off x="6629400" y="-381000"/>
            <a:ext cx="2417763" cy="1995488"/>
          </a:xfrm>
          <a:prstGeom prst="rect">
            <a:avLst/>
          </a:prstGeom>
          <a:noFill/>
        </p:spPr>
      </p:pic>
      <p:pic>
        <p:nvPicPr>
          <p:cNvPr id="1062" name="Picture 38" descr="3"/>
          <p:cNvPicPr>
            <a:picLocks noChangeAspect="1" noChangeArrowheads="1"/>
          </p:cNvPicPr>
          <p:nvPr/>
        </p:nvPicPr>
        <p:blipFill>
          <a:blip r:embed="rId19" cstate="print"/>
          <a:srcRect/>
          <a:stretch>
            <a:fillRect/>
          </a:stretch>
        </p:blipFill>
        <p:spPr bwMode="gray">
          <a:xfrm rot="20740733" flipH="1">
            <a:off x="49213" y="5726113"/>
            <a:ext cx="1223962" cy="1371600"/>
          </a:xfrm>
          <a:prstGeom prst="rect">
            <a:avLst/>
          </a:prstGeom>
          <a:noFill/>
        </p:spPr>
      </p:pic>
    </p:spTree>
    <p:extLst>
      <p:ext uri="{BB962C8B-B14F-4D97-AF65-F5344CB8AC3E}">
        <p14:creationId xmlns:p14="http://schemas.microsoft.com/office/powerpoint/2010/main" val="261916308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33" grpId="1" animBg="1"/>
      <p:bldP spid="1033" grpId="2" animBg="1"/>
      <p:bldP spid="1033" grpId="3" animBg="1"/>
      <p:bldP spid="1033" grpId="4" animBg="1"/>
      <p:bldP spid="1033" grpId="5" animBg="1"/>
      <p:bldP spid="1033" grpId="6" animBg="1"/>
      <p:bldP spid="1033" grpId="7" animBg="1"/>
      <p:bldP spid="1033" grpId="8" animBg="1"/>
      <p:bldP spid="1033" grpId="9" animBg="1"/>
      <p:bldP spid="1033" grpId="10" animBg="1"/>
      <p:bldP spid="1060" grpId="0" animBg="1"/>
      <p:bldP spid="1060" grpId="1" animBg="1"/>
      <p:bldP spid="1060" grpId="2" animBg="1"/>
      <p:bldP spid="1060" grpId="3" animBg="1"/>
      <p:bldP spid="1060" grpId="4" animBg="1"/>
      <p:bldP spid="1060" grpId="5" animBg="1"/>
      <p:bldP spid="1060" grpId="6" animBg="1"/>
      <p:bldP spid="1060" grpId="7" animBg="1"/>
      <p:bldP spid="1060" grpId="8" animBg="1"/>
      <p:bldP spid="1060" grpId="9" animBg="1"/>
      <p:bldP spid="1060" grpId="10" animBg="1"/>
      <p:bldP spid="1026" grpId="0"/>
    </p:bldLst>
  </p:timing>
  <p:txStyles>
    <p:titleStyle>
      <a:lvl1pPr algn="l" rtl="1" eaLnBrk="1" fontAlgn="base" hangingPunct="1">
        <a:spcBef>
          <a:spcPct val="0"/>
        </a:spcBef>
        <a:spcAft>
          <a:spcPct val="0"/>
        </a:spcAft>
        <a:defRPr sz="4400" b="1">
          <a:solidFill>
            <a:schemeClr val="tx2"/>
          </a:solidFill>
          <a:latin typeface="+mj-lt"/>
          <a:ea typeface="+mj-ea"/>
          <a:cs typeface="+mj-cs"/>
        </a:defRPr>
      </a:lvl1pPr>
      <a:lvl2pPr algn="l" rtl="1" eaLnBrk="1" fontAlgn="base" hangingPunct="1">
        <a:spcBef>
          <a:spcPct val="0"/>
        </a:spcBef>
        <a:spcAft>
          <a:spcPct val="0"/>
        </a:spcAft>
        <a:defRPr sz="4400" b="1">
          <a:solidFill>
            <a:schemeClr val="tx2"/>
          </a:solidFill>
          <a:latin typeface="Arial" charset="0"/>
        </a:defRPr>
      </a:lvl2pPr>
      <a:lvl3pPr algn="l" rtl="1" eaLnBrk="1" fontAlgn="base" hangingPunct="1">
        <a:spcBef>
          <a:spcPct val="0"/>
        </a:spcBef>
        <a:spcAft>
          <a:spcPct val="0"/>
        </a:spcAft>
        <a:defRPr sz="4400" b="1">
          <a:solidFill>
            <a:schemeClr val="tx2"/>
          </a:solidFill>
          <a:latin typeface="Arial" charset="0"/>
        </a:defRPr>
      </a:lvl3pPr>
      <a:lvl4pPr algn="l" rtl="1" eaLnBrk="1" fontAlgn="base" hangingPunct="1">
        <a:spcBef>
          <a:spcPct val="0"/>
        </a:spcBef>
        <a:spcAft>
          <a:spcPct val="0"/>
        </a:spcAft>
        <a:defRPr sz="4400" b="1">
          <a:solidFill>
            <a:schemeClr val="tx2"/>
          </a:solidFill>
          <a:latin typeface="Arial" charset="0"/>
        </a:defRPr>
      </a:lvl4pPr>
      <a:lvl5pPr algn="l" rtl="1" eaLnBrk="1" fontAlgn="base" hangingPunct="1">
        <a:spcBef>
          <a:spcPct val="0"/>
        </a:spcBef>
        <a:spcAft>
          <a:spcPct val="0"/>
        </a:spcAft>
        <a:defRPr sz="4400" b="1">
          <a:solidFill>
            <a:schemeClr val="tx2"/>
          </a:solidFill>
          <a:latin typeface="Arial" charset="0"/>
        </a:defRPr>
      </a:lvl5pPr>
      <a:lvl6pPr marL="457200" algn="l" rtl="1" eaLnBrk="1" fontAlgn="base" hangingPunct="1">
        <a:spcBef>
          <a:spcPct val="0"/>
        </a:spcBef>
        <a:spcAft>
          <a:spcPct val="0"/>
        </a:spcAft>
        <a:defRPr sz="4400" b="1">
          <a:solidFill>
            <a:schemeClr val="tx2"/>
          </a:solidFill>
          <a:latin typeface="Arial" charset="0"/>
        </a:defRPr>
      </a:lvl6pPr>
      <a:lvl7pPr marL="914400" algn="l" rtl="1" eaLnBrk="1" fontAlgn="base" hangingPunct="1">
        <a:spcBef>
          <a:spcPct val="0"/>
        </a:spcBef>
        <a:spcAft>
          <a:spcPct val="0"/>
        </a:spcAft>
        <a:defRPr sz="4400" b="1">
          <a:solidFill>
            <a:schemeClr val="tx2"/>
          </a:solidFill>
          <a:latin typeface="Arial" charset="0"/>
        </a:defRPr>
      </a:lvl7pPr>
      <a:lvl8pPr marL="1371600" algn="l" rtl="1" eaLnBrk="1" fontAlgn="base" hangingPunct="1">
        <a:spcBef>
          <a:spcPct val="0"/>
        </a:spcBef>
        <a:spcAft>
          <a:spcPct val="0"/>
        </a:spcAft>
        <a:defRPr sz="4400" b="1">
          <a:solidFill>
            <a:schemeClr val="tx2"/>
          </a:solidFill>
          <a:latin typeface="Arial" charset="0"/>
        </a:defRPr>
      </a:lvl8pPr>
      <a:lvl9pPr marL="1828800" algn="l" rtl="1" eaLnBrk="1" fontAlgn="base" hangingPunct="1">
        <a:spcBef>
          <a:spcPct val="0"/>
        </a:spcBef>
        <a:spcAft>
          <a:spcPct val="0"/>
        </a:spcAft>
        <a:defRPr sz="4400" b="1">
          <a:solidFill>
            <a:schemeClr val="tx2"/>
          </a:solidFill>
          <a:latin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874B404B-BC84-40A2-9EDF-B7C7FDBB0737}" type="datetimeFigureOut">
              <a:rPr lang="en-US" smtClean="0"/>
              <a:t>1/15/2019</a:t>
            </a:fld>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33CA2A3-CA95-4A52-8FC4-1D39B84FF169}" type="slidenum">
              <a:rPr lang="en-US" smtClean="0"/>
              <a:t>‹#›</a:t>
            </a:fld>
            <a:endParaRPr lang="en-US"/>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pic>
        <p:nvPicPr>
          <p:cNvPr id="1061" name="Picture 37" descr="water"/>
          <p:cNvPicPr>
            <a:picLocks noChangeAspect="1" noChangeArrowheads="1"/>
          </p:cNvPicPr>
          <p:nvPr/>
        </p:nvPicPr>
        <p:blipFill>
          <a:blip r:embed="rId18" cstate="print"/>
          <a:srcRect l="22409" t="16374" b="27486"/>
          <a:stretch>
            <a:fillRect/>
          </a:stretch>
        </p:blipFill>
        <p:spPr bwMode="gray">
          <a:xfrm rot="786797">
            <a:off x="6629400" y="-381000"/>
            <a:ext cx="2417763" cy="1995488"/>
          </a:xfrm>
          <a:prstGeom prst="rect">
            <a:avLst/>
          </a:prstGeom>
          <a:noFill/>
        </p:spPr>
      </p:pic>
      <p:pic>
        <p:nvPicPr>
          <p:cNvPr id="1062" name="Picture 38" descr="3"/>
          <p:cNvPicPr>
            <a:picLocks noChangeAspect="1" noChangeArrowheads="1"/>
          </p:cNvPicPr>
          <p:nvPr/>
        </p:nvPicPr>
        <p:blipFill>
          <a:blip r:embed="rId19" cstate="print"/>
          <a:srcRect/>
          <a:stretch>
            <a:fillRect/>
          </a:stretch>
        </p:blipFill>
        <p:spPr bwMode="gray">
          <a:xfrm rot="20740733" flipH="1">
            <a:off x="49213" y="5726113"/>
            <a:ext cx="1223962" cy="1371600"/>
          </a:xfrm>
          <a:prstGeom prst="rect">
            <a:avLst/>
          </a:prstGeom>
          <a:noFill/>
        </p:spPr>
      </p:pic>
    </p:spTree>
    <p:extLst>
      <p:ext uri="{BB962C8B-B14F-4D97-AF65-F5344CB8AC3E}">
        <p14:creationId xmlns:p14="http://schemas.microsoft.com/office/powerpoint/2010/main" val="391907507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33" grpId="1" animBg="1"/>
      <p:bldP spid="1033" grpId="2" animBg="1"/>
      <p:bldP spid="1033" grpId="3" animBg="1"/>
      <p:bldP spid="1033" grpId="4" animBg="1"/>
      <p:bldP spid="1033" grpId="5" animBg="1"/>
      <p:bldP spid="1033" grpId="6" animBg="1"/>
      <p:bldP spid="1033" grpId="7" animBg="1"/>
      <p:bldP spid="1033" grpId="8" animBg="1"/>
      <p:bldP spid="1033" grpId="9" animBg="1"/>
      <p:bldP spid="1033" grpId="10" animBg="1"/>
      <p:bldP spid="1060" grpId="0" animBg="1"/>
      <p:bldP spid="1060" grpId="1" animBg="1"/>
      <p:bldP spid="1060" grpId="2" animBg="1"/>
      <p:bldP spid="1060" grpId="3" animBg="1"/>
      <p:bldP spid="1060" grpId="4" animBg="1"/>
      <p:bldP spid="1060" grpId="5" animBg="1"/>
      <p:bldP spid="1060" grpId="6" animBg="1"/>
      <p:bldP spid="1060" grpId="7" animBg="1"/>
      <p:bldP spid="1060" grpId="8" animBg="1"/>
      <p:bldP spid="1060" grpId="9" animBg="1"/>
      <p:bldP spid="1060" grpId="10" animBg="1"/>
      <p:bldP spid="1026" grpId="0"/>
    </p:bldLst>
  </p:timing>
  <p:txStyles>
    <p:titleStyle>
      <a:lvl1pPr algn="l" rtl="1" eaLnBrk="1" fontAlgn="base" hangingPunct="1">
        <a:spcBef>
          <a:spcPct val="0"/>
        </a:spcBef>
        <a:spcAft>
          <a:spcPct val="0"/>
        </a:spcAft>
        <a:defRPr sz="4400" b="1">
          <a:solidFill>
            <a:schemeClr val="tx2"/>
          </a:solidFill>
          <a:latin typeface="+mj-lt"/>
          <a:ea typeface="+mj-ea"/>
          <a:cs typeface="+mj-cs"/>
        </a:defRPr>
      </a:lvl1pPr>
      <a:lvl2pPr algn="l" rtl="1" eaLnBrk="1" fontAlgn="base" hangingPunct="1">
        <a:spcBef>
          <a:spcPct val="0"/>
        </a:spcBef>
        <a:spcAft>
          <a:spcPct val="0"/>
        </a:spcAft>
        <a:defRPr sz="4400" b="1">
          <a:solidFill>
            <a:schemeClr val="tx2"/>
          </a:solidFill>
          <a:latin typeface="Arial" charset="0"/>
        </a:defRPr>
      </a:lvl2pPr>
      <a:lvl3pPr algn="l" rtl="1" eaLnBrk="1" fontAlgn="base" hangingPunct="1">
        <a:spcBef>
          <a:spcPct val="0"/>
        </a:spcBef>
        <a:spcAft>
          <a:spcPct val="0"/>
        </a:spcAft>
        <a:defRPr sz="4400" b="1">
          <a:solidFill>
            <a:schemeClr val="tx2"/>
          </a:solidFill>
          <a:latin typeface="Arial" charset="0"/>
        </a:defRPr>
      </a:lvl3pPr>
      <a:lvl4pPr algn="l" rtl="1" eaLnBrk="1" fontAlgn="base" hangingPunct="1">
        <a:spcBef>
          <a:spcPct val="0"/>
        </a:spcBef>
        <a:spcAft>
          <a:spcPct val="0"/>
        </a:spcAft>
        <a:defRPr sz="4400" b="1">
          <a:solidFill>
            <a:schemeClr val="tx2"/>
          </a:solidFill>
          <a:latin typeface="Arial" charset="0"/>
        </a:defRPr>
      </a:lvl4pPr>
      <a:lvl5pPr algn="l" rtl="1" eaLnBrk="1" fontAlgn="base" hangingPunct="1">
        <a:spcBef>
          <a:spcPct val="0"/>
        </a:spcBef>
        <a:spcAft>
          <a:spcPct val="0"/>
        </a:spcAft>
        <a:defRPr sz="4400" b="1">
          <a:solidFill>
            <a:schemeClr val="tx2"/>
          </a:solidFill>
          <a:latin typeface="Arial" charset="0"/>
        </a:defRPr>
      </a:lvl5pPr>
      <a:lvl6pPr marL="457200" algn="l" rtl="1" eaLnBrk="1" fontAlgn="base" hangingPunct="1">
        <a:spcBef>
          <a:spcPct val="0"/>
        </a:spcBef>
        <a:spcAft>
          <a:spcPct val="0"/>
        </a:spcAft>
        <a:defRPr sz="4400" b="1">
          <a:solidFill>
            <a:schemeClr val="tx2"/>
          </a:solidFill>
          <a:latin typeface="Arial" charset="0"/>
        </a:defRPr>
      </a:lvl6pPr>
      <a:lvl7pPr marL="914400" algn="l" rtl="1" eaLnBrk="1" fontAlgn="base" hangingPunct="1">
        <a:spcBef>
          <a:spcPct val="0"/>
        </a:spcBef>
        <a:spcAft>
          <a:spcPct val="0"/>
        </a:spcAft>
        <a:defRPr sz="4400" b="1">
          <a:solidFill>
            <a:schemeClr val="tx2"/>
          </a:solidFill>
          <a:latin typeface="Arial" charset="0"/>
        </a:defRPr>
      </a:lvl7pPr>
      <a:lvl8pPr marL="1371600" algn="l" rtl="1" eaLnBrk="1" fontAlgn="base" hangingPunct="1">
        <a:spcBef>
          <a:spcPct val="0"/>
        </a:spcBef>
        <a:spcAft>
          <a:spcPct val="0"/>
        </a:spcAft>
        <a:defRPr sz="4400" b="1">
          <a:solidFill>
            <a:schemeClr val="tx2"/>
          </a:solidFill>
          <a:latin typeface="Arial" charset="0"/>
        </a:defRPr>
      </a:lvl8pPr>
      <a:lvl9pPr marL="1828800" algn="l" rtl="1" eaLnBrk="1" fontAlgn="base" hangingPunct="1">
        <a:spcBef>
          <a:spcPct val="0"/>
        </a:spcBef>
        <a:spcAft>
          <a:spcPct val="0"/>
        </a:spcAft>
        <a:defRPr sz="4400" b="1">
          <a:solidFill>
            <a:schemeClr val="tx2"/>
          </a:solidFill>
          <a:latin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6.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6.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6.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6.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6.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6.xml"/></Relationships>
</file>

<file path=ppt/slides/_rels/slide4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288540" y="1627488"/>
            <a:ext cx="6264337" cy="3513555"/>
          </a:xfrm>
        </p:spPr>
        <p:txBody>
          <a:bodyPr/>
          <a:lstStyle/>
          <a:p>
            <a:pPr algn="ctr" rtl="0">
              <a:defRPr/>
            </a:pPr>
            <a:r>
              <a:rPr lang="en-US" sz="7500" i="1"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Hormonal assays</a:t>
            </a:r>
            <a:r>
              <a:rPr lang="en-US" sz="7200" i="1"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
            </a:r>
            <a:br>
              <a:rPr lang="en-US" sz="7200" i="1"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br>
            <a:r>
              <a:rPr lang="en-US" sz="5400" dirty="0" err="1"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Sadeq</a:t>
            </a:r>
            <a:r>
              <a:rPr lang="en-US" sz="5400"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 </a:t>
            </a:r>
            <a:r>
              <a:rPr lang="en-US" sz="5400" dirty="0" err="1"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Kaabi</a:t>
            </a:r>
            <a:endParaRPr lang="en-US" sz="5400" b="0"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endParaRPr>
          </a:p>
        </p:txBody>
      </p:sp>
      <p:sp>
        <p:nvSpPr>
          <p:cNvPr id="2" name="Rounded Rectangle 1"/>
          <p:cNvSpPr/>
          <p:nvPr/>
        </p:nvSpPr>
        <p:spPr bwMode="auto">
          <a:xfrm>
            <a:off x="84221" y="4615771"/>
            <a:ext cx="1472062" cy="846565"/>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algn="ctr" fontAlgn="base">
              <a:spcBef>
                <a:spcPct val="0"/>
              </a:spcBef>
              <a:spcAft>
                <a:spcPct val="0"/>
              </a:spcAft>
            </a:pPr>
            <a:r>
              <a:rPr lang="en-US" dirty="0" smtClean="0">
                <a:solidFill>
                  <a:srgbClr val="000000"/>
                </a:solidFill>
              </a:rPr>
              <a:t>Fourth grade</a:t>
            </a:r>
          </a:p>
          <a:p>
            <a:pPr algn="ctr" fontAlgn="base">
              <a:spcBef>
                <a:spcPct val="0"/>
              </a:spcBef>
              <a:spcAft>
                <a:spcPct val="0"/>
              </a:spcAft>
            </a:pPr>
            <a:r>
              <a:rPr lang="en-US" dirty="0" smtClean="0">
                <a:solidFill>
                  <a:srgbClr val="000000"/>
                </a:solidFill>
              </a:rPr>
              <a:t>First semester</a:t>
            </a:r>
          </a:p>
          <a:p>
            <a:pPr algn="ctr" fontAlgn="base">
              <a:spcBef>
                <a:spcPct val="0"/>
              </a:spcBef>
              <a:spcAft>
                <a:spcPct val="0"/>
              </a:spcAft>
            </a:pPr>
            <a:r>
              <a:rPr lang="en-US" dirty="0" smtClean="0">
                <a:solidFill>
                  <a:srgbClr val="000000"/>
                </a:solidFill>
              </a:rPr>
              <a:t>2018-2019</a:t>
            </a:r>
            <a:endParaRPr lang="ar-SA" dirty="0">
              <a:solidFill>
                <a:srgbClr val="000000"/>
              </a:solidFill>
            </a:endParaRPr>
          </a:p>
        </p:txBody>
      </p:sp>
      <p:sp>
        <p:nvSpPr>
          <p:cNvPr id="7" name="TextBox 6"/>
          <p:cNvSpPr txBox="1"/>
          <p:nvPr/>
        </p:nvSpPr>
        <p:spPr>
          <a:xfrm>
            <a:off x="1043608" y="188640"/>
            <a:ext cx="3816424" cy="584775"/>
          </a:xfrm>
          <a:prstGeom prst="rect">
            <a:avLst/>
          </a:prstGeom>
          <a:noFill/>
        </p:spPr>
        <p:txBody>
          <a:bodyPr wrap="square" rtlCol="1">
            <a:spAutoFit/>
          </a:bodyPr>
          <a:lstStyle/>
          <a:p>
            <a:pPr algn="ctr" eaLnBrk="0" fontAlgn="base" hangingPunct="0">
              <a:spcBef>
                <a:spcPct val="0"/>
              </a:spcBef>
              <a:spcAft>
                <a:spcPct val="0"/>
              </a:spcAft>
            </a:pPr>
            <a:r>
              <a:rPr lang="ar-SA" sz="3200" b="1" dirty="0">
                <a:ln w="0">
                  <a:noFill/>
                </a:ln>
                <a:solidFill>
                  <a:srgbClr val="FF6161"/>
                </a:solidFill>
                <a:effectLst>
                  <a:outerShdw blurRad="38100" dist="25400" dir="5400000" algn="ctr" rotWithShape="0">
                    <a:srgbClr val="6E747A">
                      <a:alpha val="43000"/>
                    </a:srgbClr>
                  </a:outerShdw>
                </a:effectLst>
                <a:latin typeface="DilleniaUPC" panose="02020603050405020304" pitchFamily="18" charset="-34"/>
                <a:cs typeface="Old Antic Decorative" panose="02010400000000000000" pitchFamily="2" charset="-78"/>
              </a:rPr>
              <a:t>بسم الله الرحمن الرحيم</a:t>
            </a:r>
          </a:p>
        </p:txBody>
      </p:sp>
      <p:pic>
        <p:nvPicPr>
          <p:cNvPr id="1026" name="Picture 2" descr="E:\Mustansiriya University\شعار الفرع.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7810" y="1972107"/>
            <a:ext cx="3762375" cy="3933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653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527434" y="496669"/>
            <a:ext cx="8089133" cy="64633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en-US" sz="3600" b="1" spc="50" dirty="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PRL &amp; Pituitary tumor</a:t>
            </a:r>
            <a:endParaRPr lang="en-US" sz="3600" b="1" spc="50" dirty="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p:txBody>
      </p:sp>
      <p:graphicFrame>
        <p:nvGraphicFramePr>
          <p:cNvPr id="6" name="Table 5"/>
          <p:cNvGraphicFramePr>
            <a:graphicFrameLocks noGrp="1"/>
          </p:cNvGraphicFramePr>
          <p:nvPr/>
        </p:nvGraphicFramePr>
        <p:xfrm>
          <a:off x="419100" y="1645920"/>
          <a:ext cx="8305800" cy="4754880"/>
        </p:xfrm>
        <a:graphic>
          <a:graphicData uri="http://schemas.openxmlformats.org/drawingml/2006/table">
            <a:tbl>
              <a:tblPr rtl="1" firstRow="1" bandRow="1">
                <a:tableStyleId>{638B1855-1B75-4FBE-930C-398BA8C253C6}</a:tableStyleId>
              </a:tblPr>
              <a:tblGrid>
                <a:gridCol w="4741480"/>
                <a:gridCol w="3564320"/>
              </a:tblGrid>
              <a:tr h="1188720">
                <a:tc>
                  <a:txBody>
                    <a:bodyPr/>
                    <a:lstStyle/>
                    <a:p>
                      <a:pPr algn="l" rtl="0"/>
                      <a:r>
                        <a:rPr lang="en-GB" sz="2800" dirty="0" smtClean="0">
                          <a:solidFill>
                            <a:srgbClr val="FF0000"/>
                          </a:solidFill>
                          <a:effectLst>
                            <a:outerShdw blurRad="38100" dist="38100" dir="2700000" algn="tl">
                              <a:srgbClr val="000000">
                                <a:alpha val="43137"/>
                              </a:srgbClr>
                            </a:outerShdw>
                          </a:effectLst>
                        </a:rPr>
                        <a:t>?? 60%</a:t>
                      </a:r>
                      <a:r>
                        <a:rPr lang="en-GB" sz="2800" baseline="0" dirty="0" smtClean="0">
                          <a:solidFill>
                            <a:srgbClr val="FF0000"/>
                          </a:solidFill>
                          <a:effectLst>
                            <a:outerShdw blurRad="38100" dist="38100" dir="2700000" algn="tl">
                              <a:srgbClr val="000000">
                                <a:alpha val="43137"/>
                              </a:srgbClr>
                            </a:outerShdw>
                          </a:effectLst>
                        </a:rPr>
                        <a:t> </a:t>
                      </a:r>
                      <a:r>
                        <a:rPr lang="en-US" sz="2800" b="1" dirty="0" smtClean="0">
                          <a:solidFill>
                            <a:srgbClr val="000000"/>
                          </a:solidFill>
                          <a:effectLst>
                            <a:outerShdw blurRad="38100" dist="38100" dir="2700000" algn="tl">
                              <a:srgbClr val="000000">
                                <a:alpha val="43137"/>
                              </a:srgbClr>
                            </a:outerShdw>
                          </a:effectLst>
                        </a:rPr>
                        <a:t>pituitary tumor</a:t>
                      </a:r>
                      <a:endParaRPr lang="ar-SA" sz="2800"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solidFill>
                  </a:tcPr>
                </a:tc>
                <a:tc>
                  <a:txBody>
                    <a:bodyPr/>
                    <a:lstStyle/>
                    <a:p>
                      <a:pPr marL="111125" indent="0" algn="l" rtl="0"/>
                      <a:r>
                        <a:rPr lang="en-US" sz="2800" b="1" dirty="0" smtClean="0">
                          <a:solidFill>
                            <a:srgbClr val="000000"/>
                          </a:solidFill>
                          <a:effectLst>
                            <a:outerShdw blurRad="38100" dist="38100" dir="2700000" algn="tl">
                              <a:srgbClr val="000000">
                                <a:alpha val="43137"/>
                              </a:srgbClr>
                            </a:outerShdw>
                          </a:effectLst>
                        </a:rPr>
                        <a:t>&gt; 100 </a:t>
                      </a:r>
                      <a:r>
                        <a:rPr lang="en-US" sz="2800" b="1" dirty="0" err="1" smtClean="0">
                          <a:solidFill>
                            <a:srgbClr val="000000"/>
                          </a:solidFill>
                          <a:effectLst>
                            <a:outerShdw blurRad="38100" dist="38100" dir="2700000" algn="tl">
                              <a:srgbClr val="000000">
                                <a:alpha val="43137"/>
                              </a:srgbClr>
                            </a:outerShdw>
                          </a:effectLst>
                        </a:rPr>
                        <a:t>ng</a:t>
                      </a:r>
                      <a:r>
                        <a:rPr lang="en-US" sz="2800" b="1" dirty="0" smtClean="0">
                          <a:solidFill>
                            <a:srgbClr val="000000"/>
                          </a:solidFill>
                          <a:effectLst>
                            <a:outerShdw blurRad="38100" dist="38100" dir="2700000" algn="tl">
                              <a:srgbClr val="000000">
                                <a:alpha val="43137"/>
                              </a:srgbClr>
                            </a:outerShdw>
                          </a:effectLst>
                        </a:rPr>
                        <a:t>/ml</a:t>
                      </a:r>
                      <a:endParaRPr lang="ar-SA" sz="2800"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solidFill>
                  </a:tcPr>
                </a:tc>
              </a:tr>
              <a:tr h="1188720">
                <a:tc>
                  <a:txBody>
                    <a:bodyPr/>
                    <a:lstStyle/>
                    <a:p>
                      <a:pPr algn="l" rtl="0"/>
                      <a:r>
                        <a:rPr lang="en-GB" sz="2800" b="1" dirty="0" smtClean="0">
                          <a:solidFill>
                            <a:srgbClr val="FF0000"/>
                          </a:solidFill>
                          <a:effectLst>
                            <a:outerShdw blurRad="38100" dist="38100" dir="2700000" algn="tl">
                              <a:srgbClr val="000000">
                                <a:alpha val="43137"/>
                              </a:srgbClr>
                            </a:outerShdw>
                          </a:effectLst>
                        </a:rPr>
                        <a:t>?? 90%</a:t>
                      </a:r>
                      <a:r>
                        <a:rPr lang="en-GB" sz="2800" b="1" baseline="0" dirty="0" smtClean="0">
                          <a:solidFill>
                            <a:srgbClr val="FF0000"/>
                          </a:solidFill>
                          <a:effectLst>
                            <a:outerShdw blurRad="38100" dist="38100" dir="2700000" algn="tl">
                              <a:srgbClr val="000000">
                                <a:alpha val="43137"/>
                              </a:srgbClr>
                            </a:outerShdw>
                          </a:effectLst>
                        </a:rPr>
                        <a:t> </a:t>
                      </a:r>
                      <a:r>
                        <a:rPr lang="en-US" sz="2800" b="1" dirty="0" smtClean="0">
                          <a:solidFill>
                            <a:srgbClr val="000000"/>
                          </a:solidFill>
                          <a:effectLst>
                            <a:outerShdw blurRad="38100" dist="38100" dir="2700000" algn="tl">
                              <a:srgbClr val="000000">
                                <a:alpha val="43137"/>
                              </a:srgbClr>
                            </a:outerShdw>
                          </a:effectLst>
                        </a:rPr>
                        <a:t>pituitary tumor</a:t>
                      </a:r>
                      <a:endParaRPr lang="ar-SA" sz="2800"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solidFill>
                  </a:tcPr>
                </a:tc>
                <a:tc>
                  <a:txBody>
                    <a:bodyPr/>
                    <a:lstStyle/>
                    <a:p>
                      <a:pPr marL="111125" indent="0" algn="l" rtl="0"/>
                      <a:r>
                        <a:rPr lang="en-US" sz="2800" b="1" dirty="0" smtClean="0">
                          <a:solidFill>
                            <a:srgbClr val="000000"/>
                          </a:solidFill>
                          <a:effectLst>
                            <a:outerShdw blurRad="38100" dist="38100" dir="2700000" algn="tl">
                              <a:srgbClr val="000000">
                                <a:alpha val="43137"/>
                              </a:srgbClr>
                            </a:outerShdw>
                          </a:effectLst>
                        </a:rPr>
                        <a:t>&gt; 200 </a:t>
                      </a:r>
                      <a:r>
                        <a:rPr lang="en-US" sz="2800" b="1" dirty="0" err="1" smtClean="0">
                          <a:solidFill>
                            <a:srgbClr val="000000"/>
                          </a:solidFill>
                          <a:effectLst>
                            <a:outerShdw blurRad="38100" dist="38100" dir="2700000" algn="tl">
                              <a:srgbClr val="000000">
                                <a:alpha val="43137"/>
                              </a:srgbClr>
                            </a:outerShdw>
                          </a:effectLst>
                        </a:rPr>
                        <a:t>ng</a:t>
                      </a:r>
                      <a:r>
                        <a:rPr lang="en-US" sz="2800" b="1" dirty="0" smtClean="0">
                          <a:solidFill>
                            <a:srgbClr val="000000"/>
                          </a:solidFill>
                          <a:effectLst>
                            <a:outerShdw blurRad="38100" dist="38100" dir="2700000" algn="tl">
                              <a:srgbClr val="000000">
                                <a:alpha val="43137"/>
                              </a:srgbClr>
                            </a:outerShdw>
                          </a:effectLst>
                        </a:rPr>
                        <a:t>/ml</a:t>
                      </a:r>
                      <a:endParaRPr lang="ar-SA" sz="2800"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solidFill>
                  </a:tcPr>
                </a:tc>
              </a:tr>
              <a:tr h="1188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0000"/>
                          </a:solidFill>
                          <a:effectLst>
                            <a:outerShdw blurRad="38100" dist="38100" dir="2700000" algn="tl">
                              <a:srgbClr val="000000">
                                <a:alpha val="43137"/>
                              </a:srgbClr>
                            </a:outerShdw>
                          </a:effectLst>
                        </a:rPr>
                        <a:t>100% </a:t>
                      </a:r>
                      <a:r>
                        <a:rPr lang="en-US" sz="2800" b="1" dirty="0" smtClean="0">
                          <a:solidFill>
                            <a:srgbClr val="000000"/>
                          </a:solidFill>
                          <a:effectLst>
                            <a:outerShdw blurRad="38100" dist="38100" dir="2700000" algn="tl">
                              <a:srgbClr val="000000">
                                <a:alpha val="43137"/>
                              </a:srgbClr>
                            </a:outerShdw>
                          </a:effectLst>
                        </a:rPr>
                        <a:t>pituitary tumor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solidFill>
                  </a:tcPr>
                </a:tc>
                <a:tc>
                  <a:txBody>
                    <a:bodyPr/>
                    <a:lstStyle/>
                    <a:p>
                      <a:pPr marL="111125" indent="0" algn="l" rtl="0"/>
                      <a:r>
                        <a:rPr lang="en-US" sz="2800" b="1" dirty="0" smtClean="0">
                          <a:solidFill>
                            <a:srgbClr val="000000"/>
                          </a:solidFill>
                          <a:effectLst>
                            <a:outerShdw blurRad="38100" dist="38100" dir="2700000" algn="tl">
                              <a:srgbClr val="000000">
                                <a:alpha val="43137"/>
                              </a:srgbClr>
                            </a:outerShdw>
                          </a:effectLst>
                        </a:rPr>
                        <a:t>&gt; 300 </a:t>
                      </a:r>
                      <a:r>
                        <a:rPr lang="en-US" sz="2800" b="1" dirty="0" err="1" smtClean="0">
                          <a:solidFill>
                            <a:srgbClr val="000000"/>
                          </a:solidFill>
                          <a:effectLst>
                            <a:outerShdw blurRad="38100" dist="38100" dir="2700000" algn="tl">
                              <a:srgbClr val="000000">
                                <a:alpha val="43137"/>
                              </a:srgbClr>
                            </a:outerShdw>
                          </a:effectLst>
                        </a:rPr>
                        <a:t>ng</a:t>
                      </a:r>
                      <a:r>
                        <a:rPr lang="en-US" sz="2800" b="1" dirty="0" smtClean="0">
                          <a:solidFill>
                            <a:srgbClr val="000000"/>
                          </a:solidFill>
                          <a:effectLst>
                            <a:outerShdw blurRad="38100" dist="38100" dir="2700000" algn="tl">
                              <a:srgbClr val="000000">
                                <a:alpha val="43137"/>
                              </a:srgbClr>
                            </a:outerShdw>
                          </a:effectLst>
                        </a:rPr>
                        <a:t>/ml</a:t>
                      </a:r>
                      <a:endParaRPr lang="ar-SA" sz="2800"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solidFill>
                  </a:tcPr>
                </a:tc>
              </a:tr>
              <a:tr h="1188720">
                <a:tc gridSpan="2">
                  <a:txBody>
                    <a:bodyPr/>
                    <a:lstStyle/>
                    <a:p>
                      <a:pPr marL="111125"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000000"/>
                          </a:solidFill>
                          <a:effectLst>
                            <a:outerShdw blurRad="38100" dist="38100" dir="2700000" algn="tl">
                              <a:srgbClr val="000000">
                                <a:alpha val="43137"/>
                              </a:srgbClr>
                            </a:outerShdw>
                          </a:effectLst>
                        </a:rPr>
                        <a:t>Modest elevation can be associated with pituitary tumor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60000"/>
                        <a:lumOff val="40000"/>
                      </a:schemeClr>
                    </a:solidFill>
                  </a:tcPr>
                </a:tc>
              </a:tr>
            </a:tbl>
          </a:graphicData>
        </a:graphic>
      </p:graphicFrame>
    </p:spTree>
    <p:extLst>
      <p:ext uri="{BB962C8B-B14F-4D97-AF65-F5344CB8AC3E}">
        <p14:creationId xmlns:p14="http://schemas.microsoft.com/office/powerpoint/2010/main" val="2662247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140936000"/>
              </p:ext>
            </p:extLst>
          </p:nvPr>
        </p:nvGraphicFramePr>
        <p:xfrm>
          <a:off x="111512" y="1996069"/>
          <a:ext cx="8653346" cy="1438508"/>
        </p:xfrm>
        <a:graphic>
          <a:graphicData uri="http://schemas.openxmlformats.org/drawingml/2006/table">
            <a:tbl>
              <a:tblPr firstRow="1" firstCol="1" bandRow="1">
                <a:tableStyleId>{5C22544A-7EE6-4342-B048-85BDC9FD1C3A}</a:tableStyleId>
              </a:tblPr>
              <a:tblGrid>
                <a:gridCol w="1159726"/>
                <a:gridCol w="2051824"/>
                <a:gridCol w="1694986"/>
                <a:gridCol w="1873405"/>
                <a:gridCol w="1873405"/>
              </a:tblGrid>
              <a:tr h="956894">
                <a:tc>
                  <a:txBody>
                    <a:bodyPr/>
                    <a:lstStyle/>
                    <a:p>
                      <a:pPr algn="ctr" rtl="0">
                        <a:lnSpc>
                          <a:spcPct val="115000"/>
                        </a:lnSpc>
                        <a:spcAft>
                          <a:spcPts val="0"/>
                        </a:spcAft>
                      </a:pPr>
                      <a:r>
                        <a:rPr lang="en-US" sz="2000" dirty="0">
                          <a:effectLst/>
                        </a:rPr>
                        <a:t>   Units</a:t>
                      </a:r>
                      <a:endParaRPr lang="en-US" sz="2000" dirty="0">
                        <a:effectLst/>
                        <a:latin typeface="Calibri"/>
                        <a:ea typeface="Calibri"/>
                        <a:cs typeface="Arial"/>
                      </a:endParaRPr>
                    </a:p>
                  </a:txBody>
                  <a:tcPr marL="19050" marR="19050" marT="19050" marB="19050"/>
                </a:tc>
                <a:tc>
                  <a:txBody>
                    <a:bodyPr/>
                    <a:lstStyle/>
                    <a:p>
                      <a:pPr algn="ctr" rtl="0">
                        <a:lnSpc>
                          <a:spcPct val="115000"/>
                        </a:lnSpc>
                        <a:spcAft>
                          <a:spcPts val="0"/>
                        </a:spcAft>
                      </a:pPr>
                      <a:r>
                        <a:rPr lang="en-US" sz="2000" dirty="0" err="1">
                          <a:effectLst/>
                        </a:rPr>
                        <a:t>Nonpregnant</a:t>
                      </a:r>
                      <a:r>
                        <a:rPr lang="en-US" sz="2000" dirty="0">
                          <a:effectLst/>
                        </a:rPr>
                        <a:t> Female</a:t>
                      </a:r>
                      <a:endParaRPr lang="en-US" sz="2000" dirty="0">
                        <a:effectLst/>
                        <a:latin typeface="Calibri"/>
                        <a:ea typeface="Calibri"/>
                        <a:cs typeface="Arial"/>
                      </a:endParaRPr>
                    </a:p>
                  </a:txBody>
                  <a:tcPr marL="19050" marR="19050" marT="19050" marB="19050"/>
                </a:tc>
                <a:tc>
                  <a:txBody>
                    <a:bodyPr/>
                    <a:lstStyle/>
                    <a:p>
                      <a:pPr algn="ctr" rtl="0">
                        <a:lnSpc>
                          <a:spcPct val="115000"/>
                        </a:lnSpc>
                        <a:spcAft>
                          <a:spcPts val="0"/>
                        </a:spcAft>
                      </a:pPr>
                      <a:r>
                        <a:rPr lang="en-US" sz="2000" dirty="0">
                          <a:effectLst/>
                        </a:rPr>
                        <a:t>First Trimester</a:t>
                      </a:r>
                      <a:endParaRPr lang="en-US" sz="2000" dirty="0">
                        <a:effectLst/>
                        <a:latin typeface="Calibri"/>
                        <a:ea typeface="Calibri"/>
                        <a:cs typeface="Arial"/>
                      </a:endParaRPr>
                    </a:p>
                  </a:txBody>
                  <a:tcPr marL="19050" marR="19050" marT="19050" marB="19050"/>
                </a:tc>
                <a:tc>
                  <a:txBody>
                    <a:bodyPr/>
                    <a:lstStyle/>
                    <a:p>
                      <a:pPr algn="ctr" rtl="0">
                        <a:lnSpc>
                          <a:spcPct val="115000"/>
                        </a:lnSpc>
                        <a:spcAft>
                          <a:spcPts val="0"/>
                        </a:spcAft>
                      </a:pPr>
                      <a:r>
                        <a:rPr lang="en-US" sz="2000">
                          <a:effectLst/>
                        </a:rPr>
                        <a:t>Second Trimester</a:t>
                      </a:r>
                      <a:endParaRPr lang="en-US" sz="2000">
                        <a:effectLst/>
                        <a:latin typeface="Calibri"/>
                        <a:ea typeface="Calibri"/>
                        <a:cs typeface="Arial"/>
                      </a:endParaRPr>
                    </a:p>
                  </a:txBody>
                  <a:tcPr marL="19050" marR="19050" marT="19050" marB="19050"/>
                </a:tc>
                <a:tc>
                  <a:txBody>
                    <a:bodyPr/>
                    <a:lstStyle/>
                    <a:p>
                      <a:pPr algn="ctr" rtl="0">
                        <a:lnSpc>
                          <a:spcPct val="115000"/>
                        </a:lnSpc>
                        <a:spcAft>
                          <a:spcPts val="0"/>
                        </a:spcAft>
                      </a:pPr>
                      <a:r>
                        <a:rPr lang="en-US" sz="2000">
                          <a:effectLst/>
                        </a:rPr>
                        <a:t>Third Trimester</a:t>
                      </a:r>
                      <a:endParaRPr lang="en-US" sz="2000">
                        <a:effectLst/>
                        <a:latin typeface="Calibri"/>
                        <a:ea typeface="Calibri"/>
                        <a:cs typeface="Arial"/>
                      </a:endParaRPr>
                    </a:p>
                  </a:txBody>
                  <a:tcPr marL="19050" marR="19050" marT="19050" marB="19050"/>
                </a:tc>
              </a:tr>
              <a:tr h="481614">
                <a:tc>
                  <a:txBody>
                    <a:bodyPr/>
                    <a:lstStyle/>
                    <a:p>
                      <a:pPr algn="ctr" rtl="0">
                        <a:lnSpc>
                          <a:spcPct val="115000"/>
                        </a:lnSpc>
                        <a:spcAft>
                          <a:spcPts val="0"/>
                        </a:spcAft>
                      </a:pPr>
                      <a:r>
                        <a:rPr lang="en-US" sz="2000" dirty="0" err="1">
                          <a:effectLst/>
                        </a:rPr>
                        <a:t>ng</a:t>
                      </a:r>
                      <a:r>
                        <a:rPr lang="en-US" sz="2000" dirty="0">
                          <a:effectLst/>
                        </a:rPr>
                        <a:t>/mL</a:t>
                      </a:r>
                      <a:endParaRPr lang="en-US" sz="2000" dirty="0">
                        <a:effectLst/>
                        <a:latin typeface="Calibri"/>
                        <a:ea typeface="Calibri"/>
                        <a:cs typeface="Arial"/>
                      </a:endParaRPr>
                    </a:p>
                  </a:txBody>
                  <a:tcPr marL="19050" marR="19050" marT="19050" marB="19050"/>
                </a:tc>
                <a:tc>
                  <a:txBody>
                    <a:bodyPr/>
                    <a:lstStyle/>
                    <a:p>
                      <a:pPr algn="ctr" rtl="0">
                        <a:lnSpc>
                          <a:spcPct val="115000"/>
                        </a:lnSpc>
                        <a:spcAft>
                          <a:spcPts val="0"/>
                        </a:spcAft>
                      </a:pPr>
                      <a:r>
                        <a:rPr lang="en-US" sz="2000">
                          <a:effectLst/>
                        </a:rPr>
                        <a:t>0 - 20</a:t>
                      </a:r>
                      <a:endParaRPr lang="en-US" sz="2000">
                        <a:effectLst/>
                        <a:latin typeface="Calibri"/>
                        <a:ea typeface="Calibri"/>
                        <a:cs typeface="Arial"/>
                      </a:endParaRPr>
                    </a:p>
                  </a:txBody>
                  <a:tcPr marL="19050" marR="19050" marT="19050" marB="19050"/>
                </a:tc>
                <a:tc>
                  <a:txBody>
                    <a:bodyPr/>
                    <a:lstStyle/>
                    <a:p>
                      <a:pPr algn="ctr" rtl="0">
                        <a:lnSpc>
                          <a:spcPct val="115000"/>
                        </a:lnSpc>
                        <a:spcAft>
                          <a:spcPts val="0"/>
                        </a:spcAft>
                      </a:pPr>
                      <a:r>
                        <a:rPr lang="en-US" sz="2000">
                          <a:effectLst/>
                        </a:rPr>
                        <a:t>36 - 213</a:t>
                      </a:r>
                      <a:endParaRPr lang="en-US" sz="2000">
                        <a:effectLst/>
                        <a:latin typeface="Calibri"/>
                        <a:ea typeface="Calibri"/>
                        <a:cs typeface="Arial"/>
                      </a:endParaRPr>
                    </a:p>
                  </a:txBody>
                  <a:tcPr marL="19050" marR="19050" marT="19050" marB="19050"/>
                </a:tc>
                <a:tc>
                  <a:txBody>
                    <a:bodyPr/>
                    <a:lstStyle/>
                    <a:p>
                      <a:pPr algn="ctr" rtl="0">
                        <a:lnSpc>
                          <a:spcPct val="115000"/>
                        </a:lnSpc>
                        <a:spcAft>
                          <a:spcPts val="0"/>
                        </a:spcAft>
                      </a:pPr>
                      <a:r>
                        <a:rPr lang="en-US" sz="2000">
                          <a:effectLst/>
                        </a:rPr>
                        <a:t>110 - 330</a:t>
                      </a:r>
                      <a:endParaRPr lang="en-US" sz="2000">
                        <a:effectLst/>
                        <a:latin typeface="Calibri"/>
                        <a:ea typeface="Calibri"/>
                        <a:cs typeface="Arial"/>
                      </a:endParaRPr>
                    </a:p>
                  </a:txBody>
                  <a:tcPr marL="19050" marR="19050" marT="19050" marB="19050"/>
                </a:tc>
                <a:tc>
                  <a:txBody>
                    <a:bodyPr/>
                    <a:lstStyle/>
                    <a:p>
                      <a:pPr algn="ctr" rtl="0">
                        <a:lnSpc>
                          <a:spcPct val="115000"/>
                        </a:lnSpc>
                        <a:spcAft>
                          <a:spcPts val="0"/>
                        </a:spcAft>
                      </a:pPr>
                      <a:r>
                        <a:rPr lang="en-US" sz="2000" dirty="0">
                          <a:effectLst/>
                        </a:rPr>
                        <a:t>137 - 372</a:t>
                      </a:r>
                      <a:endParaRPr lang="en-US" sz="2000" dirty="0">
                        <a:effectLst/>
                        <a:latin typeface="Calibri"/>
                        <a:ea typeface="Calibri"/>
                        <a:cs typeface="Arial"/>
                      </a:endParaRPr>
                    </a:p>
                  </a:txBody>
                  <a:tcPr marL="19050" marR="19050" marT="19050" marB="19050"/>
                </a:tc>
              </a:tr>
            </a:tbl>
          </a:graphicData>
        </a:graphic>
      </p:graphicFrame>
      <p:sp>
        <p:nvSpPr>
          <p:cNvPr id="7" name="Rectangle 2"/>
          <p:cNvSpPr>
            <a:spLocks noChangeArrowheads="1"/>
          </p:cNvSpPr>
          <p:nvPr/>
        </p:nvSpPr>
        <p:spPr bwMode="auto">
          <a:xfrm>
            <a:off x="200720" y="989757"/>
            <a:ext cx="873140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FF"/>
                </a:solidFill>
                <a:effectLst/>
                <a:latin typeface="Calibri" pitchFamily="34" charset="0"/>
                <a:ea typeface="Times New Roman" pitchFamily="18" charset="0"/>
                <a:cs typeface="Arial" pitchFamily="34" charset="0"/>
              </a:rPr>
              <a:t>Prolactin (serum)  reference values</a:t>
            </a:r>
            <a:r>
              <a:rPr kumimoji="0" lang="en-US" sz="2800" b="1" i="0" u="none" strike="noStrike" cap="none" normalizeH="0" dirty="0" smtClean="0">
                <a:ln>
                  <a:noFill/>
                </a:ln>
                <a:solidFill>
                  <a:srgbClr val="0000FF"/>
                </a:solidFill>
                <a:effectLst/>
                <a:latin typeface="Calibri" pitchFamily="34" charset="0"/>
                <a:ea typeface="Times New Roman" pitchFamily="18" charset="0"/>
                <a:cs typeface="Arial" pitchFamily="34" charset="0"/>
              </a:rPr>
              <a:t> </a:t>
            </a:r>
            <a:r>
              <a:rPr kumimoji="0" lang="en-US" sz="2800" b="1" i="0" u="none" strike="noStrike" cap="none" normalizeH="0" baseline="0" dirty="0" smtClean="0">
                <a:ln>
                  <a:noFill/>
                </a:ln>
                <a:solidFill>
                  <a:srgbClr val="0000FF"/>
                </a:solidFill>
                <a:effectLst/>
                <a:latin typeface="Calibri" pitchFamily="34" charset="0"/>
                <a:ea typeface="Times New Roman" pitchFamily="18" charset="0"/>
                <a:cs typeface="Arial" pitchFamily="34" charset="0"/>
              </a:rPr>
              <a:t>in </a:t>
            </a:r>
            <a:r>
              <a:rPr kumimoji="0" lang="en-US" sz="2800" b="1" i="0" u="none" strike="noStrike" cap="none" normalizeH="0" baseline="0" dirty="0" err="1" smtClean="0">
                <a:ln>
                  <a:noFill/>
                </a:ln>
                <a:solidFill>
                  <a:srgbClr val="0000FF"/>
                </a:solidFill>
                <a:effectLst/>
                <a:latin typeface="Calibri" pitchFamily="34" charset="0"/>
                <a:ea typeface="Times New Roman" pitchFamily="18" charset="0"/>
                <a:cs typeface="Arial" pitchFamily="34" charset="0"/>
              </a:rPr>
              <a:t>Nonpregnant</a:t>
            </a:r>
            <a:r>
              <a:rPr kumimoji="0" lang="en-US" sz="2800" b="1" i="0" u="none" strike="noStrike" cap="none" normalizeH="0" dirty="0" smtClean="0">
                <a:ln>
                  <a:noFill/>
                </a:ln>
                <a:solidFill>
                  <a:srgbClr val="0000FF"/>
                </a:solidFill>
                <a:effectLst/>
                <a:latin typeface="Calibri" pitchFamily="34" charset="0"/>
                <a:ea typeface="Times New Roman" pitchFamily="18" charset="0"/>
                <a:cs typeface="Arial" pitchFamily="34" charset="0"/>
              </a:rPr>
              <a:t> and in pregnancy stages </a:t>
            </a:r>
            <a:endParaRPr kumimoji="0" lang="en-US" sz="2800" b="0" i="0" u="none" strike="noStrike" cap="none" normalizeH="0" baseline="0" dirty="0" smtClean="0">
              <a:ln>
                <a:noFill/>
              </a:ln>
              <a:solidFill>
                <a:srgbClr val="0000FF"/>
              </a:solidFill>
              <a:effectLst/>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568390"/>
            <a:ext cx="5370106" cy="328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6940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307975" y="244669"/>
            <a:ext cx="7083425" cy="1030287"/>
          </a:xfrm>
        </p:spPr>
        <p:txBody>
          <a:bodyPr/>
          <a:lstStyle/>
          <a:p>
            <a:r>
              <a:rPr lang="en-GB" dirty="0" err="1" smtClean="0">
                <a:solidFill>
                  <a:srgbClr val="FF0000"/>
                </a:solidFill>
                <a:effectLst>
                  <a:outerShdw blurRad="38100" dist="38100" dir="2700000" algn="tl">
                    <a:srgbClr val="000000">
                      <a:alpha val="43137"/>
                    </a:srgbClr>
                  </a:outerShdw>
                </a:effectLst>
              </a:rPr>
              <a:t>Hyperprolactinemia</a:t>
            </a:r>
            <a:r>
              <a:rPr lang="en-GB" dirty="0" smtClean="0">
                <a:solidFill>
                  <a:srgbClr val="FF0000"/>
                </a:solidFill>
                <a:effectLst>
                  <a:outerShdw blurRad="38100" dist="38100" dir="2700000" algn="tl">
                    <a:srgbClr val="000000">
                      <a:alpha val="43137"/>
                    </a:srgbClr>
                  </a:outerShdw>
                </a:effectLst>
              </a:rPr>
              <a:t> may clinically present as:</a:t>
            </a:r>
            <a:endParaRPr lang="en-US" dirty="0">
              <a:solidFill>
                <a:srgbClr val="FF0000"/>
              </a:solidFill>
              <a:effectLst>
                <a:outerShdw blurRad="38100" dist="38100" dir="2700000" algn="tl">
                  <a:srgbClr val="000000">
                    <a:alpha val="43137"/>
                  </a:srgbClr>
                </a:outerShdw>
              </a:effectLst>
            </a:endParaRPr>
          </a:p>
        </p:txBody>
      </p:sp>
      <p:sp>
        <p:nvSpPr>
          <p:cNvPr id="4" name="Text Box 2"/>
          <p:cNvSpPr txBox="1">
            <a:spLocks noChangeArrowheads="1"/>
          </p:cNvSpPr>
          <p:nvPr/>
        </p:nvSpPr>
        <p:spPr bwMode="auto">
          <a:xfrm>
            <a:off x="492512" y="1691078"/>
            <a:ext cx="7086600" cy="4401205"/>
          </a:xfrm>
          <a:prstGeom prst="rect">
            <a:avLst/>
          </a:prstGeom>
          <a:noFill/>
          <a:ln w="9525">
            <a:noFill/>
            <a:miter lim="800000"/>
            <a:headEnd/>
            <a:tailEnd/>
          </a:ln>
        </p:spPr>
        <p:txBody>
          <a:bodyPr wrap="square">
            <a:spAutoFit/>
          </a:bodyPr>
          <a:lstStyle/>
          <a:p>
            <a:pPr marL="346075" indent="-346075" algn="l" rtl="0">
              <a:spcBef>
                <a:spcPct val="50000"/>
              </a:spcBef>
              <a:buFont typeface="Wingdings" pitchFamily="2" charset="2"/>
              <a:buChar char="§"/>
            </a:pPr>
            <a:r>
              <a:rPr lang="en-GB" sz="2800" dirty="0" smtClean="0">
                <a:effectLst>
                  <a:outerShdw blurRad="38100" dist="38100" dir="2700000" algn="tl">
                    <a:srgbClr val="000000">
                      <a:alpha val="43137"/>
                    </a:srgbClr>
                  </a:outerShdw>
                </a:effectLst>
                <a:latin typeface="Arial Rounded MT Bold" pitchFamily="34" charset="0"/>
              </a:rPr>
              <a:t>Amenorrhea</a:t>
            </a:r>
          </a:p>
          <a:p>
            <a:pPr marL="346075" indent="-346075">
              <a:spcBef>
                <a:spcPct val="50000"/>
              </a:spcBef>
              <a:buFont typeface="Wingdings" pitchFamily="2" charset="2"/>
              <a:buChar char="§"/>
            </a:pPr>
            <a:r>
              <a:rPr lang="en-US" sz="2800" dirty="0" err="1" smtClean="0">
                <a:effectLst>
                  <a:outerShdw blurRad="38100" dist="38100" dir="2700000" algn="tl">
                    <a:srgbClr val="000000">
                      <a:alpha val="43137"/>
                    </a:srgbClr>
                  </a:outerShdw>
                </a:effectLst>
                <a:latin typeface="Arial Rounded MT Bold" pitchFamily="34" charset="0"/>
              </a:rPr>
              <a:t>Galactorrhea</a:t>
            </a:r>
            <a:endParaRPr lang="en-US" sz="2800" dirty="0" smtClean="0">
              <a:effectLst>
                <a:outerShdw blurRad="38100" dist="38100" dir="2700000" algn="tl">
                  <a:srgbClr val="000000">
                    <a:alpha val="43137"/>
                  </a:srgbClr>
                </a:outerShdw>
              </a:effectLst>
              <a:latin typeface="Arial Rounded MT Bold" pitchFamily="34" charset="0"/>
            </a:endParaRPr>
          </a:p>
          <a:p>
            <a:pPr marL="346075" indent="-346075">
              <a:spcBef>
                <a:spcPct val="50000"/>
              </a:spcBef>
              <a:buFont typeface="Wingdings" pitchFamily="2" charset="2"/>
              <a:buChar char="§"/>
            </a:pPr>
            <a:r>
              <a:rPr lang="en-GB" sz="2800" dirty="0" smtClean="0">
                <a:effectLst>
                  <a:outerShdw blurRad="38100" dist="38100" dir="2700000" algn="tl">
                    <a:srgbClr val="000000">
                      <a:alpha val="43137"/>
                    </a:srgbClr>
                  </a:outerShdw>
                </a:effectLst>
                <a:latin typeface="Arial Rounded MT Bold" pitchFamily="34" charset="0"/>
              </a:rPr>
              <a:t>Infertility</a:t>
            </a:r>
          </a:p>
          <a:p>
            <a:pPr marL="346075" indent="-346075">
              <a:spcBef>
                <a:spcPct val="50000"/>
              </a:spcBef>
              <a:buFont typeface="Wingdings" pitchFamily="2" charset="2"/>
              <a:buChar char="§"/>
            </a:pPr>
            <a:r>
              <a:rPr lang="en-GB" sz="2800" dirty="0" err="1" smtClean="0">
                <a:effectLst>
                  <a:outerShdw blurRad="38100" dist="38100" dir="2700000" algn="tl">
                    <a:srgbClr val="000000">
                      <a:alpha val="43137"/>
                    </a:srgbClr>
                  </a:outerShdw>
                </a:effectLst>
                <a:latin typeface="Arial Rounded MT Bold" pitchFamily="34" charset="0"/>
              </a:rPr>
              <a:t>Osteoprosis</a:t>
            </a:r>
            <a:endParaRPr lang="en-US" sz="2800" dirty="0">
              <a:effectLst>
                <a:outerShdw blurRad="38100" dist="38100" dir="2700000" algn="tl">
                  <a:srgbClr val="000000">
                    <a:alpha val="43137"/>
                  </a:srgbClr>
                </a:outerShdw>
              </a:effectLst>
              <a:latin typeface="Arial Rounded MT Bold" pitchFamily="34" charset="0"/>
            </a:endParaRPr>
          </a:p>
          <a:p>
            <a:pPr marL="346075" indent="-346075" algn="l" rtl="0">
              <a:spcBef>
                <a:spcPct val="50000"/>
              </a:spcBef>
              <a:buFont typeface="Wingdings" pitchFamily="2" charset="2"/>
              <a:buChar char="§"/>
            </a:pPr>
            <a:r>
              <a:rPr lang="en-US" sz="2800" dirty="0" smtClean="0">
                <a:solidFill>
                  <a:srgbClr val="0000FF"/>
                </a:solidFill>
                <a:effectLst>
                  <a:outerShdw blurRad="38100" dist="38100" dir="2700000" algn="tl">
                    <a:srgbClr val="000000">
                      <a:alpha val="43137"/>
                    </a:srgbClr>
                  </a:outerShdw>
                </a:effectLst>
                <a:latin typeface="Arial Rounded MT Bold" pitchFamily="34" charset="0"/>
              </a:rPr>
              <a:t>Impotence</a:t>
            </a:r>
          </a:p>
          <a:p>
            <a:pPr marL="346075" indent="-346075" algn="l" rtl="0">
              <a:spcBef>
                <a:spcPct val="50000"/>
              </a:spcBef>
              <a:buFont typeface="Wingdings" pitchFamily="2" charset="2"/>
              <a:buChar char="§"/>
            </a:pPr>
            <a:r>
              <a:rPr lang="en-US" sz="2800" dirty="0" err="1" smtClean="0">
                <a:solidFill>
                  <a:srgbClr val="0000FF"/>
                </a:solidFill>
                <a:effectLst>
                  <a:outerShdw blurRad="38100" dist="38100" dir="2700000" algn="tl">
                    <a:srgbClr val="000000">
                      <a:alpha val="43137"/>
                    </a:srgbClr>
                  </a:outerShdw>
                </a:effectLst>
                <a:latin typeface="Arial Rounded MT Bold" pitchFamily="34" charset="0"/>
              </a:rPr>
              <a:t>Erectil</a:t>
            </a:r>
            <a:r>
              <a:rPr lang="en-US" sz="2800" dirty="0" smtClean="0">
                <a:solidFill>
                  <a:srgbClr val="0000FF"/>
                </a:solidFill>
                <a:effectLst>
                  <a:outerShdw blurRad="38100" dist="38100" dir="2700000" algn="tl">
                    <a:srgbClr val="000000">
                      <a:alpha val="43137"/>
                    </a:srgbClr>
                  </a:outerShdw>
                </a:effectLst>
                <a:latin typeface="Arial Rounded MT Bold" pitchFamily="34" charset="0"/>
              </a:rPr>
              <a:t> dysfunction</a:t>
            </a:r>
            <a:endParaRPr lang="en-US" sz="2800" dirty="0">
              <a:solidFill>
                <a:srgbClr val="0000FF"/>
              </a:solidFill>
              <a:effectLst>
                <a:outerShdw blurRad="38100" dist="38100" dir="2700000" algn="tl">
                  <a:srgbClr val="000000">
                    <a:alpha val="43137"/>
                  </a:srgbClr>
                </a:outerShdw>
              </a:effectLst>
              <a:latin typeface="Arial Rounded MT Bold" pitchFamily="34" charset="0"/>
            </a:endParaRPr>
          </a:p>
          <a:p>
            <a:pPr marL="346075" indent="-346075" algn="l" rtl="0">
              <a:spcBef>
                <a:spcPct val="50000"/>
              </a:spcBef>
              <a:buFont typeface="Wingdings" pitchFamily="2" charset="2"/>
              <a:buChar char="§"/>
            </a:pPr>
            <a:r>
              <a:rPr lang="en-US" sz="2800" dirty="0" smtClean="0">
                <a:solidFill>
                  <a:srgbClr val="0000FF"/>
                </a:solidFill>
                <a:effectLst>
                  <a:outerShdw blurRad="38100" dist="38100" dir="2700000" algn="tl">
                    <a:srgbClr val="000000">
                      <a:alpha val="43137"/>
                    </a:srgbClr>
                  </a:outerShdw>
                </a:effectLst>
                <a:latin typeface="Arial Rounded MT Bold" pitchFamily="34" charset="0"/>
              </a:rPr>
              <a:t>Infertility</a:t>
            </a:r>
            <a:endParaRPr lang="en-US" sz="2800" dirty="0">
              <a:solidFill>
                <a:srgbClr val="0000FF"/>
              </a:solidFill>
              <a:effectLst>
                <a:outerShdw blurRad="38100" dist="38100" dir="2700000" algn="tl">
                  <a:srgbClr val="000000">
                    <a:alpha val="43137"/>
                  </a:srgbClr>
                </a:outerShdw>
              </a:effectLst>
              <a:latin typeface="Arial Rounded MT Bold" pitchFamily="34" charset="0"/>
            </a:endParaRPr>
          </a:p>
        </p:txBody>
      </p:sp>
      <p:sp>
        <p:nvSpPr>
          <p:cNvPr id="5" name="Right Brace 4"/>
          <p:cNvSpPr/>
          <p:nvPr/>
        </p:nvSpPr>
        <p:spPr bwMode="auto">
          <a:xfrm>
            <a:off x="5791200" y="1752600"/>
            <a:ext cx="685800" cy="2286000"/>
          </a:xfrm>
          <a:prstGeom prst="righ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endParaRPr>
          </a:p>
        </p:txBody>
      </p:sp>
      <p:sp>
        <p:nvSpPr>
          <p:cNvPr id="6" name="Right Brace 5"/>
          <p:cNvSpPr/>
          <p:nvPr/>
        </p:nvSpPr>
        <p:spPr bwMode="auto">
          <a:xfrm>
            <a:off x="5791200" y="4114800"/>
            <a:ext cx="685800" cy="1981200"/>
          </a:xfrm>
          <a:prstGeom prst="righ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endParaRPr>
          </a:p>
        </p:txBody>
      </p:sp>
      <p:sp>
        <p:nvSpPr>
          <p:cNvPr id="7" name="TextBox 6"/>
          <p:cNvSpPr txBox="1"/>
          <p:nvPr/>
        </p:nvSpPr>
        <p:spPr>
          <a:xfrm>
            <a:off x="6629400" y="2662535"/>
            <a:ext cx="1524000" cy="461665"/>
          </a:xfrm>
          <a:prstGeom prst="rect">
            <a:avLst/>
          </a:prstGeom>
          <a:noFill/>
        </p:spPr>
        <p:txBody>
          <a:bodyPr wrap="square" rtlCol="1">
            <a:spAutoFit/>
          </a:bodyPr>
          <a:lstStyle/>
          <a:p>
            <a:pPr algn="ctr"/>
            <a:r>
              <a:rPr lang="en-GB" sz="2400" dirty="0" smtClean="0">
                <a:solidFill>
                  <a:srgbClr val="000000"/>
                </a:solidFill>
                <a:effectLst>
                  <a:outerShdw blurRad="38100" dist="38100" dir="2700000" algn="tl">
                    <a:srgbClr val="000000">
                      <a:alpha val="43137"/>
                    </a:srgbClr>
                  </a:outerShdw>
                </a:effectLst>
              </a:rPr>
              <a:t>Females</a:t>
            </a:r>
            <a:endParaRPr lang="ar-SA" sz="2400" dirty="0">
              <a:solidFill>
                <a:srgbClr val="000000"/>
              </a:solidFill>
              <a:effectLst>
                <a:outerShdw blurRad="38100" dist="38100" dir="2700000" algn="tl">
                  <a:srgbClr val="000000">
                    <a:alpha val="43137"/>
                  </a:srgbClr>
                </a:outerShdw>
              </a:effectLst>
            </a:endParaRPr>
          </a:p>
        </p:txBody>
      </p:sp>
      <p:sp>
        <p:nvSpPr>
          <p:cNvPr id="8" name="TextBox 7"/>
          <p:cNvSpPr txBox="1"/>
          <p:nvPr/>
        </p:nvSpPr>
        <p:spPr>
          <a:xfrm>
            <a:off x="6629400" y="4876800"/>
            <a:ext cx="1524000" cy="461665"/>
          </a:xfrm>
          <a:prstGeom prst="rect">
            <a:avLst/>
          </a:prstGeom>
          <a:noFill/>
        </p:spPr>
        <p:txBody>
          <a:bodyPr wrap="square" rtlCol="1">
            <a:spAutoFit/>
          </a:bodyPr>
          <a:lstStyle/>
          <a:p>
            <a:pPr algn="ctr"/>
            <a:r>
              <a:rPr lang="en-GB" sz="2400" dirty="0" smtClean="0">
                <a:solidFill>
                  <a:srgbClr val="0000FF"/>
                </a:solidFill>
                <a:effectLst>
                  <a:outerShdw blurRad="38100" dist="38100" dir="2700000" algn="tl">
                    <a:srgbClr val="000000">
                      <a:alpha val="43137"/>
                    </a:srgbClr>
                  </a:outerShdw>
                </a:effectLst>
              </a:rPr>
              <a:t>Males</a:t>
            </a:r>
            <a:endParaRPr lang="ar-SA" sz="2400"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6407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35539" y="300014"/>
            <a:ext cx="1327608" cy="769441"/>
          </a:xfrm>
          <a:prstGeom prst="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wrap="non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en-GB"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rial" pitchFamily="34" charset="0"/>
              </a:rPr>
              <a:t>PRL</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4" name="TextBox 3"/>
          <p:cNvSpPr txBox="1"/>
          <p:nvPr/>
        </p:nvSpPr>
        <p:spPr>
          <a:xfrm>
            <a:off x="231413" y="1595735"/>
            <a:ext cx="3126177" cy="461665"/>
          </a:xfrm>
          <a:prstGeom prst="rect">
            <a:avLst/>
          </a:prstGeom>
        </p:spPr>
        <p:style>
          <a:lnRef idx="0">
            <a:schemeClr val="accent5"/>
          </a:lnRef>
          <a:fillRef idx="3">
            <a:schemeClr val="accent5"/>
          </a:fillRef>
          <a:effectRef idx="3">
            <a:schemeClr val="accent5"/>
          </a:effectRef>
          <a:fontRef idx="minor">
            <a:schemeClr val="lt1"/>
          </a:fontRef>
        </p:style>
        <p:txBody>
          <a:bodyPr wrap="none" rtlCol="1">
            <a:spAutoFit/>
          </a:bodyPr>
          <a:lstStyle/>
          <a:p>
            <a:pPr algn="ctr">
              <a:spcBef>
                <a:spcPct val="50000"/>
              </a:spcBef>
            </a:pP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sym typeface="Symbol"/>
              </a:rPr>
              <a:t> </a:t>
            </a: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High (&gt; 23 </a:t>
            </a:r>
            <a:r>
              <a:rPr lang="en-US" sz="24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ng</a:t>
            </a: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/ml)</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5817855" y="1595735"/>
            <a:ext cx="3047630" cy="461665"/>
          </a:xfrm>
          <a:prstGeom prst="rect">
            <a:avLst/>
          </a:prstGeom>
          <a:solidFill>
            <a:srgbClr val="92D050"/>
          </a:solidFill>
        </p:spPr>
        <p:style>
          <a:lnRef idx="0">
            <a:schemeClr val="accent5"/>
          </a:lnRef>
          <a:fillRef idx="3">
            <a:schemeClr val="accent5"/>
          </a:fillRef>
          <a:effectRef idx="3">
            <a:schemeClr val="accent5"/>
          </a:effectRef>
          <a:fontRef idx="minor">
            <a:schemeClr val="lt1"/>
          </a:fontRef>
        </p:style>
        <p:txBody>
          <a:bodyPr wrap="none" rtlCol="1">
            <a:spAutoFit/>
          </a:bodyPr>
          <a:lstStyle/>
          <a:p>
            <a:pPr algn="ctr">
              <a:spcBef>
                <a:spcPct val="50000"/>
              </a:spcBef>
            </a:pP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Normal (&lt; 23 </a:t>
            </a:r>
            <a:r>
              <a:rPr lang="en-US" sz="24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ng</a:t>
            </a: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/ml)</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23" name="Elbow Connector 22"/>
          <p:cNvCxnSpPr>
            <a:stCxn id="3" idx="2"/>
            <a:endCxn id="5" idx="0"/>
          </p:cNvCxnSpPr>
          <p:nvPr/>
        </p:nvCxnSpPr>
        <p:spPr bwMode="auto">
          <a:xfrm rot="16200000" flipH="1">
            <a:off x="5707366" y="-38569"/>
            <a:ext cx="526280" cy="2742327"/>
          </a:xfrm>
          <a:prstGeom prst="curvedConnector3">
            <a:avLst>
              <a:gd name="adj1" fmla="val 50000"/>
            </a:avLst>
          </a:prstGeom>
          <a:solidFill>
            <a:schemeClr val="accent1"/>
          </a:solidFill>
          <a:ln w="57150" cap="flat" cmpd="sng" algn="ctr">
            <a:solidFill>
              <a:srgbClr val="FF0000"/>
            </a:solidFill>
            <a:prstDash val="solid"/>
            <a:round/>
            <a:headEnd type="none" w="med" len="med"/>
            <a:tailEnd type="triangle" w="med" len="med"/>
          </a:ln>
          <a:effectLst/>
        </p:spPr>
      </p:cxnSp>
      <p:cxnSp>
        <p:nvCxnSpPr>
          <p:cNvPr id="25" name="Shape 24"/>
          <p:cNvCxnSpPr>
            <a:stCxn id="3" idx="2"/>
            <a:endCxn id="4" idx="0"/>
          </p:cNvCxnSpPr>
          <p:nvPr/>
        </p:nvCxnSpPr>
        <p:spPr bwMode="auto">
          <a:xfrm rot="5400000">
            <a:off x="2933783" y="-69825"/>
            <a:ext cx="526280" cy="2804841"/>
          </a:xfrm>
          <a:prstGeom prst="curvedConnector3">
            <a:avLst>
              <a:gd name="adj1" fmla="val 50000"/>
            </a:avLst>
          </a:prstGeom>
          <a:solidFill>
            <a:schemeClr val="accent1"/>
          </a:solidFill>
          <a:ln w="57150" cap="flat" cmpd="sng" algn="ctr">
            <a:solidFill>
              <a:srgbClr val="FF0000"/>
            </a:solidFill>
            <a:prstDash val="solid"/>
            <a:round/>
            <a:headEnd type="none" w="med" len="med"/>
            <a:tailEnd type="triangle" w="med" len="med"/>
          </a:ln>
          <a:effectLst/>
        </p:spPr>
      </p:cxnSp>
      <p:sp>
        <p:nvSpPr>
          <p:cNvPr id="27" name="TextBox 26"/>
          <p:cNvSpPr txBox="1"/>
          <p:nvPr/>
        </p:nvSpPr>
        <p:spPr>
          <a:xfrm>
            <a:off x="2426836" y="2738735"/>
            <a:ext cx="902811" cy="523220"/>
          </a:xfrm>
          <a:prstGeom prst="rect">
            <a:avLst/>
          </a:prstGeom>
        </p:spPr>
        <p:style>
          <a:lnRef idx="0">
            <a:schemeClr val="accent5"/>
          </a:lnRef>
          <a:fillRef idx="3">
            <a:schemeClr val="accent5"/>
          </a:fillRef>
          <a:effectRef idx="3">
            <a:schemeClr val="accent5"/>
          </a:effectRef>
          <a:fontRef idx="minor">
            <a:schemeClr val="lt1"/>
          </a:fontRef>
        </p:style>
        <p:txBody>
          <a:bodyPr wrap="none" rtlCol="1">
            <a:spAutoFit/>
          </a:bodyPr>
          <a:lstStyle/>
          <a:p>
            <a:pPr algn="ctr">
              <a:spcBef>
                <a:spcPct val="50000"/>
              </a:spcBef>
            </a:pP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TSH</a:t>
            </a:r>
            <a:endPar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30" name="Shape 24"/>
          <p:cNvCxnSpPr>
            <a:stCxn id="4" idx="2"/>
            <a:endCxn id="27" idx="0"/>
          </p:cNvCxnSpPr>
          <p:nvPr/>
        </p:nvCxnSpPr>
        <p:spPr bwMode="auto">
          <a:xfrm rot="16200000" flipH="1">
            <a:off x="1995705" y="1856197"/>
            <a:ext cx="681335" cy="1083740"/>
          </a:xfrm>
          <a:prstGeom prst="curvedConnector3">
            <a:avLst>
              <a:gd name="adj1" fmla="val 50000"/>
            </a:avLst>
          </a:prstGeom>
          <a:solidFill>
            <a:schemeClr val="accent1"/>
          </a:solidFill>
          <a:ln w="57150" cap="flat" cmpd="sng" algn="ctr">
            <a:solidFill>
              <a:srgbClr val="FF0000"/>
            </a:solidFill>
            <a:prstDash val="solid"/>
            <a:round/>
            <a:headEnd type="none" w="med" len="med"/>
            <a:tailEnd type="triangle" w="med" len="med"/>
          </a:ln>
          <a:effectLst/>
        </p:spPr>
      </p:cxnSp>
      <p:sp>
        <p:nvSpPr>
          <p:cNvPr id="42" name="TextBox 41"/>
          <p:cNvSpPr txBox="1"/>
          <p:nvPr/>
        </p:nvSpPr>
        <p:spPr>
          <a:xfrm>
            <a:off x="1017255" y="3729335"/>
            <a:ext cx="1245855" cy="461665"/>
          </a:xfrm>
          <a:prstGeom prst="rect">
            <a:avLst/>
          </a:prstGeom>
        </p:spPr>
        <p:style>
          <a:lnRef idx="0">
            <a:schemeClr val="accent5"/>
          </a:lnRef>
          <a:fillRef idx="3">
            <a:schemeClr val="accent5"/>
          </a:fillRef>
          <a:effectRef idx="3">
            <a:schemeClr val="accent5"/>
          </a:effectRef>
          <a:fontRef idx="minor">
            <a:schemeClr val="lt1"/>
          </a:fontRef>
        </p:style>
        <p:txBody>
          <a:bodyPr wrap="none" rtlCol="1">
            <a:spAutoFit/>
          </a:bodyPr>
          <a:lstStyle/>
          <a:p>
            <a:pPr algn="ctr">
              <a:spcBef>
                <a:spcPct val="50000"/>
              </a:spcBef>
            </a:pP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sym typeface="Symbol"/>
              </a:rPr>
              <a:t>Normal</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5" name="TextBox 44"/>
          <p:cNvSpPr txBox="1"/>
          <p:nvPr/>
        </p:nvSpPr>
        <p:spPr>
          <a:xfrm>
            <a:off x="6550509" y="3729335"/>
            <a:ext cx="867546" cy="461665"/>
          </a:xfrm>
          <a:prstGeom prst="rect">
            <a:avLst/>
          </a:prstGeom>
        </p:spPr>
        <p:style>
          <a:lnRef idx="0">
            <a:schemeClr val="accent5"/>
          </a:lnRef>
          <a:fillRef idx="3">
            <a:schemeClr val="accent5"/>
          </a:fillRef>
          <a:effectRef idx="3">
            <a:schemeClr val="accent5"/>
          </a:effectRef>
          <a:fontRef idx="minor">
            <a:schemeClr val="lt1"/>
          </a:fontRef>
        </p:style>
        <p:txBody>
          <a:bodyPr wrap="none" rtlCol="1">
            <a:spAutoFit/>
          </a:bodyPr>
          <a:lstStyle/>
          <a:p>
            <a:pPr algn="ctr">
              <a:spcBef>
                <a:spcPct val="50000"/>
              </a:spcBef>
            </a:pPr>
            <a:r>
              <a:rPr lang="en-US" sz="2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High</a:t>
            </a:r>
            <a:endParaRPr lang="en-US" sz="2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46" name="Shape 24"/>
          <p:cNvCxnSpPr>
            <a:stCxn id="27" idx="2"/>
            <a:endCxn id="42" idx="0"/>
          </p:cNvCxnSpPr>
          <p:nvPr/>
        </p:nvCxnSpPr>
        <p:spPr bwMode="auto">
          <a:xfrm rot="5400000">
            <a:off x="2025523" y="2876616"/>
            <a:ext cx="467380" cy="1238059"/>
          </a:xfrm>
          <a:prstGeom prst="curvedConnector3">
            <a:avLst>
              <a:gd name="adj1" fmla="val 50000"/>
            </a:avLst>
          </a:prstGeom>
          <a:solidFill>
            <a:schemeClr val="accent1"/>
          </a:solidFill>
          <a:ln w="57150" cap="flat" cmpd="sng" algn="ctr">
            <a:solidFill>
              <a:srgbClr val="FF0000"/>
            </a:solidFill>
            <a:prstDash val="solid"/>
            <a:round/>
            <a:headEnd type="none" w="med" len="med"/>
            <a:tailEnd type="triangle" w="med" len="med"/>
          </a:ln>
          <a:effectLst/>
        </p:spPr>
      </p:cxnSp>
      <p:cxnSp>
        <p:nvCxnSpPr>
          <p:cNvPr id="49" name="Shape 24"/>
          <p:cNvCxnSpPr>
            <a:stCxn id="27" idx="2"/>
            <a:endCxn id="45" idx="0"/>
          </p:cNvCxnSpPr>
          <p:nvPr/>
        </p:nvCxnSpPr>
        <p:spPr bwMode="auto">
          <a:xfrm rot="16200000" flipH="1">
            <a:off x="4697572" y="1442625"/>
            <a:ext cx="467380" cy="4106040"/>
          </a:xfrm>
          <a:prstGeom prst="curvedConnector3">
            <a:avLst>
              <a:gd name="adj1" fmla="val 50000"/>
            </a:avLst>
          </a:prstGeom>
          <a:solidFill>
            <a:schemeClr val="accent1"/>
          </a:solidFill>
          <a:ln w="57150" cap="flat" cmpd="sng" algn="ctr">
            <a:solidFill>
              <a:srgbClr val="FF0000"/>
            </a:solidFill>
            <a:prstDash val="solid"/>
            <a:round/>
            <a:headEnd type="none" w="med" len="med"/>
            <a:tailEnd type="triangle" w="med" len="med"/>
          </a:ln>
          <a:effectLst/>
        </p:spPr>
      </p:cxnSp>
      <p:sp>
        <p:nvSpPr>
          <p:cNvPr id="59" name="TextBox 58"/>
          <p:cNvSpPr txBox="1"/>
          <p:nvPr/>
        </p:nvSpPr>
        <p:spPr>
          <a:xfrm>
            <a:off x="1534375" y="4800600"/>
            <a:ext cx="1636987" cy="461665"/>
          </a:xfrm>
          <a:prstGeom prst="rect">
            <a:avLst/>
          </a:prstGeom>
        </p:spPr>
        <p:style>
          <a:lnRef idx="0">
            <a:schemeClr val="accent5"/>
          </a:lnRef>
          <a:fillRef idx="3">
            <a:schemeClr val="accent5"/>
          </a:fillRef>
          <a:effectRef idx="3">
            <a:schemeClr val="accent5"/>
          </a:effectRef>
          <a:fontRef idx="minor">
            <a:schemeClr val="lt1"/>
          </a:fontRef>
        </p:style>
        <p:txBody>
          <a:bodyPr wrap="none" rtlCol="1">
            <a:spAutoFit/>
          </a:bodyPr>
          <a:lstStyle/>
          <a:p>
            <a:pPr algn="ctr">
              <a:spcBef>
                <a:spcPct val="50000"/>
              </a:spcBef>
            </a:pPr>
            <a:r>
              <a:rPr lang="en-US" sz="2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MRI or CT</a:t>
            </a:r>
            <a:endParaRPr lang="en-US" sz="2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60" name="TextBox 59"/>
          <p:cNvSpPr txBox="1"/>
          <p:nvPr/>
        </p:nvSpPr>
        <p:spPr>
          <a:xfrm>
            <a:off x="5970255" y="4800600"/>
            <a:ext cx="2526654" cy="461665"/>
          </a:xfrm>
          <a:prstGeom prst="rect">
            <a:avLst/>
          </a:prstGeom>
        </p:spPr>
        <p:style>
          <a:lnRef idx="0">
            <a:schemeClr val="accent5"/>
          </a:lnRef>
          <a:fillRef idx="3">
            <a:schemeClr val="accent5"/>
          </a:fillRef>
          <a:effectRef idx="3">
            <a:schemeClr val="accent5"/>
          </a:effectRef>
          <a:fontRef idx="minor">
            <a:schemeClr val="lt1"/>
          </a:fontRef>
        </p:style>
        <p:txBody>
          <a:bodyPr wrap="none" rtlCol="1">
            <a:spAutoFit/>
          </a:bodyPr>
          <a:lstStyle/>
          <a:p>
            <a:pPr algn="ctr">
              <a:spcBef>
                <a:spcPts val="0"/>
              </a:spcBef>
            </a:pPr>
            <a:r>
              <a:rPr lang="en-US" sz="2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Hypothyroidism</a:t>
            </a:r>
            <a:endParaRPr lang="en-US" sz="2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61" name="Shape 24"/>
          <p:cNvCxnSpPr>
            <a:stCxn id="42" idx="2"/>
            <a:endCxn id="59" idx="0"/>
          </p:cNvCxnSpPr>
          <p:nvPr/>
        </p:nvCxnSpPr>
        <p:spPr bwMode="auto">
          <a:xfrm rot="16200000" flipH="1">
            <a:off x="1691726" y="4139457"/>
            <a:ext cx="609600" cy="712686"/>
          </a:xfrm>
          <a:prstGeom prst="curvedConnector3">
            <a:avLst>
              <a:gd name="adj1" fmla="val 50000"/>
            </a:avLst>
          </a:prstGeom>
          <a:solidFill>
            <a:schemeClr val="accent1"/>
          </a:solidFill>
          <a:ln w="57150" cap="flat" cmpd="sng" algn="ctr">
            <a:solidFill>
              <a:srgbClr val="FF0000"/>
            </a:solidFill>
            <a:prstDash val="solid"/>
            <a:round/>
            <a:headEnd type="none" w="med" len="med"/>
            <a:tailEnd type="triangle" w="med" len="med"/>
          </a:ln>
          <a:effectLst/>
        </p:spPr>
      </p:cxnSp>
      <p:cxnSp>
        <p:nvCxnSpPr>
          <p:cNvPr id="64" name="Shape 24"/>
          <p:cNvCxnSpPr>
            <a:stCxn id="45" idx="2"/>
            <a:endCxn id="60" idx="0"/>
          </p:cNvCxnSpPr>
          <p:nvPr/>
        </p:nvCxnSpPr>
        <p:spPr bwMode="auto">
          <a:xfrm rot="16200000" flipH="1">
            <a:off x="6804132" y="4371150"/>
            <a:ext cx="609600" cy="249300"/>
          </a:xfrm>
          <a:prstGeom prst="curvedConnector3">
            <a:avLst>
              <a:gd name="adj1" fmla="val 50000"/>
            </a:avLst>
          </a:prstGeom>
          <a:solidFill>
            <a:schemeClr val="accent1"/>
          </a:solidFill>
          <a:ln w="57150" cap="flat" cmpd="sng" algn="ctr">
            <a:solidFill>
              <a:srgbClr val="FF0000"/>
            </a:solidFill>
            <a:prstDash val="solid"/>
            <a:round/>
            <a:headEnd type="none" w="med" len="med"/>
            <a:tailEnd type="triangle" w="med" len="med"/>
          </a:ln>
          <a:effectLst/>
        </p:spPr>
      </p:cxnSp>
      <p:sp>
        <p:nvSpPr>
          <p:cNvPr id="39" name="TextBox 38"/>
          <p:cNvSpPr txBox="1"/>
          <p:nvPr/>
        </p:nvSpPr>
        <p:spPr>
          <a:xfrm>
            <a:off x="76200" y="6172200"/>
            <a:ext cx="1245855" cy="461665"/>
          </a:xfrm>
          <a:prstGeom prst="rect">
            <a:avLst/>
          </a:prstGeom>
        </p:spPr>
        <p:style>
          <a:lnRef idx="0">
            <a:schemeClr val="accent5"/>
          </a:lnRef>
          <a:fillRef idx="3">
            <a:schemeClr val="accent5"/>
          </a:fillRef>
          <a:effectRef idx="3">
            <a:schemeClr val="accent5"/>
          </a:effectRef>
          <a:fontRef idx="minor">
            <a:schemeClr val="lt1"/>
          </a:fontRef>
        </p:style>
        <p:txBody>
          <a:bodyPr wrap="none" rtlCol="1">
            <a:spAutoFit/>
          </a:bodyPr>
          <a:lstStyle/>
          <a:p>
            <a:pPr algn="ctr">
              <a:spcBef>
                <a:spcPct val="50000"/>
              </a:spcBef>
            </a:pPr>
            <a:r>
              <a:rPr lang="en-US" sz="2400" b="1" dirty="0" smtClean="0">
                <a:solidFill>
                  <a:schemeClr val="bg1"/>
                </a:solidFill>
                <a:latin typeface="Arial" pitchFamily="34" charset="0"/>
                <a:cs typeface="Arial" pitchFamily="34" charset="0"/>
                <a:sym typeface="Symbol"/>
              </a:rPr>
              <a:t>Normal</a:t>
            </a:r>
            <a:endParaRPr lang="en-US" sz="2400" b="1" dirty="0">
              <a:solidFill>
                <a:schemeClr val="bg1"/>
              </a:solidFill>
              <a:latin typeface="Arial" pitchFamily="34" charset="0"/>
              <a:cs typeface="Arial" pitchFamily="34" charset="0"/>
            </a:endParaRPr>
          </a:p>
        </p:txBody>
      </p:sp>
      <p:sp>
        <p:nvSpPr>
          <p:cNvPr id="40" name="TextBox 39"/>
          <p:cNvSpPr txBox="1"/>
          <p:nvPr/>
        </p:nvSpPr>
        <p:spPr>
          <a:xfrm>
            <a:off x="1779523" y="6172200"/>
            <a:ext cx="1895071" cy="461665"/>
          </a:xfrm>
          <a:prstGeom prst="rect">
            <a:avLst/>
          </a:prstGeom>
        </p:spPr>
        <p:style>
          <a:lnRef idx="0">
            <a:schemeClr val="accent5"/>
          </a:lnRef>
          <a:fillRef idx="3">
            <a:schemeClr val="accent5"/>
          </a:fillRef>
          <a:effectRef idx="3">
            <a:schemeClr val="accent5"/>
          </a:effectRef>
          <a:fontRef idx="minor">
            <a:schemeClr val="lt1"/>
          </a:fontRef>
        </p:style>
        <p:txBody>
          <a:bodyPr wrap="none" rtlCol="1">
            <a:spAutoFit/>
          </a:bodyPr>
          <a:lstStyle/>
          <a:p>
            <a:pPr algn="ctr">
              <a:spcBef>
                <a:spcPct val="50000"/>
              </a:spcBef>
            </a:pPr>
            <a:r>
              <a:rPr lang="en-US" sz="2400" b="1" dirty="0" smtClean="0">
                <a:solidFill>
                  <a:schemeClr val="bg1"/>
                </a:solidFill>
                <a:latin typeface="Arial" pitchFamily="34" charset="0"/>
                <a:cs typeface="Arial" pitchFamily="34" charset="0"/>
              </a:rPr>
              <a:t>hyperplasia</a:t>
            </a:r>
            <a:endParaRPr lang="en-US" sz="2400" b="1" dirty="0">
              <a:solidFill>
                <a:schemeClr val="bg1"/>
              </a:solidFill>
              <a:latin typeface="Arial" pitchFamily="34" charset="0"/>
              <a:cs typeface="Arial" pitchFamily="34" charset="0"/>
            </a:endParaRPr>
          </a:p>
        </p:txBody>
      </p:sp>
      <p:sp>
        <p:nvSpPr>
          <p:cNvPr id="41" name="TextBox 40"/>
          <p:cNvSpPr txBox="1"/>
          <p:nvPr/>
        </p:nvSpPr>
        <p:spPr>
          <a:xfrm>
            <a:off x="3953236" y="6172200"/>
            <a:ext cx="2356735" cy="461665"/>
          </a:xfrm>
          <a:prstGeom prst="rect">
            <a:avLst/>
          </a:prstGeom>
        </p:spPr>
        <p:style>
          <a:lnRef idx="0">
            <a:schemeClr val="accent5"/>
          </a:lnRef>
          <a:fillRef idx="3">
            <a:schemeClr val="accent5"/>
          </a:fillRef>
          <a:effectRef idx="3">
            <a:schemeClr val="accent5"/>
          </a:effectRef>
          <a:fontRef idx="minor">
            <a:schemeClr val="lt1"/>
          </a:fontRef>
        </p:style>
        <p:txBody>
          <a:bodyPr wrap="none" rtlCol="1">
            <a:spAutoFit/>
          </a:bodyPr>
          <a:lstStyle/>
          <a:p>
            <a:pPr algn="ctr">
              <a:spcBef>
                <a:spcPct val="50000"/>
              </a:spcBef>
            </a:pPr>
            <a:r>
              <a:rPr lang="en-US" sz="2400" b="1" dirty="0" err="1" smtClean="0">
                <a:solidFill>
                  <a:schemeClr val="bg1"/>
                </a:solidFill>
                <a:latin typeface="Arial" pitchFamily="34" charset="0"/>
                <a:cs typeface="Arial" pitchFamily="34" charset="0"/>
              </a:rPr>
              <a:t>Microadenoma</a:t>
            </a:r>
            <a:endParaRPr lang="en-US" sz="2400" b="1" dirty="0">
              <a:solidFill>
                <a:schemeClr val="bg1"/>
              </a:solidFill>
              <a:latin typeface="Arial" pitchFamily="34" charset="0"/>
              <a:cs typeface="Arial" pitchFamily="34" charset="0"/>
            </a:endParaRPr>
          </a:p>
        </p:txBody>
      </p:sp>
      <p:sp>
        <p:nvSpPr>
          <p:cNvPr id="47" name="TextBox 46"/>
          <p:cNvSpPr txBox="1"/>
          <p:nvPr/>
        </p:nvSpPr>
        <p:spPr>
          <a:xfrm>
            <a:off x="6503655" y="6172200"/>
            <a:ext cx="2443298" cy="461665"/>
          </a:xfrm>
          <a:prstGeom prst="rect">
            <a:avLst/>
          </a:prstGeom>
        </p:spPr>
        <p:style>
          <a:lnRef idx="0">
            <a:schemeClr val="accent5"/>
          </a:lnRef>
          <a:fillRef idx="3">
            <a:schemeClr val="accent5"/>
          </a:fillRef>
          <a:effectRef idx="3">
            <a:schemeClr val="accent5"/>
          </a:effectRef>
          <a:fontRef idx="minor">
            <a:schemeClr val="lt1"/>
          </a:fontRef>
        </p:style>
        <p:txBody>
          <a:bodyPr wrap="none" rtlCol="1">
            <a:spAutoFit/>
          </a:bodyPr>
          <a:lstStyle/>
          <a:p>
            <a:pPr algn="ctr">
              <a:spcBef>
                <a:spcPct val="50000"/>
              </a:spcBef>
            </a:pPr>
            <a:r>
              <a:rPr lang="en-US" sz="2400" b="1" dirty="0" err="1" smtClean="0">
                <a:solidFill>
                  <a:schemeClr val="bg1"/>
                </a:solidFill>
                <a:latin typeface="Arial" pitchFamily="34" charset="0"/>
                <a:cs typeface="Arial" pitchFamily="34" charset="0"/>
              </a:rPr>
              <a:t>Macroadenoma</a:t>
            </a:r>
            <a:endParaRPr lang="en-US" sz="2400" b="1" dirty="0">
              <a:solidFill>
                <a:schemeClr val="bg1"/>
              </a:solidFill>
              <a:latin typeface="Arial" pitchFamily="34" charset="0"/>
              <a:cs typeface="Arial" pitchFamily="34" charset="0"/>
            </a:endParaRPr>
          </a:p>
        </p:txBody>
      </p:sp>
      <p:cxnSp>
        <p:nvCxnSpPr>
          <p:cNvPr id="48" name="Shape 24"/>
          <p:cNvCxnSpPr>
            <a:stCxn id="59" idx="2"/>
            <a:endCxn id="39" idx="0"/>
          </p:cNvCxnSpPr>
          <p:nvPr/>
        </p:nvCxnSpPr>
        <p:spPr bwMode="auto">
          <a:xfrm rot="5400000">
            <a:off x="1071032" y="4890362"/>
            <a:ext cx="909935" cy="1653741"/>
          </a:xfrm>
          <a:prstGeom prst="curvedConnector3">
            <a:avLst>
              <a:gd name="adj1" fmla="val 50000"/>
            </a:avLst>
          </a:prstGeom>
          <a:solidFill>
            <a:schemeClr val="accent1"/>
          </a:solidFill>
          <a:ln w="57150" cap="flat" cmpd="sng" algn="ctr">
            <a:solidFill>
              <a:srgbClr val="FF0000"/>
            </a:solidFill>
            <a:prstDash val="solid"/>
            <a:round/>
            <a:headEnd type="none" w="med" len="med"/>
            <a:tailEnd type="triangle" w="med" len="med"/>
          </a:ln>
          <a:effectLst/>
        </p:spPr>
      </p:cxnSp>
      <p:cxnSp>
        <p:nvCxnSpPr>
          <p:cNvPr id="53" name="Shape 24"/>
          <p:cNvCxnSpPr>
            <a:stCxn id="59" idx="2"/>
            <a:endCxn id="40" idx="0"/>
          </p:cNvCxnSpPr>
          <p:nvPr/>
        </p:nvCxnSpPr>
        <p:spPr bwMode="auto">
          <a:xfrm rot="16200000" flipH="1">
            <a:off x="2084997" y="5530137"/>
            <a:ext cx="909935" cy="374190"/>
          </a:xfrm>
          <a:prstGeom prst="curvedConnector3">
            <a:avLst>
              <a:gd name="adj1" fmla="val 50000"/>
            </a:avLst>
          </a:prstGeom>
          <a:solidFill>
            <a:schemeClr val="accent1"/>
          </a:solidFill>
          <a:ln w="57150" cap="flat" cmpd="sng" algn="ctr">
            <a:solidFill>
              <a:srgbClr val="FF0000"/>
            </a:solidFill>
            <a:prstDash val="solid"/>
            <a:round/>
            <a:headEnd type="none" w="med" len="med"/>
            <a:tailEnd type="triangle" w="med" len="med"/>
          </a:ln>
          <a:effectLst/>
        </p:spPr>
      </p:cxnSp>
      <p:cxnSp>
        <p:nvCxnSpPr>
          <p:cNvPr id="62" name="Shape 24"/>
          <p:cNvCxnSpPr>
            <a:stCxn id="59" idx="2"/>
            <a:endCxn id="41" idx="0"/>
          </p:cNvCxnSpPr>
          <p:nvPr/>
        </p:nvCxnSpPr>
        <p:spPr bwMode="auto">
          <a:xfrm rot="16200000" flipH="1">
            <a:off x="3287269" y="4327864"/>
            <a:ext cx="909935" cy="2778735"/>
          </a:xfrm>
          <a:prstGeom prst="curvedConnector3">
            <a:avLst>
              <a:gd name="adj1" fmla="val 50000"/>
            </a:avLst>
          </a:prstGeom>
          <a:solidFill>
            <a:schemeClr val="accent1"/>
          </a:solidFill>
          <a:ln w="57150" cap="flat" cmpd="sng" algn="ctr">
            <a:solidFill>
              <a:srgbClr val="FF0000"/>
            </a:solidFill>
            <a:prstDash val="solid"/>
            <a:round/>
            <a:headEnd type="none" w="med" len="med"/>
            <a:tailEnd type="triangle" w="med" len="med"/>
          </a:ln>
          <a:effectLst/>
        </p:spPr>
      </p:cxnSp>
      <p:cxnSp>
        <p:nvCxnSpPr>
          <p:cNvPr id="66" name="Shape 24"/>
          <p:cNvCxnSpPr>
            <a:stCxn id="59" idx="2"/>
            <a:endCxn id="47" idx="0"/>
          </p:cNvCxnSpPr>
          <p:nvPr/>
        </p:nvCxnSpPr>
        <p:spPr bwMode="auto">
          <a:xfrm rot="16200000" flipH="1">
            <a:off x="4584119" y="3031014"/>
            <a:ext cx="909935" cy="5372435"/>
          </a:xfrm>
          <a:prstGeom prst="curvedConnector3">
            <a:avLst>
              <a:gd name="adj1" fmla="val 50000"/>
            </a:avLst>
          </a:prstGeom>
          <a:solidFill>
            <a:schemeClr val="accent1"/>
          </a:solidFill>
          <a:ln w="57150" cap="flat" cmpd="sng" algn="ctr">
            <a:solidFill>
              <a:srgbClr val="FF0000"/>
            </a:solidFill>
            <a:prstDash val="solid"/>
            <a:round/>
            <a:headEnd type="none" w="med" len="med"/>
            <a:tailEnd type="triangle" w="med" len="med"/>
          </a:ln>
          <a:effectLst/>
        </p:spPr>
      </p:cxnSp>
    </p:spTree>
    <p:extLst>
      <p:ext uri="{BB962C8B-B14F-4D97-AF65-F5344CB8AC3E}">
        <p14:creationId xmlns:p14="http://schemas.microsoft.com/office/powerpoint/2010/main" val="3930010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4"/>
          <p:cNvSpPr txBox="1"/>
          <p:nvPr/>
        </p:nvSpPr>
        <p:spPr>
          <a:xfrm>
            <a:off x="1066800" y="1295400"/>
            <a:ext cx="7010400" cy="156966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9600" b="1" spc="50" dirty="0" smtClean="0">
                <a:ln w="11430"/>
                <a:solidFill>
                  <a:srgbClr val="FF0000"/>
                </a:solidFill>
                <a:effectLst>
                  <a:outerShdw blurRad="76200" dist="50800" dir="5400000" algn="tl" rotWithShape="0">
                    <a:srgbClr val="000000">
                      <a:alpha val="65000"/>
                    </a:srgbClr>
                  </a:outerShdw>
                </a:effectLst>
                <a:latin typeface="Arial Black" pitchFamily="34" charset="0"/>
              </a:rPr>
              <a:t>TSH</a:t>
            </a:r>
            <a:endParaRPr lang="en-US" sz="6600" b="1" spc="50" dirty="0">
              <a:ln w="11430"/>
              <a:solidFill>
                <a:srgbClr val="FF0000"/>
              </a:solidFill>
              <a:effectLst>
                <a:outerShdw blurRad="76200" dist="50800" dir="5400000" algn="tl" rotWithShape="0">
                  <a:srgbClr val="000000">
                    <a:alpha val="65000"/>
                  </a:srgbClr>
                </a:outerShdw>
              </a:effectLst>
              <a:latin typeface="Arial Black" pitchFamily="34" charset="0"/>
            </a:endParaRPr>
          </a:p>
        </p:txBody>
      </p:sp>
      <p:sp>
        <p:nvSpPr>
          <p:cNvPr id="3" name="مربع نص 4"/>
          <p:cNvSpPr txBox="1"/>
          <p:nvPr/>
        </p:nvSpPr>
        <p:spPr>
          <a:xfrm>
            <a:off x="685800" y="2768534"/>
            <a:ext cx="7772400" cy="172354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61950" indent="-361950">
              <a:lnSpc>
                <a:spcPct val="150000"/>
              </a:lnSpc>
              <a:spcAft>
                <a:spcPts val="1200"/>
              </a:spcAft>
              <a:buClr>
                <a:srgbClr val="FF0000"/>
              </a:buClr>
              <a:buFont typeface="Wingdings" pitchFamily="2" charset="2"/>
              <a:buChar char="§"/>
            </a:pPr>
            <a:r>
              <a:rPr lang="en-GB" sz="3200" spc="50" dirty="0" smtClean="0">
                <a:ln w="11430"/>
                <a:solidFill>
                  <a:srgbClr val="0000FF"/>
                </a:solidFill>
                <a:latin typeface="Arial Black" pitchFamily="34" charset="0"/>
              </a:rPr>
              <a:t>Thyroid Stimulating Hormone</a:t>
            </a:r>
          </a:p>
          <a:p>
            <a:pPr marL="361950" indent="-361950">
              <a:lnSpc>
                <a:spcPct val="150000"/>
              </a:lnSpc>
              <a:spcAft>
                <a:spcPts val="1200"/>
              </a:spcAft>
              <a:buClr>
                <a:srgbClr val="FF0000"/>
              </a:buClr>
              <a:buFont typeface="Wingdings" pitchFamily="2" charset="2"/>
              <a:buChar char="§"/>
            </a:pPr>
            <a:r>
              <a:rPr lang="en-GB" sz="3200" spc="50" dirty="0" err="1" smtClean="0">
                <a:ln w="11430"/>
                <a:solidFill>
                  <a:srgbClr val="0000FF"/>
                </a:solidFill>
                <a:latin typeface="Arial Black" pitchFamily="34" charset="0"/>
              </a:rPr>
              <a:t>Thyrotropin</a:t>
            </a:r>
            <a:endParaRPr lang="en-US" spc="50" dirty="0">
              <a:ln w="11430"/>
              <a:solidFill>
                <a:srgbClr val="0000FF"/>
              </a:solidFill>
              <a:latin typeface="Arial Black" pitchFamily="34" charset="0"/>
            </a:endParaRPr>
          </a:p>
        </p:txBody>
      </p:sp>
      <p:sp>
        <p:nvSpPr>
          <p:cNvPr id="2" name="TextBox 1"/>
          <p:cNvSpPr txBox="1"/>
          <p:nvPr/>
        </p:nvSpPr>
        <p:spPr>
          <a:xfrm>
            <a:off x="267629" y="4807516"/>
            <a:ext cx="1393903" cy="369332"/>
          </a:xfrm>
          <a:prstGeom prst="rect">
            <a:avLst/>
          </a:prstGeom>
          <a:solidFill>
            <a:srgbClr val="FCEFC0"/>
          </a:solidFill>
        </p:spPr>
        <p:txBody>
          <a:bodyPr wrap="square" rtlCol="1">
            <a:spAutoFit/>
          </a:bodyPr>
          <a:lstStyle/>
          <a:p>
            <a:endParaRPr lang="ar-IQ" dirty="0"/>
          </a:p>
        </p:txBody>
      </p:sp>
    </p:spTree>
    <p:extLst>
      <p:ext uri="{BB962C8B-B14F-4D97-AF65-F5344CB8AC3E}">
        <p14:creationId xmlns:p14="http://schemas.microsoft.com/office/powerpoint/2010/main" val="2426091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535257" y="1479953"/>
            <a:ext cx="8073483" cy="3939540"/>
          </a:xfrm>
          <a:prstGeom prst="rect">
            <a:avLst/>
          </a:prstGeom>
          <a:noFill/>
          <a:ln w="9525">
            <a:noFill/>
            <a:miter lim="800000"/>
            <a:headEnd/>
            <a:tailEnd/>
          </a:ln>
        </p:spPr>
        <p:txBody>
          <a:bodyPr wrap="square">
            <a:spAutoFit/>
          </a:bodyPr>
          <a:lstStyle/>
          <a:p>
            <a:pPr marL="393700" indent="-393700" algn="l" rtl="0">
              <a:lnSpc>
                <a:spcPct val="150000"/>
              </a:lnSpc>
              <a:spcBef>
                <a:spcPts val="0"/>
              </a:spcBef>
              <a:spcAft>
                <a:spcPts val="1200"/>
              </a:spcAft>
              <a:buClr>
                <a:srgbClr val="FF0000"/>
              </a:buClr>
              <a:buFont typeface="Wingdings" pitchFamily="2" charset="2"/>
              <a:buChar char="§"/>
            </a:pPr>
            <a:r>
              <a:rPr lang="en-US" sz="3200" dirty="0" smtClean="0"/>
              <a:t>Secreted </a:t>
            </a:r>
            <a:r>
              <a:rPr lang="en-US" sz="3200" dirty="0"/>
              <a:t>by the thyrotrophic cells of the anterior </a:t>
            </a:r>
            <a:r>
              <a:rPr lang="en-US" sz="3200" dirty="0" smtClean="0"/>
              <a:t>pituitary.</a:t>
            </a:r>
            <a:endParaRPr lang="en-US" sz="3200" dirty="0"/>
          </a:p>
          <a:p>
            <a:pPr marL="393700" indent="-393700" algn="l" rtl="0">
              <a:lnSpc>
                <a:spcPct val="150000"/>
              </a:lnSpc>
              <a:spcBef>
                <a:spcPts val="0"/>
              </a:spcBef>
              <a:spcAft>
                <a:spcPts val="1200"/>
              </a:spcAft>
              <a:buClr>
                <a:srgbClr val="FF0000"/>
              </a:buClr>
              <a:buFont typeface="Wingdings" pitchFamily="2" charset="2"/>
              <a:buChar char="§"/>
            </a:pPr>
            <a:r>
              <a:rPr lang="en-US" sz="3200" dirty="0"/>
              <a:t>It stimulates the growth of the thyroid follicular cells &amp; </a:t>
            </a:r>
            <a:r>
              <a:rPr lang="en-US" sz="3200" dirty="0" smtClean="0"/>
              <a:t>step by step thyroid </a:t>
            </a:r>
            <a:r>
              <a:rPr lang="en-US" sz="3200" dirty="0"/>
              <a:t>hormone synthesis</a:t>
            </a:r>
          </a:p>
        </p:txBody>
      </p:sp>
      <p:sp>
        <p:nvSpPr>
          <p:cNvPr id="5" name="مربع نص 4"/>
          <p:cNvSpPr txBox="1"/>
          <p:nvPr/>
        </p:nvSpPr>
        <p:spPr>
          <a:xfrm>
            <a:off x="793595" y="228600"/>
            <a:ext cx="708660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4400" b="1" spc="50" dirty="0" smtClean="0">
                <a:ln w="11430"/>
                <a:solidFill>
                  <a:srgbClr val="FF0000"/>
                </a:solidFill>
                <a:effectLst>
                  <a:outerShdw blurRad="76200" dist="50800" dir="5400000" algn="tl" rotWithShape="0">
                    <a:srgbClr val="000000">
                      <a:alpha val="65000"/>
                    </a:srgbClr>
                  </a:outerShdw>
                </a:effectLst>
                <a:latin typeface="Arial Black" pitchFamily="34" charset="0"/>
              </a:rPr>
              <a:t>TSH</a:t>
            </a:r>
            <a:endParaRPr lang="en-US" sz="2800" b="1" spc="50" dirty="0">
              <a:ln w="11430"/>
              <a:solidFill>
                <a:srgbClr val="FF0000"/>
              </a:solidFill>
              <a:effectLst>
                <a:outerShdw blurRad="76200" dist="50800" dir="5400000" algn="tl" rotWithShape="0">
                  <a:srgbClr val="000000">
                    <a:alpha val="65000"/>
                  </a:srgbClr>
                </a:outerShdw>
              </a:effectLst>
              <a:latin typeface="Arial Black" pitchFamily="34" charset="0"/>
            </a:endParaRPr>
          </a:p>
        </p:txBody>
      </p:sp>
    </p:spTree>
    <p:extLst>
      <p:ext uri="{BB962C8B-B14F-4D97-AF65-F5344CB8AC3E}">
        <p14:creationId xmlns:p14="http://schemas.microsoft.com/office/powerpoint/2010/main" val="1669629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4"/>
          <p:cNvSpPr txBox="1"/>
          <p:nvPr/>
        </p:nvSpPr>
        <p:spPr>
          <a:xfrm>
            <a:off x="323386" y="243468"/>
            <a:ext cx="586740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4400" b="1" spc="50" dirty="0" smtClean="0">
                <a:ln w="11430"/>
                <a:solidFill>
                  <a:srgbClr val="FF0000"/>
                </a:solidFill>
                <a:effectLst>
                  <a:outerShdw blurRad="76200" dist="50800" dir="5400000" algn="tl" rotWithShape="0">
                    <a:srgbClr val="000000">
                      <a:alpha val="65000"/>
                    </a:srgbClr>
                  </a:outerShdw>
                </a:effectLst>
                <a:latin typeface="Arial Black" pitchFamily="34" charset="0"/>
              </a:rPr>
              <a:t>TSH value</a:t>
            </a:r>
            <a:endParaRPr lang="en-US" sz="2800" b="1" spc="50" dirty="0">
              <a:ln w="11430"/>
              <a:solidFill>
                <a:srgbClr val="FF0000"/>
              </a:solidFill>
              <a:effectLst>
                <a:outerShdw blurRad="76200" dist="50800" dir="5400000" algn="tl" rotWithShape="0">
                  <a:srgbClr val="000000">
                    <a:alpha val="65000"/>
                  </a:srgbClr>
                </a:outerShdw>
              </a:effectLst>
              <a:latin typeface="Arial Black" pitchFamily="34" charset="0"/>
            </a:endParaRPr>
          </a:p>
        </p:txBody>
      </p:sp>
      <p:sp>
        <p:nvSpPr>
          <p:cNvPr id="5" name="Text Box 2"/>
          <p:cNvSpPr txBox="1">
            <a:spLocks noChangeArrowheads="1"/>
          </p:cNvSpPr>
          <p:nvPr/>
        </p:nvSpPr>
        <p:spPr bwMode="auto">
          <a:xfrm>
            <a:off x="323385" y="1137425"/>
            <a:ext cx="8463775" cy="4909036"/>
          </a:xfrm>
          <a:prstGeom prst="rect">
            <a:avLst/>
          </a:prstGeom>
          <a:noFill/>
          <a:ln w="9525">
            <a:noFill/>
            <a:miter lim="800000"/>
            <a:headEnd/>
            <a:tailEnd/>
          </a:ln>
        </p:spPr>
        <p:txBody>
          <a:bodyPr wrap="square">
            <a:spAutoFit/>
          </a:bodyPr>
          <a:lstStyle/>
          <a:p>
            <a:pPr>
              <a:lnSpc>
                <a:spcPct val="150000"/>
              </a:lnSpc>
              <a:spcBef>
                <a:spcPts val="0"/>
              </a:spcBef>
              <a:spcAft>
                <a:spcPts val="600"/>
              </a:spcAft>
            </a:pPr>
            <a:r>
              <a:rPr lang="en-US" sz="2400" b="1" dirty="0" smtClean="0">
                <a:solidFill>
                  <a:srgbClr val="0000FF"/>
                </a:solidFill>
              </a:rPr>
              <a:t>The best single test for the thyroid function</a:t>
            </a:r>
          </a:p>
          <a:p>
            <a:pPr marL="536575" indent="-536575">
              <a:lnSpc>
                <a:spcPct val="150000"/>
              </a:lnSpc>
              <a:spcBef>
                <a:spcPts val="0"/>
              </a:spcBef>
              <a:spcAft>
                <a:spcPts val="600"/>
              </a:spcAft>
            </a:pPr>
            <a:r>
              <a:rPr lang="en-US" sz="2400" b="1" dirty="0" smtClean="0">
                <a:solidFill>
                  <a:srgbClr val="FF0000"/>
                </a:solidFill>
              </a:rPr>
              <a:t>I	</a:t>
            </a:r>
            <a:r>
              <a:rPr lang="en-US" sz="2400" b="1" dirty="0" smtClean="0">
                <a:solidFill>
                  <a:srgbClr val="000000"/>
                </a:solidFill>
              </a:rPr>
              <a:t>Screening for thyroid dysfunction</a:t>
            </a:r>
          </a:p>
          <a:p>
            <a:pPr marL="393700" indent="-393700">
              <a:lnSpc>
                <a:spcPct val="150000"/>
              </a:lnSpc>
              <a:spcBef>
                <a:spcPts val="0"/>
              </a:spcBef>
              <a:spcAft>
                <a:spcPts val="600"/>
              </a:spcAft>
            </a:pPr>
            <a:r>
              <a:rPr lang="en-US" sz="2400" b="1" dirty="0" smtClean="0">
                <a:solidFill>
                  <a:srgbClr val="000000"/>
                </a:solidFill>
              </a:rPr>
              <a:t>	a-	</a:t>
            </a:r>
            <a:r>
              <a:rPr lang="en-US" sz="2400" b="1" dirty="0" smtClean="0">
                <a:solidFill>
                  <a:srgbClr val="FF0000"/>
                </a:solidFill>
              </a:rPr>
              <a:t>TSH decreased with hyperthyroidism</a:t>
            </a:r>
          </a:p>
          <a:p>
            <a:pPr marL="393700" indent="-393700">
              <a:lnSpc>
                <a:spcPct val="150000"/>
              </a:lnSpc>
              <a:spcBef>
                <a:spcPts val="0"/>
              </a:spcBef>
              <a:spcAft>
                <a:spcPts val="600"/>
              </a:spcAft>
            </a:pPr>
            <a:r>
              <a:rPr lang="en-US" sz="2400" b="1" dirty="0" smtClean="0">
                <a:solidFill>
                  <a:srgbClr val="000000"/>
                </a:solidFill>
              </a:rPr>
              <a:t>	b-	 </a:t>
            </a:r>
            <a:r>
              <a:rPr lang="en-US" sz="2400" b="1" dirty="0" smtClean="0">
                <a:solidFill>
                  <a:srgbClr val="FF0000"/>
                </a:solidFill>
              </a:rPr>
              <a:t>TSH increased with hypothyroidism</a:t>
            </a:r>
          </a:p>
          <a:p>
            <a:pPr marL="536575" indent="-536575">
              <a:lnSpc>
                <a:spcPct val="150000"/>
              </a:lnSpc>
              <a:spcBef>
                <a:spcPts val="0"/>
              </a:spcBef>
              <a:spcAft>
                <a:spcPts val="600"/>
              </a:spcAft>
            </a:pPr>
            <a:r>
              <a:rPr lang="en-US" sz="2400" b="1" dirty="0" smtClean="0">
                <a:solidFill>
                  <a:srgbClr val="FF0000"/>
                </a:solidFill>
              </a:rPr>
              <a:t>II	</a:t>
            </a:r>
            <a:r>
              <a:rPr lang="en-US" sz="2400" b="1" dirty="0" smtClean="0">
                <a:solidFill>
                  <a:srgbClr val="000000"/>
                </a:solidFill>
              </a:rPr>
              <a:t>Monitoring thyroid replacement therapy (</a:t>
            </a:r>
            <a:r>
              <a:rPr lang="en-US" sz="2400" b="1" dirty="0" err="1" smtClean="0">
                <a:solidFill>
                  <a:srgbClr val="000000"/>
                </a:solidFill>
              </a:rPr>
              <a:t>eg</a:t>
            </a:r>
            <a:r>
              <a:rPr lang="en-US" sz="2400" b="1" dirty="0" smtClean="0">
                <a:solidFill>
                  <a:srgbClr val="000000"/>
                </a:solidFill>
              </a:rPr>
              <a:t>. </a:t>
            </a:r>
            <a:r>
              <a:rPr lang="en-US" sz="2400" b="1" dirty="0" err="1" smtClean="0">
                <a:solidFill>
                  <a:srgbClr val="000000"/>
                </a:solidFill>
              </a:rPr>
              <a:t>Levothyroxine</a:t>
            </a:r>
            <a:r>
              <a:rPr lang="en-US" sz="2400" b="1" dirty="0" smtClean="0">
                <a:solidFill>
                  <a:srgbClr val="000000"/>
                </a:solidFill>
              </a:rPr>
              <a:t>)</a:t>
            </a:r>
          </a:p>
          <a:p>
            <a:pPr marL="536575" indent="-536575">
              <a:lnSpc>
                <a:spcPct val="150000"/>
              </a:lnSpc>
              <a:spcBef>
                <a:spcPts val="0"/>
              </a:spcBef>
              <a:spcAft>
                <a:spcPts val="600"/>
              </a:spcAft>
            </a:pPr>
            <a:r>
              <a:rPr lang="en-US" sz="2400" b="1" dirty="0" smtClean="0">
                <a:solidFill>
                  <a:srgbClr val="FF0000"/>
                </a:solidFill>
              </a:rPr>
              <a:t>III	</a:t>
            </a:r>
            <a:r>
              <a:rPr lang="en-US" sz="2400" b="1" dirty="0" smtClean="0">
                <a:solidFill>
                  <a:srgbClr val="000000"/>
                </a:solidFill>
              </a:rPr>
              <a:t>Monitoring anti-thyroid therapy (</a:t>
            </a:r>
            <a:r>
              <a:rPr lang="en-US" sz="2400" b="1" dirty="0" err="1" smtClean="0">
                <a:solidFill>
                  <a:srgbClr val="000000"/>
                </a:solidFill>
              </a:rPr>
              <a:t>eg.Propylthiouracil</a:t>
            </a:r>
            <a:r>
              <a:rPr lang="en-US" sz="2400" b="1" dirty="0" smtClean="0">
                <a:solidFill>
                  <a:srgbClr val="000000"/>
                </a:solidFill>
              </a:rPr>
              <a:t>, </a:t>
            </a:r>
            <a:r>
              <a:rPr lang="en-US" sz="2400" b="1" dirty="0" err="1" smtClean="0">
                <a:solidFill>
                  <a:srgbClr val="000000"/>
                </a:solidFill>
              </a:rPr>
              <a:t>methimazole</a:t>
            </a:r>
            <a:r>
              <a:rPr lang="en-US" sz="2400" b="1" dirty="0" smtClean="0">
                <a:solidFill>
                  <a:srgbClr val="000000"/>
                </a:solidFill>
              </a:rPr>
              <a:t> or radioactive iodine)</a:t>
            </a:r>
          </a:p>
        </p:txBody>
      </p:sp>
    </p:spTree>
    <p:extLst>
      <p:ext uri="{BB962C8B-B14F-4D97-AF65-F5344CB8AC3E}">
        <p14:creationId xmlns:p14="http://schemas.microsoft.com/office/powerpoint/2010/main" val="3068484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4"/>
          <p:cNvSpPr txBox="1"/>
          <p:nvPr/>
        </p:nvSpPr>
        <p:spPr>
          <a:xfrm>
            <a:off x="122663" y="176561"/>
            <a:ext cx="586740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4400" b="1" spc="50" dirty="0" smtClean="0">
                <a:ln w="11430"/>
                <a:solidFill>
                  <a:srgbClr val="FF0000"/>
                </a:solidFill>
                <a:effectLst>
                  <a:outerShdw blurRad="76200" dist="50800" dir="5400000" algn="tl" rotWithShape="0">
                    <a:srgbClr val="000000">
                      <a:alpha val="65000"/>
                    </a:srgbClr>
                  </a:outerShdw>
                </a:effectLst>
                <a:latin typeface="Arial Black" pitchFamily="34" charset="0"/>
              </a:rPr>
              <a:t>TSH value</a:t>
            </a:r>
            <a:endParaRPr lang="en-US" sz="2800" b="1" spc="50" dirty="0">
              <a:ln w="11430"/>
              <a:solidFill>
                <a:srgbClr val="FF0000"/>
              </a:solidFill>
              <a:effectLst>
                <a:outerShdw blurRad="76200" dist="50800" dir="5400000" algn="tl" rotWithShape="0">
                  <a:srgbClr val="000000">
                    <a:alpha val="65000"/>
                  </a:srgbClr>
                </a:outerShdw>
              </a:effectLst>
              <a:latin typeface="Arial Black" pitchFamily="34" charset="0"/>
            </a:endParaRPr>
          </a:p>
        </p:txBody>
      </p:sp>
      <p:sp>
        <p:nvSpPr>
          <p:cNvPr id="5" name="Rectangle 3"/>
          <p:cNvSpPr txBox="1">
            <a:spLocks noChangeArrowheads="1"/>
          </p:cNvSpPr>
          <p:nvPr/>
        </p:nvSpPr>
        <p:spPr bwMode="gray">
          <a:xfrm>
            <a:off x="323386" y="946002"/>
            <a:ext cx="8642194" cy="568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a:lstStyle>
          <a:p>
            <a:pPr marL="268288" indent="-268288" algn="l">
              <a:spcBef>
                <a:spcPts val="0"/>
              </a:spcBef>
              <a:spcAft>
                <a:spcPts val="600"/>
              </a:spcAft>
              <a:buClr>
                <a:srgbClr val="FF0000"/>
              </a:buClr>
              <a:buFont typeface="Wingdings" pitchFamily="2" charset="2"/>
              <a:buChar char="§"/>
            </a:pPr>
            <a:r>
              <a:rPr lang="en-US" dirty="0" smtClean="0"/>
              <a:t> The ultra-sensitive assay in contrast to the older TSH assay which was unable to distinguish patient values in the normal range from those which were abnormally low.</a:t>
            </a:r>
          </a:p>
          <a:p>
            <a:pPr marL="268288" indent="-268288" algn="l">
              <a:spcBef>
                <a:spcPts val="0"/>
              </a:spcBef>
              <a:spcAft>
                <a:spcPts val="600"/>
              </a:spcAft>
              <a:buClr>
                <a:srgbClr val="FF0000"/>
              </a:buClr>
              <a:buFont typeface="Wingdings" pitchFamily="2" charset="2"/>
              <a:buChar char="§"/>
            </a:pPr>
            <a:r>
              <a:rPr lang="en-US" dirty="0" smtClean="0"/>
              <a:t>It is the feeling of thyroid specialists that measurement of the TSH, complemented by FT4 ( Free T4) measurement, represents the best and most efficient combination of blood tests for the diagnosis and follow-up of most patients with thyroid disorders.</a:t>
            </a:r>
          </a:p>
        </p:txBody>
      </p:sp>
    </p:spTree>
    <p:extLst>
      <p:ext uri="{BB962C8B-B14F-4D97-AF65-F5344CB8AC3E}">
        <p14:creationId xmlns:p14="http://schemas.microsoft.com/office/powerpoint/2010/main" val="3316161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838200"/>
            <a:ext cx="8839200" cy="5638800"/>
          </a:xfrm>
          <a:prstGeom prst="rect">
            <a:avLst/>
          </a:prstGeom>
        </p:spPr>
        <p:txBody>
          <a:bodyPr/>
          <a:lstStyle/>
          <a:p>
            <a:pPr marL="342900" marR="0" lvl="0" indent="-342900" algn="l" defTabSz="914400" rtl="0" eaLnBrk="1" fontAlgn="auto" latinLnBrk="0" hangingPunct="1">
              <a:lnSpc>
                <a:spcPct val="100000"/>
              </a:lnSpc>
              <a:spcBef>
                <a:spcPts val="0"/>
              </a:spcBef>
              <a:spcAft>
                <a:spcPts val="600"/>
              </a:spcAft>
              <a:buClr>
                <a:srgbClr val="FF0000"/>
              </a:buClr>
              <a:buSzTx/>
              <a:buFont typeface="Wingdings" pitchFamily="2" charset="2"/>
              <a:buChar char="§"/>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cs typeface="Arial" pitchFamily="34" charset="0"/>
              </a:rPr>
              <a:t>There has been a revolution in the approach to thyroid testing as the result of the development of ultra-sensitive TSH assays.</a:t>
            </a:r>
          </a:p>
          <a:p>
            <a:pPr marL="342900" marR="0" lvl="0" indent="-342900" algn="l" defTabSz="914400" rtl="0" eaLnBrk="1" fontAlgn="auto" latinLnBrk="0" hangingPunct="1">
              <a:lnSpc>
                <a:spcPct val="100000"/>
              </a:lnSpc>
              <a:spcBef>
                <a:spcPts val="0"/>
              </a:spcBef>
              <a:spcAft>
                <a:spcPts val="600"/>
              </a:spcAft>
              <a:buClr>
                <a:srgbClr val="FF0000"/>
              </a:buClr>
              <a:buSzTx/>
              <a:buFont typeface="Wingdings" pitchFamily="2" charset="2"/>
              <a:buChar char="§"/>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cs typeface="Arial" pitchFamily="34" charset="0"/>
              </a:rPr>
              <a:t>1</a:t>
            </a:r>
            <a:r>
              <a:rPr kumimoji="0" lang="en-US" sz="2800" b="0" i="0" u="none" strike="noStrike" kern="1200" cap="none" spc="0" normalizeH="0" baseline="30000" noProof="0" dirty="0" smtClean="0">
                <a:ln>
                  <a:noFill/>
                </a:ln>
                <a:solidFill>
                  <a:schemeClr val="tx1"/>
                </a:solidFill>
                <a:effectLst/>
                <a:uLnTx/>
                <a:uFillTx/>
                <a:latin typeface="Arial" pitchFamily="34" charset="0"/>
                <a:cs typeface="Arial" pitchFamily="34" charset="0"/>
              </a:rPr>
              <a:t>st</a:t>
            </a:r>
            <a:r>
              <a:rPr kumimoji="0" lang="en-US" sz="2800" b="0" i="0" u="none" strike="noStrike" kern="1200" cap="none" spc="0" normalizeH="0" baseline="0" noProof="0" dirty="0" smtClean="0">
                <a:ln>
                  <a:noFill/>
                </a:ln>
                <a:solidFill>
                  <a:schemeClr val="tx1"/>
                </a:solidFill>
                <a:effectLst/>
                <a:uLnTx/>
                <a:uFillTx/>
                <a:latin typeface="Arial" pitchFamily="34" charset="0"/>
                <a:cs typeface="Arial" pitchFamily="34" charset="0"/>
              </a:rPr>
              <a:t> generation tests were able to measure levels of TSH to 1 IU/</a:t>
            </a:r>
            <a:r>
              <a:rPr kumimoji="0" lang="en-US" sz="2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mL.</a:t>
            </a:r>
            <a:endParaRPr kumimoji="0" lang="en-US" sz="2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ts val="0"/>
              </a:spcBef>
              <a:spcAft>
                <a:spcPts val="600"/>
              </a:spcAft>
              <a:buClr>
                <a:srgbClr val="FF0000"/>
              </a:buClr>
              <a:buSzTx/>
              <a:buFont typeface="Wingdings" pitchFamily="2" charset="2"/>
              <a:buChar char="§"/>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cs typeface="Arial" pitchFamily="34" charset="0"/>
              </a:rPr>
              <a:t>2</a:t>
            </a:r>
            <a:r>
              <a:rPr kumimoji="0" lang="en-US" sz="2800" b="0" i="0" u="none" strike="noStrike" kern="1200" cap="none" spc="0" normalizeH="0" baseline="30000" noProof="0" dirty="0" smtClean="0">
                <a:ln>
                  <a:noFill/>
                </a:ln>
                <a:solidFill>
                  <a:schemeClr val="tx1"/>
                </a:solidFill>
                <a:effectLst/>
                <a:uLnTx/>
                <a:uFillTx/>
                <a:latin typeface="Arial" pitchFamily="34" charset="0"/>
                <a:cs typeface="Arial" pitchFamily="34" charset="0"/>
              </a:rPr>
              <a:t>nd</a:t>
            </a:r>
            <a:r>
              <a:rPr kumimoji="0" lang="en-US" sz="2800" b="0" i="0" u="none" strike="noStrike" kern="1200" cap="none" spc="0" normalizeH="0" baseline="0" noProof="0" dirty="0" smtClean="0">
                <a:ln>
                  <a:noFill/>
                </a:ln>
                <a:solidFill>
                  <a:schemeClr val="tx1"/>
                </a:solidFill>
                <a:effectLst/>
                <a:uLnTx/>
                <a:uFillTx/>
                <a:latin typeface="Arial" pitchFamily="34" charset="0"/>
                <a:cs typeface="Arial" pitchFamily="34" charset="0"/>
              </a:rPr>
              <a:t> generation tests were able to measure levels of TSH to 0.1IU/</a:t>
            </a:r>
            <a:r>
              <a:rPr kumimoji="0" lang="en-US" sz="2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mL</a:t>
            </a:r>
            <a:endParaRPr kumimoji="0" lang="en-US" sz="2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ts val="0"/>
              </a:spcBef>
              <a:spcAft>
                <a:spcPts val="600"/>
              </a:spcAft>
              <a:buClr>
                <a:srgbClr val="FF0000"/>
              </a:buClr>
              <a:buSzTx/>
              <a:buFont typeface="Wingdings" pitchFamily="2" charset="2"/>
              <a:buChar char="§"/>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cs typeface="Arial" pitchFamily="34" charset="0"/>
              </a:rPr>
              <a:t>3</a:t>
            </a:r>
            <a:r>
              <a:rPr kumimoji="0" lang="en-US" sz="2800" b="0" i="0" u="none" strike="noStrike" kern="1200" cap="none" spc="0" normalizeH="0" baseline="30000" noProof="0" dirty="0" smtClean="0">
                <a:ln>
                  <a:noFill/>
                </a:ln>
                <a:solidFill>
                  <a:schemeClr val="tx1"/>
                </a:solidFill>
                <a:effectLst/>
                <a:uLnTx/>
                <a:uFillTx/>
                <a:latin typeface="Arial" pitchFamily="34" charset="0"/>
                <a:cs typeface="Arial" pitchFamily="34" charset="0"/>
              </a:rPr>
              <a:t>rd</a:t>
            </a:r>
            <a:r>
              <a:rPr kumimoji="0" lang="en-US" sz="2800" b="0" i="0" u="none" strike="noStrike" kern="1200" cap="none" spc="0" normalizeH="0" baseline="0" noProof="0" dirty="0" smtClean="0">
                <a:ln>
                  <a:noFill/>
                </a:ln>
                <a:solidFill>
                  <a:schemeClr val="tx1"/>
                </a:solidFill>
                <a:effectLst/>
                <a:uLnTx/>
                <a:uFillTx/>
                <a:latin typeface="Arial" pitchFamily="34" charset="0"/>
                <a:cs typeface="Arial" pitchFamily="34" charset="0"/>
              </a:rPr>
              <a:t> generation tests can measure TSH to 0.01IU/</a:t>
            </a:r>
            <a:r>
              <a:rPr kumimoji="0" lang="en-US" sz="2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mL</a:t>
            </a:r>
            <a:r>
              <a:rPr kumimoji="0" lang="en-US" sz="2800" b="0" i="0" u="none" strike="noStrike" kern="1200" cap="none" spc="0" normalizeH="0" baseline="0" noProof="0" dirty="0" smtClean="0">
                <a:ln>
                  <a:noFill/>
                </a:ln>
                <a:solidFill>
                  <a:schemeClr val="tx1"/>
                </a:solidFill>
                <a:effectLst/>
                <a:uLnTx/>
                <a:uFillTx/>
                <a:latin typeface="Arial" pitchFamily="34" charset="0"/>
                <a:cs typeface="Arial" pitchFamily="34" charset="0"/>
              </a:rPr>
              <a:t>, a point at which hyperthyroidism may be diagnosed in ill patients.</a:t>
            </a:r>
          </a:p>
          <a:p>
            <a:pPr marL="342900" marR="0" lvl="0" indent="-342900" algn="l" defTabSz="914400" rtl="0" eaLnBrk="1" fontAlgn="auto" latinLnBrk="0" hangingPunct="1">
              <a:lnSpc>
                <a:spcPct val="100000"/>
              </a:lnSpc>
              <a:spcBef>
                <a:spcPts val="0"/>
              </a:spcBef>
              <a:spcAft>
                <a:spcPts val="600"/>
              </a:spcAft>
              <a:buClr>
                <a:srgbClr val="FF0000"/>
              </a:buClr>
              <a:buSzTx/>
              <a:buFont typeface="Wingdings" pitchFamily="2" charset="2"/>
              <a:buChar char="§"/>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cs typeface="Arial" pitchFamily="34" charset="0"/>
              </a:rPr>
              <a:t>4</a:t>
            </a:r>
            <a:r>
              <a:rPr kumimoji="0" lang="en-US" sz="2800" b="0" i="0" u="none" strike="noStrike" kern="1200" cap="none" spc="0" normalizeH="0" baseline="30000" noProof="0" dirty="0" smtClean="0">
                <a:ln>
                  <a:noFill/>
                </a:ln>
                <a:solidFill>
                  <a:schemeClr val="tx1"/>
                </a:solidFill>
                <a:effectLst/>
                <a:uLnTx/>
                <a:uFillTx/>
                <a:latin typeface="Arial" pitchFamily="34" charset="0"/>
                <a:cs typeface="Arial" pitchFamily="34" charset="0"/>
              </a:rPr>
              <a:t>th</a:t>
            </a:r>
            <a:r>
              <a:rPr kumimoji="0" lang="en-US" sz="2800" b="0" i="0" u="none" strike="noStrike" kern="1200" cap="none" spc="0" normalizeH="0" baseline="0" noProof="0" dirty="0" smtClean="0">
                <a:ln>
                  <a:noFill/>
                </a:ln>
                <a:solidFill>
                  <a:schemeClr val="tx1"/>
                </a:solidFill>
                <a:effectLst/>
                <a:uLnTx/>
                <a:uFillTx/>
                <a:latin typeface="Arial" pitchFamily="34" charset="0"/>
                <a:cs typeface="Arial" pitchFamily="34" charset="0"/>
              </a:rPr>
              <a:t> generation assay able to measure TSH to 0.001IU/</a:t>
            </a:r>
            <a:r>
              <a:rPr kumimoji="0" lang="en-US" sz="2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mL</a:t>
            </a:r>
            <a:endParaRPr kumimoji="0" lang="en-US" sz="2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3" name="مربع نص 4"/>
          <p:cNvSpPr txBox="1"/>
          <p:nvPr/>
        </p:nvSpPr>
        <p:spPr>
          <a:xfrm>
            <a:off x="304800" y="76200"/>
            <a:ext cx="586740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4400" b="1" spc="50" dirty="0" smtClean="0">
                <a:ln w="11430"/>
                <a:solidFill>
                  <a:srgbClr val="FF0000"/>
                </a:solidFill>
                <a:effectLst>
                  <a:outerShdw blurRad="76200" dist="50800" dir="5400000" algn="tl" rotWithShape="0">
                    <a:srgbClr val="000000">
                      <a:alpha val="65000"/>
                    </a:srgbClr>
                  </a:outerShdw>
                </a:effectLst>
                <a:latin typeface="Arial Black" pitchFamily="34" charset="0"/>
              </a:rPr>
              <a:t>TSH value</a:t>
            </a:r>
            <a:endParaRPr lang="en-US" sz="2800" b="1" spc="50" dirty="0">
              <a:ln w="11430"/>
              <a:solidFill>
                <a:srgbClr val="FF0000"/>
              </a:solidFill>
              <a:effectLst>
                <a:outerShdw blurRad="76200" dist="50800" dir="5400000" algn="tl" rotWithShape="0">
                  <a:srgbClr val="000000">
                    <a:alpha val="65000"/>
                  </a:srgbClr>
                </a:outerShdw>
              </a:effectLst>
              <a:latin typeface="Arial Black" pitchFamily="34" charset="0"/>
            </a:endParaRPr>
          </a:p>
        </p:txBody>
      </p:sp>
    </p:spTree>
    <p:extLst>
      <p:ext uri="{BB962C8B-B14F-4D97-AF65-F5344CB8AC3E}">
        <p14:creationId xmlns:p14="http://schemas.microsoft.com/office/powerpoint/2010/main" val="345573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15" dur="500" fill="hold"/>
                                        <p:tgtEl>
                                          <p:spTgt spid="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22" dur="5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29" dur="500" fill="hold"/>
                                        <p:tgtEl>
                                          <p:spTgt spid="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36" dur="500" fill="hold"/>
                                        <p:tgtEl>
                                          <p:spTgt spid="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52400" y="1981201"/>
            <a:ext cx="8839200" cy="4632037"/>
          </a:xfrm>
          <a:prstGeom prst="rect">
            <a:avLst/>
          </a:prstGeom>
          <a:noFill/>
          <a:ln w="9525">
            <a:noFill/>
            <a:miter lim="800000"/>
            <a:headEnd/>
            <a:tailEnd/>
          </a:ln>
        </p:spPr>
        <p:txBody>
          <a:bodyPr wrap="square">
            <a:spAutoFit/>
          </a:bodyPr>
          <a:lstStyle/>
          <a:p>
            <a:pPr marL="268288" indent="-268288" algn="l" rtl="0">
              <a:spcBef>
                <a:spcPts val="0"/>
              </a:spcBef>
              <a:spcAft>
                <a:spcPts val="600"/>
              </a:spcAft>
              <a:buClr>
                <a:srgbClr val="FF0000"/>
              </a:buClr>
              <a:buFont typeface="Wingdings" pitchFamily="2" charset="2"/>
              <a:buChar char="§"/>
            </a:pPr>
            <a:r>
              <a:rPr lang="en-US" sz="2800" dirty="0" smtClean="0"/>
              <a:t>Follow up patients on </a:t>
            </a:r>
            <a:r>
              <a:rPr lang="en-US" sz="2800" dirty="0" err="1" smtClean="0"/>
              <a:t>thyroxine</a:t>
            </a:r>
            <a:r>
              <a:rPr lang="en-US" sz="2800" dirty="0" smtClean="0"/>
              <a:t> supplementation (</a:t>
            </a:r>
            <a:r>
              <a:rPr lang="en-US" sz="2800" dirty="0" err="1" smtClean="0"/>
              <a:t>eg</a:t>
            </a:r>
            <a:r>
              <a:rPr lang="en-US" sz="2800" dirty="0" smtClean="0"/>
              <a:t>. </a:t>
            </a:r>
            <a:r>
              <a:rPr lang="en-US" sz="2800" dirty="0" err="1" smtClean="0"/>
              <a:t>Thyroxine</a:t>
            </a:r>
            <a:r>
              <a:rPr lang="en-US" sz="2800" dirty="0" smtClean="0"/>
              <a:t> or </a:t>
            </a:r>
            <a:r>
              <a:rPr lang="en-US" sz="2800" dirty="0" err="1" smtClean="0"/>
              <a:t>Synthroid</a:t>
            </a:r>
            <a:r>
              <a:rPr lang="en-US" sz="2800" dirty="0" smtClean="0">
                <a:sym typeface="Symbol"/>
              </a:rPr>
              <a:t>) the TSH is an appropriate single test  that can be followed and used to determine need for adjusting dosing</a:t>
            </a:r>
            <a:r>
              <a:rPr lang="en-US" sz="2800" dirty="0" smtClean="0"/>
              <a:t>.</a:t>
            </a:r>
          </a:p>
          <a:p>
            <a:pPr marL="268288" indent="-268288" algn="l" rtl="0">
              <a:spcBef>
                <a:spcPts val="0"/>
              </a:spcBef>
              <a:spcAft>
                <a:spcPts val="600"/>
              </a:spcAft>
              <a:buClr>
                <a:srgbClr val="FF0000"/>
              </a:buClr>
              <a:buFont typeface="Wingdings" pitchFamily="2" charset="2"/>
              <a:buChar char="§"/>
            </a:pPr>
            <a:r>
              <a:rPr lang="en-US" sz="2800" b="1" dirty="0" smtClean="0">
                <a:solidFill>
                  <a:srgbClr val="FF0000"/>
                </a:solidFill>
                <a:sym typeface="Symbol"/>
              </a:rPr>
              <a:t> </a:t>
            </a:r>
            <a:r>
              <a:rPr lang="en-US" sz="2800" b="1" dirty="0" smtClean="0">
                <a:solidFill>
                  <a:srgbClr val="FF0000"/>
                </a:solidFill>
              </a:rPr>
              <a:t>TSH </a:t>
            </a:r>
            <a:r>
              <a:rPr lang="en-US" sz="2800" dirty="0" smtClean="0"/>
              <a:t>is an indication to increase the </a:t>
            </a:r>
            <a:r>
              <a:rPr lang="en-US" sz="2800" dirty="0" err="1" smtClean="0"/>
              <a:t>thyroxine</a:t>
            </a:r>
            <a:r>
              <a:rPr lang="en-US" sz="2800" dirty="0" smtClean="0"/>
              <a:t> dose.</a:t>
            </a:r>
          </a:p>
          <a:p>
            <a:pPr marL="268288" indent="-268288" algn="l" rtl="0">
              <a:spcBef>
                <a:spcPts val="0"/>
              </a:spcBef>
              <a:spcAft>
                <a:spcPts val="600"/>
              </a:spcAft>
              <a:buClr>
                <a:srgbClr val="FF0000"/>
              </a:buClr>
              <a:buFont typeface="Wingdings" pitchFamily="2" charset="2"/>
              <a:buChar char="§"/>
            </a:pPr>
            <a:r>
              <a:rPr lang="en-US" sz="2800" b="1" dirty="0" smtClean="0">
                <a:solidFill>
                  <a:srgbClr val="FF0000"/>
                </a:solidFill>
                <a:sym typeface="Symbol"/>
              </a:rPr>
              <a:t> </a:t>
            </a:r>
            <a:r>
              <a:rPr lang="en-US" sz="2800" b="1" dirty="0" smtClean="0">
                <a:solidFill>
                  <a:srgbClr val="FF0000"/>
                </a:solidFill>
              </a:rPr>
              <a:t>TSH </a:t>
            </a:r>
            <a:r>
              <a:rPr lang="en-US" sz="2800" dirty="0" smtClean="0"/>
              <a:t>indicates a need to decrease the </a:t>
            </a:r>
            <a:r>
              <a:rPr lang="en-US" sz="2800" dirty="0" err="1" smtClean="0"/>
              <a:t>thyroxine</a:t>
            </a:r>
            <a:r>
              <a:rPr lang="en-US" sz="2800" dirty="0" smtClean="0"/>
              <a:t> dose.</a:t>
            </a:r>
          </a:p>
          <a:p>
            <a:pPr marL="268288" indent="-268288" algn="l" rtl="0">
              <a:spcBef>
                <a:spcPts val="0"/>
              </a:spcBef>
              <a:spcAft>
                <a:spcPts val="600"/>
              </a:spcAft>
              <a:buClr>
                <a:srgbClr val="FF0000"/>
              </a:buClr>
              <a:buFont typeface="Wingdings" pitchFamily="2" charset="2"/>
              <a:buChar char="§"/>
            </a:pPr>
            <a:r>
              <a:rPr lang="en-US" sz="2800" b="1" dirty="0" smtClean="0">
                <a:solidFill>
                  <a:srgbClr val="008000"/>
                </a:solidFill>
              </a:rPr>
              <a:t>Normal TSH </a:t>
            </a:r>
            <a:r>
              <a:rPr lang="en-US" sz="2800" dirty="0" smtClean="0"/>
              <a:t>range is the goal for patients on supplementation.</a:t>
            </a:r>
            <a:endParaRPr lang="en-US" sz="2800" dirty="0"/>
          </a:p>
        </p:txBody>
      </p:sp>
    </p:spTree>
    <p:extLst>
      <p:ext uri="{BB962C8B-B14F-4D97-AF65-F5344CB8AC3E}">
        <p14:creationId xmlns:p14="http://schemas.microsoft.com/office/powerpoint/2010/main" val="1824336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91609" y="300425"/>
            <a:ext cx="6553200" cy="581025"/>
          </a:xfrm>
        </p:spPr>
        <p:txBody>
          <a:bodyPr/>
          <a:lstStyle/>
          <a:p>
            <a:r>
              <a:rPr lang="en-GB" dirty="0" smtClean="0">
                <a:solidFill>
                  <a:srgbClr val="0000FF"/>
                </a:solidFill>
                <a:effectLst>
                  <a:outerShdw blurRad="38100" dist="38100" dir="2700000" algn="tl">
                    <a:srgbClr val="000000">
                      <a:alpha val="43137"/>
                    </a:srgbClr>
                  </a:outerShdw>
                </a:effectLst>
              </a:rPr>
              <a:t>Topics</a:t>
            </a:r>
            <a:endParaRPr lang="en-US" dirty="0">
              <a:solidFill>
                <a:srgbClr val="0000FF"/>
              </a:solidFill>
              <a:effectLst>
                <a:outerShdw blurRad="38100" dist="38100" dir="2700000" algn="tl">
                  <a:srgbClr val="000000">
                    <a:alpha val="43137"/>
                  </a:srgbClr>
                </a:outerShdw>
              </a:effectLst>
            </a:endParaRPr>
          </a:p>
        </p:txBody>
      </p:sp>
      <p:sp>
        <p:nvSpPr>
          <p:cNvPr id="5" name="Rectangle 3"/>
          <p:cNvSpPr txBox="1">
            <a:spLocks noChangeArrowheads="1"/>
          </p:cNvSpPr>
          <p:nvPr/>
        </p:nvSpPr>
        <p:spPr bwMode="gray">
          <a:xfrm>
            <a:off x="391609" y="1330712"/>
            <a:ext cx="7235825"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a:lstStyle>
          <a:p>
            <a:pPr algn="l" rtl="0">
              <a:spcBef>
                <a:spcPts val="0"/>
              </a:spcBef>
              <a:spcAft>
                <a:spcPts val="1200"/>
              </a:spcAft>
              <a:buClr>
                <a:srgbClr val="FF0000"/>
              </a:buClr>
              <a:buFont typeface="Wingdings" pitchFamily="2" charset="2"/>
              <a:buChar char="§"/>
            </a:pPr>
            <a:r>
              <a:rPr lang="en-GB" b="1" dirty="0" smtClean="0"/>
              <a:t>PRL</a:t>
            </a:r>
          </a:p>
          <a:p>
            <a:pPr algn="l" rtl="0">
              <a:spcBef>
                <a:spcPts val="0"/>
              </a:spcBef>
              <a:spcAft>
                <a:spcPts val="1200"/>
              </a:spcAft>
              <a:buClr>
                <a:srgbClr val="FF0000"/>
              </a:buClr>
              <a:buFont typeface="Wingdings" pitchFamily="2" charset="2"/>
              <a:buChar char="§"/>
            </a:pPr>
            <a:r>
              <a:rPr lang="en-GB" b="1" dirty="0" smtClean="0"/>
              <a:t>TSH</a:t>
            </a:r>
          </a:p>
          <a:p>
            <a:pPr algn="l" rtl="0">
              <a:spcBef>
                <a:spcPts val="0"/>
              </a:spcBef>
              <a:spcAft>
                <a:spcPts val="1200"/>
              </a:spcAft>
              <a:buClr>
                <a:srgbClr val="FF0000"/>
              </a:buClr>
              <a:buFont typeface="Wingdings" pitchFamily="2" charset="2"/>
              <a:buChar char="§"/>
            </a:pPr>
            <a:r>
              <a:rPr lang="en-US" b="1" dirty="0" smtClean="0"/>
              <a:t>LH</a:t>
            </a:r>
          </a:p>
          <a:p>
            <a:pPr algn="l" rtl="0">
              <a:spcBef>
                <a:spcPts val="0"/>
              </a:spcBef>
              <a:spcAft>
                <a:spcPts val="1200"/>
              </a:spcAft>
              <a:buClr>
                <a:srgbClr val="FF0000"/>
              </a:buClr>
              <a:buFont typeface="Wingdings" pitchFamily="2" charset="2"/>
              <a:buChar char="§"/>
            </a:pPr>
            <a:r>
              <a:rPr lang="en-US" b="1" dirty="0" smtClean="0"/>
              <a:t>FSH</a:t>
            </a:r>
          </a:p>
          <a:p>
            <a:pPr algn="l" rtl="0">
              <a:spcBef>
                <a:spcPts val="0"/>
              </a:spcBef>
              <a:spcAft>
                <a:spcPts val="1200"/>
              </a:spcAft>
              <a:buClr>
                <a:srgbClr val="FF0000"/>
              </a:buClr>
              <a:buFont typeface="Wingdings" pitchFamily="2" charset="2"/>
              <a:buChar char="§"/>
            </a:pPr>
            <a:r>
              <a:rPr lang="en-GB" b="1" dirty="0" smtClean="0"/>
              <a:t>ELISA Technique</a:t>
            </a:r>
          </a:p>
        </p:txBody>
      </p:sp>
    </p:spTree>
    <p:extLst>
      <p:ext uri="{BB962C8B-B14F-4D97-AF65-F5344CB8AC3E}">
        <p14:creationId xmlns:p14="http://schemas.microsoft.com/office/powerpoint/2010/main" val="3912652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4"/>
          <p:cNvSpPr txBox="1"/>
          <p:nvPr/>
        </p:nvSpPr>
        <p:spPr>
          <a:xfrm>
            <a:off x="247184" y="228600"/>
            <a:ext cx="8707245" cy="95410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800" b="1" spc="50" dirty="0" smtClean="0">
                <a:ln w="11430"/>
                <a:solidFill>
                  <a:srgbClr val="FF0000"/>
                </a:solidFill>
                <a:effectLst>
                  <a:outerShdw blurRad="76200" dist="50800" dir="5400000" algn="tl" rotWithShape="0">
                    <a:srgbClr val="000000">
                      <a:alpha val="65000"/>
                    </a:srgbClr>
                  </a:outerShdw>
                </a:effectLst>
                <a:latin typeface="Arial Black" pitchFamily="34" charset="0"/>
              </a:rPr>
              <a:t>Clinical conditions associated with thyroid dysfunction</a:t>
            </a:r>
            <a:endParaRPr lang="en-US" sz="2800" b="1" spc="50" dirty="0">
              <a:ln w="11430"/>
              <a:solidFill>
                <a:srgbClr val="FF0000"/>
              </a:solidFill>
              <a:effectLst>
                <a:outerShdw blurRad="76200" dist="50800" dir="5400000" algn="tl" rotWithShape="0">
                  <a:srgbClr val="000000">
                    <a:alpha val="65000"/>
                  </a:srgbClr>
                </a:outerShdw>
              </a:effectLst>
              <a:latin typeface="Arial Black" pitchFamily="34" charset="0"/>
            </a:endParaRPr>
          </a:p>
        </p:txBody>
      </p:sp>
      <p:sp>
        <p:nvSpPr>
          <p:cNvPr id="5" name="Rectangle 4"/>
          <p:cNvSpPr/>
          <p:nvPr/>
        </p:nvSpPr>
        <p:spPr>
          <a:xfrm>
            <a:off x="247185" y="1666924"/>
            <a:ext cx="5428785" cy="3631763"/>
          </a:xfrm>
          <a:prstGeom prst="rect">
            <a:avLst/>
          </a:prstGeom>
        </p:spPr>
        <p:txBody>
          <a:bodyPr wrap="square">
            <a:spAutoFit/>
          </a:bodyPr>
          <a:lstStyle/>
          <a:p>
            <a:pPr marL="393700" indent="-393700">
              <a:lnSpc>
                <a:spcPct val="150000"/>
              </a:lnSpc>
              <a:spcBef>
                <a:spcPts val="0"/>
              </a:spcBef>
              <a:spcAft>
                <a:spcPts val="600"/>
              </a:spcAft>
              <a:buFont typeface="Wingdings" pitchFamily="2" charset="2"/>
              <a:buChar char="§"/>
            </a:pPr>
            <a:r>
              <a:rPr lang="en-US" sz="2800" b="1" dirty="0" smtClean="0"/>
              <a:t>Amenorrhea</a:t>
            </a:r>
          </a:p>
          <a:p>
            <a:pPr marL="393700" indent="-393700">
              <a:lnSpc>
                <a:spcPct val="150000"/>
              </a:lnSpc>
              <a:spcBef>
                <a:spcPts val="0"/>
              </a:spcBef>
              <a:spcAft>
                <a:spcPts val="600"/>
              </a:spcAft>
              <a:buFont typeface="Wingdings" pitchFamily="2" charset="2"/>
              <a:buChar char="§"/>
            </a:pPr>
            <a:r>
              <a:rPr lang="en-US" sz="2800" b="1" dirty="0" err="1" smtClean="0"/>
              <a:t>Oligomenorhea</a:t>
            </a:r>
            <a:endParaRPr lang="en-US" sz="2800" b="1" dirty="0" smtClean="0"/>
          </a:p>
          <a:p>
            <a:pPr marL="393700" indent="-393700">
              <a:lnSpc>
                <a:spcPct val="150000"/>
              </a:lnSpc>
              <a:spcBef>
                <a:spcPts val="0"/>
              </a:spcBef>
              <a:spcAft>
                <a:spcPts val="600"/>
              </a:spcAft>
              <a:buFont typeface="Wingdings" pitchFamily="2" charset="2"/>
              <a:buChar char="§"/>
            </a:pPr>
            <a:r>
              <a:rPr lang="en-US" sz="2800" b="1" dirty="0" err="1" smtClean="0"/>
              <a:t>Anovulation</a:t>
            </a:r>
            <a:r>
              <a:rPr lang="en-US" sz="2800" b="1" dirty="0" smtClean="0"/>
              <a:t>.</a:t>
            </a:r>
          </a:p>
          <a:p>
            <a:pPr marL="393700" indent="-393700">
              <a:lnSpc>
                <a:spcPct val="150000"/>
              </a:lnSpc>
              <a:spcBef>
                <a:spcPts val="0"/>
              </a:spcBef>
              <a:spcAft>
                <a:spcPts val="600"/>
              </a:spcAft>
              <a:buFont typeface="Wingdings" pitchFamily="2" charset="2"/>
              <a:buChar char="§"/>
            </a:pPr>
            <a:r>
              <a:rPr lang="en-US" sz="2800" b="1" dirty="0" smtClean="0"/>
              <a:t>Inadequate corpus </a:t>
            </a:r>
            <a:r>
              <a:rPr lang="en-US" sz="2800" b="1" dirty="0" err="1" smtClean="0"/>
              <a:t>luteum</a:t>
            </a:r>
            <a:r>
              <a:rPr lang="en-US" sz="2800" b="1" dirty="0" smtClean="0"/>
              <a:t>.</a:t>
            </a:r>
          </a:p>
          <a:p>
            <a:pPr marL="393700" indent="-393700">
              <a:lnSpc>
                <a:spcPct val="150000"/>
              </a:lnSpc>
              <a:spcBef>
                <a:spcPts val="0"/>
              </a:spcBef>
              <a:spcAft>
                <a:spcPts val="600"/>
              </a:spcAft>
              <a:buFont typeface="Wingdings" pitchFamily="2" charset="2"/>
              <a:buChar char="§"/>
            </a:pPr>
            <a:r>
              <a:rPr lang="en-US" sz="2800" b="1" dirty="0" err="1" smtClean="0"/>
              <a:t>Subfertility</a:t>
            </a:r>
            <a:endParaRPr lang="en-US" sz="2800" b="1" dirty="0" smtClean="0"/>
          </a:p>
        </p:txBody>
      </p:sp>
    </p:spTree>
    <p:extLst>
      <p:ext uri="{BB962C8B-B14F-4D97-AF65-F5344CB8AC3E}">
        <p14:creationId xmlns:p14="http://schemas.microsoft.com/office/powerpoint/2010/main" val="3838315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68408907"/>
              </p:ext>
            </p:extLst>
          </p:nvPr>
        </p:nvGraphicFramePr>
        <p:xfrm>
          <a:off x="317808" y="989455"/>
          <a:ext cx="8229600" cy="3479292"/>
        </p:xfrm>
        <a:graphic>
          <a:graphicData uri="http://schemas.openxmlformats.org/drawingml/2006/table">
            <a:tbl>
              <a:tblPr firstRow="1" firstCol="1" bandRow="1">
                <a:tableStyleId>{5C22544A-7EE6-4342-B048-85BDC9FD1C3A}</a:tableStyleId>
              </a:tblPr>
              <a:tblGrid>
                <a:gridCol w="4114800"/>
                <a:gridCol w="4114800"/>
              </a:tblGrid>
              <a:tr h="0">
                <a:tc>
                  <a:txBody>
                    <a:bodyPr/>
                    <a:lstStyle/>
                    <a:p>
                      <a:pPr algn="ctr" rtl="0">
                        <a:lnSpc>
                          <a:spcPct val="115000"/>
                        </a:lnSpc>
                        <a:spcAft>
                          <a:spcPts val="0"/>
                        </a:spcAft>
                      </a:pPr>
                      <a:r>
                        <a:rPr lang="en-US" sz="2400" dirty="0">
                          <a:effectLst/>
                        </a:rPr>
                        <a:t>Thyroid Test</a:t>
                      </a:r>
                      <a:endParaRPr lang="en-US" sz="2400" dirty="0">
                        <a:effectLst/>
                        <a:latin typeface="Calibri"/>
                        <a:ea typeface="Calibri"/>
                        <a:cs typeface="Arial"/>
                      </a:endParaRPr>
                    </a:p>
                  </a:txBody>
                  <a:tcPr marL="9525" marR="9525" marT="9525" marB="9525" anchor="ctr"/>
                </a:tc>
                <a:tc>
                  <a:txBody>
                    <a:bodyPr/>
                    <a:lstStyle/>
                    <a:p>
                      <a:pPr algn="ctr" rtl="0">
                        <a:lnSpc>
                          <a:spcPct val="115000"/>
                        </a:lnSpc>
                        <a:spcAft>
                          <a:spcPts val="0"/>
                        </a:spcAft>
                      </a:pPr>
                      <a:r>
                        <a:rPr lang="en-US" sz="2400" dirty="0">
                          <a:effectLst/>
                        </a:rPr>
                        <a:t>Optimal Reference Range</a:t>
                      </a:r>
                      <a:endParaRPr lang="en-US" sz="2400" dirty="0">
                        <a:effectLst/>
                        <a:latin typeface="Calibri"/>
                        <a:ea typeface="Calibri"/>
                        <a:cs typeface="Arial"/>
                      </a:endParaRPr>
                    </a:p>
                  </a:txBody>
                  <a:tcPr marL="9525" marR="9525" marT="9525" marB="9525" anchor="ctr"/>
                </a:tc>
              </a:tr>
              <a:tr h="0">
                <a:tc>
                  <a:txBody>
                    <a:bodyPr/>
                    <a:lstStyle/>
                    <a:p>
                      <a:pPr algn="l" rtl="0">
                        <a:lnSpc>
                          <a:spcPct val="115000"/>
                        </a:lnSpc>
                        <a:spcAft>
                          <a:spcPts val="0"/>
                        </a:spcAft>
                      </a:pPr>
                      <a:r>
                        <a:rPr lang="en-US" sz="2400" dirty="0">
                          <a:effectLst/>
                        </a:rPr>
                        <a:t>TSH (thyroid stimulating hormone)</a:t>
                      </a:r>
                      <a:endParaRPr lang="en-US" sz="2400" dirty="0">
                        <a:effectLst/>
                        <a:latin typeface="Calibri"/>
                        <a:ea typeface="Calibri"/>
                        <a:cs typeface="Arial"/>
                      </a:endParaRPr>
                    </a:p>
                  </a:txBody>
                  <a:tcPr marL="9525" marR="9525" marT="9525" marB="9525" anchor="ctr"/>
                </a:tc>
                <a:tc>
                  <a:txBody>
                    <a:bodyPr/>
                    <a:lstStyle/>
                    <a:p>
                      <a:pPr algn="l" rtl="0">
                        <a:lnSpc>
                          <a:spcPct val="115000"/>
                        </a:lnSpc>
                        <a:spcAft>
                          <a:spcPts val="0"/>
                        </a:spcAft>
                      </a:pPr>
                      <a:r>
                        <a:rPr lang="en-US" sz="2400" dirty="0">
                          <a:effectLst/>
                        </a:rPr>
                        <a:t>0.3-4 </a:t>
                      </a:r>
                      <a:r>
                        <a:rPr lang="en-US" sz="2400" dirty="0" err="1">
                          <a:effectLst/>
                        </a:rPr>
                        <a:t>mU</a:t>
                      </a:r>
                      <a:r>
                        <a:rPr lang="en-US" sz="2400" dirty="0">
                          <a:effectLst/>
                        </a:rPr>
                        <a:t>/L</a:t>
                      </a:r>
                      <a:endParaRPr lang="en-US" sz="2400" dirty="0">
                        <a:effectLst/>
                        <a:latin typeface="Calibri"/>
                        <a:ea typeface="Calibri"/>
                        <a:cs typeface="Arial"/>
                      </a:endParaRPr>
                    </a:p>
                  </a:txBody>
                  <a:tcPr marL="9525" marR="9525" marT="9525" marB="9525" anchor="ctr"/>
                </a:tc>
              </a:tr>
              <a:tr h="0">
                <a:tc>
                  <a:txBody>
                    <a:bodyPr/>
                    <a:lstStyle/>
                    <a:p>
                      <a:pPr algn="l" rtl="0">
                        <a:lnSpc>
                          <a:spcPct val="115000"/>
                        </a:lnSpc>
                        <a:spcAft>
                          <a:spcPts val="0"/>
                        </a:spcAft>
                      </a:pPr>
                      <a:r>
                        <a:rPr lang="en-US" sz="2400" dirty="0">
                          <a:effectLst/>
                        </a:rPr>
                        <a:t>Total T4 (</a:t>
                      </a:r>
                      <a:r>
                        <a:rPr lang="en-US" sz="2400" dirty="0" err="1">
                          <a:effectLst/>
                        </a:rPr>
                        <a:t>thyroxine</a:t>
                      </a:r>
                      <a:r>
                        <a:rPr lang="en-US" sz="2400" dirty="0">
                          <a:effectLst/>
                        </a:rPr>
                        <a:t>)</a:t>
                      </a:r>
                      <a:endParaRPr lang="en-US" sz="2400" dirty="0">
                        <a:effectLst/>
                        <a:latin typeface="Calibri"/>
                        <a:ea typeface="Calibri"/>
                        <a:cs typeface="Arial"/>
                      </a:endParaRPr>
                    </a:p>
                  </a:txBody>
                  <a:tcPr marL="9525" marR="9525" marT="9525" marB="9525" anchor="ctr"/>
                </a:tc>
                <a:tc>
                  <a:txBody>
                    <a:bodyPr/>
                    <a:lstStyle/>
                    <a:p>
                      <a:pPr algn="l" rtl="0">
                        <a:lnSpc>
                          <a:spcPct val="115000"/>
                        </a:lnSpc>
                        <a:spcAft>
                          <a:spcPts val="0"/>
                        </a:spcAft>
                      </a:pPr>
                      <a:r>
                        <a:rPr lang="en-US" sz="2400" dirty="0">
                          <a:effectLst/>
                        </a:rPr>
                        <a:t>4-12 </a:t>
                      </a:r>
                      <a:r>
                        <a:rPr lang="en-US" sz="2400" dirty="0" err="1">
                          <a:effectLst/>
                        </a:rPr>
                        <a:t>ug</a:t>
                      </a:r>
                      <a:r>
                        <a:rPr lang="en-US" sz="2400" dirty="0">
                          <a:effectLst/>
                        </a:rPr>
                        <a:t>/</a:t>
                      </a:r>
                      <a:r>
                        <a:rPr lang="en-US" sz="2400" dirty="0" err="1">
                          <a:effectLst/>
                        </a:rPr>
                        <a:t>dL</a:t>
                      </a:r>
                      <a:endParaRPr lang="en-US" sz="2400" dirty="0">
                        <a:effectLst/>
                        <a:latin typeface="Calibri"/>
                        <a:ea typeface="Calibri"/>
                        <a:cs typeface="Arial"/>
                      </a:endParaRPr>
                    </a:p>
                  </a:txBody>
                  <a:tcPr marL="9525" marR="9525" marT="9525" marB="9525" anchor="ctr"/>
                </a:tc>
              </a:tr>
              <a:tr h="0">
                <a:tc>
                  <a:txBody>
                    <a:bodyPr/>
                    <a:lstStyle/>
                    <a:p>
                      <a:pPr algn="l" rtl="0">
                        <a:lnSpc>
                          <a:spcPct val="115000"/>
                        </a:lnSpc>
                        <a:spcAft>
                          <a:spcPts val="0"/>
                        </a:spcAft>
                      </a:pPr>
                      <a:r>
                        <a:rPr lang="en-US" sz="2400" dirty="0">
                          <a:effectLst/>
                        </a:rPr>
                        <a:t>Free T4 (free </a:t>
                      </a:r>
                      <a:r>
                        <a:rPr lang="en-US" sz="2400" dirty="0" err="1">
                          <a:effectLst/>
                        </a:rPr>
                        <a:t>thyroxine</a:t>
                      </a:r>
                      <a:r>
                        <a:rPr lang="en-US" sz="2400" dirty="0">
                          <a:effectLst/>
                        </a:rPr>
                        <a:t>)</a:t>
                      </a:r>
                      <a:endParaRPr lang="en-US" sz="2400" dirty="0">
                        <a:effectLst/>
                        <a:latin typeface="Calibri"/>
                        <a:ea typeface="Calibri"/>
                        <a:cs typeface="Arial"/>
                      </a:endParaRPr>
                    </a:p>
                  </a:txBody>
                  <a:tcPr marL="9525" marR="9525" marT="9525" marB="9525" anchor="ctr"/>
                </a:tc>
                <a:tc>
                  <a:txBody>
                    <a:bodyPr/>
                    <a:lstStyle/>
                    <a:p>
                      <a:pPr algn="l" rtl="0">
                        <a:lnSpc>
                          <a:spcPct val="115000"/>
                        </a:lnSpc>
                        <a:spcAft>
                          <a:spcPts val="0"/>
                        </a:spcAft>
                      </a:pPr>
                      <a:r>
                        <a:rPr lang="en-US" sz="2400" dirty="0">
                          <a:effectLst/>
                        </a:rPr>
                        <a:t>0.7-1.9 </a:t>
                      </a:r>
                      <a:r>
                        <a:rPr lang="en-US" sz="2400" dirty="0" err="1">
                          <a:effectLst/>
                        </a:rPr>
                        <a:t>ng</a:t>
                      </a:r>
                      <a:r>
                        <a:rPr lang="en-US" sz="2400" dirty="0">
                          <a:effectLst/>
                        </a:rPr>
                        <a:t>/</a:t>
                      </a:r>
                      <a:r>
                        <a:rPr lang="en-US" sz="2400" dirty="0" err="1">
                          <a:effectLst/>
                        </a:rPr>
                        <a:t>dL</a:t>
                      </a:r>
                      <a:endParaRPr lang="en-US" sz="2400" dirty="0">
                        <a:effectLst/>
                        <a:latin typeface="Calibri"/>
                        <a:ea typeface="Calibri"/>
                        <a:cs typeface="Arial"/>
                      </a:endParaRPr>
                    </a:p>
                  </a:txBody>
                  <a:tcPr marL="9525" marR="9525" marT="9525" marB="9525" anchor="ctr"/>
                </a:tc>
              </a:tr>
              <a:tr h="0">
                <a:tc>
                  <a:txBody>
                    <a:bodyPr/>
                    <a:lstStyle/>
                    <a:p>
                      <a:pPr algn="l" rtl="0">
                        <a:lnSpc>
                          <a:spcPct val="115000"/>
                        </a:lnSpc>
                        <a:spcAft>
                          <a:spcPts val="0"/>
                        </a:spcAft>
                      </a:pPr>
                      <a:r>
                        <a:rPr lang="en-US" sz="2400" dirty="0">
                          <a:effectLst/>
                        </a:rPr>
                        <a:t>Total T3 (</a:t>
                      </a:r>
                      <a:r>
                        <a:rPr lang="en-US" sz="2400" dirty="0" err="1">
                          <a:effectLst/>
                        </a:rPr>
                        <a:t>triiodothyronine</a:t>
                      </a:r>
                      <a:r>
                        <a:rPr lang="en-US" sz="2400" dirty="0">
                          <a:effectLst/>
                        </a:rPr>
                        <a:t>)</a:t>
                      </a:r>
                      <a:endParaRPr lang="en-US" sz="2400" dirty="0">
                        <a:effectLst/>
                        <a:latin typeface="Calibri"/>
                        <a:ea typeface="Calibri"/>
                        <a:cs typeface="Arial"/>
                      </a:endParaRPr>
                    </a:p>
                  </a:txBody>
                  <a:tcPr marL="9525" marR="9525" marT="9525" marB="9525" anchor="ctr"/>
                </a:tc>
                <a:tc>
                  <a:txBody>
                    <a:bodyPr/>
                    <a:lstStyle/>
                    <a:p>
                      <a:pPr algn="l" rtl="0">
                        <a:lnSpc>
                          <a:spcPct val="115000"/>
                        </a:lnSpc>
                        <a:spcAft>
                          <a:spcPts val="0"/>
                        </a:spcAft>
                      </a:pPr>
                      <a:r>
                        <a:rPr lang="en-US" sz="2400">
                          <a:effectLst/>
                        </a:rPr>
                        <a:t>80-180 ng/dL</a:t>
                      </a:r>
                      <a:endParaRPr lang="en-US" sz="2400">
                        <a:effectLst/>
                        <a:latin typeface="Calibri"/>
                        <a:ea typeface="Calibri"/>
                        <a:cs typeface="Arial"/>
                      </a:endParaRPr>
                    </a:p>
                  </a:txBody>
                  <a:tcPr marL="9525" marR="9525" marT="9525" marB="9525" anchor="ctr"/>
                </a:tc>
              </a:tr>
              <a:tr h="0">
                <a:tc>
                  <a:txBody>
                    <a:bodyPr/>
                    <a:lstStyle/>
                    <a:p>
                      <a:pPr algn="l" rtl="0">
                        <a:lnSpc>
                          <a:spcPct val="115000"/>
                        </a:lnSpc>
                        <a:spcAft>
                          <a:spcPts val="0"/>
                        </a:spcAft>
                      </a:pPr>
                      <a:r>
                        <a:rPr lang="en-US" sz="2400" dirty="0">
                          <a:effectLst/>
                        </a:rPr>
                        <a:t>Free T3 (free </a:t>
                      </a:r>
                      <a:r>
                        <a:rPr lang="en-US" sz="2400" dirty="0" err="1">
                          <a:effectLst/>
                        </a:rPr>
                        <a:t>triiodothyronine</a:t>
                      </a:r>
                      <a:r>
                        <a:rPr lang="en-US" sz="2400" dirty="0">
                          <a:effectLst/>
                        </a:rPr>
                        <a:t>)</a:t>
                      </a:r>
                      <a:endParaRPr lang="en-US" sz="2400" dirty="0">
                        <a:effectLst/>
                        <a:latin typeface="Calibri"/>
                        <a:ea typeface="Calibri"/>
                        <a:cs typeface="Arial"/>
                      </a:endParaRPr>
                    </a:p>
                  </a:txBody>
                  <a:tcPr marL="9525" marR="9525" marT="9525" marB="9525" anchor="ctr"/>
                </a:tc>
                <a:tc>
                  <a:txBody>
                    <a:bodyPr/>
                    <a:lstStyle/>
                    <a:p>
                      <a:pPr algn="l" rtl="0">
                        <a:lnSpc>
                          <a:spcPct val="115000"/>
                        </a:lnSpc>
                        <a:spcAft>
                          <a:spcPts val="0"/>
                        </a:spcAft>
                      </a:pPr>
                      <a:r>
                        <a:rPr lang="en-US" sz="2400" dirty="0">
                          <a:effectLst/>
                        </a:rPr>
                        <a:t>230-619 </a:t>
                      </a:r>
                      <a:r>
                        <a:rPr lang="en-US" sz="2400" dirty="0" err="1">
                          <a:effectLst/>
                        </a:rPr>
                        <a:t>pg</a:t>
                      </a:r>
                      <a:r>
                        <a:rPr lang="en-US" sz="2400" dirty="0">
                          <a:effectLst/>
                        </a:rPr>
                        <a:t>/</a:t>
                      </a:r>
                      <a:r>
                        <a:rPr lang="en-US" sz="2400" dirty="0" err="1">
                          <a:effectLst/>
                        </a:rPr>
                        <a:t>dL</a:t>
                      </a:r>
                      <a:endParaRPr lang="en-US" sz="2400" dirty="0">
                        <a:effectLst/>
                        <a:latin typeface="Calibri"/>
                        <a:ea typeface="Calibri"/>
                        <a:cs typeface="Arial"/>
                      </a:endParaRPr>
                    </a:p>
                  </a:txBody>
                  <a:tcPr marL="9525" marR="9525" marT="9525" marB="9525" anchor="ctr"/>
                </a:tc>
              </a:tr>
            </a:tbl>
          </a:graphicData>
        </a:graphic>
      </p:graphicFrame>
      <p:sp>
        <p:nvSpPr>
          <p:cNvPr id="5" name="Rectangle 4"/>
          <p:cNvSpPr/>
          <p:nvPr/>
        </p:nvSpPr>
        <p:spPr>
          <a:xfrm>
            <a:off x="992383" y="297286"/>
            <a:ext cx="7128875" cy="584775"/>
          </a:xfrm>
          <a:prstGeom prst="rect">
            <a:avLst/>
          </a:prstGeom>
        </p:spPr>
        <p:txBody>
          <a:bodyPr wrap="none">
            <a:spAutoFit/>
          </a:bodyPr>
          <a:lstStyle/>
          <a:p>
            <a:pPr rtl="1"/>
            <a:r>
              <a:rPr lang="en-US" sz="3200" b="1" dirty="0">
                <a:solidFill>
                  <a:srgbClr val="0000FF"/>
                </a:solidFill>
              </a:rPr>
              <a:t>Thyroid hormones reference values</a:t>
            </a:r>
          </a:p>
        </p:txBody>
      </p:sp>
      <p:sp>
        <p:nvSpPr>
          <p:cNvPr id="6" name="Rectangle 5"/>
          <p:cNvSpPr/>
          <p:nvPr/>
        </p:nvSpPr>
        <p:spPr>
          <a:xfrm>
            <a:off x="211872" y="4448875"/>
            <a:ext cx="8441473" cy="923330"/>
          </a:xfrm>
          <a:prstGeom prst="rect">
            <a:avLst/>
          </a:prstGeom>
        </p:spPr>
        <p:txBody>
          <a:bodyPr wrap="square">
            <a:spAutoFit/>
          </a:bodyPr>
          <a:lstStyle/>
          <a:p>
            <a:r>
              <a:rPr lang="en-US" b="1" dirty="0">
                <a:solidFill>
                  <a:srgbClr val="FF0000"/>
                </a:solidFill>
              </a:rPr>
              <a:t>Free T4</a:t>
            </a:r>
            <a:r>
              <a:rPr lang="en-US" dirty="0"/>
              <a:t>, which enters the body tissues where it's needed</a:t>
            </a:r>
          </a:p>
          <a:p>
            <a:r>
              <a:rPr lang="en-US" b="1" dirty="0">
                <a:solidFill>
                  <a:srgbClr val="FF0000"/>
                </a:solidFill>
              </a:rPr>
              <a:t>Bound T4</a:t>
            </a:r>
            <a:r>
              <a:rPr lang="en-US" dirty="0"/>
              <a:t>, which attaches to proteins, preventing it from entering body </a:t>
            </a:r>
            <a:r>
              <a:rPr lang="en-US" dirty="0" smtClean="0"/>
              <a:t>tissues</a:t>
            </a:r>
          </a:p>
          <a:p>
            <a:r>
              <a:rPr lang="en-US" dirty="0"/>
              <a:t>A test that measures both free and bound T4 is called a total T4 test</a:t>
            </a:r>
          </a:p>
        </p:txBody>
      </p:sp>
      <p:sp>
        <p:nvSpPr>
          <p:cNvPr id="7" name="Rectangle 6"/>
          <p:cNvSpPr/>
          <p:nvPr/>
        </p:nvSpPr>
        <p:spPr>
          <a:xfrm>
            <a:off x="211872" y="5506910"/>
            <a:ext cx="8374565" cy="923330"/>
          </a:xfrm>
          <a:prstGeom prst="rect">
            <a:avLst/>
          </a:prstGeom>
        </p:spPr>
        <p:txBody>
          <a:bodyPr wrap="square">
            <a:spAutoFit/>
          </a:bodyPr>
          <a:lstStyle/>
          <a:p>
            <a:r>
              <a:rPr lang="en-US" b="1" dirty="0">
                <a:solidFill>
                  <a:srgbClr val="FF0000"/>
                </a:solidFill>
              </a:rPr>
              <a:t>Free </a:t>
            </a:r>
            <a:r>
              <a:rPr lang="en-US" b="1" dirty="0" smtClean="0">
                <a:solidFill>
                  <a:srgbClr val="FF0000"/>
                </a:solidFill>
              </a:rPr>
              <a:t>T3</a:t>
            </a:r>
            <a:r>
              <a:rPr lang="en-US" dirty="0" smtClean="0"/>
              <a:t>, </a:t>
            </a:r>
            <a:r>
              <a:rPr lang="en-US" dirty="0"/>
              <a:t>which enters the body tissues where it's needed</a:t>
            </a:r>
          </a:p>
          <a:p>
            <a:r>
              <a:rPr lang="en-US" b="1" dirty="0">
                <a:solidFill>
                  <a:srgbClr val="FF0000"/>
                </a:solidFill>
              </a:rPr>
              <a:t>Bound </a:t>
            </a:r>
            <a:r>
              <a:rPr lang="en-US" b="1" dirty="0" smtClean="0">
                <a:solidFill>
                  <a:srgbClr val="FF0000"/>
                </a:solidFill>
              </a:rPr>
              <a:t>T3</a:t>
            </a:r>
            <a:r>
              <a:rPr lang="en-US" dirty="0" smtClean="0"/>
              <a:t>, </a:t>
            </a:r>
            <a:r>
              <a:rPr lang="en-US" dirty="0"/>
              <a:t>which attaches to proteins, preventing it from entering body tissues</a:t>
            </a:r>
          </a:p>
          <a:p>
            <a:r>
              <a:rPr lang="en-US" dirty="0"/>
              <a:t>A test that measures both free and bound </a:t>
            </a:r>
            <a:r>
              <a:rPr lang="en-US" dirty="0" smtClean="0"/>
              <a:t>T3 </a:t>
            </a:r>
            <a:r>
              <a:rPr lang="en-US" dirty="0"/>
              <a:t>is called a total </a:t>
            </a:r>
            <a:r>
              <a:rPr lang="en-US" dirty="0" smtClean="0"/>
              <a:t>T3 </a:t>
            </a:r>
            <a:r>
              <a:rPr lang="en-US" dirty="0"/>
              <a:t>test</a:t>
            </a:r>
          </a:p>
        </p:txBody>
      </p:sp>
    </p:spTree>
    <p:extLst>
      <p:ext uri="{BB962C8B-B14F-4D97-AF65-F5344CB8AC3E}">
        <p14:creationId xmlns:p14="http://schemas.microsoft.com/office/powerpoint/2010/main" val="4214662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01337" y="71414"/>
            <a:ext cx="4141327" cy="584775"/>
          </a:xfrm>
          <a:prstGeom prst="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wrap="non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rial" pitchFamily="34" charset="0"/>
              </a:rPr>
              <a:t>Ultra-sensitive TSH</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4" name="TextBox 3"/>
          <p:cNvSpPr txBox="1"/>
          <p:nvPr/>
        </p:nvSpPr>
        <p:spPr>
          <a:xfrm>
            <a:off x="357158" y="1071546"/>
            <a:ext cx="1324402" cy="461665"/>
          </a:xfrm>
          <a:prstGeom prst="rect">
            <a:avLst/>
          </a:prstGeom>
        </p:spPr>
        <p:style>
          <a:lnRef idx="0">
            <a:schemeClr val="accent5"/>
          </a:lnRef>
          <a:fillRef idx="3">
            <a:schemeClr val="accent5"/>
          </a:fillRef>
          <a:effectRef idx="3">
            <a:schemeClr val="accent5"/>
          </a:effectRef>
          <a:fontRef idx="minor">
            <a:schemeClr val="lt1"/>
          </a:fontRef>
        </p:style>
        <p:txBody>
          <a:bodyPr wrap="none" rtlCol="1">
            <a:spAutoFit/>
          </a:bodyPr>
          <a:lstStyle/>
          <a:p>
            <a:pPr algn="ctr">
              <a:spcBef>
                <a:spcPct val="50000"/>
              </a:spcBef>
            </a:pP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sym typeface="Symbol"/>
              </a:rPr>
              <a:t> </a:t>
            </a: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High</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3949073" y="1071546"/>
            <a:ext cx="1245854" cy="461665"/>
          </a:xfrm>
          <a:prstGeom prst="rect">
            <a:avLst/>
          </a:prstGeom>
          <a:solidFill>
            <a:srgbClr val="92D050"/>
          </a:solidFill>
        </p:spPr>
        <p:style>
          <a:lnRef idx="0">
            <a:schemeClr val="accent5"/>
          </a:lnRef>
          <a:fillRef idx="3">
            <a:schemeClr val="accent5"/>
          </a:fillRef>
          <a:effectRef idx="3">
            <a:schemeClr val="accent5"/>
          </a:effectRef>
          <a:fontRef idx="minor">
            <a:schemeClr val="lt1"/>
          </a:fontRef>
        </p:style>
        <p:txBody>
          <a:bodyPr wrap="none" rtlCol="1">
            <a:spAutoFit/>
          </a:bodyPr>
          <a:lstStyle/>
          <a:p>
            <a:pPr algn="ctr">
              <a:spcBef>
                <a:spcPct val="50000"/>
              </a:spcBef>
            </a:pP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Normal</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a:spLocks/>
          </p:cNvSpPr>
          <p:nvPr/>
        </p:nvSpPr>
        <p:spPr>
          <a:xfrm>
            <a:off x="7602807" y="1071546"/>
            <a:ext cx="1255473" cy="461665"/>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tileRect/>
          </a:gradFill>
        </p:spPr>
        <p:style>
          <a:lnRef idx="0">
            <a:schemeClr val="accent5"/>
          </a:lnRef>
          <a:fillRef idx="3">
            <a:schemeClr val="accent5"/>
          </a:fillRef>
          <a:effectRef idx="3">
            <a:schemeClr val="accent5"/>
          </a:effectRef>
          <a:fontRef idx="minor">
            <a:schemeClr val="lt1"/>
          </a:fontRef>
        </p:style>
        <p:txBody>
          <a:bodyPr wrap="none" rtlCol="1">
            <a:spAutoFit/>
          </a:bodyPr>
          <a:lstStyle/>
          <a:p>
            <a:pPr algn="ctr">
              <a:spcBef>
                <a:spcPct val="50000"/>
              </a:spcBef>
            </a:pP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Low </a:t>
            </a: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sym typeface="Symbol"/>
              </a:rPr>
              <a:t></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21" name="Elbow Connector 20"/>
          <p:cNvCxnSpPr>
            <a:stCxn id="3" idx="2"/>
            <a:endCxn id="6" idx="0"/>
          </p:cNvCxnSpPr>
          <p:nvPr/>
        </p:nvCxnSpPr>
        <p:spPr bwMode="auto">
          <a:xfrm rot="16200000" flipH="1">
            <a:off x="6193594" y="-965405"/>
            <a:ext cx="415357" cy="3658543"/>
          </a:xfrm>
          <a:prstGeom prst="curvedConnector3">
            <a:avLst>
              <a:gd name="adj1" fmla="val 50000"/>
            </a:avLst>
          </a:prstGeom>
          <a:solidFill>
            <a:schemeClr val="accent1"/>
          </a:solidFill>
          <a:ln w="57150" cap="flat" cmpd="sng" algn="ctr">
            <a:solidFill>
              <a:srgbClr val="FF0000"/>
            </a:solidFill>
            <a:prstDash val="solid"/>
            <a:round/>
            <a:headEnd type="none" w="med" len="med"/>
            <a:tailEnd type="triangle" w="med" len="med"/>
          </a:ln>
          <a:effectLst/>
        </p:spPr>
      </p:cxnSp>
      <p:cxnSp>
        <p:nvCxnSpPr>
          <p:cNvPr id="23" name="Elbow Connector 22"/>
          <p:cNvCxnSpPr>
            <a:stCxn id="3" idx="2"/>
            <a:endCxn id="5" idx="0"/>
          </p:cNvCxnSpPr>
          <p:nvPr/>
        </p:nvCxnSpPr>
        <p:spPr bwMode="auto">
          <a:xfrm rot="5400000">
            <a:off x="4364323" y="863867"/>
            <a:ext cx="415357" cy="1"/>
          </a:xfrm>
          <a:prstGeom prst="curvedConnector3">
            <a:avLst>
              <a:gd name="adj1" fmla="val 50000"/>
            </a:avLst>
          </a:prstGeom>
          <a:solidFill>
            <a:schemeClr val="accent1"/>
          </a:solidFill>
          <a:ln w="57150" cap="flat" cmpd="sng" algn="ctr">
            <a:solidFill>
              <a:srgbClr val="FF0000"/>
            </a:solidFill>
            <a:prstDash val="solid"/>
            <a:round/>
            <a:headEnd type="none" w="med" len="med"/>
            <a:tailEnd type="triangle" w="med" len="med"/>
          </a:ln>
          <a:effectLst/>
        </p:spPr>
      </p:cxnSp>
      <p:cxnSp>
        <p:nvCxnSpPr>
          <p:cNvPr id="25" name="Shape 24"/>
          <p:cNvCxnSpPr>
            <a:stCxn id="3" idx="2"/>
            <a:endCxn id="4" idx="0"/>
          </p:cNvCxnSpPr>
          <p:nvPr/>
        </p:nvCxnSpPr>
        <p:spPr bwMode="auto">
          <a:xfrm rot="5400000">
            <a:off x="2588002" y="-912454"/>
            <a:ext cx="415357" cy="3552642"/>
          </a:xfrm>
          <a:prstGeom prst="curvedConnector3">
            <a:avLst>
              <a:gd name="adj1" fmla="val 50000"/>
            </a:avLst>
          </a:prstGeom>
          <a:solidFill>
            <a:schemeClr val="accent1"/>
          </a:solidFill>
          <a:ln w="57150" cap="flat" cmpd="sng" algn="ctr">
            <a:solidFill>
              <a:srgbClr val="FF0000"/>
            </a:solidFill>
            <a:prstDash val="solid"/>
            <a:round/>
            <a:headEnd type="none" w="med" len="med"/>
            <a:tailEnd type="triangle" w="med" len="med"/>
          </a:ln>
          <a:effectLst/>
        </p:spPr>
      </p:cxnSp>
      <p:sp>
        <p:nvSpPr>
          <p:cNvPr id="27" name="TextBox 26"/>
          <p:cNvSpPr txBox="1"/>
          <p:nvPr/>
        </p:nvSpPr>
        <p:spPr>
          <a:xfrm>
            <a:off x="554562" y="2071678"/>
            <a:ext cx="731290" cy="461665"/>
          </a:xfrm>
          <a:prstGeom prst="rect">
            <a:avLst/>
          </a:prstGeom>
        </p:spPr>
        <p:style>
          <a:lnRef idx="0">
            <a:schemeClr val="accent5"/>
          </a:lnRef>
          <a:fillRef idx="3">
            <a:schemeClr val="accent5"/>
          </a:fillRef>
          <a:effectRef idx="3">
            <a:schemeClr val="accent5"/>
          </a:effectRef>
          <a:fontRef idx="minor">
            <a:schemeClr val="lt1"/>
          </a:fontRef>
        </p:style>
        <p:txBody>
          <a:bodyPr wrap="none" rtlCol="1">
            <a:spAutoFit/>
          </a:bodyPr>
          <a:lstStyle/>
          <a:p>
            <a:pPr algn="ctr">
              <a:spcBef>
                <a:spcPct val="50000"/>
              </a:spcBef>
            </a:pP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FT4</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8" name="TextBox 27"/>
          <p:cNvSpPr txBox="1"/>
          <p:nvPr/>
        </p:nvSpPr>
        <p:spPr>
          <a:xfrm>
            <a:off x="3343138" y="2071678"/>
            <a:ext cx="2457724" cy="461665"/>
          </a:xfrm>
          <a:prstGeom prst="rect">
            <a:avLst/>
          </a:prstGeom>
          <a:solidFill>
            <a:srgbClr val="92D050"/>
          </a:solidFill>
        </p:spPr>
        <p:style>
          <a:lnRef idx="0">
            <a:schemeClr val="accent5"/>
          </a:lnRef>
          <a:fillRef idx="3">
            <a:schemeClr val="accent5"/>
          </a:fillRef>
          <a:effectRef idx="3">
            <a:schemeClr val="accent5"/>
          </a:effectRef>
          <a:fontRef idx="minor">
            <a:schemeClr val="lt1"/>
          </a:fontRef>
        </p:style>
        <p:txBody>
          <a:bodyPr wrap="none" rtlCol="1">
            <a:spAutoFit/>
          </a:bodyPr>
          <a:lstStyle/>
          <a:p>
            <a:pPr algn="ctr">
              <a:spcBef>
                <a:spcPct val="50000"/>
              </a:spcBef>
            </a:pP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Normal Thyroid</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9" name="TextBox 28"/>
          <p:cNvSpPr txBox="1">
            <a:spLocks/>
          </p:cNvSpPr>
          <p:nvPr/>
        </p:nvSpPr>
        <p:spPr>
          <a:xfrm>
            <a:off x="7841238" y="2071678"/>
            <a:ext cx="731290" cy="461665"/>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tileRect/>
          </a:gradFill>
        </p:spPr>
        <p:style>
          <a:lnRef idx="0">
            <a:schemeClr val="accent5"/>
          </a:lnRef>
          <a:fillRef idx="3">
            <a:schemeClr val="accent5"/>
          </a:fillRef>
          <a:effectRef idx="3">
            <a:schemeClr val="accent5"/>
          </a:effectRef>
          <a:fontRef idx="minor">
            <a:schemeClr val="lt1"/>
          </a:fontRef>
        </p:style>
        <p:txBody>
          <a:bodyPr wrap="none" rtlCol="1">
            <a:spAutoFit/>
          </a:bodyPr>
          <a:lstStyle/>
          <a:p>
            <a:pPr algn="ctr">
              <a:spcBef>
                <a:spcPct val="50000"/>
              </a:spcBef>
            </a:pP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FT4</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30" name="Shape 24"/>
          <p:cNvCxnSpPr>
            <a:stCxn id="4" idx="2"/>
            <a:endCxn id="27" idx="0"/>
          </p:cNvCxnSpPr>
          <p:nvPr/>
        </p:nvCxnSpPr>
        <p:spPr bwMode="auto">
          <a:xfrm rot="5400000">
            <a:off x="700550" y="1752868"/>
            <a:ext cx="538467" cy="99152"/>
          </a:xfrm>
          <a:prstGeom prst="curvedConnector3">
            <a:avLst>
              <a:gd name="adj1" fmla="val 50000"/>
            </a:avLst>
          </a:prstGeom>
          <a:solidFill>
            <a:schemeClr val="accent1"/>
          </a:solidFill>
          <a:ln w="57150" cap="flat" cmpd="sng" algn="ctr">
            <a:solidFill>
              <a:srgbClr val="FF0000"/>
            </a:solidFill>
            <a:prstDash val="solid"/>
            <a:round/>
            <a:headEnd type="none" w="med" len="med"/>
            <a:tailEnd type="triangle" w="med" len="med"/>
          </a:ln>
          <a:effectLst/>
        </p:spPr>
      </p:cxnSp>
      <p:cxnSp>
        <p:nvCxnSpPr>
          <p:cNvPr id="33" name="Shape 24"/>
          <p:cNvCxnSpPr>
            <a:stCxn id="6" idx="2"/>
            <a:endCxn id="29" idx="0"/>
          </p:cNvCxnSpPr>
          <p:nvPr/>
        </p:nvCxnSpPr>
        <p:spPr bwMode="auto">
          <a:xfrm rot="5400000">
            <a:off x="7949481" y="1790614"/>
            <a:ext cx="538467" cy="23661"/>
          </a:xfrm>
          <a:prstGeom prst="curvedConnector3">
            <a:avLst>
              <a:gd name="adj1" fmla="val 50000"/>
            </a:avLst>
          </a:prstGeom>
          <a:solidFill>
            <a:schemeClr val="accent1"/>
          </a:solidFill>
          <a:ln w="57150" cap="flat" cmpd="sng" algn="ctr">
            <a:solidFill>
              <a:srgbClr val="FF0000"/>
            </a:solidFill>
            <a:prstDash val="solid"/>
            <a:round/>
            <a:headEnd type="none" w="med" len="med"/>
            <a:tailEnd type="triangle" w="med" len="med"/>
          </a:ln>
          <a:effectLst/>
        </p:spPr>
      </p:cxnSp>
      <p:cxnSp>
        <p:nvCxnSpPr>
          <p:cNvPr id="36" name="Shape 24"/>
          <p:cNvCxnSpPr>
            <a:stCxn id="5" idx="2"/>
            <a:endCxn id="28" idx="0"/>
          </p:cNvCxnSpPr>
          <p:nvPr/>
        </p:nvCxnSpPr>
        <p:spPr bwMode="auto">
          <a:xfrm rot="5400000">
            <a:off x="4302767" y="1802444"/>
            <a:ext cx="538467" cy="1588"/>
          </a:xfrm>
          <a:prstGeom prst="curvedConnector3">
            <a:avLst>
              <a:gd name="adj1" fmla="val 50000"/>
            </a:avLst>
          </a:prstGeom>
          <a:solidFill>
            <a:schemeClr val="accent1"/>
          </a:solidFill>
          <a:ln w="57150" cap="flat" cmpd="sng" algn="ctr">
            <a:solidFill>
              <a:srgbClr val="FF0000"/>
            </a:solidFill>
            <a:prstDash val="solid"/>
            <a:round/>
            <a:headEnd type="none" w="med" len="med"/>
            <a:tailEnd type="triangle" w="med" len="med"/>
          </a:ln>
          <a:effectLst/>
        </p:spPr>
      </p:cxnSp>
      <p:sp>
        <p:nvSpPr>
          <p:cNvPr id="42" name="TextBox 41"/>
          <p:cNvSpPr txBox="1"/>
          <p:nvPr/>
        </p:nvSpPr>
        <p:spPr>
          <a:xfrm>
            <a:off x="71406" y="3357562"/>
            <a:ext cx="1255473" cy="461665"/>
          </a:xfrm>
          <a:prstGeom prst="rect">
            <a:avLst/>
          </a:prstGeom>
        </p:spPr>
        <p:style>
          <a:lnRef idx="0">
            <a:schemeClr val="accent5"/>
          </a:lnRef>
          <a:fillRef idx="3">
            <a:schemeClr val="accent5"/>
          </a:fillRef>
          <a:effectRef idx="3">
            <a:schemeClr val="accent5"/>
          </a:effectRef>
          <a:fontRef idx="minor">
            <a:schemeClr val="lt1"/>
          </a:fontRef>
        </p:style>
        <p:txBody>
          <a:bodyPr wrap="none" rtlCol="1">
            <a:spAutoFit/>
          </a:bodyPr>
          <a:lstStyle/>
          <a:p>
            <a:pPr algn="ctr">
              <a:spcBef>
                <a:spcPct val="50000"/>
              </a:spcBef>
            </a:pP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sym typeface="Symbol"/>
              </a:rPr>
              <a:t> </a:t>
            </a: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Low</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3" name="TextBox 42"/>
          <p:cNvSpPr txBox="1"/>
          <p:nvPr/>
        </p:nvSpPr>
        <p:spPr>
          <a:xfrm>
            <a:off x="4786314" y="3357562"/>
            <a:ext cx="1245854" cy="461665"/>
          </a:xfrm>
          <a:prstGeom prst="rect">
            <a:avLst/>
          </a:prstGeom>
        </p:spPr>
        <p:style>
          <a:lnRef idx="0">
            <a:schemeClr val="accent5"/>
          </a:lnRef>
          <a:fillRef idx="3">
            <a:schemeClr val="accent5"/>
          </a:fillRef>
          <a:effectRef idx="3">
            <a:schemeClr val="accent5"/>
          </a:effectRef>
          <a:fontRef idx="minor">
            <a:schemeClr val="lt1"/>
          </a:fontRef>
        </p:style>
        <p:txBody>
          <a:bodyPr wrap="none" rtlCol="1">
            <a:spAutoFit/>
          </a:bodyPr>
          <a:lstStyle/>
          <a:p>
            <a:pPr algn="ctr">
              <a:spcBef>
                <a:spcPct val="50000"/>
              </a:spcBef>
            </a:pPr>
            <a:r>
              <a:rPr lang="en-US" sz="2400" b="1" dirty="0" smtClean="0">
                <a:solidFill>
                  <a:schemeClr val="accent1">
                    <a:lumMod val="50000"/>
                  </a:schemeClr>
                </a:solidFill>
                <a:effectLst>
                  <a:outerShdw blurRad="38100" dist="38100" dir="2700000" algn="tl">
                    <a:srgbClr val="000000">
                      <a:alpha val="43137"/>
                    </a:srgbClr>
                  </a:outerShdw>
                </a:effectLst>
                <a:latin typeface="Arial" pitchFamily="34" charset="0"/>
                <a:cs typeface="Arial" pitchFamily="34" charset="0"/>
              </a:rPr>
              <a:t>Normal</a:t>
            </a:r>
            <a:endParaRPr lang="en-US" sz="2400" b="1" dirty="0">
              <a:solidFill>
                <a:schemeClr val="accent1">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44" name="TextBox 43"/>
          <p:cNvSpPr txBox="1">
            <a:spLocks/>
          </p:cNvSpPr>
          <p:nvPr/>
        </p:nvSpPr>
        <p:spPr>
          <a:xfrm>
            <a:off x="7715272" y="3357562"/>
            <a:ext cx="1324402" cy="461665"/>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tileRect/>
          </a:gradFill>
        </p:spPr>
        <p:style>
          <a:lnRef idx="0">
            <a:schemeClr val="accent5"/>
          </a:lnRef>
          <a:fillRef idx="3">
            <a:schemeClr val="accent5"/>
          </a:fillRef>
          <a:effectRef idx="3">
            <a:schemeClr val="accent5"/>
          </a:effectRef>
          <a:fontRef idx="minor">
            <a:schemeClr val="lt1"/>
          </a:fontRef>
        </p:style>
        <p:txBody>
          <a:bodyPr wrap="none" rtlCol="1">
            <a:spAutoFit/>
          </a:bodyPr>
          <a:lstStyle/>
          <a:p>
            <a:pPr algn="ctr">
              <a:spcBef>
                <a:spcPct val="50000"/>
              </a:spcBef>
            </a:pP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High </a:t>
            </a: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sym typeface="Symbol"/>
              </a:rPr>
              <a:t></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5" name="TextBox 44"/>
          <p:cNvSpPr txBox="1"/>
          <p:nvPr/>
        </p:nvSpPr>
        <p:spPr>
          <a:xfrm>
            <a:off x="2397451" y="3357562"/>
            <a:ext cx="1245855" cy="461665"/>
          </a:xfrm>
          <a:prstGeom prst="rect">
            <a:avLst/>
          </a:prstGeom>
        </p:spPr>
        <p:style>
          <a:lnRef idx="0">
            <a:schemeClr val="accent5"/>
          </a:lnRef>
          <a:fillRef idx="3">
            <a:schemeClr val="accent5"/>
          </a:fillRef>
          <a:effectRef idx="3">
            <a:schemeClr val="accent5"/>
          </a:effectRef>
          <a:fontRef idx="minor">
            <a:schemeClr val="lt1"/>
          </a:fontRef>
        </p:style>
        <p:txBody>
          <a:bodyPr wrap="none" rtlCol="1">
            <a:spAutoFit/>
          </a:bodyPr>
          <a:lstStyle/>
          <a:p>
            <a:pPr algn="ctr">
              <a:spcBef>
                <a:spcPct val="50000"/>
              </a:spcBef>
            </a:pPr>
            <a:r>
              <a:rPr lang="en-US" sz="2400" b="1" dirty="0" smtClean="0">
                <a:solidFill>
                  <a:schemeClr val="accent1">
                    <a:lumMod val="50000"/>
                  </a:schemeClr>
                </a:solidFill>
                <a:effectLst>
                  <a:outerShdw blurRad="38100" dist="38100" dir="2700000" algn="tl">
                    <a:srgbClr val="000000">
                      <a:alpha val="43137"/>
                    </a:srgbClr>
                  </a:outerShdw>
                </a:effectLst>
                <a:latin typeface="Arial" pitchFamily="34" charset="0"/>
                <a:cs typeface="Arial" pitchFamily="34" charset="0"/>
              </a:rPr>
              <a:t>Normal</a:t>
            </a:r>
            <a:endParaRPr lang="en-US" sz="2400" b="1" dirty="0">
              <a:solidFill>
                <a:schemeClr val="accent1">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46" name="Shape 24"/>
          <p:cNvCxnSpPr>
            <a:stCxn id="27" idx="2"/>
            <a:endCxn id="42" idx="0"/>
          </p:cNvCxnSpPr>
          <p:nvPr/>
        </p:nvCxnSpPr>
        <p:spPr bwMode="auto">
          <a:xfrm rot="5400000">
            <a:off x="397566" y="2834920"/>
            <a:ext cx="824219" cy="221064"/>
          </a:xfrm>
          <a:prstGeom prst="curvedConnector3">
            <a:avLst>
              <a:gd name="adj1" fmla="val 50000"/>
            </a:avLst>
          </a:prstGeom>
          <a:solidFill>
            <a:schemeClr val="accent1"/>
          </a:solidFill>
          <a:ln w="57150" cap="flat" cmpd="sng" algn="ctr">
            <a:solidFill>
              <a:srgbClr val="FF0000"/>
            </a:solidFill>
            <a:prstDash val="solid"/>
            <a:round/>
            <a:headEnd type="none" w="med" len="med"/>
            <a:tailEnd type="triangle" w="med" len="med"/>
          </a:ln>
          <a:effectLst/>
        </p:spPr>
      </p:cxnSp>
      <p:cxnSp>
        <p:nvCxnSpPr>
          <p:cNvPr id="49" name="Shape 24"/>
          <p:cNvCxnSpPr>
            <a:stCxn id="27" idx="2"/>
            <a:endCxn id="45" idx="0"/>
          </p:cNvCxnSpPr>
          <p:nvPr/>
        </p:nvCxnSpPr>
        <p:spPr bwMode="auto">
          <a:xfrm rot="16200000" flipH="1">
            <a:off x="1558184" y="1895366"/>
            <a:ext cx="824219" cy="2100172"/>
          </a:xfrm>
          <a:prstGeom prst="curvedConnector3">
            <a:avLst>
              <a:gd name="adj1" fmla="val 50000"/>
            </a:avLst>
          </a:prstGeom>
          <a:solidFill>
            <a:schemeClr val="accent1"/>
          </a:solidFill>
          <a:ln w="57150" cap="flat" cmpd="sng" algn="ctr">
            <a:solidFill>
              <a:srgbClr val="FF0000"/>
            </a:solidFill>
            <a:prstDash val="solid"/>
            <a:round/>
            <a:headEnd type="none" w="med" len="med"/>
            <a:tailEnd type="triangle" w="med" len="med"/>
          </a:ln>
          <a:effectLst/>
        </p:spPr>
      </p:cxnSp>
      <p:cxnSp>
        <p:nvCxnSpPr>
          <p:cNvPr id="52" name="Shape 24"/>
          <p:cNvCxnSpPr>
            <a:stCxn id="29" idx="2"/>
            <a:endCxn id="43" idx="0"/>
          </p:cNvCxnSpPr>
          <p:nvPr/>
        </p:nvCxnSpPr>
        <p:spPr bwMode="auto">
          <a:xfrm rot="5400000">
            <a:off x="6395953" y="1546631"/>
            <a:ext cx="824219" cy="2797642"/>
          </a:xfrm>
          <a:prstGeom prst="curvedConnector3">
            <a:avLst>
              <a:gd name="adj1" fmla="val 50000"/>
            </a:avLst>
          </a:prstGeom>
          <a:solidFill>
            <a:schemeClr val="accent1"/>
          </a:solidFill>
          <a:ln w="57150" cap="flat" cmpd="sng" algn="ctr">
            <a:solidFill>
              <a:srgbClr val="FF0000"/>
            </a:solidFill>
            <a:prstDash val="solid"/>
            <a:round/>
            <a:headEnd type="none" w="med" len="med"/>
            <a:tailEnd type="triangle" w="med" len="med"/>
          </a:ln>
          <a:effectLst/>
        </p:spPr>
      </p:cxnSp>
      <p:cxnSp>
        <p:nvCxnSpPr>
          <p:cNvPr id="56" name="Shape 24"/>
          <p:cNvCxnSpPr>
            <a:stCxn id="29" idx="2"/>
            <a:endCxn id="44" idx="0"/>
          </p:cNvCxnSpPr>
          <p:nvPr/>
        </p:nvCxnSpPr>
        <p:spPr bwMode="auto">
          <a:xfrm rot="16200000" flipH="1">
            <a:off x="7880069" y="2860157"/>
            <a:ext cx="824219" cy="170590"/>
          </a:xfrm>
          <a:prstGeom prst="curvedConnector3">
            <a:avLst>
              <a:gd name="adj1" fmla="val 50000"/>
            </a:avLst>
          </a:prstGeom>
          <a:solidFill>
            <a:schemeClr val="accent1"/>
          </a:solidFill>
          <a:ln w="57150" cap="flat" cmpd="sng" algn="ctr">
            <a:solidFill>
              <a:srgbClr val="FF0000"/>
            </a:solidFill>
            <a:prstDash val="solid"/>
            <a:round/>
            <a:headEnd type="none" w="med" len="med"/>
            <a:tailEnd type="triangle" w="med" len="med"/>
          </a:ln>
          <a:effectLst/>
        </p:spPr>
      </p:cxnSp>
      <p:sp>
        <p:nvSpPr>
          <p:cNvPr id="59" name="TextBox 58"/>
          <p:cNvSpPr txBox="1"/>
          <p:nvPr/>
        </p:nvSpPr>
        <p:spPr>
          <a:xfrm>
            <a:off x="71406" y="5100592"/>
            <a:ext cx="2137124" cy="400110"/>
          </a:xfrm>
          <a:prstGeom prst="rect">
            <a:avLst/>
          </a:prstGeom>
        </p:spPr>
        <p:style>
          <a:lnRef idx="0">
            <a:schemeClr val="accent5"/>
          </a:lnRef>
          <a:fillRef idx="3">
            <a:schemeClr val="accent5"/>
          </a:fillRef>
          <a:effectRef idx="3">
            <a:schemeClr val="accent5"/>
          </a:effectRef>
          <a:fontRef idx="minor">
            <a:schemeClr val="lt1"/>
          </a:fontRef>
        </p:style>
        <p:txBody>
          <a:bodyPr wrap="none" rtlCol="1">
            <a:spAutoFit/>
          </a:bodyPr>
          <a:lstStyle/>
          <a:p>
            <a:pPr algn="ctr">
              <a:spcBef>
                <a:spcPct val="50000"/>
              </a:spcBef>
            </a:pPr>
            <a:r>
              <a:rPr lang="en-US" sz="2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Hypothyroidism</a:t>
            </a:r>
            <a:endPar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60" name="TextBox 59"/>
          <p:cNvSpPr txBox="1"/>
          <p:nvPr/>
        </p:nvSpPr>
        <p:spPr>
          <a:xfrm>
            <a:off x="1285852" y="6072206"/>
            <a:ext cx="2137124" cy="707886"/>
          </a:xfrm>
          <a:prstGeom prst="rect">
            <a:avLst/>
          </a:prstGeom>
        </p:spPr>
        <p:style>
          <a:lnRef idx="0">
            <a:schemeClr val="accent5"/>
          </a:lnRef>
          <a:fillRef idx="3">
            <a:schemeClr val="accent5"/>
          </a:fillRef>
          <a:effectRef idx="3">
            <a:schemeClr val="accent5"/>
          </a:effectRef>
          <a:fontRef idx="minor">
            <a:schemeClr val="lt1"/>
          </a:fontRef>
        </p:style>
        <p:txBody>
          <a:bodyPr wrap="none" rtlCol="1">
            <a:spAutoFit/>
          </a:bodyPr>
          <a:lstStyle/>
          <a:p>
            <a:pPr algn="ctr">
              <a:spcBef>
                <a:spcPts val="0"/>
              </a:spcBef>
            </a:pPr>
            <a:r>
              <a:rPr lang="en-US" sz="2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Subclinical</a:t>
            </a:r>
          </a:p>
          <a:p>
            <a:pPr algn="ctr">
              <a:spcBef>
                <a:spcPts val="0"/>
              </a:spcBef>
            </a:pPr>
            <a:r>
              <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H</a:t>
            </a:r>
            <a:r>
              <a:rPr lang="en-US" sz="2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ypothyroidism</a:t>
            </a:r>
            <a:endPar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61" name="Shape 24"/>
          <p:cNvCxnSpPr>
            <a:stCxn id="42" idx="2"/>
            <a:endCxn id="59" idx="0"/>
          </p:cNvCxnSpPr>
          <p:nvPr/>
        </p:nvCxnSpPr>
        <p:spPr bwMode="auto">
          <a:xfrm rot="16200000" flipH="1">
            <a:off x="278873" y="4239496"/>
            <a:ext cx="1281365" cy="440825"/>
          </a:xfrm>
          <a:prstGeom prst="curvedConnector3">
            <a:avLst>
              <a:gd name="adj1" fmla="val 50000"/>
            </a:avLst>
          </a:prstGeom>
          <a:solidFill>
            <a:schemeClr val="accent1"/>
          </a:solidFill>
          <a:ln w="57150" cap="flat" cmpd="sng" algn="ctr">
            <a:solidFill>
              <a:srgbClr val="FF0000"/>
            </a:solidFill>
            <a:prstDash val="solid"/>
            <a:round/>
            <a:headEnd type="none" w="med" len="med"/>
            <a:tailEnd type="triangle" w="med" len="med"/>
          </a:ln>
          <a:effectLst/>
        </p:spPr>
      </p:cxnSp>
      <p:cxnSp>
        <p:nvCxnSpPr>
          <p:cNvPr id="64" name="Shape 24"/>
          <p:cNvCxnSpPr>
            <a:stCxn id="45" idx="2"/>
            <a:endCxn id="60" idx="0"/>
          </p:cNvCxnSpPr>
          <p:nvPr/>
        </p:nvCxnSpPr>
        <p:spPr bwMode="auto">
          <a:xfrm rot="5400000">
            <a:off x="1560908" y="4612734"/>
            <a:ext cx="2252979" cy="665965"/>
          </a:xfrm>
          <a:prstGeom prst="curvedConnector3">
            <a:avLst>
              <a:gd name="adj1" fmla="val 50000"/>
            </a:avLst>
          </a:prstGeom>
          <a:solidFill>
            <a:schemeClr val="accent1"/>
          </a:solidFill>
          <a:ln w="57150" cap="flat" cmpd="sng" algn="ctr">
            <a:solidFill>
              <a:srgbClr val="FF0000"/>
            </a:solidFill>
            <a:prstDash val="solid"/>
            <a:round/>
            <a:headEnd type="none" w="med" len="med"/>
            <a:tailEnd type="triangle" w="med" len="med"/>
          </a:ln>
          <a:effectLst/>
        </p:spPr>
      </p:cxnSp>
      <p:sp>
        <p:nvSpPr>
          <p:cNvPr id="67" name="TextBox 66"/>
          <p:cNvSpPr txBox="1"/>
          <p:nvPr/>
        </p:nvSpPr>
        <p:spPr>
          <a:xfrm>
            <a:off x="6429388" y="5929330"/>
            <a:ext cx="2630849" cy="461665"/>
          </a:xfrm>
          <a:prstGeom prst="rect">
            <a:avLst/>
          </a:prstGeom>
        </p:spPr>
        <p:style>
          <a:lnRef idx="0">
            <a:schemeClr val="accent5"/>
          </a:lnRef>
          <a:fillRef idx="3">
            <a:schemeClr val="accent5"/>
          </a:fillRef>
          <a:effectRef idx="3">
            <a:schemeClr val="accent5"/>
          </a:effectRef>
          <a:fontRef idx="minor">
            <a:schemeClr val="lt1"/>
          </a:fontRef>
        </p:style>
        <p:txBody>
          <a:bodyPr wrap="none" rtlCol="1">
            <a:spAutoFit/>
          </a:bodyPr>
          <a:lstStyle/>
          <a:p>
            <a:pPr algn="ctr">
              <a:spcBef>
                <a:spcPct val="50000"/>
              </a:spcBef>
            </a:pPr>
            <a:r>
              <a:rPr lang="en-US" sz="2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Hyperthyroidism</a:t>
            </a:r>
            <a:endParaRPr lang="en-US" sz="2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68" name="TextBox 67"/>
          <p:cNvSpPr txBox="1">
            <a:spLocks/>
          </p:cNvSpPr>
          <p:nvPr/>
        </p:nvSpPr>
        <p:spPr>
          <a:xfrm>
            <a:off x="5055156" y="4357694"/>
            <a:ext cx="731290" cy="461665"/>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tileRect/>
          </a:gradFill>
        </p:spPr>
        <p:style>
          <a:lnRef idx="0">
            <a:schemeClr val="accent5"/>
          </a:lnRef>
          <a:fillRef idx="3">
            <a:schemeClr val="accent5"/>
          </a:fillRef>
          <a:effectRef idx="3">
            <a:schemeClr val="accent5"/>
          </a:effectRef>
          <a:fontRef idx="minor">
            <a:schemeClr val="lt1"/>
          </a:fontRef>
        </p:style>
        <p:txBody>
          <a:bodyPr wrap="none" rtlCol="1">
            <a:spAutoFit/>
          </a:bodyPr>
          <a:lstStyle/>
          <a:p>
            <a:pPr algn="ctr">
              <a:spcBef>
                <a:spcPct val="50000"/>
              </a:spcBef>
            </a:pPr>
            <a:r>
              <a:rPr lang="en-US" sz="2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FT3</a:t>
            </a:r>
            <a:endParaRPr lang="en-US" sz="2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69" name="Shape 24"/>
          <p:cNvCxnSpPr>
            <a:stCxn id="43" idx="2"/>
            <a:endCxn id="68" idx="0"/>
          </p:cNvCxnSpPr>
          <p:nvPr/>
        </p:nvCxnSpPr>
        <p:spPr bwMode="auto">
          <a:xfrm rot="16200000" flipH="1">
            <a:off x="5145788" y="4082680"/>
            <a:ext cx="538467" cy="11560"/>
          </a:xfrm>
          <a:prstGeom prst="curvedConnector3">
            <a:avLst>
              <a:gd name="adj1" fmla="val 50000"/>
            </a:avLst>
          </a:prstGeom>
          <a:solidFill>
            <a:schemeClr val="accent1"/>
          </a:solidFill>
          <a:ln w="57150" cap="flat" cmpd="sng" algn="ctr">
            <a:solidFill>
              <a:srgbClr val="FF0000"/>
            </a:solidFill>
            <a:prstDash val="solid"/>
            <a:round/>
            <a:headEnd type="none" w="med" len="med"/>
            <a:tailEnd type="triangle" w="med" len="med"/>
          </a:ln>
          <a:effectLst/>
        </p:spPr>
      </p:cxnSp>
      <p:sp>
        <p:nvSpPr>
          <p:cNvPr id="72" name="TextBox 71"/>
          <p:cNvSpPr txBox="1"/>
          <p:nvPr/>
        </p:nvSpPr>
        <p:spPr>
          <a:xfrm>
            <a:off x="4357686" y="5181913"/>
            <a:ext cx="1067921" cy="400110"/>
          </a:xfrm>
          <a:prstGeom prst="rect">
            <a:avLst/>
          </a:prstGeom>
        </p:spPr>
        <p:style>
          <a:lnRef idx="0">
            <a:schemeClr val="accent5"/>
          </a:lnRef>
          <a:fillRef idx="3">
            <a:schemeClr val="accent5"/>
          </a:fillRef>
          <a:effectRef idx="3">
            <a:schemeClr val="accent5"/>
          </a:effectRef>
          <a:fontRef idx="minor">
            <a:schemeClr val="lt1"/>
          </a:fontRef>
        </p:style>
        <p:txBody>
          <a:bodyPr wrap="none" rtlCol="1">
            <a:spAutoFit/>
          </a:bodyPr>
          <a:lstStyle/>
          <a:p>
            <a:pPr algn="ctr">
              <a:spcBef>
                <a:spcPct val="50000"/>
              </a:spcBef>
            </a:pPr>
            <a:r>
              <a:rPr lang="en-US" sz="2000" b="1" dirty="0" smtClean="0">
                <a:solidFill>
                  <a:schemeClr val="accent1">
                    <a:lumMod val="50000"/>
                  </a:schemeClr>
                </a:solidFill>
                <a:effectLst>
                  <a:outerShdw blurRad="38100" dist="38100" dir="2700000" algn="tl">
                    <a:srgbClr val="000000">
                      <a:alpha val="43137"/>
                    </a:srgbClr>
                  </a:outerShdw>
                </a:effectLst>
                <a:latin typeface="Arial" pitchFamily="34" charset="0"/>
                <a:cs typeface="Arial" pitchFamily="34" charset="0"/>
              </a:rPr>
              <a:t>Normal</a:t>
            </a:r>
            <a:endParaRPr lang="en-US" sz="2000" b="1" dirty="0">
              <a:solidFill>
                <a:schemeClr val="accent1">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73" name="TextBox 72"/>
          <p:cNvSpPr txBox="1">
            <a:spLocks/>
          </p:cNvSpPr>
          <p:nvPr/>
        </p:nvSpPr>
        <p:spPr>
          <a:xfrm>
            <a:off x="6500826" y="5181913"/>
            <a:ext cx="755335" cy="400110"/>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tileRect/>
          </a:gradFill>
        </p:spPr>
        <p:style>
          <a:lnRef idx="0">
            <a:schemeClr val="accent5"/>
          </a:lnRef>
          <a:fillRef idx="3">
            <a:schemeClr val="accent5"/>
          </a:fillRef>
          <a:effectRef idx="3">
            <a:schemeClr val="accent5"/>
          </a:effectRef>
          <a:fontRef idx="minor">
            <a:schemeClr val="lt1"/>
          </a:fontRef>
        </p:style>
        <p:txBody>
          <a:bodyPr wrap="none" rtlCol="1">
            <a:spAutoFit/>
          </a:bodyPr>
          <a:lstStyle/>
          <a:p>
            <a:pPr algn="ctr">
              <a:spcBef>
                <a:spcPct val="50000"/>
              </a:spcBef>
            </a:pPr>
            <a:r>
              <a:rPr lang="en-US" sz="2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High</a:t>
            </a:r>
            <a:endPar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74" name="TextBox 73"/>
          <p:cNvSpPr txBox="1"/>
          <p:nvPr/>
        </p:nvSpPr>
        <p:spPr>
          <a:xfrm>
            <a:off x="3929058" y="6072206"/>
            <a:ext cx="2222083" cy="707886"/>
          </a:xfrm>
          <a:prstGeom prst="rect">
            <a:avLst/>
          </a:prstGeom>
        </p:spPr>
        <p:style>
          <a:lnRef idx="0">
            <a:schemeClr val="accent5"/>
          </a:lnRef>
          <a:fillRef idx="3">
            <a:schemeClr val="accent5"/>
          </a:fillRef>
          <a:effectRef idx="3">
            <a:schemeClr val="accent5"/>
          </a:effectRef>
          <a:fontRef idx="minor">
            <a:schemeClr val="lt1"/>
          </a:fontRef>
        </p:style>
        <p:txBody>
          <a:bodyPr wrap="none" rtlCol="1">
            <a:spAutoFit/>
          </a:bodyPr>
          <a:lstStyle/>
          <a:p>
            <a:pPr algn="ctr">
              <a:spcBef>
                <a:spcPts val="0"/>
              </a:spcBef>
            </a:pPr>
            <a:r>
              <a:rPr lang="en-US" sz="2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Subclinical</a:t>
            </a:r>
          </a:p>
          <a:p>
            <a:pPr algn="ctr">
              <a:spcBef>
                <a:spcPts val="0"/>
              </a:spcBef>
            </a:pPr>
            <a:r>
              <a:rPr lang="en-US" sz="2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Hyperthyroidism</a:t>
            </a:r>
            <a:endPar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75" name="Shape 24"/>
          <p:cNvCxnSpPr>
            <a:stCxn id="68" idx="2"/>
            <a:endCxn id="72" idx="0"/>
          </p:cNvCxnSpPr>
          <p:nvPr/>
        </p:nvCxnSpPr>
        <p:spPr bwMode="auto">
          <a:xfrm rot="5400000">
            <a:off x="4974947" y="4736059"/>
            <a:ext cx="362554" cy="529154"/>
          </a:xfrm>
          <a:prstGeom prst="curvedConnector3">
            <a:avLst>
              <a:gd name="adj1" fmla="val 50000"/>
            </a:avLst>
          </a:prstGeom>
          <a:solidFill>
            <a:schemeClr val="accent1"/>
          </a:solidFill>
          <a:ln w="57150" cap="flat" cmpd="sng" algn="ctr">
            <a:solidFill>
              <a:srgbClr val="FF0000"/>
            </a:solidFill>
            <a:prstDash val="solid"/>
            <a:round/>
            <a:headEnd type="none" w="med" len="med"/>
            <a:tailEnd type="triangle" w="med" len="med"/>
          </a:ln>
          <a:effectLst/>
        </p:spPr>
      </p:cxnSp>
      <p:cxnSp>
        <p:nvCxnSpPr>
          <p:cNvPr id="78" name="Shape 24"/>
          <p:cNvCxnSpPr>
            <a:stCxn id="72" idx="2"/>
            <a:endCxn id="74" idx="0"/>
          </p:cNvCxnSpPr>
          <p:nvPr/>
        </p:nvCxnSpPr>
        <p:spPr bwMode="auto">
          <a:xfrm rot="16200000" flipH="1">
            <a:off x="4720782" y="5752887"/>
            <a:ext cx="490183" cy="148453"/>
          </a:xfrm>
          <a:prstGeom prst="curvedConnector3">
            <a:avLst>
              <a:gd name="adj1" fmla="val 50000"/>
            </a:avLst>
          </a:prstGeom>
          <a:solidFill>
            <a:schemeClr val="accent1"/>
          </a:solidFill>
          <a:ln w="57150" cap="flat" cmpd="sng" algn="ctr">
            <a:solidFill>
              <a:srgbClr val="FF0000"/>
            </a:solidFill>
            <a:prstDash val="solid"/>
            <a:round/>
            <a:headEnd type="none" w="med" len="med"/>
            <a:tailEnd type="triangle" w="med" len="med"/>
          </a:ln>
          <a:effectLst/>
        </p:spPr>
      </p:cxnSp>
      <p:cxnSp>
        <p:nvCxnSpPr>
          <p:cNvPr id="81" name="Shape 24"/>
          <p:cNvCxnSpPr>
            <a:stCxn id="68" idx="2"/>
            <a:endCxn id="73" idx="0"/>
          </p:cNvCxnSpPr>
          <p:nvPr/>
        </p:nvCxnSpPr>
        <p:spPr bwMode="auto">
          <a:xfrm rot="16200000" flipH="1">
            <a:off x="5968370" y="4271789"/>
            <a:ext cx="362554" cy="1457693"/>
          </a:xfrm>
          <a:prstGeom prst="curvedConnector3">
            <a:avLst>
              <a:gd name="adj1" fmla="val 50000"/>
            </a:avLst>
          </a:prstGeom>
          <a:solidFill>
            <a:schemeClr val="accent1"/>
          </a:solidFill>
          <a:ln w="57150" cap="flat" cmpd="sng" algn="ctr">
            <a:solidFill>
              <a:srgbClr val="FF0000"/>
            </a:solidFill>
            <a:prstDash val="solid"/>
            <a:round/>
            <a:headEnd type="none" w="med" len="med"/>
            <a:tailEnd type="triangle" w="med" len="med"/>
          </a:ln>
          <a:effectLst/>
        </p:spPr>
      </p:cxnSp>
      <p:cxnSp>
        <p:nvCxnSpPr>
          <p:cNvPr id="84" name="Shape 24"/>
          <p:cNvCxnSpPr>
            <a:stCxn id="73" idx="2"/>
            <a:endCxn id="67" idx="0"/>
          </p:cNvCxnSpPr>
          <p:nvPr/>
        </p:nvCxnSpPr>
        <p:spPr bwMode="auto">
          <a:xfrm rot="16200000" flipH="1">
            <a:off x="7138000" y="5322516"/>
            <a:ext cx="347307" cy="866319"/>
          </a:xfrm>
          <a:prstGeom prst="curvedConnector3">
            <a:avLst>
              <a:gd name="adj1" fmla="val 50000"/>
            </a:avLst>
          </a:prstGeom>
          <a:solidFill>
            <a:schemeClr val="accent1"/>
          </a:solidFill>
          <a:ln w="57150" cap="flat" cmpd="sng" algn="ctr">
            <a:solidFill>
              <a:srgbClr val="FF0000"/>
            </a:solidFill>
            <a:prstDash val="solid"/>
            <a:round/>
            <a:headEnd type="none" w="med" len="med"/>
            <a:tailEnd type="triangle" w="med" len="med"/>
          </a:ln>
          <a:effectLst/>
        </p:spPr>
      </p:cxnSp>
      <p:cxnSp>
        <p:nvCxnSpPr>
          <p:cNvPr id="87" name="Shape 24"/>
          <p:cNvCxnSpPr>
            <a:stCxn id="44" idx="2"/>
            <a:endCxn id="67" idx="0"/>
          </p:cNvCxnSpPr>
          <p:nvPr/>
        </p:nvCxnSpPr>
        <p:spPr bwMode="auto">
          <a:xfrm rot="5400000">
            <a:off x="7006092" y="4557948"/>
            <a:ext cx="2110103" cy="632660"/>
          </a:xfrm>
          <a:prstGeom prst="curvedConnector3">
            <a:avLst>
              <a:gd name="adj1" fmla="val 50000"/>
            </a:avLst>
          </a:prstGeom>
          <a:solidFill>
            <a:schemeClr val="accent1"/>
          </a:solidFill>
          <a:ln w="57150" cap="flat" cmpd="sng" algn="ctr">
            <a:solidFill>
              <a:srgbClr val="FF0000"/>
            </a:solidFill>
            <a:prstDash val="solid"/>
            <a:round/>
            <a:headEnd type="none" w="med" len="med"/>
            <a:tailEnd type="triangle" w="med" len="med"/>
          </a:ln>
          <a:effectLst/>
        </p:spPr>
      </p:cxnSp>
    </p:spTree>
    <p:extLst>
      <p:ext uri="{BB962C8B-B14F-4D97-AF65-F5344CB8AC3E}">
        <p14:creationId xmlns:p14="http://schemas.microsoft.com/office/powerpoint/2010/main" val="8341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dissolve">
                                      <p:cBhvr>
                                        <p:cTn id="11" dur="500"/>
                                        <p:tgtEl>
                                          <p:spTgt spid="23"/>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dissolve">
                                      <p:cBhvr>
                                        <p:cTn id="19" dur="500"/>
                                        <p:tgtEl>
                                          <p:spTgt spid="36"/>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dissolv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dissolve">
                                      <p:cBhvr>
                                        <p:cTn id="28" dur="500"/>
                                        <p:tgtEl>
                                          <p:spTgt spid="25"/>
                                        </p:tgtEl>
                                      </p:cBhvr>
                                    </p:animEffect>
                                  </p:childTnLst>
                                </p:cTn>
                              </p:par>
                            </p:childTnLst>
                          </p:cTn>
                        </p:par>
                        <p:par>
                          <p:cTn id="29" fill="hold">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dissolve">
                                      <p:cBhvr>
                                        <p:cTn id="37" dur="500"/>
                                        <p:tgtEl>
                                          <p:spTgt spid="30"/>
                                        </p:tgtEl>
                                      </p:cBhvr>
                                    </p:animEffect>
                                  </p:childTnLst>
                                </p:cTn>
                              </p:par>
                            </p:childTnLst>
                          </p:cTn>
                        </p:par>
                        <p:par>
                          <p:cTn id="38" fill="hold">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dissolve">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dissolve">
                                      <p:cBhvr>
                                        <p:cTn id="46" dur="500"/>
                                        <p:tgtEl>
                                          <p:spTgt spid="46"/>
                                        </p:tgtEl>
                                      </p:cBhvr>
                                    </p:animEffect>
                                  </p:childTnLst>
                                </p:cTn>
                              </p:par>
                            </p:childTnLst>
                          </p:cTn>
                        </p:par>
                        <p:par>
                          <p:cTn id="47" fill="hold">
                            <p:stCondLst>
                              <p:cond delay="500"/>
                            </p:stCondLst>
                            <p:childTnLst>
                              <p:par>
                                <p:cTn id="48" presetID="9" presetClass="entr" presetSubtype="0"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dissolve">
                                      <p:cBhvr>
                                        <p:cTn id="50" dur="500"/>
                                        <p:tgtEl>
                                          <p:spTgt spid="42"/>
                                        </p:tgtEl>
                                      </p:cBhvr>
                                    </p:animEffect>
                                  </p:childTnLst>
                                </p:cTn>
                              </p:par>
                            </p:childTnLst>
                          </p:cTn>
                        </p:par>
                        <p:par>
                          <p:cTn id="51" fill="hold">
                            <p:stCondLst>
                              <p:cond delay="1000"/>
                            </p:stCondLst>
                            <p:childTnLst>
                              <p:par>
                                <p:cTn id="52" presetID="9" presetClass="entr" presetSubtype="0" fill="hold"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dissolve">
                                      <p:cBhvr>
                                        <p:cTn id="54" dur="500"/>
                                        <p:tgtEl>
                                          <p:spTgt spid="61"/>
                                        </p:tgtEl>
                                      </p:cBhvr>
                                    </p:animEffect>
                                  </p:childTnLst>
                                </p:cTn>
                              </p:par>
                            </p:childTnLst>
                          </p:cTn>
                        </p:par>
                        <p:par>
                          <p:cTn id="55" fill="hold">
                            <p:stCondLst>
                              <p:cond delay="1500"/>
                            </p:stCondLst>
                            <p:childTnLst>
                              <p:par>
                                <p:cTn id="56" presetID="9" presetClass="entr" presetSubtype="0" fill="hold" grpId="0"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dissolve">
                                      <p:cBhvr>
                                        <p:cTn id="58" dur="500"/>
                                        <p:tgtEl>
                                          <p:spTgt spid="59"/>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dissolve">
                                      <p:cBhvr>
                                        <p:cTn id="63" dur="500"/>
                                        <p:tgtEl>
                                          <p:spTgt spid="49"/>
                                        </p:tgtEl>
                                      </p:cBhvr>
                                    </p:animEffect>
                                  </p:childTnLst>
                                </p:cTn>
                              </p:par>
                            </p:childTnLst>
                          </p:cTn>
                        </p:par>
                        <p:par>
                          <p:cTn id="64" fill="hold">
                            <p:stCondLst>
                              <p:cond delay="500"/>
                            </p:stCondLst>
                            <p:childTnLst>
                              <p:par>
                                <p:cTn id="65" presetID="9" presetClass="entr" presetSubtype="0"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dissolve">
                                      <p:cBhvr>
                                        <p:cTn id="67" dur="500"/>
                                        <p:tgtEl>
                                          <p:spTgt spid="45"/>
                                        </p:tgtEl>
                                      </p:cBhvr>
                                    </p:animEffect>
                                  </p:childTnLst>
                                </p:cTn>
                              </p:par>
                            </p:childTnLst>
                          </p:cTn>
                        </p:par>
                        <p:par>
                          <p:cTn id="68" fill="hold">
                            <p:stCondLst>
                              <p:cond delay="1000"/>
                            </p:stCondLst>
                            <p:childTnLst>
                              <p:par>
                                <p:cTn id="69" presetID="9" presetClass="entr" presetSubtype="0" fill="hold" nodeType="after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dissolve">
                                      <p:cBhvr>
                                        <p:cTn id="71" dur="500"/>
                                        <p:tgtEl>
                                          <p:spTgt spid="64"/>
                                        </p:tgtEl>
                                      </p:cBhvr>
                                    </p:animEffect>
                                  </p:childTnLst>
                                </p:cTn>
                              </p:par>
                            </p:childTnLst>
                          </p:cTn>
                        </p:par>
                        <p:par>
                          <p:cTn id="72" fill="hold">
                            <p:stCondLst>
                              <p:cond delay="1500"/>
                            </p:stCondLst>
                            <p:childTnLst>
                              <p:par>
                                <p:cTn id="73" presetID="9" presetClass="entr" presetSubtype="0" fill="hold" grpId="0" nodeType="after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dissolve">
                                      <p:cBhvr>
                                        <p:cTn id="75" dur="500"/>
                                        <p:tgtEl>
                                          <p:spTgt spid="60"/>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dissolve">
                                      <p:cBhvr>
                                        <p:cTn id="80" dur="500"/>
                                        <p:tgtEl>
                                          <p:spTgt spid="21"/>
                                        </p:tgtEl>
                                      </p:cBhvr>
                                    </p:animEffect>
                                  </p:childTnLst>
                                </p:cTn>
                              </p:par>
                            </p:childTnLst>
                          </p:cTn>
                        </p:par>
                        <p:par>
                          <p:cTn id="81" fill="hold">
                            <p:stCondLst>
                              <p:cond delay="500"/>
                            </p:stCondLst>
                            <p:childTnLst>
                              <p:par>
                                <p:cTn id="82" presetID="9" presetClass="entr" presetSubtype="0" fill="hold" grpId="0" nodeType="after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dissolve">
                                      <p:cBhvr>
                                        <p:cTn id="84" dur="500"/>
                                        <p:tgtEl>
                                          <p:spTgt spid="6"/>
                                        </p:tgtEl>
                                      </p:cBhvr>
                                    </p:animEffect>
                                  </p:childTnLst>
                                </p:cTn>
                              </p:par>
                            </p:childTnLst>
                          </p:cTn>
                        </p:par>
                        <p:par>
                          <p:cTn id="85" fill="hold">
                            <p:stCondLst>
                              <p:cond delay="1000"/>
                            </p:stCondLst>
                            <p:childTnLst>
                              <p:par>
                                <p:cTn id="86" presetID="9" presetClass="entr" presetSubtype="0" fill="hold" nodeType="after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dissolve">
                                      <p:cBhvr>
                                        <p:cTn id="88" dur="500"/>
                                        <p:tgtEl>
                                          <p:spTgt spid="33"/>
                                        </p:tgtEl>
                                      </p:cBhvr>
                                    </p:animEffect>
                                  </p:childTnLst>
                                </p:cTn>
                              </p:par>
                            </p:childTnLst>
                          </p:cTn>
                        </p:par>
                        <p:par>
                          <p:cTn id="89" fill="hold">
                            <p:stCondLst>
                              <p:cond delay="1500"/>
                            </p:stCondLst>
                            <p:childTnLst>
                              <p:par>
                                <p:cTn id="90" presetID="9" presetClass="entr" presetSubtype="0"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dissolve">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dissolve">
                                      <p:cBhvr>
                                        <p:cTn id="97" dur="500"/>
                                        <p:tgtEl>
                                          <p:spTgt spid="56"/>
                                        </p:tgtEl>
                                      </p:cBhvr>
                                    </p:animEffect>
                                  </p:childTnLst>
                                </p:cTn>
                              </p:par>
                            </p:childTnLst>
                          </p:cTn>
                        </p:par>
                        <p:par>
                          <p:cTn id="98" fill="hold">
                            <p:stCondLst>
                              <p:cond delay="500"/>
                            </p:stCondLst>
                            <p:childTnLst>
                              <p:par>
                                <p:cTn id="99" presetID="9" presetClass="entr" presetSubtype="0" fill="hold" grpId="0"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dissolve">
                                      <p:cBhvr>
                                        <p:cTn id="101" dur="500"/>
                                        <p:tgtEl>
                                          <p:spTgt spid="44"/>
                                        </p:tgtEl>
                                      </p:cBhvr>
                                    </p:animEffect>
                                  </p:childTnLst>
                                </p:cTn>
                              </p:par>
                            </p:childTnLst>
                          </p:cTn>
                        </p:par>
                        <p:par>
                          <p:cTn id="102" fill="hold">
                            <p:stCondLst>
                              <p:cond delay="1000"/>
                            </p:stCondLst>
                            <p:childTnLst>
                              <p:par>
                                <p:cTn id="103" presetID="9" presetClass="entr" presetSubtype="0" fill="hold" nodeType="afterEffect">
                                  <p:stCondLst>
                                    <p:cond delay="0"/>
                                  </p:stCondLst>
                                  <p:childTnLst>
                                    <p:set>
                                      <p:cBhvr>
                                        <p:cTn id="104" dur="1" fill="hold">
                                          <p:stCondLst>
                                            <p:cond delay="0"/>
                                          </p:stCondLst>
                                        </p:cTn>
                                        <p:tgtEl>
                                          <p:spTgt spid="87"/>
                                        </p:tgtEl>
                                        <p:attrNameLst>
                                          <p:attrName>style.visibility</p:attrName>
                                        </p:attrNameLst>
                                      </p:cBhvr>
                                      <p:to>
                                        <p:strVal val="visible"/>
                                      </p:to>
                                    </p:set>
                                    <p:animEffect transition="in" filter="dissolve">
                                      <p:cBhvr>
                                        <p:cTn id="105" dur="500"/>
                                        <p:tgtEl>
                                          <p:spTgt spid="87"/>
                                        </p:tgtEl>
                                      </p:cBhvr>
                                    </p:animEffect>
                                  </p:childTnLst>
                                </p:cTn>
                              </p:par>
                            </p:childTnLst>
                          </p:cTn>
                        </p:par>
                        <p:par>
                          <p:cTn id="106" fill="hold">
                            <p:stCondLst>
                              <p:cond delay="1500"/>
                            </p:stCondLst>
                            <p:childTnLst>
                              <p:par>
                                <p:cTn id="107" presetID="9" presetClass="entr" presetSubtype="0" fill="hold" grpId="0" nodeType="afterEffect">
                                  <p:stCondLst>
                                    <p:cond delay="0"/>
                                  </p:stCondLst>
                                  <p:childTnLst>
                                    <p:set>
                                      <p:cBhvr>
                                        <p:cTn id="108" dur="1" fill="hold">
                                          <p:stCondLst>
                                            <p:cond delay="0"/>
                                          </p:stCondLst>
                                        </p:cTn>
                                        <p:tgtEl>
                                          <p:spTgt spid="67"/>
                                        </p:tgtEl>
                                        <p:attrNameLst>
                                          <p:attrName>style.visibility</p:attrName>
                                        </p:attrNameLst>
                                      </p:cBhvr>
                                      <p:to>
                                        <p:strVal val="visible"/>
                                      </p:to>
                                    </p:set>
                                    <p:animEffect transition="in" filter="dissolve">
                                      <p:cBhvr>
                                        <p:cTn id="109" dur="500"/>
                                        <p:tgtEl>
                                          <p:spTgt spid="67"/>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nodeType="clickEffect">
                                  <p:stCondLst>
                                    <p:cond delay="0"/>
                                  </p:stCondLst>
                                  <p:childTnLst>
                                    <p:set>
                                      <p:cBhvr>
                                        <p:cTn id="113" dur="1" fill="hold">
                                          <p:stCondLst>
                                            <p:cond delay="0"/>
                                          </p:stCondLst>
                                        </p:cTn>
                                        <p:tgtEl>
                                          <p:spTgt spid="52"/>
                                        </p:tgtEl>
                                        <p:attrNameLst>
                                          <p:attrName>style.visibility</p:attrName>
                                        </p:attrNameLst>
                                      </p:cBhvr>
                                      <p:to>
                                        <p:strVal val="visible"/>
                                      </p:to>
                                    </p:set>
                                    <p:animEffect transition="in" filter="dissolve">
                                      <p:cBhvr>
                                        <p:cTn id="114" dur="500"/>
                                        <p:tgtEl>
                                          <p:spTgt spid="52"/>
                                        </p:tgtEl>
                                      </p:cBhvr>
                                    </p:animEffect>
                                  </p:childTnLst>
                                </p:cTn>
                              </p:par>
                            </p:childTnLst>
                          </p:cTn>
                        </p:par>
                        <p:par>
                          <p:cTn id="115" fill="hold">
                            <p:stCondLst>
                              <p:cond delay="500"/>
                            </p:stCondLst>
                            <p:childTnLst>
                              <p:par>
                                <p:cTn id="116" presetID="9" presetClass="entr" presetSubtype="0"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dissolve">
                                      <p:cBhvr>
                                        <p:cTn id="118" dur="500"/>
                                        <p:tgtEl>
                                          <p:spTgt spid="43"/>
                                        </p:tgtEl>
                                      </p:cBhvr>
                                    </p:animEffect>
                                  </p:childTnLst>
                                </p:cTn>
                              </p:par>
                            </p:childTnLst>
                          </p:cTn>
                        </p:par>
                      </p:childTnLst>
                    </p:cTn>
                  </p:par>
                  <p:par>
                    <p:cTn id="119" fill="hold">
                      <p:stCondLst>
                        <p:cond delay="indefinite"/>
                      </p:stCondLst>
                      <p:childTnLst>
                        <p:par>
                          <p:cTn id="120" fill="hold">
                            <p:stCondLst>
                              <p:cond delay="0"/>
                            </p:stCondLst>
                            <p:childTnLst>
                              <p:par>
                                <p:cTn id="121" presetID="9" presetClass="entr" presetSubtype="0" fill="hold" nodeType="clickEffect">
                                  <p:stCondLst>
                                    <p:cond delay="0"/>
                                  </p:stCondLst>
                                  <p:childTnLst>
                                    <p:set>
                                      <p:cBhvr>
                                        <p:cTn id="122" dur="1" fill="hold">
                                          <p:stCondLst>
                                            <p:cond delay="0"/>
                                          </p:stCondLst>
                                        </p:cTn>
                                        <p:tgtEl>
                                          <p:spTgt spid="69"/>
                                        </p:tgtEl>
                                        <p:attrNameLst>
                                          <p:attrName>style.visibility</p:attrName>
                                        </p:attrNameLst>
                                      </p:cBhvr>
                                      <p:to>
                                        <p:strVal val="visible"/>
                                      </p:to>
                                    </p:set>
                                    <p:animEffect transition="in" filter="dissolve">
                                      <p:cBhvr>
                                        <p:cTn id="123" dur="500"/>
                                        <p:tgtEl>
                                          <p:spTgt spid="69"/>
                                        </p:tgtEl>
                                      </p:cBhvr>
                                    </p:animEffect>
                                  </p:childTnLst>
                                </p:cTn>
                              </p:par>
                            </p:childTnLst>
                          </p:cTn>
                        </p:par>
                        <p:par>
                          <p:cTn id="124" fill="hold">
                            <p:stCondLst>
                              <p:cond delay="500"/>
                            </p:stCondLst>
                            <p:childTnLst>
                              <p:par>
                                <p:cTn id="125" presetID="9" presetClass="entr" presetSubtype="0" fill="hold" grpId="0" nodeType="afterEffect">
                                  <p:stCondLst>
                                    <p:cond delay="0"/>
                                  </p:stCondLst>
                                  <p:childTnLst>
                                    <p:set>
                                      <p:cBhvr>
                                        <p:cTn id="126" dur="1" fill="hold">
                                          <p:stCondLst>
                                            <p:cond delay="0"/>
                                          </p:stCondLst>
                                        </p:cTn>
                                        <p:tgtEl>
                                          <p:spTgt spid="68"/>
                                        </p:tgtEl>
                                        <p:attrNameLst>
                                          <p:attrName>style.visibility</p:attrName>
                                        </p:attrNameLst>
                                      </p:cBhvr>
                                      <p:to>
                                        <p:strVal val="visible"/>
                                      </p:to>
                                    </p:set>
                                    <p:animEffect transition="in" filter="dissolve">
                                      <p:cBhvr>
                                        <p:cTn id="127" dur="500"/>
                                        <p:tgtEl>
                                          <p:spTgt spid="68"/>
                                        </p:tgtEl>
                                      </p:cBhvr>
                                    </p:animEffect>
                                  </p:childTnLst>
                                </p:cTn>
                              </p:par>
                            </p:childTnLst>
                          </p:cTn>
                        </p:par>
                        <p:par>
                          <p:cTn id="128" fill="hold">
                            <p:stCondLst>
                              <p:cond delay="1000"/>
                            </p:stCondLst>
                            <p:childTnLst>
                              <p:par>
                                <p:cTn id="129" presetID="9" presetClass="entr" presetSubtype="0" fill="hold" nodeType="afterEffect">
                                  <p:stCondLst>
                                    <p:cond delay="0"/>
                                  </p:stCondLst>
                                  <p:childTnLst>
                                    <p:set>
                                      <p:cBhvr>
                                        <p:cTn id="130" dur="1" fill="hold">
                                          <p:stCondLst>
                                            <p:cond delay="0"/>
                                          </p:stCondLst>
                                        </p:cTn>
                                        <p:tgtEl>
                                          <p:spTgt spid="81"/>
                                        </p:tgtEl>
                                        <p:attrNameLst>
                                          <p:attrName>style.visibility</p:attrName>
                                        </p:attrNameLst>
                                      </p:cBhvr>
                                      <p:to>
                                        <p:strVal val="visible"/>
                                      </p:to>
                                    </p:set>
                                    <p:animEffect transition="in" filter="dissolve">
                                      <p:cBhvr>
                                        <p:cTn id="131" dur="500"/>
                                        <p:tgtEl>
                                          <p:spTgt spid="81"/>
                                        </p:tgtEl>
                                      </p:cBhvr>
                                    </p:animEffect>
                                  </p:childTnLst>
                                </p:cTn>
                              </p:par>
                            </p:childTnLst>
                          </p:cTn>
                        </p:par>
                        <p:par>
                          <p:cTn id="132" fill="hold">
                            <p:stCondLst>
                              <p:cond delay="1500"/>
                            </p:stCondLst>
                            <p:childTnLst>
                              <p:par>
                                <p:cTn id="133" presetID="9" presetClass="entr" presetSubtype="0" fill="hold" grpId="0" nodeType="afterEffect">
                                  <p:stCondLst>
                                    <p:cond delay="0"/>
                                  </p:stCondLst>
                                  <p:childTnLst>
                                    <p:set>
                                      <p:cBhvr>
                                        <p:cTn id="134" dur="1" fill="hold">
                                          <p:stCondLst>
                                            <p:cond delay="0"/>
                                          </p:stCondLst>
                                        </p:cTn>
                                        <p:tgtEl>
                                          <p:spTgt spid="73"/>
                                        </p:tgtEl>
                                        <p:attrNameLst>
                                          <p:attrName>style.visibility</p:attrName>
                                        </p:attrNameLst>
                                      </p:cBhvr>
                                      <p:to>
                                        <p:strVal val="visible"/>
                                      </p:to>
                                    </p:set>
                                    <p:animEffect transition="in" filter="dissolve">
                                      <p:cBhvr>
                                        <p:cTn id="135" dur="500"/>
                                        <p:tgtEl>
                                          <p:spTgt spid="73"/>
                                        </p:tgtEl>
                                      </p:cBhvr>
                                    </p:animEffect>
                                  </p:childTnLst>
                                </p:cTn>
                              </p:par>
                            </p:childTnLst>
                          </p:cTn>
                        </p:par>
                        <p:par>
                          <p:cTn id="136" fill="hold">
                            <p:stCondLst>
                              <p:cond delay="2000"/>
                            </p:stCondLst>
                            <p:childTnLst>
                              <p:par>
                                <p:cTn id="137" presetID="9" presetClass="entr" presetSubtype="0" fill="hold" nodeType="afterEffect">
                                  <p:stCondLst>
                                    <p:cond delay="0"/>
                                  </p:stCondLst>
                                  <p:childTnLst>
                                    <p:set>
                                      <p:cBhvr>
                                        <p:cTn id="138" dur="1" fill="hold">
                                          <p:stCondLst>
                                            <p:cond delay="0"/>
                                          </p:stCondLst>
                                        </p:cTn>
                                        <p:tgtEl>
                                          <p:spTgt spid="84"/>
                                        </p:tgtEl>
                                        <p:attrNameLst>
                                          <p:attrName>style.visibility</p:attrName>
                                        </p:attrNameLst>
                                      </p:cBhvr>
                                      <p:to>
                                        <p:strVal val="visible"/>
                                      </p:to>
                                    </p:set>
                                    <p:animEffect transition="in" filter="dissolve">
                                      <p:cBhvr>
                                        <p:cTn id="139" dur="500"/>
                                        <p:tgtEl>
                                          <p:spTgt spid="84"/>
                                        </p:tgtEl>
                                      </p:cBhvr>
                                    </p:animEffect>
                                  </p:childTnLst>
                                </p:cTn>
                              </p:par>
                            </p:childTnLst>
                          </p:cTn>
                        </p:par>
                        <p:par>
                          <p:cTn id="140" fill="hold">
                            <p:stCondLst>
                              <p:cond delay="2500"/>
                            </p:stCondLst>
                            <p:childTnLst>
                              <p:par>
                                <p:cTn id="141" presetID="9" presetClass="entr" presetSubtype="0" fill="hold" nodeType="afterEffect">
                                  <p:stCondLst>
                                    <p:cond delay="0"/>
                                  </p:stCondLst>
                                  <p:childTnLst>
                                    <p:set>
                                      <p:cBhvr>
                                        <p:cTn id="142" dur="1" fill="hold">
                                          <p:stCondLst>
                                            <p:cond delay="0"/>
                                          </p:stCondLst>
                                        </p:cTn>
                                        <p:tgtEl>
                                          <p:spTgt spid="75"/>
                                        </p:tgtEl>
                                        <p:attrNameLst>
                                          <p:attrName>style.visibility</p:attrName>
                                        </p:attrNameLst>
                                      </p:cBhvr>
                                      <p:to>
                                        <p:strVal val="visible"/>
                                      </p:to>
                                    </p:set>
                                    <p:animEffect transition="in" filter="dissolve">
                                      <p:cBhvr>
                                        <p:cTn id="143" dur="500"/>
                                        <p:tgtEl>
                                          <p:spTgt spid="75"/>
                                        </p:tgtEl>
                                      </p:cBhvr>
                                    </p:animEffect>
                                  </p:childTnLst>
                                </p:cTn>
                              </p:par>
                            </p:childTnLst>
                          </p:cTn>
                        </p:par>
                        <p:par>
                          <p:cTn id="144" fill="hold">
                            <p:stCondLst>
                              <p:cond delay="3000"/>
                            </p:stCondLst>
                            <p:childTnLst>
                              <p:par>
                                <p:cTn id="145" presetID="9" presetClass="entr" presetSubtype="0" fill="hold" grpId="0" nodeType="afterEffect">
                                  <p:stCondLst>
                                    <p:cond delay="0"/>
                                  </p:stCondLst>
                                  <p:childTnLst>
                                    <p:set>
                                      <p:cBhvr>
                                        <p:cTn id="146" dur="1" fill="hold">
                                          <p:stCondLst>
                                            <p:cond delay="0"/>
                                          </p:stCondLst>
                                        </p:cTn>
                                        <p:tgtEl>
                                          <p:spTgt spid="72"/>
                                        </p:tgtEl>
                                        <p:attrNameLst>
                                          <p:attrName>style.visibility</p:attrName>
                                        </p:attrNameLst>
                                      </p:cBhvr>
                                      <p:to>
                                        <p:strVal val="visible"/>
                                      </p:to>
                                    </p:set>
                                    <p:animEffect transition="in" filter="dissolve">
                                      <p:cBhvr>
                                        <p:cTn id="147" dur="500"/>
                                        <p:tgtEl>
                                          <p:spTgt spid="72"/>
                                        </p:tgtEl>
                                      </p:cBhvr>
                                    </p:animEffect>
                                  </p:childTnLst>
                                </p:cTn>
                              </p:par>
                            </p:childTnLst>
                          </p:cTn>
                        </p:par>
                        <p:par>
                          <p:cTn id="148" fill="hold">
                            <p:stCondLst>
                              <p:cond delay="3500"/>
                            </p:stCondLst>
                            <p:childTnLst>
                              <p:par>
                                <p:cTn id="149" presetID="9" presetClass="entr" presetSubtype="0" fill="hold" nodeType="afterEffect">
                                  <p:stCondLst>
                                    <p:cond delay="0"/>
                                  </p:stCondLst>
                                  <p:childTnLst>
                                    <p:set>
                                      <p:cBhvr>
                                        <p:cTn id="150" dur="1" fill="hold">
                                          <p:stCondLst>
                                            <p:cond delay="0"/>
                                          </p:stCondLst>
                                        </p:cTn>
                                        <p:tgtEl>
                                          <p:spTgt spid="78"/>
                                        </p:tgtEl>
                                        <p:attrNameLst>
                                          <p:attrName>style.visibility</p:attrName>
                                        </p:attrNameLst>
                                      </p:cBhvr>
                                      <p:to>
                                        <p:strVal val="visible"/>
                                      </p:to>
                                    </p:set>
                                    <p:animEffect transition="in" filter="dissolve">
                                      <p:cBhvr>
                                        <p:cTn id="151" dur="500"/>
                                        <p:tgtEl>
                                          <p:spTgt spid="78"/>
                                        </p:tgtEl>
                                      </p:cBhvr>
                                    </p:animEffect>
                                  </p:childTnLst>
                                </p:cTn>
                              </p:par>
                            </p:childTnLst>
                          </p:cTn>
                        </p:par>
                        <p:par>
                          <p:cTn id="152" fill="hold">
                            <p:stCondLst>
                              <p:cond delay="4000"/>
                            </p:stCondLst>
                            <p:childTnLst>
                              <p:par>
                                <p:cTn id="153" presetID="9" presetClass="entr" presetSubtype="0" fill="hold" grpId="0" nodeType="afterEffect">
                                  <p:stCondLst>
                                    <p:cond delay="0"/>
                                  </p:stCondLst>
                                  <p:childTnLst>
                                    <p:set>
                                      <p:cBhvr>
                                        <p:cTn id="154" dur="1" fill="hold">
                                          <p:stCondLst>
                                            <p:cond delay="0"/>
                                          </p:stCondLst>
                                        </p:cTn>
                                        <p:tgtEl>
                                          <p:spTgt spid="74"/>
                                        </p:tgtEl>
                                        <p:attrNameLst>
                                          <p:attrName>style.visibility</p:attrName>
                                        </p:attrNameLst>
                                      </p:cBhvr>
                                      <p:to>
                                        <p:strVal val="visible"/>
                                      </p:to>
                                    </p:set>
                                    <p:animEffect transition="in" filter="dissolve">
                                      <p:cBhvr>
                                        <p:cTn id="15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7" grpId="0" animBg="1"/>
      <p:bldP spid="28" grpId="0" animBg="1"/>
      <p:bldP spid="29" grpId="0" animBg="1"/>
      <p:bldP spid="42" grpId="0" animBg="1"/>
      <p:bldP spid="43" grpId="0" animBg="1"/>
      <p:bldP spid="44" grpId="0" animBg="1"/>
      <p:bldP spid="45" grpId="0" animBg="1"/>
      <p:bldP spid="59" grpId="0" animBg="1"/>
      <p:bldP spid="60" grpId="0" animBg="1"/>
      <p:bldP spid="67" grpId="0" animBg="1"/>
      <p:bldP spid="68" grpId="0" animBg="1"/>
      <p:bldP spid="72" grpId="0" animBg="1"/>
      <p:bldP spid="73" grpId="0" animBg="1"/>
      <p:bldP spid="7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4"/>
          <p:cNvSpPr txBox="1"/>
          <p:nvPr/>
        </p:nvSpPr>
        <p:spPr>
          <a:xfrm>
            <a:off x="1066800" y="2644170"/>
            <a:ext cx="7010400" cy="156966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9600" b="1" spc="50" dirty="0" smtClean="0">
                <a:ln w="11430"/>
                <a:solidFill>
                  <a:srgbClr val="FF0000"/>
                </a:solidFill>
                <a:effectLst>
                  <a:outerShdw blurRad="76200" dist="50800" dir="5400000" algn="tl" rotWithShape="0">
                    <a:srgbClr val="000000">
                      <a:alpha val="65000"/>
                    </a:srgbClr>
                  </a:outerShdw>
                </a:effectLst>
                <a:latin typeface="Arial Black" pitchFamily="34" charset="0"/>
              </a:rPr>
              <a:t>LH &amp; FSH</a:t>
            </a:r>
            <a:endParaRPr lang="en-US" sz="6600" b="1" spc="50" dirty="0">
              <a:ln w="11430"/>
              <a:solidFill>
                <a:srgbClr val="FF0000"/>
              </a:solidFill>
              <a:effectLst>
                <a:outerShdw blurRad="76200" dist="50800" dir="5400000" algn="tl" rotWithShape="0">
                  <a:srgbClr val="000000">
                    <a:alpha val="65000"/>
                  </a:srgbClr>
                </a:outerShdw>
              </a:effectLst>
              <a:latin typeface="Arial Black" pitchFamily="34" charset="0"/>
            </a:endParaRPr>
          </a:p>
        </p:txBody>
      </p:sp>
      <p:sp>
        <p:nvSpPr>
          <p:cNvPr id="2" name="TextBox 1"/>
          <p:cNvSpPr txBox="1"/>
          <p:nvPr/>
        </p:nvSpPr>
        <p:spPr>
          <a:xfrm>
            <a:off x="334537" y="4750420"/>
            <a:ext cx="1248936" cy="369332"/>
          </a:xfrm>
          <a:prstGeom prst="rect">
            <a:avLst/>
          </a:prstGeom>
          <a:solidFill>
            <a:schemeClr val="bg1">
              <a:lumMod val="60000"/>
              <a:lumOff val="40000"/>
            </a:schemeClr>
          </a:solidFill>
        </p:spPr>
        <p:txBody>
          <a:bodyPr wrap="square" rtlCol="1">
            <a:spAutoFit/>
          </a:bodyPr>
          <a:lstStyle/>
          <a:p>
            <a:endParaRPr lang="ar-IQ" dirty="0"/>
          </a:p>
        </p:txBody>
      </p:sp>
    </p:spTree>
    <p:extLst>
      <p:ext uri="{BB962C8B-B14F-4D97-AF65-F5344CB8AC3E}">
        <p14:creationId xmlns:p14="http://schemas.microsoft.com/office/powerpoint/2010/main" val="4086310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45327" y="530329"/>
            <a:ext cx="8575288" cy="4893647"/>
          </a:xfrm>
          <a:prstGeom prst="rect">
            <a:avLst/>
          </a:prstGeom>
          <a:noFill/>
          <a:ln w="9525">
            <a:noFill/>
            <a:miter lim="800000"/>
            <a:headEnd/>
            <a:tailEnd/>
          </a:ln>
        </p:spPr>
        <p:txBody>
          <a:bodyPr wrap="square">
            <a:spAutoFit/>
          </a:bodyPr>
          <a:lstStyle/>
          <a:p>
            <a:pPr marL="268288" indent="-268288" algn="just" rtl="0">
              <a:spcBef>
                <a:spcPts val="0"/>
              </a:spcBef>
              <a:spcAft>
                <a:spcPts val="1200"/>
              </a:spcAft>
              <a:buClr>
                <a:srgbClr val="FF0000"/>
              </a:buClr>
              <a:buFont typeface="Wingdings" pitchFamily="2" charset="2"/>
              <a:buChar char="§"/>
            </a:pPr>
            <a:r>
              <a:rPr lang="en-US" sz="2800" dirty="0">
                <a:solidFill>
                  <a:srgbClr val="FF0000"/>
                </a:solidFill>
                <a:latin typeface="Arial Rounded MT Bold" pitchFamily="34" charset="0"/>
              </a:rPr>
              <a:t>They are secreted by </a:t>
            </a:r>
            <a:r>
              <a:rPr lang="en-US" sz="2800" dirty="0">
                <a:latin typeface="Arial Rounded MT Bold" pitchFamily="34" charset="0"/>
              </a:rPr>
              <a:t>the anterior pituitary.</a:t>
            </a:r>
          </a:p>
          <a:p>
            <a:pPr marL="268288" indent="-268288" algn="just" rtl="0">
              <a:spcBef>
                <a:spcPts val="0"/>
              </a:spcBef>
              <a:spcAft>
                <a:spcPts val="1200"/>
              </a:spcAft>
              <a:buClr>
                <a:srgbClr val="FF0000"/>
              </a:buClr>
              <a:buFont typeface="Wingdings" pitchFamily="2" charset="2"/>
              <a:buChar char="§"/>
            </a:pPr>
            <a:r>
              <a:rPr lang="en-US" sz="2800" dirty="0">
                <a:solidFill>
                  <a:srgbClr val="FF0000"/>
                </a:solidFill>
                <a:latin typeface="Arial Rounded MT Bold" pitchFamily="34" charset="0"/>
              </a:rPr>
              <a:t>The alpha subunit </a:t>
            </a:r>
            <a:r>
              <a:rPr lang="en-US" sz="2800" dirty="0">
                <a:latin typeface="Arial Rounded MT Bold" pitchFamily="34" charset="0"/>
              </a:rPr>
              <a:t>is identical for all glycoprotein hormones (TSH, HCG, LH &amp; FSH), but the beta subunit differs.</a:t>
            </a:r>
          </a:p>
          <a:p>
            <a:pPr marL="268288" indent="-268288" algn="just" rtl="0">
              <a:spcBef>
                <a:spcPts val="0"/>
              </a:spcBef>
              <a:spcAft>
                <a:spcPts val="1200"/>
              </a:spcAft>
              <a:buClr>
                <a:srgbClr val="FF0000"/>
              </a:buClr>
              <a:buFont typeface="Wingdings" pitchFamily="2" charset="2"/>
              <a:buChar char="§"/>
              <a:tabLst>
                <a:tab pos="1608138" algn="l"/>
              </a:tabLst>
            </a:pPr>
            <a:r>
              <a:rPr lang="en-US" sz="2800" dirty="0">
                <a:solidFill>
                  <a:srgbClr val="FF0000"/>
                </a:solidFill>
                <a:latin typeface="Arial Rounded MT Bold" pitchFamily="34" charset="0"/>
              </a:rPr>
              <a:t>The peak of </a:t>
            </a:r>
            <a:r>
              <a:rPr lang="en-US" sz="2800" dirty="0">
                <a:latin typeface="Arial Rounded MT Bold" pitchFamily="34" charset="0"/>
              </a:rPr>
              <a:t>FSH is coincident with the peak of LH, but it is of lesser magnitude &amp; briefer duration. </a:t>
            </a:r>
          </a:p>
          <a:p>
            <a:pPr marL="268288" indent="-268288" algn="just" rtl="0">
              <a:spcBef>
                <a:spcPts val="0"/>
              </a:spcBef>
              <a:spcAft>
                <a:spcPts val="1200"/>
              </a:spcAft>
              <a:buClr>
                <a:srgbClr val="FF0000"/>
              </a:buClr>
              <a:buFont typeface="Wingdings" pitchFamily="2" charset="2"/>
              <a:buChar char="§"/>
            </a:pPr>
            <a:r>
              <a:rPr lang="en-US" sz="2800" dirty="0">
                <a:latin typeface="Arial Rounded MT Bold" pitchFamily="34" charset="0"/>
              </a:rPr>
              <a:t>Following the </a:t>
            </a:r>
            <a:r>
              <a:rPr lang="en-US" sz="2800" dirty="0" smtClean="0">
                <a:latin typeface="Arial Rounded MT Bold" pitchFamily="34" charset="0"/>
              </a:rPr>
              <a:t>mid-cycle </a:t>
            </a:r>
            <a:r>
              <a:rPr lang="en-US" sz="2800" dirty="0">
                <a:latin typeface="Arial Rounded MT Bold" pitchFamily="34" charset="0"/>
              </a:rPr>
              <a:t>surge of LH &amp; FSH, there is drop in both.</a:t>
            </a:r>
          </a:p>
          <a:p>
            <a:pPr algn="just" rtl="0">
              <a:spcBef>
                <a:spcPts val="0"/>
              </a:spcBef>
              <a:spcAft>
                <a:spcPts val="1200"/>
              </a:spcAft>
            </a:pPr>
            <a:endParaRPr lang="en-US" sz="2000" dirty="0">
              <a:latin typeface="Arial Rounded MT Bold" pitchFamily="34" charset="0"/>
            </a:endParaRPr>
          </a:p>
        </p:txBody>
      </p:sp>
    </p:spTree>
    <p:extLst>
      <p:ext uri="{BB962C8B-B14F-4D97-AF65-F5344CB8AC3E}">
        <p14:creationId xmlns:p14="http://schemas.microsoft.com/office/powerpoint/2010/main" val="23777197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enstrualcycle"/>
          <p:cNvPicPr>
            <a:picLocks noChangeAspect="1" noChangeArrowheads="1"/>
          </p:cNvPicPr>
          <p:nvPr/>
        </p:nvPicPr>
        <p:blipFill>
          <a:blip r:embed="rId2" cstate="print"/>
          <a:srcRect/>
          <a:stretch>
            <a:fillRect/>
          </a:stretch>
        </p:blipFill>
        <p:spPr bwMode="auto">
          <a:xfrm>
            <a:off x="-32" y="0"/>
            <a:ext cx="9144000" cy="6858000"/>
          </a:xfrm>
          <a:prstGeom prst="rect">
            <a:avLst/>
          </a:prstGeom>
          <a:noFill/>
          <a:ln w="9525">
            <a:noFill/>
            <a:miter lim="800000"/>
            <a:headEnd/>
            <a:tailEnd/>
          </a:ln>
        </p:spPr>
      </p:pic>
    </p:spTree>
    <p:extLst>
      <p:ext uri="{BB962C8B-B14F-4D97-AF65-F5344CB8AC3E}">
        <p14:creationId xmlns:p14="http://schemas.microsoft.com/office/powerpoint/2010/main" val="2476596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4177" y="1600199"/>
            <a:ext cx="8681224" cy="42672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50000"/>
              </a:lnSpc>
              <a:spcBef>
                <a:spcPts val="0"/>
              </a:spcBef>
              <a:spcAft>
                <a:spcPts val="1200"/>
              </a:spcAft>
              <a:buClr>
                <a:srgbClr val="FF0000"/>
              </a:buClr>
              <a:buSzTx/>
              <a:buFontTx/>
              <a:buChar char="•"/>
              <a:tabLst/>
              <a:defRPr/>
            </a:pPr>
            <a:r>
              <a:rPr kumimoji="0" lang="en-US" sz="2800" b="0" i="0" u="none" strike="noStrike" kern="0" cap="none" spc="0" normalizeH="0" baseline="0" noProof="0" dirty="0" smtClean="0">
                <a:ln>
                  <a:noFill/>
                </a:ln>
                <a:solidFill>
                  <a:schemeClr val="tx1"/>
                </a:solidFill>
                <a:effectLst/>
                <a:uLnTx/>
                <a:uFillTx/>
                <a:latin typeface="Arial Rounded MT Bold" pitchFamily="34" charset="0"/>
                <a:ea typeface="+mn-ea"/>
                <a:cs typeface="+mn-cs"/>
              </a:rPr>
              <a:t>In female patients, indicate the phase of the menstrual cycle or duration of menopause on the lab request.</a:t>
            </a:r>
          </a:p>
          <a:p>
            <a:pPr marL="342900" marR="0" lvl="0" indent="-342900" algn="l" defTabSz="914400" rtl="0" eaLnBrk="1" fontAlgn="base" latinLnBrk="0" hangingPunct="1">
              <a:lnSpc>
                <a:spcPct val="150000"/>
              </a:lnSpc>
              <a:spcBef>
                <a:spcPts val="0"/>
              </a:spcBef>
              <a:spcAft>
                <a:spcPts val="1200"/>
              </a:spcAft>
              <a:buClr>
                <a:srgbClr val="FF0000"/>
              </a:buClr>
              <a:buSzTx/>
              <a:buFontTx/>
              <a:buChar char="•"/>
              <a:tabLst/>
              <a:defRPr/>
            </a:pPr>
            <a:r>
              <a:rPr kumimoji="0" lang="en-US" sz="2800" b="0" i="0" u="none" strike="noStrike" kern="0" cap="none" spc="0" normalizeH="0" baseline="0" noProof="0" dirty="0" smtClean="0">
                <a:ln>
                  <a:noFill/>
                </a:ln>
                <a:solidFill>
                  <a:schemeClr val="tx1"/>
                </a:solidFill>
                <a:effectLst/>
                <a:uLnTx/>
                <a:uFillTx/>
                <a:latin typeface="Arial Rounded MT Bold" pitchFamily="34" charset="0"/>
                <a:ea typeface="+mn-ea"/>
                <a:cs typeface="+mn-cs"/>
              </a:rPr>
              <a:t>Medications containing estrogen and progesterone should be discontinued 4 weeks before test.</a:t>
            </a:r>
            <a:endParaRPr kumimoji="0" lang="en-US" sz="2800" b="0" i="0" u="none" strike="noStrike" kern="0" cap="none" spc="0" normalizeH="0" baseline="0" noProof="0" dirty="0">
              <a:ln>
                <a:noFill/>
              </a:ln>
              <a:solidFill>
                <a:schemeClr val="tx1"/>
              </a:solidFill>
              <a:effectLst/>
              <a:uLnTx/>
              <a:uFillTx/>
              <a:latin typeface="Arial Rounded MT Bold" pitchFamily="34" charset="0"/>
              <a:ea typeface="+mn-ea"/>
              <a:cs typeface="+mn-cs"/>
            </a:endParaRPr>
          </a:p>
        </p:txBody>
      </p:sp>
      <p:sp>
        <p:nvSpPr>
          <p:cNvPr id="5" name="Title 1"/>
          <p:cNvSpPr txBox="1">
            <a:spLocks/>
          </p:cNvSpPr>
          <p:nvPr/>
        </p:nvSpPr>
        <p:spPr bwMode="auto">
          <a:xfrm>
            <a:off x="234176" y="152400"/>
            <a:ext cx="8296507"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spcBef>
                <a:spcPct val="0"/>
              </a:spcBef>
              <a:spcAft>
                <a:spcPct val="0"/>
              </a:spcAft>
              <a:buClr>
                <a:srgbClr val="000000"/>
              </a:buClr>
              <a:buSzPct val="100000"/>
              <a:buFontTx/>
              <a:buNone/>
              <a:tabLst/>
              <a:defRPr/>
            </a:pPr>
            <a:r>
              <a:rPr kumimoji="0" lang="en-US" sz="36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Black" pitchFamily="34" charset="0"/>
                <a:ea typeface="+mj-ea"/>
                <a:cs typeface="+mj-cs"/>
              </a:rPr>
              <a:t>Conditions for the detection of LH &amp; FSH</a:t>
            </a:r>
            <a:endParaRPr kumimoji="0" lang="ar-SA" sz="36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Black" pitchFamily="34" charset="0"/>
              <a:ea typeface="+mj-ea"/>
              <a:cs typeface="+mj-cs"/>
            </a:endParaRPr>
          </a:p>
        </p:txBody>
      </p:sp>
    </p:spTree>
    <p:extLst>
      <p:ext uri="{BB962C8B-B14F-4D97-AF65-F5344CB8AC3E}">
        <p14:creationId xmlns:p14="http://schemas.microsoft.com/office/powerpoint/2010/main" val="42605350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200722" y="188913"/>
            <a:ext cx="8638477" cy="877887"/>
          </a:xfrm>
        </p:spPr>
        <p:txBody>
          <a:bodyPr/>
          <a:lstStyle/>
          <a:p>
            <a:r>
              <a:rPr lang="en-US" sz="3200" dirty="0" smtClean="0">
                <a:solidFill>
                  <a:srgbClr val="FF0000"/>
                </a:solidFill>
                <a:effectLst>
                  <a:outerShdw blurRad="38100" dist="38100" dir="2700000" algn="tl">
                    <a:srgbClr val="000000">
                      <a:alpha val="43137"/>
                    </a:srgbClr>
                  </a:outerShdw>
                </a:effectLst>
              </a:rPr>
              <a:t>The clinical utility of testing LH &amp; FSH levels, includes:</a:t>
            </a:r>
            <a:endParaRPr lang="en-US" sz="3200" dirty="0">
              <a:solidFill>
                <a:srgbClr val="FF0000"/>
              </a:solidFill>
              <a:effectLst>
                <a:outerShdw blurRad="38100" dist="38100" dir="2700000" algn="tl">
                  <a:srgbClr val="000000">
                    <a:alpha val="43137"/>
                  </a:srgbClr>
                </a:outerShdw>
              </a:effectLst>
            </a:endParaRPr>
          </a:p>
        </p:txBody>
      </p:sp>
      <p:sp>
        <p:nvSpPr>
          <p:cNvPr id="142339" name="Rectangle 3"/>
          <p:cNvSpPr>
            <a:spLocks noGrp="1" noChangeArrowheads="1"/>
          </p:cNvSpPr>
          <p:nvPr>
            <p:ph type="body" idx="1"/>
          </p:nvPr>
        </p:nvSpPr>
        <p:spPr>
          <a:xfrm>
            <a:off x="178420" y="1397000"/>
            <a:ext cx="8736981" cy="4851400"/>
          </a:xfrm>
        </p:spPr>
        <p:txBody>
          <a:bodyPr/>
          <a:lstStyle/>
          <a:p>
            <a:pPr algn="l">
              <a:spcBef>
                <a:spcPts val="0"/>
              </a:spcBef>
              <a:spcAft>
                <a:spcPts val="600"/>
              </a:spcAft>
              <a:buClr>
                <a:srgbClr val="FF0000"/>
              </a:buClr>
            </a:pPr>
            <a:r>
              <a:rPr lang="en-US" sz="2800" dirty="0" smtClean="0"/>
              <a:t>Evaluation of menstrual disorders.</a:t>
            </a:r>
          </a:p>
          <a:p>
            <a:pPr algn="l">
              <a:spcBef>
                <a:spcPts val="0"/>
              </a:spcBef>
              <a:spcAft>
                <a:spcPts val="600"/>
              </a:spcAft>
              <a:buClr>
                <a:srgbClr val="FF0000"/>
              </a:buClr>
            </a:pPr>
            <a:r>
              <a:rPr lang="en-US" sz="2800" dirty="0" smtClean="0"/>
              <a:t>Aids in the diagnosis and treatment of infertility</a:t>
            </a:r>
          </a:p>
          <a:p>
            <a:pPr lvl="1" algn="l">
              <a:spcBef>
                <a:spcPts val="0"/>
              </a:spcBef>
              <a:spcAft>
                <a:spcPts val="600"/>
              </a:spcAft>
              <a:buClr>
                <a:srgbClr val="FF0000"/>
              </a:buClr>
            </a:pPr>
            <a:r>
              <a:rPr lang="en-US" dirty="0" smtClean="0"/>
              <a:t>To evaluate ovarian reserve of egg supply in females</a:t>
            </a:r>
          </a:p>
          <a:p>
            <a:pPr lvl="1" algn="l">
              <a:spcBef>
                <a:spcPts val="0"/>
              </a:spcBef>
              <a:spcAft>
                <a:spcPts val="600"/>
              </a:spcAft>
              <a:buClr>
                <a:srgbClr val="FF0000"/>
              </a:buClr>
            </a:pPr>
            <a:r>
              <a:rPr lang="en-US" dirty="0" smtClean="0"/>
              <a:t>To evaluate low sperm count in males</a:t>
            </a:r>
          </a:p>
          <a:p>
            <a:pPr algn="l">
              <a:spcBef>
                <a:spcPts val="0"/>
              </a:spcBef>
              <a:spcAft>
                <a:spcPts val="600"/>
              </a:spcAft>
              <a:buClr>
                <a:srgbClr val="FF0000"/>
              </a:buClr>
            </a:pPr>
            <a:r>
              <a:rPr lang="en-US" sz="2800" dirty="0" smtClean="0"/>
              <a:t>Assists in the detection of ovulation and monitors therapy to induce ovulation</a:t>
            </a:r>
          </a:p>
          <a:p>
            <a:pPr lvl="0" algn="l">
              <a:spcBef>
                <a:spcPts val="0"/>
              </a:spcBef>
              <a:spcAft>
                <a:spcPts val="600"/>
              </a:spcAft>
              <a:buClr>
                <a:srgbClr val="FF0000"/>
              </a:buClr>
            </a:pPr>
            <a:r>
              <a:rPr lang="en-US" sz="2800" dirty="0" smtClean="0"/>
              <a:t>Evaluation of failure of sexual maturation in adolescence.</a:t>
            </a:r>
          </a:p>
        </p:txBody>
      </p:sp>
    </p:spTree>
    <p:extLst>
      <p:ext uri="{BB962C8B-B14F-4D97-AF65-F5344CB8AC3E}">
        <p14:creationId xmlns:p14="http://schemas.microsoft.com/office/powerpoint/2010/main" val="40704249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12236" y="188913"/>
            <a:ext cx="8526964" cy="877887"/>
          </a:xfrm>
        </p:spPr>
        <p:txBody>
          <a:bodyPr/>
          <a:lstStyle/>
          <a:p>
            <a:r>
              <a:rPr lang="en-US" sz="3200" dirty="0" smtClean="0">
                <a:solidFill>
                  <a:srgbClr val="FF0000"/>
                </a:solidFill>
                <a:effectLst>
                  <a:outerShdw blurRad="38100" dist="38100" dir="2700000" algn="tl">
                    <a:srgbClr val="000000">
                      <a:alpha val="43137"/>
                    </a:srgbClr>
                  </a:outerShdw>
                </a:effectLst>
              </a:rPr>
              <a:t>The clinical utility of testing LH levels, includes:</a:t>
            </a:r>
            <a:endParaRPr lang="en-US" sz="3200" dirty="0">
              <a:solidFill>
                <a:srgbClr val="FF0000"/>
              </a:solidFill>
              <a:effectLst>
                <a:outerShdw blurRad="38100" dist="38100" dir="2700000" algn="tl">
                  <a:srgbClr val="000000">
                    <a:alpha val="43137"/>
                  </a:srgbClr>
                </a:outerShdw>
              </a:effectLst>
            </a:endParaRPr>
          </a:p>
        </p:txBody>
      </p:sp>
      <p:sp>
        <p:nvSpPr>
          <p:cNvPr id="5" name="Rectangle 3"/>
          <p:cNvSpPr txBox="1">
            <a:spLocks noChangeArrowheads="1"/>
          </p:cNvSpPr>
          <p:nvPr/>
        </p:nvSpPr>
        <p:spPr bwMode="auto">
          <a:xfrm>
            <a:off x="312235" y="1674813"/>
            <a:ext cx="8679366" cy="2744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ts val="0"/>
              </a:spcBef>
              <a:spcAft>
                <a:spcPts val="1200"/>
              </a:spcAft>
              <a:buClr>
                <a:srgbClr val="FF0000"/>
              </a:buClr>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Assists in distinguishing between primary (ovarian or testicular) and secondary (pituitary or hypothalamic)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gonadal</a:t>
            </a:r>
            <a:r>
              <a:rPr kumimoji="0" lang="en-US" sz="2800" b="0" i="0" u="none" strike="noStrike" kern="0" cap="none" spc="0" normalizeH="0" baseline="0" noProof="0" dirty="0" smtClean="0">
                <a:ln>
                  <a:noFill/>
                </a:ln>
                <a:solidFill>
                  <a:schemeClr val="tx1"/>
                </a:solidFill>
                <a:effectLst/>
                <a:uLnTx/>
                <a:uFillTx/>
                <a:latin typeface="+mn-lt"/>
                <a:ea typeface="+mn-ea"/>
                <a:cs typeface="+mn-cs"/>
              </a:rPr>
              <a:t> failure or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hypogonadism</a:t>
            </a:r>
            <a:r>
              <a:rPr kumimoji="0" lang="en-US" sz="2800" b="0" i="0" u="none" strike="noStrike" kern="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base" latinLnBrk="0" hangingPunct="1">
              <a:lnSpc>
                <a:spcPct val="100000"/>
              </a:lnSpc>
              <a:spcBef>
                <a:spcPts val="0"/>
              </a:spcBef>
              <a:spcAft>
                <a:spcPts val="1200"/>
              </a:spcAft>
              <a:buClr>
                <a:srgbClr val="FF0000"/>
              </a:buClr>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Evaluation of impotence</a:t>
            </a:r>
            <a:r>
              <a:rPr kumimoji="0" lang="en-US" sz="2800" b="0" i="0" u="none" strike="noStrike" kern="0" cap="none" spc="0" normalizeH="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smtClean="0">
                <a:ln>
                  <a:noFill/>
                </a:ln>
                <a:solidFill>
                  <a:schemeClr val="tx1"/>
                </a:solidFill>
                <a:effectLst/>
                <a:uLnTx/>
                <a:uFillTx/>
                <a:latin typeface="+mn-lt"/>
                <a:ea typeface="+mn-ea"/>
                <a:cs typeface="+mn-cs"/>
              </a:rPr>
              <a:t>in males</a:t>
            </a:r>
            <a:r>
              <a:rPr lang="en-US" sz="2800" kern="0" dirty="0" smtClean="0">
                <a:latin typeface="+mn-lt"/>
              </a:rPr>
              <a:t>.</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17782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7422" y="1942075"/>
            <a:ext cx="7014117" cy="2123658"/>
          </a:xfrm>
          <a:prstGeom prst="rect">
            <a:avLst/>
          </a:prstGeom>
        </p:spPr>
        <p:txBody>
          <a:bodyPr wrap="square">
            <a:spAutoFit/>
          </a:bodyPr>
          <a:lstStyle/>
          <a:p>
            <a:pPr algn="ctr" rtl="1"/>
            <a:r>
              <a:rPr lang="en-US" sz="4400" b="1" dirty="0">
                <a:solidFill>
                  <a:srgbClr val="0000FF"/>
                </a:solidFill>
              </a:rPr>
              <a:t>Hormonal assays by</a:t>
            </a:r>
          </a:p>
          <a:p>
            <a:pPr algn="ctr" rtl="1"/>
            <a:r>
              <a:rPr lang="en-US" sz="4400" b="1" dirty="0">
                <a:solidFill>
                  <a:srgbClr val="FF0000"/>
                </a:solidFill>
              </a:rPr>
              <a:t>ELISA</a:t>
            </a:r>
            <a:r>
              <a:rPr lang="en-US" sz="4400" b="1" dirty="0">
                <a:solidFill>
                  <a:srgbClr val="0000FF"/>
                </a:solidFill>
              </a:rPr>
              <a:t>, </a:t>
            </a:r>
            <a:r>
              <a:rPr lang="en-US" sz="4400" b="1" dirty="0">
                <a:solidFill>
                  <a:srgbClr val="FF0000"/>
                </a:solidFill>
              </a:rPr>
              <a:t>ELFA</a:t>
            </a:r>
            <a:r>
              <a:rPr lang="en-US" sz="4400" b="1" dirty="0">
                <a:solidFill>
                  <a:srgbClr val="0000FF"/>
                </a:solidFill>
              </a:rPr>
              <a:t>, and </a:t>
            </a:r>
            <a:r>
              <a:rPr lang="en-US" sz="4400" b="1" dirty="0">
                <a:solidFill>
                  <a:srgbClr val="FF0000"/>
                </a:solidFill>
              </a:rPr>
              <a:t>ECL</a:t>
            </a:r>
          </a:p>
          <a:p>
            <a:pPr algn="ctr" rtl="1"/>
            <a:r>
              <a:rPr lang="en-US" sz="4400" b="1" dirty="0">
                <a:solidFill>
                  <a:srgbClr val="0000FF"/>
                </a:solidFill>
              </a:rPr>
              <a:t>methods </a:t>
            </a:r>
          </a:p>
        </p:txBody>
      </p:sp>
    </p:spTree>
    <p:extLst>
      <p:ext uri="{BB962C8B-B14F-4D97-AF65-F5344CB8AC3E}">
        <p14:creationId xmlns:p14="http://schemas.microsoft.com/office/powerpoint/2010/main" val="472865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4"/>
          <p:cNvSpPr txBox="1"/>
          <p:nvPr/>
        </p:nvSpPr>
        <p:spPr>
          <a:xfrm>
            <a:off x="1066800" y="685800"/>
            <a:ext cx="7010400" cy="156966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9600" b="1" spc="50" dirty="0" smtClean="0">
                <a:ln w="11430"/>
                <a:solidFill>
                  <a:srgbClr val="FF0000"/>
                </a:solidFill>
                <a:effectLst>
                  <a:outerShdw blurRad="76200" dist="50800" dir="5400000" algn="tl" rotWithShape="0">
                    <a:srgbClr val="000000">
                      <a:alpha val="65000"/>
                    </a:srgbClr>
                  </a:outerShdw>
                </a:effectLst>
                <a:latin typeface="Arial Black" pitchFamily="34" charset="0"/>
              </a:rPr>
              <a:t>PRL</a:t>
            </a:r>
            <a:endParaRPr lang="en-US" sz="6600" b="1" spc="50" dirty="0">
              <a:ln w="11430"/>
              <a:solidFill>
                <a:srgbClr val="FF0000"/>
              </a:solidFill>
              <a:effectLst>
                <a:outerShdw blurRad="76200" dist="50800" dir="5400000" algn="tl" rotWithShape="0">
                  <a:srgbClr val="000000">
                    <a:alpha val="65000"/>
                  </a:srgbClr>
                </a:outerShdw>
              </a:effectLst>
              <a:latin typeface="Arial Black" pitchFamily="34" charset="0"/>
            </a:endParaRPr>
          </a:p>
        </p:txBody>
      </p:sp>
      <p:sp>
        <p:nvSpPr>
          <p:cNvPr id="3" name="TextBox 2"/>
          <p:cNvSpPr txBox="1"/>
          <p:nvPr/>
        </p:nvSpPr>
        <p:spPr>
          <a:xfrm>
            <a:off x="1295400" y="2819400"/>
            <a:ext cx="6553200" cy="2585323"/>
          </a:xfrm>
          <a:prstGeom prst="rect">
            <a:avLst/>
          </a:prstGeom>
          <a:noFill/>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wrap="square" rtlCol="1">
            <a:spAutoFit/>
          </a:bodyPr>
          <a:lstStyle/>
          <a:p>
            <a:pPr marL="361950" indent="-361950">
              <a:lnSpc>
                <a:spcPct val="150000"/>
              </a:lnSpc>
              <a:buClr>
                <a:srgbClr val="FF0000"/>
              </a:buClr>
              <a:buFont typeface="Wingdings" pitchFamily="2" charset="2"/>
              <a:buChar char="§"/>
            </a:pPr>
            <a:r>
              <a:rPr lang="en-US" sz="3600" b="1" dirty="0" err="1" smtClean="0">
                <a:solidFill>
                  <a:srgbClr val="0000FF"/>
                </a:solidFill>
                <a:effectLst>
                  <a:glow rad="63500">
                    <a:schemeClr val="accent2">
                      <a:satMod val="175000"/>
                      <a:alpha val="40000"/>
                    </a:schemeClr>
                  </a:glow>
                  <a:outerShdw blurRad="38100" dist="38100" dir="2700000" algn="tl">
                    <a:srgbClr val="000000">
                      <a:alpha val="43137"/>
                    </a:srgbClr>
                  </a:outerShdw>
                </a:effectLst>
              </a:rPr>
              <a:t>Prolactin</a:t>
            </a:r>
            <a:endParaRPr lang="en-US" sz="3600" b="1" dirty="0" smtClean="0">
              <a:solidFill>
                <a:srgbClr val="0000FF"/>
              </a:solidFill>
              <a:effectLst>
                <a:glow rad="63500">
                  <a:schemeClr val="accent2">
                    <a:satMod val="175000"/>
                    <a:alpha val="40000"/>
                  </a:schemeClr>
                </a:glow>
                <a:outerShdw blurRad="38100" dist="38100" dir="2700000" algn="tl">
                  <a:srgbClr val="000000">
                    <a:alpha val="43137"/>
                  </a:srgbClr>
                </a:outerShdw>
              </a:effectLst>
            </a:endParaRPr>
          </a:p>
          <a:p>
            <a:pPr marL="361950" indent="-361950">
              <a:lnSpc>
                <a:spcPct val="150000"/>
              </a:lnSpc>
              <a:buClr>
                <a:srgbClr val="FF0000"/>
              </a:buClr>
              <a:buFont typeface="Wingdings" pitchFamily="2" charset="2"/>
              <a:buChar char="§"/>
            </a:pPr>
            <a:r>
              <a:rPr lang="en-US" sz="3600" b="1" dirty="0" err="1" smtClean="0">
                <a:solidFill>
                  <a:srgbClr val="0000FF"/>
                </a:solidFill>
                <a:effectLst>
                  <a:glow rad="63500">
                    <a:schemeClr val="accent2">
                      <a:satMod val="175000"/>
                      <a:alpha val="40000"/>
                    </a:schemeClr>
                  </a:glow>
                  <a:outerShdw blurRad="38100" dist="38100" dir="2700000" algn="tl">
                    <a:srgbClr val="000000">
                      <a:alpha val="43137"/>
                    </a:srgbClr>
                  </a:outerShdw>
                </a:effectLst>
              </a:rPr>
              <a:t>Lactogenic</a:t>
            </a:r>
            <a:r>
              <a:rPr lang="en-US" sz="3600" b="1" dirty="0" smtClean="0">
                <a:solidFill>
                  <a:srgbClr val="0000FF"/>
                </a:solidFill>
                <a:effectLst>
                  <a:glow rad="63500">
                    <a:schemeClr val="accent2">
                      <a:satMod val="175000"/>
                      <a:alpha val="40000"/>
                    </a:schemeClr>
                  </a:glow>
                  <a:outerShdw blurRad="38100" dist="38100" dir="2700000" algn="tl">
                    <a:srgbClr val="000000">
                      <a:alpha val="43137"/>
                    </a:srgbClr>
                  </a:outerShdw>
                </a:effectLst>
              </a:rPr>
              <a:t> hormone</a:t>
            </a:r>
          </a:p>
          <a:p>
            <a:pPr marL="361950" indent="-361950">
              <a:lnSpc>
                <a:spcPct val="150000"/>
              </a:lnSpc>
              <a:buClr>
                <a:srgbClr val="FF0000"/>
              </a:buClr>
              <a:buFont typeface="Wingdings" pitchFamily="2" charset="2"/>
              <a:buChar char="§"/>
            </a:pPr>
            <a:r>
              <a:rPr lang="en-US" sz="3600" b="1" dirty="0" err="1" smtClean="0">
                <a:solidFill>
                  <a:srgbClr val="0000FF"/>
                </a:solidFill>
                <a:effectLst>
                  <a:glow rad="63500">
                    <a:schemeClr val="accent2">
                      <a:satMod val="175000"/>
                      <a:alpha val="40000"/>
                    </a:schemeClr>
                  </a:glow>
                  <a:outerShdw blurRad="38100" dist="38100" dir="2700000" algn="tl">
                    <a:srgbClr val="000000">
                      <a:alpha val="43137"/>
                    </a:srgbClr>
                  </a:outerShdw>
                </a:effectLst>
              </a:rPr>
              <a:t>Lactogen</a:t>
            </a:r>
            <a:endParaRPr lang="en-US" sz="3600" b="1" dirty="0" smtClean="0">
              <a:solidFill>
                <a:srgbClr val="0000FF"/>
              </a:solidFill>
              <a:effectLst>
                <a:glow rad="63500">
                  <a:schemeClr val="accent2">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4728656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نتيجة بحث الصور عن ‪enzyme linked immunosorbent ass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47" y="33453"/>
            <a:ext cx="9105254" cy="677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865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9316" y="230379"/>
            <a:ext cx="3258393" cy="584775"/>
          </a:xfrm>
          <a:prstGeom prst="rect">
            <a:avLst/>
          </a:prstGeom>
        </p:spPr>
        <p:txBody>
          <a:bodyPr wrap="none">
            <a:spAutoFit/>
          </a:bodyPr>
          <a:lstStyle/>
          <a:p>
            <a:r>
              <a:rPr lang="en-US" sz="3200" b="1" dirty="0">
                <a:solidFill>
                  <a:srgbClr val="0000FF"/>
                </a:solidFill>
              </a:rPr>
              <a:t>Types of ELISA </a:t>
            </a:r>
          </a:p>
        </p:txBody>
      </p:sp>
      <p:sp>
        <p:nvSpPr>
          <p:cNvPr id="3" name="Rectangle 2"/>
          <p:cNvSpPr/>
          <p:nvPr/>
        </p:nvSpPr>
        <p:spPr>
          <a:xfrm>
            <a:off x="0" y="1443841"/>
            <a:ext cx="8697951" cy="3785652"/>
          </a:xfrm>
          <a:prstGeom prst="rect">
            <a:avLst/>
          </a:prstGeom>
        </p:spPr>
        <p:txBody>
          <a:bodyPr wrap="square">
            <a:spAutoFit/>
          </a:bodyPr>
          <a:lstStyle/>
          <a:p>
            <a:pPr algn="just"/>
            <a:r>
              <a:rPr lang="en-US" sz="2400" b="1" dirty="0"/>
              <a:t>1. </a:t>
            </a:r>
            <a:r>
              <a:rPr lang="en-US" sz="2400" b="1" dirty="0">
                <a:solidFill>
                  <a:srgbClr val="FF0000"/>
                </a:solidFill>
              </a:rPr>
              <a:t>Direct ELISA</a:t>
            </a:r>
            <a:r>
              <a:rPr lang="en-US" sz="2400" b="1" dirty="0"/>
              <a:t>:</a:t>
            </a:r>
            <a:r>
              <a:rPr lang="en-US" sz="2400" b="1" i="1" dirty="0"/>
              <a:t> </a:t>
            </a:r>
            <a:r>
              <a:rPr lang="en-US" sz="2400" dirty="0"/>
              <a:t>It is the simplest configuration in which the antigen is bound by passive adsorption to the solid phase, washed to remove any unbound molecules and then directly incubated with a conjugated antibody. Following the incubation period and additional washing, substrate is added to produce signal that is allowed to develop. After certain time, the substrate reaction is stopped and the resulting signal quantified. It is commonly used for tittering conjugated secondary antibodies and very useful to estimate antigen cross-reactivity.  </a:t>
            </a:r>
          </a:p>
        </p:txBody>
      </p:sp>
    </p:spTree>
    <p:extLst>
      <p:ext uri="{BB962C8B-B14F-4D97-AF65-F5344CB8AC3E}">
        <p14:creationId xmlns:p14="http://schemas.microsoft.com/office/powerpoint/2010/main" val="4728656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rockland-inc.com/uploadedImages/ProductsStatic/direct-elisa-assay.png"/>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2051" name="Picture 3" descr="C:\Users\Home\Desktop\direct-elisa-ass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3" y="1604886"/>
            <a:ext cx="9132008" cy="3379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8656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05" y="1028343"/>
            <a:ext cx="8642196" cy="4154984"/>
          </a:xfrm>
          <a:prstGeom prst="rect">
            <a:avLst/>
          </a:prstGeom>
        </p:spPr>
        <p:txBody>
          <a:bodyPr wrap="square">
            <a:spAutoFit/>
          </a:bodyPr>
          <a:lstStyle/>
          <a:p>
            <a:pPr algn="just"/>
            <a:r>
              <a:rPr lang="en-US" sz="2400" b="1" dirty="0"/>
              <a:t>2. </a:t>
            </a:r>
            <a:r>
              <a:rPr lang="en-US" sz="2400" b="1" dirty="0">
                <a:solidFill>
                  <a:srgbClr val="0000FF"/>
                </a:solidFill>
              </a:rPr>
              <a:t>Indirect ELISA</a:t>
            </a:r>
            <a:r>
              <a:rPr lang="en-US" sz="2400" b="1" dirty="0"/>
              <a:t>:</a:t>
            </a:r>
            <a:r>
              <a:rPr lang="en-US" sz="2400" dirty="0"/>
              <a:t> In this system, initial antigen binding and washing steps are the same as the direct method. The main difference in this case is the use of unconjugated antibody to bind the immobilized antigen upon incubation at optimal temperature (usually 37⁰C). Following a washing step to remove unbound antibodies, the remaining antigen-bound antibodies are targeted by a conjugated secondary antibody that will generate the readout signal as described for direct ELISA. This system has been widely applied in diagnostics because it allows large number of samples to be screened with a single conjugated secondary antibody.  </a:t>
            </a:r>
          </a:p>
        </p:txBody>
      </p:sp>
    </p:spTree>
    <p:extLst>
      <p:ext uri="{BB962C8B-B14F-4D97-AF65-F5344CB8AC3E}">
        <p14:creationId xmlns:p14="http://schemas.microsoft.com/office/powerpoint/2010/main" val="4728656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ome\Desktop\colormetric-elisa-ass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32" y="1282390"/>
            <a:ext cx="8919463" cy="417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8656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534" y="1140976"/>
            <a:ext cx="8352266" cy="3520233"/>
          </a:xfrm>
          <a:prstGeom prst="rect">
            <a:avLst/>
          </a:prstGeom>
        </p:spPr>
        <p:txBody>
          <a:bodyPr wrap="square">
            <a:spAutoFit/>
          </a:bodyPr>
          <a:lstStyle/>
          <a:p>
            <a:pPr algn="just"/>
            <a:r>
              <a:rPr lang="en-US" sz="2400" b="1" dirty="0"/>
              <a:t>3. </a:t>
            </a:r>
            <a:r>
              <a:rPr lang="en-US" sz="2400" b="1" dirty="0">
                <a:solidFill>
                  <a:srgbClr val="0000FF"/>
                </a:solidFill>
              </a:rPr>
              <a:t>Sandwich ELISA</a:t>
            </a:r>
            <a:r>
              <a:rPr lang="en-US" sz="2400" b="1" dirty="0"/>
              <a:t>: </a:t>
            </a:r>
            <a:r>
              <a:rPr lang="en-US" sz="2400" dirty="0"/>
              <a:t>This assay requires a compatible antibody pair that recognize different antigenic targets (epitopes) on the same antigen. The first antibody, called </a:t>
            </a:r>
            <a:r>
              <a:rPr lang="en-US" sz="2400" i="1" dirty="0"/>
              <a:t>capturing antibody</a:t>
            </a:r>
            <a:r>
              <a:rPr lang="en-US" sz="2400" dirty="0"/>
              <a:t>, is coated on the plate and used to immobilize the antigen upon binding during incubation with the sample. Free antigen is removed by a washing step and then a </a:t>
            </a:r>
            <a:r>
              <a:rPr lang="en-US" sz="2400" i="1" dirty="0"/>
              <a:t>detecting antibody</a:t>
            </a:r>
            <a:r>
              <a:rPr lang="en-US" sz="2400" dirty="0"/>
              <a:t> is added to bind the captured antigen and enable subsequent detection. Sandwich ELISA is divided into two main systems: </a:t>
            </a:r>
          </a:p>
        </p:txBody>
      </p:sp>
    </p:spTree>
    <p:extLst>
      <p:ext uri="{BB962C8B-B14F-4D97-AF65-F5344CB8AC3E}">
        <p14:creationId xmlns:p14="http://schemas.microsoft.com/office/powerpoint/2010/main" val="4728656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0223" y="474345"/>
            <a:ext cx="7906216" cy="5632311"/>
          </a:xfrm>
          <a:prstGeom prst="rect">
            <a:avLst/>
          </a:prstGeom>
        </p:spPr>
        <p:txBody>
          <a:bodyPr wrap="square">
            <a:spAutoFit/>
          </a:bodyPr>
          <a:lstStyle/>
          <a:p>
            <a:pPr algn="just"/>
            <a:r>
              <a:rPr lang="en-US" sz="2400" b="1" dirty="0">
                <a:solidFill>
                  <a:srgbClr val="FF0000"/>
                </a:solidFill>
              </a:rPr>
              <a:t>Direct Sandwich</a:t>
            </a:r>
            <a:r>
              <a:rPr lang="en-US" sz="2400" b="1" dirty="0"/>
              <a:t>:</a:t>
            </a:r>
            <a:r>
              <a:rPr lang="en-US" sz="2400" b="1" i="1" dirty="0"/>
              <a:t> </a:t>
            </a:r>
            <a:r>
              <a:rPr lang="en-US" sz="2400" dirty="0"/>
              <a:t>This assay uses a conjugated detecting antibody to an enzyme or fluorescence tag. Following incubation with the antibody-antigen complex immobilized on the plate well, signal detection is performed upon successive addition of substrate and stopping solution or as described before or appropriate excitation/emission of the fluorescent tag.  </a:t>
            </a:r>
            <a:br>
              <a:rPr lang="en-US" sz="2400" dirty="0"/>
            </a:br>
            <a:r>
              <a:rPr lang="en-US" sz="2400" dirty="0"/>
              <a:t/>
            </a:r>
            <a:br>
              <a:rPr lang="en-US" sz="2400" dirty="0"/>
            </a:br>
            <a:endParaRPr lang="en-US" sz="2400" dirty="0"/>
          </a:p>
          <a:p>
            <a:pPr algn="just"/>
            <a:r>
              <a:rPr lang="en-US" sz="2400" b="1" dirty="0">
                <a:solidFill>
                  <a:srgbClr val="FF0000"/>
                </a:solidFill>
              </a:rPr>
              <a:t>Indirect Sandwich</a:t>
            </a:r>
            <a:r>
              <a:rPr lang="en-US" sz="2400" b="1" dirty="0"/>
              <a:t>:</a:t>
            </a:r>
            <a:r>
              <a:rPr lang="en-US" sz="2400" b="1" i="1" dirty="0"/>
              <a:t> </a:t>
            </a:r>
            <a:r>
              <a:rPr lang="en-US" sz="2400" dirty="0"/>
              <a:t>This assay uses either an </a:t>
            </a:r>
            <a:r>
              <a:rPr lang="en-US" sz="2400" i="1" dirty="0"/>
              <a:t>unconjugated or </a:t>
            </a:r>
            <a:r>
              <a:rPr lang="en-US" sz="2400" i="1" dirty="0" err="1"/>
              <a:t>biotinylated</a:t>
            </a:r>
            <a:r>
              <a:rPr lang="en-US" sz="2400" i="1" dirty="0"/>
              <a:t> detecting antibody</a:t>
            </a:r>
            <a:r>
              <a:rPr lang="en-US" sz="2400" dirty="0"/>
              <a:t> that once is bound to the antibody-antigen complex on the well is subsequently detected by either an anti-species antibody or streptavidin  conjugated to an enzyme or fluorescent tag. Detection is then performed as above.  </a:t>
            </a:r>
          </a:p>
        </p:txBody>
      </p:sp>
    </p:spTree>
    <p:extLst>
      <p:ext uri="{BB962C8B-B14F-4D97-AF65-F5344CB8AC3E}">
        <p14:creationId xmlns:p14="http://schemas.microsoft.com/office/powerpoint/2010/main" val="472865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Home\Desktop\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09" y="1671715"/>
            <a:ext cx="8876371" cy="2703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865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flowchart of direct sandwich ELI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3" y="479493"/>
            <a:ext cx="9133797" cy="6110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889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177" y="1305342"/>
            <a:ext cx="8742556" cy="4154984"/>
          </a:xfrm>
          <a:prstGeom prst="rect">
            <a:avLst/>
          </a:prstGeom>
        </p:spPr>
        <p:txBody>
          <a:bodyPr wrap="square">
            <a:spAutoFit/>
          </a:bodyPr>
          <a:lstStyle/>
          <a:p>
            <a:r>
              <a:rPr lang="en-US" sz="2400" b="1" dirty="0">
                <a:solidFill>
                  <a:srgbClr val="0000FF"/>
                </a:solidFill>
              </a:rPr>
              <a:t>Competitive and Inhibition</a:t>
            </a:r>
            <a:r>
              <a:rPr lang="en-US" sz="2400" b="1" i="1" dirty="0">
                <a:solidFill>
                  <a:srgbClr val="0000FF"/>
                </a:solidFill>
              </a:rPr>
              <a:t> </a:t>
            </a:r>
            <a:r>
              <a:rPr lang="en-US" sz="2400" b="1" dirty="0">
                <a:solidFill>
                  <a:srgbClr val="0000FF"/>
                </a:solidFill>
              </a:rPr>
              <a:t>ELISA </a:t>
            </a:r>
          </a:p>
          <a:p>
            <a:r>
              <a:rPr lang="en-US" sz="2400" dirty="0"/>
              <a:t> </a:t>
            </a:r>
          </a:p>
          <a:p>
            <a:pPr algn="just"/>
            <a:r>
              <a:rPr lang="en-US" sz="2400" dirty="0"/>
              <a:t>Each of the core systems described above can be further modified to measure molecules based on their ability to interfere with a well-known pre-titrated assay. Such assays can be used to study either antigens or antibodies and they can be competitive or inhibitory based on the specific conditions of each assay. In both types of assays, a pre-titrated system is challenged with the presence of the testing sample whose binding activity is then determined from the degree of the resulting interference in the established system. </a:t>
            </a:r>
          </a:p>
        </p:txBody>
      </p:sp>
    </p:spTree>
    <p:extLst>
      <p:ext uri="{BB962C8B-B14F-4D97-AF65-F5344CB8AC3E}">
        <p14:creationId xmlns:p14="http://schemas.microsoft.com/office/powerpoint/2010/main" val="472865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637478" y="429049"/>
            <a:ext cx="7086600" cy="5447645"/>
          </a:xfrm>
          <a:prstGeom prst="rect">
            <a:avLst/>
          </a:prstGeom>
          <a:noFill/>
          <a:ln w="12700">
            <a:noFill/>
            <a:miter lim="800000"/>
            <a:headEnd type="none" w="sm" len="sm"/>
            <a:tailEnd type="none" w="sm" len="sm"/>
          </a:ln>
        </p:spPr>
        <p:txBody>
          <a:bodyPr wrap="square">
            <a:spAutoFit/>
          </a:bodyPr>
          <a:lstStyle/>
          <a:p>
            <a:pPr marL="346075" indent="-346075">
              <a:spcBef>
                <a:spcPts val="0"/>
              </a:spcBef>
              <a:spcAft>
                <a:spcPts val="1200"/>
              </a:spcAft>
              <a:buClr>
                <a:srgbClr val="FF0000"/>
              </a:buClr>
              <a:buFont typeface="Wingdings" pitchFamily="2" charset="2"/>
              <a:buChar char="§"/>
            </a:pPr>
            <a:r>
              <a:rPr lang="en-US" sz="2800" dirty="0" smtClean="0">
                <a:latin typeface="Arial" pitchFamily="34" charset="0"/>
                <a:cs typeface="Arial" pitchFamily="34" charset="0"/>
              </a:rPr>
              <a:t>PRL assay measure the concentration of the </a:t>
            </a:r>
            <a:r>
              <a:rPr lang="en-US" sz="2800" dirty="0" err="1" smtClean="0">
                <a:latin typeface="Arial" pitchFamily="34" charset="0"/>
                <a:cs typeface="Arial" pitchFamily="34" charset="0"/>
              </a:rPr>
              <a:t>prolactin</a:t>
            </a:r>
            <a:r>
              <a:rPr lang="en-US" sz="2800" dirty="0" smtClean="0">
                <a:latin typeface="Arial" pitchFamily="34" charset="0"/>
                <a:cs typeface="Arial" pitchFamily="34" charset="0"/>
              </a:rPr>
              <a:t> hormone in the blood.</a:t>
            </a:r>
          </a:p>
          <a:p>
            <a:pPr marL="346075" indent="-346075">
              <a:spcBef>
                <a:spcPts val="0"/>
              </a:spcBef>
              <a:spcAft>
                <a:spcPts val="1200"/>
              </a:spcAft>
              <a:buClr>
                <a:srgbClr val="FF0000"/>
              </a:buClr>
              <a:buFont typeface="Wingdings" pitchFamily="2" charset="2"/>
              <a:buChar char="§"/>
            </a:pPr>
            <a:r>
              <a:rPr lang="en-US" sz="2800" dirty="0" smtClean="0">
                <a:latin typeface="Arial" pitchFamily="34" charset="0"/>
                <a:cs typeface="Arial" pitchFamily="34" charset="0"/>
              </a:rPr>
              <a:t>PRL is a polypeptide hormone secreted by </a:t>
            </a:r>
            <a:r>
              <a:rPr lang="en-US" sz="2800" dirty="0" err="1" smtClean="0">
                <a:latin typeface="Arial" pitchFamily="34" charset="0"/>
                <a:cs typeface="Arial" pitchFamily="34" charset="0"/>
              </a:rPr>
              <a:t>lactotrophs</a:t>
            </a:r>
            <a:r>
              <a:rPr lang="en-US" sz="2800" dirty="0" smtClean="0">
                <a:latin typeface="Arial" pitchFamily="34" charset="0"/>
                <a:cs typeface="Arial" pitchFamily="34" charset="0"/>
              </a:rPr>
              <a:t> of the anterior pituitary gland, primarily for the development of mammary glands for lactation during pregnancy and for stimulating and maintaining lactation.</a:t>
            </a:r>
          </a:p>
          <a:p>
            <a:pPr marL="346075" indent="-346075">
              <a:spcBef>
                <a:spcPts val="0"/>
              </a:spcBef>
              <a:spcAft>
                <a:spcPts val="1200"/>
              </a:spcAft>
              <a:buClr>
                <a:srgbClr val="FF0000"/>
              </a:buClr>
              <a:buFont typeface="Wingdings" pitchFamily="2" charset="2"/>
              <a:buChar char="§"/>
            </a:pPr>
            <a:r>
              <a:rPr lang="en-US" sz="2800" dirty="0" smtClean="0">
                <a:solidFill>
                  <a:srgbClr val="008000"/>
                </a:solidFill>
                <a:latin typeface="Arial" pitchFamily="34" charset="0"/>
                <a:cs typeface="Arial" pitchFamily="34" charset="0"/>
              </a:rPr>
              <a:t>Reference values:</a:t>
            </a:r>
          </a:p>
          <a:p>
            <a:pPr marL="1150938" lvl="2" indent="-236538">
              <a:spcBef>
                <a:spcPts val="0"/>
              </a:spcBef>
              <a:spcAft>
                <a:spcPts val="1200"/>
              </a:spcAft>
              <a:buFont typeface="Arial" pitchFamily="34" charset="0"/>
              <a:buChar char="•"/>
            </a:pPr>
            <a:r>
              <a:rPr lang="en-US" sz="2800" dirty="0" err="1" smtClean="0">
                <a:solidFill>
                  <a:srgbClr val="008000"/>
                </a:solidFill>
                <a:latin typeface="Arial" pitchFamily="34" charset="0"/>
                <a:cs typeface="Arial" pitchFamily="34" charset="0"/>
              </a:rPr>
              <a:t>Premenopuasal</a:t>
            </a:r>
            <a:r>
              <a:rPr lang="en-US" sz="2800" dirty="0" smtClean="0">
                <a:solidFill>
                  <a:srgbClr val="008000"/>
                </a:solidFill>
                <a:latin typeface="Arial" pitchFamily="34" charset="0"/>
                <a:cs typeface="Arial" pitchFamily="34" charset="0"/>
              </a:rPr>
              <a:t>: &lt; 20 </a:t>
            </a:r>
            <a:r>
              <a:rPr lang="en-US" sz="2800" dirty="0" err="1" smtClean="0">
                <a:solidFill>
                  <a:srgbClr val="008000"/>
                </a:solidFill>
                <a:latin typeface="Arial" pitchFamily="34" charset="0"/>
                <a:cs typeface="Arial" pitchFamily="34" charset="0"/>
              </a:rPr>
              <a:t>ng</a:t>
            </a:r>
            <a:r>
              <a:rPr lang="en-US" sz="2800" dirty="0" smtClean="0">
                <a:solidFill>
                  <a:srgbClr val="008000"/>
                </a:solidFill>
                <a:latin typeface="Arial" pitchFamily="34" charset="0"/>
                <a:cs typeface="Arial" pitchFamily="34" charset="0"/>
              </a:rPr>
              <a:t>/ml</a:t>
            </a:r>
          </a:p>
          <a:p>
            <a:pPr marL="1150938" lvl="2" indent="-236538">
              <a:spcBef>
                <a:spcPts val="0"/>
              </a:spcBef>
              <a:spcAft>
                <a:spcPts val="1200"/>
              </a:spcAft>
              <a:buFont typeface="Arial" pitchFamily="34" charset="0"/>
              <a:buChar char="•"/>
            </a:pPr>
            <a:r>
              <a:rPr lang="en-US" sz="2800" dirty="0" smtClean="0">
                <a:solidFill>
                  <a:srgbClr val="008000"/>
                </a:solidFill>
                <a:latin typeface="Arial" pitchFamily="34" charset="0"/>
                <a:cs typeface="Arial" pitchFamily="34" charset="0"/>
              </a:rPr>
              <a:t>Postmenopausal: &lt; 12 </a:t>
            </a:r>
            <a:r>
              <a:rPr lang="en-US" sz="2800" dirty="0" err="1" smtClean="0">
                <a:solidFill>
                  <a:srgbClr val="008000"/>
                </a:solidFill>
                <a:latin typeface="Arial" pitchFamily="34" charset="0"/>
                <a:cs typeface="Arial" pitchFamily="34" charset="0"/>
              </a:rPr>
              <a:t>ng</a:t>
            </a:r>
            <a:r>
              <a:rPr lang="en-US" sz="2800" dirty="0" smtClean="0">
                <a:solidFill>
                  <a:srgbClr val="008000"/>
                </a:solidFill>
                <a:latin typeface="Arial" pitchFamily="34" charset="0"/>
                <a:cs typeface="Arial" pitchFamily="34" charset="0"/>
              </a:rPr>
              <a:t>/ml</a:t>
            </a:r>
          </a:p>
        </p:txBody>
      </p:sp>
    </p:spTree>
    <p:extLst>
      <p:ext uri="{BB962C8B-B14F-4D97-AF65-F5344CB8AC3E}">
        <p14:creationId xmlns:p14="http://schemas.microsoft.com/office/powerpoint/2010/main" val="13400425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ome\Desktop\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14" y="1799394"/>
            <a:ext cx="8920976" cy="334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8656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flowchart of antigen competition ELI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3" y="1237761"/>
            <a:ext cx="9120456" cy="482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0674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049" y="552205"/>
            <a:ext cx="8184995" cy="523220"/>
          </a:xfrm>
          <a:prstGeom prst="rect">
            <a:avLst/>
          </a:prstGeom>
        </p:spPr>
        <p:txBody>
          <a:bodyPr wrap="square">
            <a:spAutoFit/>
          </a:bodyPr>
          <a:lstStyle/>
          <a:p>
            <a:r>
              <a:rPr lang="en-US" sz="2800" b="1" dirty="0">
                <a:solidFill>
                  <a:srgbClr val="0000FF"/>
                </a:solidFill>
              </a:rPr>
              <a:t>Overview of Steps in Different ELISA Systems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64" y="1056526"/>
            <a:ext cx="8185460" cy="5748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8656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234" y="1148576"/>
            <a:ext cx="7946055" cy="5196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8656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281" y="72253"/>
            <a:ext cx="7081024" cy="678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8656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io-rad.com/webroot/web/images/lsr/solutions/technologies/protein_electrophoresis_blotting_and_imaging/western_blotting/technology_detail/pet2522_5pt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58" y="1197224"/>
            <a:ext cx="9099242" cy="3932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247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540834" y="223024"/>
            <a:ext cx="67818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spcBef>
                <a:spcPct val="0"/>
              </a:spcBef>
              <a:spcAft>
                <a:spcPct val="0"/>
              </a:spcAft>
              <a:buClr>
                <a:srgbClr val="000000"/>
              </a:buClr>
              <a:buSzPct val="100000"/>
              <a:buFontTx/>
              <a:buNone/>
              <a:tabLst/>
              <a:defRPr/>
            </a:pPr>
            <a:r>
              <a:rPr kumimoji="0" lang="en-US" sz="36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Black" pitchFamily="34" charset="0"/>
                <a:ea typeface="+mj-ea"/>
                <a:cs typeface="+mj-cs"/>
              </a:rPr>
              <a:t>Conditions for PRL assay</a:t>
            </a:r>
            <a:endParaRPr kumimoji="0" lang="ar-SA" sz="36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4" name="Rectangle 3"/>
          <p:cNvSpPr/>
          <p:nvPr/>
        </p:nvSpPr>
        <p:spPr>
          <a:xfrm>
            <a:off x="622610" y="1409104"/>
            <a:ext cx="6858000" cy="4585871"/>
          </a:xfrm>
          <a:prstGeom prst="rect">
            <a:avLst/>
          </a:prstGeom>
        </p:spPr>
        <p:txBody>
          <a:bodyPr wrap="square">
            <a:spAutoFit/>
          </a:bodyPr>
          <a:lstStyle/>
          <a:p>
            <a:pPr marL="268288" indent="-268288">
              <a:spcAft>
                <a:spcPts val="1200"/>
              </a:spcAft>
              <a:buClr>
                <a:srgbClr val="FF0000"/>
              </a:buClr>
              <a:buFont typeface="Wingdings" pitchFamily="2" charset="2"/>
              <a:buChar char="§"/>
            </a:pPr>
            <a:r>
              <a:rPr lang="en-US" sz="2800" dirty="0" smtClean="0"/>
              <a:t>Patient has to limit physical activity 12 hrs before test.</a:t>
            </a:r>
          </a:p>
          <a:p>
            <a:pPr marL="268288" indent="-268288">
              <a:spcAft>
                <a:spcPts val="1200"/>
              </a:spcAft>
              <a:buClr>
                <a:srgbClr val="FF0000"/>
              </a:buClr>
              <a:buFont typeface="Wingdings" pitchFamily="2" charset="2"/>
              <a:buChar char="§"/>
            </a:pPr>
            <a:r>
              <a:rPr lang="en-US" sz="2800" dirty="0" smtClean="0"/>
              <a:t>Fasting for 12 hrs before test.</a:t>
            </a:r>
          </a:p>
          <a:p>
            <a:pPr marL="268288" indent="-268288">
              <a:spcAft>
                <a:spcPts val="1200"/>
              </a:spcAft>
              <a:buClr>
                <a:srgbClr val="FF0000"/>
              </a:buClr>
              <a:buFont typeface="Wingdings" pitchFamily="2" charset="2"/>
              <a:buChar char="§"/>
            </a:pPr>
            <a:r>
              <a:rPr lang="en-US" sz="2800" dirty="0" smtClean="0"/>
              <a:t>Patient has to avoid stress, or stimulation for 30 minutes before test.</a:t>
            </a:r>
          </a:p>
          <a:p>
            <a:pPr marL="268288" indent="-268288">
              <a:spcAft>
                <a:spcPts val="1200"/>
              </a:spcAft>
              <a:buClr>
                <a:srgbClr val="FF0000"/>
              </a:buClr>
              <a:buFont typeface="Wingdings" pitchFamily="2" charset="2"/>
              <a:buChar char="§"/>
            </a:pPr>
            <a:r>
              <a:rPr lang="en-US" sz="2800" dirty="0" smtClean="0"/>
              <a:t>Sample drawn in the morning (3 - 4 hrs) after awakening.</a:t>
            </a:r>
          </a:p>
          <a:p>
            <a:pPr marL="268288" indent="-268288">
              <a:spcAft>
                <a:spcPts val="1200"/>
              </a:spcAft>
              <a:buClr>
                <a:srgbClr val="FF0000"/>
              </a:buClr>
              <a:buFont typeface="Wingdings" pitchFamily="2" charset="2"/>
              <a:buChar char="§"/>
            </a:pPr>
            <a:r>
              <a:rPr lang="en-US" sz="2800" dirty="0" smtClean="0"/>
              <a:t>Handle sample gently to prevent </a:t>
            </a:r>
            <a:r>
              <a:rPr lang="en-US" sz="2800" dirty="0" err="1" smtClean="0"/>
              <a:t>hemolysis</a:t>
            </a:r>
            <a:r>
              <a:rPr lang="en-US" sz="2800" dirty="0" smtClean="0"/>
              <a:t>.</a:t>
            </a:r>
          </a:p>
        </p:txBody>
      </p:sp>
    </p:spTree>
    <p:extLst>
      <p:ext uri="{BB962C8B-B14F-4D97-AF65-F5344CB8AC3E}">
        <p14:creationId xmlns:p14="http://schemas.microsoft.com/office/powerpoint/2010/main" val="2966328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45326" y="1494902"/>
            <a:ext cx="8608741" cy="2292935"/>
          </a:xfrm>
          <a:prstGeom prst="rect">
            <a:avLst/>
          </a:prstGeom>
          <a:noFill/>
          <a:ln w="12700">
            <a:noFill/>
            <a:miter lim="800000"/>
            <a:headEnd type="none" w="sm" len="sm"/>
            <a:tailEnd type="none" w="sm" len="sm"/>
          </a:ln>
        </p:spPr>
        <p:txBody>
          <a:bodyPr wrap="square">
            <a:spAutoFit/>
          </a:bodyPr>
          <a:lstStyle/>
          <a:p>
            <a:pPr marL="346075" indent="-346075">
              <a:spcBef>
                <a:spcPts val="0"/>
              </a:spcBef>
              <a:spcAft>
                <a:spcPts val="1800"/>
              </a:spcAft>
              <a:buClr>
                <a:srgbClr val="FF0000"/>
              </a:buClr>
              <a:buFont typeface="Wingdings" pitchFamily="2" charset="2"/>
              <a:buChar char="§"/>
            </a:pPr>
            <a:r>
              <a:rPr lang="en-GB" sz="3200" dirty="0" smtClean="0">
                <a:latin typeface="Arial" pitchFamily="34" charset="0"/>
                <a:cs typeface="Arial" pitchFamily="34" charset="0"/>
              </a:rPr>
              <a:t>PRL is under the complex regulatory system of </a:t>
            </a:r>
            <a:r>
              <a:rPr lang="en-GB" sz="3200" dirty="0" err="1" smtClean="0">
                <a:latin typeface="Arial" pitchFamily="34" charset="0"/>
                <a:cs typeface="Arial" pitchFamily="34" charset="0"/>
              </a:rPr>
              <a:t>estrogen</a:t>
            </a:r>
            <a:r>
              <a:rPr lang="en-GB" sz="3200" dirty="0" smtClean="0">
                <a:latin typeface="Arial" pitchFamily="34" charset="0"/>
                <a:cs typeface="Arial" pitchFamily="34" charset="0"/>
              </a:rPr>
              <a:t>, progesterone, dopamine, and </a:t>
            </a:r>
            <a:r>
              <a:rPr lang="en-GB" sz="3200" dirty="0" err="1" smtClean="0">
                <a:latin typeface="Arial" pitchFamily="34" charset="0"/>
                <a:cs typeface="Arial" pitchFamily="34" charset="0"/>
              </a:rPr>
              <a:t>thyrotropin</a:t>
            </a:r>
            <a:r>
              <a:rPr lang="en-GB" sz="3200" dirty="0" smtClean="0">
                <a:latin typeface="Arial" pitchFamily="34" charset="0"/>
                <a:cs typeface="Arial" pitchFamily="34" charset="0"/>
              </a:rPr>
              <a:t>-releasing hormone (TRH).</a:t>
            </a:r>
          </a:p>
          <a:p>
            <a:pPr marL="346075" indent="-346075">
              <a:spcBef>
                <a:spcPts val="0"/>
              </a:spcBef>
              <a:spcAft>
                <a:spcPts val="1800"/>
              </a:spcAft>
              <a:buClr>
                <a:srgbClr val="FF0000"/>
              </a:buClr>
              <a:buFont typeface="Wingdings" pitchFamily="2" charset="2"/>
              <a:buChar char="§"/>
            </a:pPr>
            <a:r>
              <a:rPr lang="en-GB" sz="3200" dirty="0" smtClean="0">
                <a:latin typeface="Arial" pitchFamily="34" charset="0"/>
                <a:cs typeface="Arial" pitchFamily="34" charset="0"/>
              </a:rPr>
              <a:t>The function of PRL in males is unknown.</a:t>
            </a:r>
          </a:p>
        </p:txBody>
      </p:sp>
    </p:spTree>
    <p:extLst>
      <p:ext uri="{BB962C8B-B14F-4D97-AF65-F5344CB8AC3E}">
        <p14:creationId xmlns:p14="http://schemas.microsoft.com/office/powerpoint/2010/main" val="2815539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673" y="680225"/>
            <a:ext cx="8618034" cy="4708981"/>
          </a:xfrm>
          <a:prstGeom prst="rect">
            <a:avLst/>
          </a:prstGeom>
          <a:noFill/>
        </p:spPr>
        <p:txBody>
          <a:bodyPr wrap="square" rtlCol="1">
            <a:spAutoFit/>
          </a:bodyPr>
          <a:lstStyle/>
          <a:p>
            <a:pPr marL="268288" indent="-268288">
              <a:spcAft>
                <a:spcPts val="1200"/>
              </a:spcAft>
              <a:buClr>
                <a:srgbClr val="FF0000"/>
              </a:buClr>
              <a:buFont typeface="Wingdings" pitchFamily="2" charset="2"/>
              <a:buChar char="§"/>
            </a:pPr>
            <a:r>
              <a:rPr lang="en-US" sz="2800" dirty="0" smtClean="0">
                <a:latin typeface="Arial" pitchFamily="34" charset="0"/>
                <a:cs typeface="Arial" pitchFamily="34" charset="0"/>
              </a:rPr>
              <a:t>PRL levels are measured in the workup of </a:t>
            </a:r>
            <a:r>
              <a:rPr lang="en-US" sz="2800" dirty="0" err="1" smtClean="0">
                <a:latin typeface="Arial" pitchFamily="34" charset="0"/>
                <a:cs typeface="Arial" pitchFamily="34" charset="0"/>
              </a:rPr>
              <a:t>galactorrhea</a:t>
            </a:r>
            <a:r>
              <a:rPr lang="en-US" sz="2800" dirty="0" smtClean="0">
                <a:latin typeface="Arial" pitchFamily="34" charset="0"/>
                <a:cs typeface="Arial" pitchFamily="34" charset="0"/>
              </a:rPr>
              <a:t>, amenorrhea, infertility, impotence, and in cases of suspected pituitary tumor.</a:t>
            </a:r>
          </a:p>
          <a:p>
            <a:pPr marL="268288" indent="-268288">
              <a:spcAft>
                <a:spcPts val="1200"/>
              </a:spcAft>
              <a:buClr>
                <a:srgbClr val="FF0000"/>
              </a:buClr>
              <a:buFont typeface="Wingdings" pitchFamily="2" charset="2"/>
              <a:buChar char="§"/>
            </a:pPr>
            <a:r>
              <a:rPr lang="en-US" sz="2800" dirty="0" smtClean="0">
                <a:latin typeface="Arial" pitchFamily="34" charset="0"/>
                <a:cs typeface="Arial" pitchFamily="34" charset="0"/>
              </a:rPr>
              <a:t>An </a:t>
            </a:r>
            <a:r>
              <a:rPr lang="en-US" sz="2800" dirty="0" smtClean="0">
                <a:solidFill>
                  <a:srgbClr val="FF0000"/>
                </a:solidFill>
                <a:latin typeface="Arial" pitchFamily="34" charset="0"/>
                <a:cs typeface="Arial" pitchFamily="34" charset="0"/>
              </a:rPr>
              <a:t>elevated PRL </a:t>
            </a:r>
            <a:r>
              <a:rPr lang="en-US" sz="2800" dirty="0" smtClean="0">
                <a:latin typeface="Arial" pitchFamily="34" charset="0"/>
                <a:cs typeface="Arial" pitchFamily="34" charset="0"/>
              </a:rPr>
              <a:t>classically presents with the syndrome of </a:t>
            </a:r>
            <a:r>
              <a:rPr lang="en-US" sz="2800" dirty="0" err="1" smtClean="0">
                <a:solidFill>
                  <a:srgbClr val="FF0000"/>
                </a:solidFill>
                <a:latin typeface="Arial" pitchFamily="34" charset="0"/>
                <a:cs typeface="Arial" pitchFamily="34" charset="0"/>
              </a:rPr>
              <a:t>galactorrhea</a:t>
            </a:r>
            <a:r>
              <a:rPr lang="en-US" sz="2800" dirty="0" smtClean="0">
                <a:solidFill>
                  <a:srgbClr val="FF0000"/>
                </a:solidFill>
                <a:latin typeface="Arial" pitchFamily="34" charset="0"/>
                <a:cs typeface="Arial" pitchFamily="34" charset="0"/>
              </a:rPr>
              <a:t>-amenorrhea in women</a:t>
            </a:r>
            <a:r>
              <a:rPr lang="en-US" sz="2800" dirty="0" smtClean="0">
                <a:latin typeface="Arial" pitchFamily="34" charset="0"/>
                <a:cs typeface="Arial" pitchFamily="34" charset="0"/>
              </a:rPr>
              <a:t>, and the syndrome of </a:t>
            </a:r>
            <a:r>
              <a:rPr lang="en-US" sz="2800" dirty="0" smtClean="0">
                <a:solidFill>
                  <a:srgbClr val="FF0000"/>
                </a:solidFill>
                <a:latin typeface="Arial" pitchFamily="34" charset="0"/>
                <a:cs typeface="Arial" pitchFamily="34" charset="0"/>
              </a:rPr>
              <a:t>infertility-impotence in men</a:t>
            </a:r>
            <a:r>
              <a:rPr lang="en-US" sz="2800" dirty="0" smtClean="0">
                <a:latin typeface="Arial" pitchFamily="34" charset="0"/>
                <a:cs typeface="Arial" pitchFamily="34" charset="0"/>
              </a:rPr>
              <a:t>.</a:t>
            </a:r>
          </a:p>
          <a:p>
            <a:pPr marL="268288" indent="-268288">
              <a:spcAft>
                <a:spcPts val="1200"/>
              </a:spcAft>
              <a:buClr>
                <a:srgbClr val="FF0000"/>
              </a:buClr>
              <a:buFont typeface="Wingdings" pitchFamily="2" charset="2"/>
              <a:buChar char="§"/>
            </a:pPr>
            <a:r>
              <a:rPr lang="en-US" sz="2800" dirty="0" smtClean="0">
                <a:latin typeface="Arial" pitchFamily="34" charset="0"/>
                <a:cs typeface="Arial" pitchFamily="34" charset="0"/>
              </a:rPr>
              <a:t>Men with elevated PRL typically have a low serum testosterone. However, testosterone replacement alone will not reverse the symptoms, the PRL must also be reduced.</a:t>
            </a:r>
            <a:endParaRPr lang="ar-SA" sz="2800" dirty="0">
              <a:latin typeface="Arial" pitchFamily="34" charset="0"/>
              <a:cs typeface="Arial" pitchFamily="34" charset="0"/>
            </a:endParaRPr>
          </a:p>
        </p:txBody>
      </p:sp>
    </p:spTree>
    <p:extLst>
      <p:ext uri="{BB962C8B-B14F-4D97-AF65-F5344CB8AC3E}">
        <p14:creationId xmlns:p14="http://schemas.microsoft.com/office/powerpoint/2010/main" val="2066823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42118251"/>
              </p:ext>
            </p:extLst>
          </p:nvPr>
        </p:nvGraphicFramePr>
        <p:xfrm>
          <a:off x="581025" y="2133597"/>
          <a:ext cx="7981950" cy="3230883"/>
        </p:xfrm>
        <a:graphic>
          <a:graphicData uri="http://schemas.openxmlformats.org/drawingml/2006/table">
            <a:tbl>
              <a:tblPr rtl="1" firstRow="1" bandRow="1">
                <a:tableStyleId>{3C2FFA5D-87B4-456A-9821-1D502468CF0F}</a:tableStyleId>
              </a:tblPr>
              <a:tblGrid>
                <a:gridCol w="3894082"/>
                <a:gridCol w="4087868"/>
              </a:tblGrid>
              <a:tr h="914403">
                <a:tc>
                  <a:txBody>
                    <a:bodyPr/>
                    <a:lstStyle/>
                    <a:p>
                      <a:pPr algn="ctr" rtl="0">
                        <a:lnSpc>
                          <a:spcPct val="100000"/>
                        </a:lnSpc>
                        <a:spcAft>
                          <a:spcPts val="1200"/>
                        </a:spcAft>
                      </a:pPr>
                      <a:r>
                        <a:rPr lang="en-US" sz="3200" b="1" dirty="0" err="1" smtClean="0">
                          <a:solidFill>
                            <a:srgbClr val="0000FF"/>
                          </a:solidFill>
                          <a:effectLst>
                            <a:outerShdw blurRad="38100" dist="38100" dir="2700000" algn="tl">
                              <a:srgbClr val="000000">
                                <a:alpha val="43137"/>
                              </a:srgbClr>
                            </a:outerShdw>
                          </a:effectLst>
                        </a:rPr>
                        <a:t>Hypersecretion</a:t>
                      </a:r>
                      <a:endParaRPr lang="ar-SA" sz="3200" b="1" dirty="0">
                        <a:solidFill>
                          <a:srgbClr val="0000FF"/>
                        </a:solidFill>
                        <a:effectLst>
                          <a:outerShdw blurRad="38100" dist="38100" dir="2700000" algn="tl">
                            <a:srgbClr val="000000">
                              <a:alpha val="43137"/>
                            </a:srgbClr>
                          </a:outerShdw>
                        </a:effectLst>
                        <a:latin typeface="Arial" pitchFamily="34" charset="0"/>
                        <a:cs typeface="Arial" pitchFamily="34" charset="0"/>
                      </a:endParaRPr>
                    </a:p>
                  </a:txBody>
                  <a:tcPr anchor="ctr">
                    <a:cell3D prstMaterial="dkEdge">
                      <a:bevel/>
                      <a:lightRig rig="flood" dir="t"/>
                    </a:cell3D>
                    <a:solidFill>
                      <a:srgbClr val="FAE28A"/>
                    </a:solidFill>
                  </a:tcPr>
                </a:tc>
                <a:tc>
                  <a:txBody>
                    <a:bodyPr/>
                    <a:lstStyle/>
                    <a:p>
                      <a:pPr algn="ctr" rtl="0">
                        <a:lnSpc>
                          <a:spcPct val="100000"/>
                        </a:lnSpc>
                        <a:spcAft>
                          <a:spcPts val="1200"/>
                        </a:spcAft>
                      </a:pPr>
                      <a:r>
                        <a:rPr lang="en-US" sz="3200" b="1" dirty="0" err="1" smtClean="0">
                          <a:solidFill>
                            <a:srgbClr val="0000FF"/>
                          </a:solidFill>
                          <a:effectLst>
                            <a:outerShdw blurRad="38100" dist="38100" dir="2700000" algn="tl">
                              <a:srgbClr val="000000">
                                <a:alpha val="43137"/>
                              </a:srgbClr>
                            </a:outerShdw>
                          </a:effectLst>
                        </a:rPr>
                        <a:t>Hyposecretion</a:t>
                      </a:r>
                      <a:endParaRPr lang="ar-SA" sz="3200" b="1" dirty="0">
                        <a:solidFill>
                          <a:srgbClr val="0000FF"/>
                        </a:solidFill>
                        <a:effectLst>
                          <a:outerShdw blurRad="38100" dist="38100" dir="2700000" algn="tl">
                            <a:srgbClr val="000000">
                              <a:alpha val="43137"/>
                            </a:srgbClr>
                          </a:outerShdw>
                        </a:effectLst>
                        <a:latin typeface="Arial" pitchFamily="34" charset="0"/>
                        <a:cs typeface="Arial" pitchFamily="34" charset="0"/>
                      </a:endParaRPr>
                    </a:p>
                  </a:txBody>
                  <a:tcPr anchor="ctr">
                    <a:cell3D prstMaterial="dkEdge">
                      <a:bevel/>
                      <a:lightRig rig="flood" dir="t"/>
                    </a:cell3D>
                    <a:solidFill>
                      <a:srgbClr val="FAE28A"/>
                    </a:solidFill>
                  </a:tcPr>
                </a:tc>
              </a:tr>
              <a:tr h="1942426">
                <a:tc>
                  <a:txBody>
                    <a:bodyPr/>
                    <a:lstStyle/>
                    <a:p>
                      <a:pPr marL="346075" marR="0" indent="-346075" algn="l" defTabSz="914400" rtl="0" eaLnBrk="1" fontAlgn="auto" latinLnBrk="0" hangingPunct="1">
                        <a:lnSpc>
                          <a:spcPct val="150000"/>
                        </a:lnSpc>
                        <a:spcBef>
                          <a:spcPts val="0"/>
                        </a:spcBef>
                        <a:spcAft>
                          <a:spcPts val="1200"/>
                        </a:spcAft>
                        <a:buClrTx/>
                        <a:buSzTx/>
                        <a:buFont typeface="Wingdings" pitchFamily="2" charset="2"/>
                        <a:buChar char="§"/>
                        <a:tabLst/>
                        <a:defRPr/>
                      </a:pPr>
                      <a:r>
                        <a:rPr lang="en-US" sz="2800" b="1" dirty="0" smtClean="0">
                          <a:effectLst/>
                        </a:rPr>
                        <a:t>Physiologic</a:t>
                      </a:r>
                    </a:p>
                    <a:p>
                      <a:pPr marL="346075" marR="0" indent="-346075" algn="l" defTabSz="914400" rtl="0" eaLnBrk="1" fontAlgn="auto" latinLnBrk="0" hangingPunct="1">
                        <a:lnSpc>
                          <a:spcPct val="150000"/>
                        </a:lnSpc>
                        <a:spcBef>
                          <a:spcPts val="0"/>
                        </a:spcBef>
                        <a:spcAft>
                          <a:spcPts val="1200"/>
                        </a:spcAft>
                        <a:buClrTx/>
                        <a:buSzTx/>
                        <a:buFont typeface="Wingdings" pitchFamily="2" charset="2"/>
                        <a:buChar char="§"/>
                        <a:tabLst/>
                        <a:defRPr/>
                      </a:pPr>
                      <a:r>
                        <a:rPr lang="en-US" sz="2800" b="1" dirty="0" smtClean="0">
                          <a:effectLst/>
                        </a:rPr>
                        <a:t>Pharmacologic</a:t>
                      </a:r>
                      <a:endParaRPr lang="en-US" sz="2800" b="1" baseline="0" dirty="0" smtClean="0">
                        <a:effectLst/>
                      </a:endParaRPr>
                    </a:p>
                    <a:p>
                      <a:pPr marL="346075" marR="0" indent="-346075" algn="l" defTabSz="914400" rtl="0" eaLnBrk="1" fontAlgn="auto" latinLnBrk="0" hangingPunct="1">
                        <a:lnSpc>
                          <a:spcPct val="150000"/>
                        </a:lnSpc>
                        <a:spcBef>
                          <a:spcPts val="0"/>
                        </a:spcBef>
                        <a:spcAft>
                          <a:spcPts val="1200"/>
                        </a:spcAft>
                        <a:buClrTx/>
                        <a:buSzTx/>
                        <a:buFont typeface="Wingdings" pitchFamily="2" charset="2"/>
                        <a:buChar char="§"/>
                        <a:tabLst/>
                        <a:defRPr/>
                      </a:pPr>
                      <a:r>
                        <a:rPr lang="en-US" sz="2800" b="1" baseline="0" dirty="0" smtClean="0">
                          <a:effectLst/>
                        </a:rPr>
                        <a:t>P</a:t>
                      </a:r>
                      <a:r>
                        <a:rPr lang="en-US" sz="2800" b="1" dirty="0" smtClean="0">
                          <a:effectLst/>
                        </a:rPr>
                        <a:t>athologic</a:t>
                      </a:r>
                    </a:p>
                  </a:txBody>
                  <a:tcPr anchor="ctr">
                    <a:cell3D prstMaterial="dkEdge">
                      <a:bevel/>
                      <a:lightRig rig="flood" dir="t"/>
                    </a:cell3D>
                  </a:tcPr>
                </a:tc>
                <a:tc>
                  <a:txBody>
                    <a:bodyPr/>
                    <a:lstStyle/>
                    <a:p>
                      <a:pPr marL="0" marR="0" indent="0" algn="l" defTabSz="914400" rtl="0" eaLnBrk="1" fontAlgn="auto" latinLnBrk="0" hangingPunct="1">
                        <a:lnSpc>
                          <a:spcPct val="150000"/>
                        </a:lnSpc>
                        <a:spcBef>
                          <a:spcPts val="0"/>
                        </a:spcBef>
                        <a:spcAft>
                          <a:spcPts val="1200"/>
                        </a:spcAft>
                        <a:buClrTx/>
                        <a:buSzTx/>
                        <a:buFontTx/>
                        <a:buNone/>
                        <a:tabLst/>
                        <a:defRPr/>
                      </a:pPr>
                      <a:r>
                        <a:rPr lang="en-US" sz="2800" b="1" dirty="0" smtClean="0">
                          <a:effectLst/>
                        </a:rPr>
                        <a:t>Rare, if happened this may</a:t>
                      </a:r>
                      <a:r>
                        <a:rPr lang="en-US" sz="2800" b="1" baseline="0" dirty="0" smtClean="0">
                          <a:effectLst/>
                        </a:rPr>
                        <a:t> be due to p</a:t>
                      </a:r>
                      <a:r>
                        <a:rPr lang="en-US" sz="2800" b="1" dirty="0" smtClean="0">
                          <a:effectLst/>
                        </a:rPr>
                        <a:t>ituitary necrosis or infarction</a:t>
                      </a:r>
                      <a:endParaRPr lang="ar-SA" sz="2800" b="1" dirty="0" smtClean="0">
                        <a:solidFill>
                          <a:schemeClr val="bg1"/>
                        </a:solidFill>
                        <a:effectLst/>
                        <a:latin typeface="Arial" pitchFamily="34" charset="0"/>
                        <a:cs typeface="Arial" pitchFamily="34" charset="0"/>
                      </a:endParaRPr>
                    </a:p>
                  </a:txBody>
                  <a:tcPr anchor="ctr">
                    <a:cell3D prstMaterial="dkEdge">
                      <a:bevel/>
                      <a:lightRig rig="flood" dir="t"/>
                    </a:cell3D>
                  </a:tcPr>
                </a:tc>
              </a:tr>
            </a:tbl>
          </a:graphicData>
        </a:graphic>
      </p:graphicFrame>
      <p:sp>
        <p:nvSpPr>
          <p:cNvPr id="6" name="Text Box 2"/>
          <p:cNvSpPr txBox="1">
            <a:spLocks noChangeArrowheads="1"/>
          </p:cNvSpPr>
          <p:nvPr/>
        </p:nvSpPr>
        <p:spPr bwMode="auto">
          <a:xfrm>
            <a:off x="266700" y="572869"/>
            <a:ext cx="8610600" cy="646331"/>
          </a:xfrm>
          <a:prstGeom prst="rect">
            <a:avLst/>
          </a:prstGeom>
          <a:solidFill>
            <a:srgbClr val="FAE28A"/>
          </a:solidFill>
          <a:ln>
            <a:headEnd/>
            <a:tailEnd/>
          </a:ln>
        </p:spPr>
        <p:style>
          <a:lnRef idx="0">
            <a:schemeClr val="accent1"/>
          </a:lnRef>
          <a:fillRef idx="3">
            <a:schemeClr val="accent1"/>
          </a:fillRef>
          <a:effectRef idx="3">
            <a:schemeClr val="accent1"/>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en-US" sz="3600" b="1" spc="50" dirty="0" smtClean="0">
                <a:ln w="11430"/>
                <a:solidFill>
                  <a:srgbClr val="FF0000"/>
                </a:solidFill>
                <a:effectLst>
                  <a:outerShdw blurRad="76200" dist="50800" dir="5400000" algn="tl" rotWithShape="0">
                    <a:srgbClr val="000000">
                      <a:alpha val="65000"/>
                    </a:srgbClr>
                  </a:outerShdw>
                </a:effectLst>
                <a:latin typeface="Arial Black" pitchFamily="34" charset="0"/>
                <a:cs typeface="Arial" pitchFamily="34" charset="0"/>
              </a:rPr>
              <a:t>Clinical significance of PRL level</a:t>
            </a:r>
            <a:endParaRPr lang="en-US" sz="3600" b="1" spc="50" dirty="0">
              <a:ln w="11430"/>
              <a:solidFill>
                <a:srgbClr val="FF0000"/>
              </a:solidFill>
              <a:effectLst>
                <a:outerShdw blurRad="76200" dist="50800" dir="5400000" algn="tl" rotWithShape="0">
                  <a:srgbClr val="000000">
                    <a:alpha val="65000"/>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3483577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08715872"/>
              </p:ext>
            </p:extLst>
          </p:nvPr>
        </p:nvGraphicFramePr>
        <p:xfrm>
          <a:off x="357158" y="1371600"/>
          <a:ext cx="8358246" cy="5212080"/>
        </p:xfrm>
        <a:graphic>
          <a:graphicData uri="http://schemas.openxmlformats.org/drawingml/2006/table">
            <a:tbl>
              <a:tblPr rtl="1" firstRow="1" bandRow="1">
                <a:tableStyleId>{AF606853-7671-496A-8E4F-DF71F8EC918B}</a:tableStyleId>
              </a:tblPr>
              <a:tblGrid>
                <a:gridCol w="3202194"/>
                <a:gridCol w="2825828"/>
                <a:gridCol w="2330224"/>
              </a:tblGrid>
              <a:tr h="731520">
                <a:tc>
                  <a:txBody>
                    <a:bodyPr/>
                    <a:lstStyle/>
                    <a:p>
                      <a:pPr algn="ctr" rtl="0"/>
                      <a:r>
                        <a:rPr lang="en-US" sz="2800" b="1" dirty="0" smtClean="0">
                          <a:solidFill>
                            <a:srgbClr val="C00000"/>
                          </a:solidFill>
                          <a:effectLst>
                            <a:outerShdw blurRad="38100" dist="38100" dir="2700000" algn="tl">
                              <a:srgbClr val="000000">
                                <a:alpha val="43137"/>
                              </a:srgbClr>
                            </a:outerShdw>
                          </a:effectLst>
                        </a:rPr>
                        <a:t>Pathologic</a:t>
                      </a:r>
                      <a:endParaRPr lang="ar-SA" sz="28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AE28A"/>
                    </a:solidFill>
                  </a:tcPr>
                </a:tc>
                <a:tc>
                  <a:txBody>
                    <a:bodyPr/>
                    <a:lstStyle/>
                    <a:p>
                      <a:pPr algn="ctr" rtl="0"/>
                      <a:r>
                        <a:rPr lang="en-US" sz="2800" b="1" dirty="0" smtClean="0">
                          <a:solidFill>
                            <a:srgbClr val="C00000"/>
                          </a:solidFill>
                          <a:effectLst>
                            <a:outerShdw blurRad="38100" dist="38100" dir="2700000" algn="tl">
                              <a:srgbClr val="000000">
                                <a:alpha val="43137"/>
                              </a:srgbClr>
                            </a:outerShdw>
                          </a:effectLst>
                        </a:rPr>
                        <a:t>Pharmacologic</a:t>
                      </a:r>
                      <a:endParaRPr lang="ar-SA" sz="28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AE28A"/>
                    </a:solidFill>
                  </a:tcPr>
                </a:tc>
                <a:tc>
                  <a:txBody>
                    <a:bodyPr/>
                    <a:lstStyle/>
                    <a:p>
                      <a:pPr algn="ctr" rtl="0"/>
                      <a:r>
                        <a:rPr lang="en-US" sz="2800" b="1" dirty="0" smtClean="0">
                          <a:solidFill>
                            <a:srgbClr val="C00000"/>
                          </a:solidFill>
                          <a:effectLst>
                            <a:outerShdw blurRad="38100" dist="38100" dir="2700000" algn="tl">
                              <a:srgbClr val="000000">
                                <a:alpha val="43137"/>
                              </a:srgbClr>
                            </a:outerShdw>
                          </a:effectLst>
                        </a:rPr>
                        <a:t>Physiologic</a:t>
                      </a:r>
                      <a:endParaRPr lang="ar-SA" sz="28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AE28A"/>
                    </a:solidFill>
                  </a:tcPr>
                </a:tc>
              </a:tr>
              <a:tr h="731520">
                <a:tc>
                  <a:txBody>
                    <a:bodyPr/>
                    <a:lstStyle/>
                    <a:p>
                      <a:pPr algn="l" rtl="0"/>
                      <a:r>
                        <a:rPr lang="en-US" sz="2400" b="1" dirty="0" smtClean="0">
                          <a:effectLst/>
                        </a:rPr>
                        <a:t>Hypothalamic disease</a:t>
                      </a:r>
                      <a:endParaRPr lang="ar-SA" sz="2400" b="1" dirty="0">
                        <a:solidFill>
                          <a:schemeClr val="bg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lumMod val="50000"/>
                      </a:schemeClr>
                    </a:solidFill>
                  </a:tcPr>
                </a:tc>
                <a:tc>
                  <a:txBody>
                    <a:bodyPr/>
                    <a:lstStyle/>
                    <a:p>
                      <a:pPr algn="l" rtl="0"/>
                      <a:r>
                        <a:rPr lang="en-US" sz="2400" b="1" dirty="0" smtClean="0">
                          <a:effectLst/>
                        </a:rPr>
                        <a:t>Methyldopa</a:t>
                      </a:r>
                      <a:endParaRPr lang="ar-SA" sz="2400" b="1" dirty="0">
                        <a:solidFill>
                          <a:schemeClr val="bg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lumMod val="50000"/>
                      </a:schemeClr>
                    </a:solidFill>
                  </a:tcPr>
                </a:tc>
                <a:tc>
                  <a:txBody>
                    <a:bodyPr/>
                    <a:lstStyle/>
                    <a:p>
                      <a:pPr algn="l" rtl="0"/>
                      <a:r>
                        <a:rPr lang="en-US" sz="2400" b="1" dirty="0" smtClean="0">
                          <a:effectLst/>
                        </a:rPr>
                        <a:t>Pregnancy</a:t>
                      </a:r>
                      <a:endParaRPr lang="ar-SA" sz="2400" b="1" dirty="0">
                        <a:solidFill>
                          <a:schemeClr val="bg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lumMod val="50000"/>
                      </a:schemeClr>
                    </a:solidFill>
                  </a:tcPr>
                </a:tc>
              </a:tr>
              <a:tr h="731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effectLst/>
                        </a:rPr>
                        <a:t>PRL secreting tumor</a:t>
                      </a:r>
                      <a:endParaRPr lang="en-US" sz="2400" b="1" dirty="0" smtClean="0">
                        <a:solidFill>
                          <a:schemeClr val="bg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lumMod val="50000"/>
                      </a:schemeClr>
                    </a:solidFill>
                  </a:tcPr>
                </a:tc>
                <a:tc>
                  <a:txBody>
                    <a:bodyPr/>
                    <a:lstStyle/>
                    <a:p>
                      <a:pPr algn="l" rtl="0"/>
                      <a:r>
                        <a:rPr lang="en-US" sz="2400" b="1" dirty="0" err="1" smtClean="0">
                          <a:effectLst/>
                        </a:rPr>
                        <a:t>Reserpine</a:t>
                      </a:r>
                      <a:r>
                        <a:rPr lang="en-US" sz="2400" b="1" dirty="0" smtClean="0">
                          <a:effectLst/>
                        </a:rPr>
                        <a:t> </a:t>
                      </a:r>
                      <a:endParaRPr lang="ar-SA" sz="2400" b="1" dirty="0">
                        <a:solidFill>
                          <a:schemeClr val="bg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lumMod val="50000"/>
                      </a:schemeClr>
                    </a:solidFill>
                  </a:tcPr>
                </a:tc>
                <a:tc>
                  <a:txBody>
                    <a:bodyPr/>
                    <a:lstStyle/>
                    <a:p>
                      <a:pPr algn="l" rtl="0"/>
                      <a:r>
                        <a:rPr lang="en-US" sz="2400" b="1" dirty="0" smtClean="0">
                          <a:effectLst/>
                        </a:rPr>
                        <a:t>Lactation</a:t>
                      </a:r>
                      <a:endParaRPr lang="ar-SA" sz="2400" b="1" dirty="0">
                        <a:solidFill>
                          <a:schemeClr val="bg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lumMod val="50000"/>
                      </a:schemeClr>
                    </a:solidFill>
                  </a:tcPr>
                </a:tc>
              </a:tr>
              <a:tr h="731520">
                <a:tc>
                  <a:txBody>
                    <a:bodyPr/>
                    <a:lstStyle/>
                    <a:p>
                      <a:pPr algn="l" rtl="0"/>
                      <a:r>
                        <a:rPr lang="en-US" sz="2400" b="1" dirty="0" smtClean="0">
                          <a:effectLst/>
                        </a:rPr>
                        <a:t>Hypothyroidism</a:t>
                      </a:r>
                      <a:endParaRPr lang="ar-SA" sz="2400" b="1" dirty="0">
                        <a:solidFill>
                          <a:schemeClr val="bg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lumMod val="50000"/>
                      </a:schemeClr>
                    </a:solidFill>
                  </a:tcPr>
                </a:tc>
                <a:tc>
                  <a:txBody>
                    <a:bodyPr/>
                    <a:lstStyle/>
                    <a:p>
                      <a:pPr algn="l" rtl="0"/>
                      <a:r>
                        <a:rPr lang="en-US" sz="2400" b="1" dirty="0" err="1" smtClean="0">
                          <a:effectLst/>
                        </a:rPr>
                        <a:t>Cimetidine</a:t>
                      </a:r>
                      <a:endParaRPr lang="ar-SA" sz="2400" b="1" dirty="0">
                        <a:solidFill>
                          <a:schemeClr val="bg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lumMod val="50000"/>
                      </a:schemeClr>
                    </a:solidFill>
                  </a:tcPr>
                </a:tc>
                <a:tc>
                  <a:txBody>
                    <a:bodyPr/>
                    <a:lstStyle/>
                    <a:p>
                      <a:pPr algn="l" rtl="0"/>
                      <a:r>
                        <a:rPr lang="en-US" sz="2400" b="1" dirty="0" err="1" smtClean="0">
                          <a:effectLst/>
                        </a:rPr>
                        <a:t>Excerise</a:t>
                      </a:r>
                      <a:endParaRPr lang="ar-SA" sz="2400" b="1" dirty="0">
                        <a:solidFill>
                          <a:schemeClr val="bg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lumMod val="50000"/>
                      </a:schemeClr>
                    </a:solidFill>
                  </a:tcPr>
                </a:tc>
              </a:tr>
              <a:tr h="731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effectLst/>
                        </a:rPr>
                        <a:t>Addison’s disease</a:t>
                      </a:r>
                      <a:endParaRPr lang="en-US" sz="2400" b="1" dirty="0" smtClean="0">
                        <a:solidFill>
                          <a:schemeClr val="bg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lumMod val="50000"/>
                      </a:schemeClr>
                    </a:solidFill>
                  </a:tcPr>
                </a:tc>
                <a:tc>
                  <a:txBody>
                    <a:bodyPr/>
                    <a:lstStyle/>
                    <a:p>
                      <a:pPr algn="l" rtl="0"/>
                      <a:r>
                        <a:rPr lang="en-US" sz="2400" b="1" dirty="0" smtClean="0">
                          <a:effectLst/>
                        </a:rPr>
                        <a:t>Estrogen </a:t>
                      </a:r>
                      <a:endParaRPr lang="ar-SA" sz="2400" b="1" dirty="0">
                        <a:solidFill>
                          <a:schemeClr val="bg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lumMod val="50000"/>
                      </a:schemeClr>
                    </a:solidFill>
                  </a:tcPr>
                </a:tc>
                <a:tc>
                  <a:txBody>
                    <a:bodyPr/>
                    <a:lstStyle/>
                    <a:p>
                      <a:pPr algn="l" rtl="0"/>
                      <a:r>
                        <a:rPr lang="en-US" sz="2400" b="1" dirty="0" smtClean="0">
                          <a:effectLst/>
                        </a:rPr>
                        <a:t>Eating</a:t>
                      </a:r>
                      <a:endParaRPr lang="ar-SA" sz="2400" b="1" dirty="0">
                        <a:solidFill>
                          <a:schemeClr val="bg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lumMod val="50000"/>
                      </a:schemeClr>
                    </a:solidFill>
                  </a:tcPr>
                </a:tc>
              </a:tr>
              <a:tr h="731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effectLst/>
                        </a:rPr>
                        <a:t>Chronic renal failure</a:t>
                      </a:r>
                      <a:endParaRPr lang="en-US" sz="2400" b="1" dirty="0" smtClean="0">
                        <a:solidFill>
                          <a:schemeClr val="bg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lumMod val="50000"/>
                      </a:schemeClr>
                    </a:solidFill>
                  </a:tcPr>
                </a:tc>
                <a:tc>
                  <a:txBody>
                    <a:bodyPr/>
                    <a:lstStyle/>
                    <a:p>
                      <a:pPr algn="l" rtl="0"/>
                      <a:r>
                        <a:rPr lang="en-US" sz="2400" b="1" dirty="0" smtClean="0">
                          <a:effectLst/>
                        </a:rPr>
                        <a:t>Morphine </a:t>
                      </a:r>
                      <a:endParaRPr lang="ar-SA" sz="2400" b="1" dirty="0">
                        <a:solidFill>
                          <a:schemeClr val="bg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lumMod val="50000"/>
                      </a:schemeClr>
                    </a:solidFill>
                  </a:tcPr>
                </a:tc>
                <a:tc>
                  <a:txBody>
                    <a:bodyPr/>
                    <a:lstStyle/>
                    <a:p>
                      <a:pPr algn="l" rtl="0"/>
                      <a:r>
                        <a:rPr lang="en-US" sz="2400" b="1" dirty="0" smtClean="0">
                          <a:effectLst/>
                        </a:rPr>
                        <a:t>Stress</a:t>
                      </a:r>
                      <a:endParaRPr lang="ar-SA" sz="2400" b="1" dirty="0">
                        <a:solidFill>
                          <a:schemeClr val="bg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lumMod val="50000"/>
                      </a:schemeClr>
                    </a:solidFill>
                  </a:tcPr>
                </a:tc>
              </a:tr>
              <a:tr h="731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effectLst/>
                          <a:latin typeface="Arial" pitchFamily="34" charset="0"/>
                          <a:cs typeface="Arial" pitchFamily="34" charset="0"/>
                        </a:rPr>
                        <a:t>Cirrhosis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lumMod val="50000"/>
                      </a:schemeClr>
                    </a:solidFill>
                  </a:tcPr>
                </a:tc>
                <a:tc>
                  <a:txBody>
                    <a:bodyPr/>
                    <a:lstStyle/>
                    <a:p>
                      <a:pPr algn="l" rtl="0"/>
                      <a:endParaRPr lang="ar-SA" sz="2400" b="1" dirty="0">
                        <a:solidFill>
                          <a:schemeClr val="bg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lumMod val="50000"/>
                      </a:schemeClr>
                    </a:solidFill>
                  </a:tcPr>
                </a:tc>
                <a:tc>
                  <a:txBody>
                    <a:bodyPr/>
                    <a:lstStyle/>
                    <a:p>
                      <a:pPr algn="l" rtl="0"/>
                      <a:endParaRPr lang="ar-SA" sz="2400" b="1" dirty="0">
                        <a:solidFill>
                          <a:schemeClr val="bg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lumMod val="50000"/>
                      </a:schemeClr>
                    </a:solidFill>
                  </a:tcPr>
                </a:tc>
              </a:tr>
            </a:tbl>
          </a:graphicData>
        </a:graphic>
      </p:graphicFrame>
      <p:sp>
        <p:nvSpPr>
          <p:cNvPr id="6" name="Text Box 2"/>
          <p:cNvSpPr txBox="1">
            <a:spLocks noChangeArrowheads="1"/>
          </p:cNvSpPr>
          <p:nvPr/>
        </p:nvSpPr>
        <p:spPr bwMode="auto">
          <a:xfrm>
            <a:off x="750067" y="572869"/>
            <a:ext cx="7643866" cy="64633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spcBef>
                <a:spcPct val="50000"/>
              </a:spcBef>
            </a:pPr>
            <a:r>
              <a:rPr lang="en-US" sz="3600" b="1" spc="50" dirty="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Causes of </a:t>
            </a:r>
            <a:r>
              <a:rPr lang="en-US" sz="3600" b="1" spc="50" dirty="0" err="1"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Hyperprolactinaemia</a:t>
            </a:r>
            <a:endParaRPr lang="en-US" sz="3600" b="1" spc="50" dirty="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p:txBody>
      </p:sp>
    </p:spTree>
    <p:extLst>
      <p:ext uri="{BB962C8B-B14F-4D97-AF65-F5344CB8AC3E}">
        <p14:creationId xmlns:p14="http://schemas.microsoft.com/office/powerpoint/2010/main" val="3497799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1" id="{CE8B58AE-6FE0-4ABA-A1EB-1B7EE9855773}" vid="{D7B523C2-297C-4175-A802-67B8E7FA38B6}"/>
    </a:ext>
  </a:extLst>
</a:theme>
</file>

<file path=ppt/theme/theme2.xml><?xml version="1.0" encoding="utf-8"?>
<a:theme xmlns:a="http://schemas.openxmlformats.org/drawingml/2006/main" name="1_Theme1">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1" id="{CE8B58AE-6FE0-4ABA-A1EB-1B7EE9855773}" vid="{D7B523C2-297C-4175-A802-67B8E7FA38B6}"/>
    </a:ext>
  </a:extLst>
</a:theme>
</file>

<file path=ppt/theme/theme3.xml><?xml version="1.0" encoding="utf-8"?>
<a:theme xmlns:a="http://schemas.openxmlformats.org/drawingml/2006/main" name="2_Theme1">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1" id="{CE8B58AE-6FE0-4ABA-A1EB-1B7EE9855773}" vid="{D7B523C2-297C-4175-A802-67B8E7FA38B6}"/>
    </a:ext>
  </a:extLst>
</a:theme>
</file>

<file path=ppt/theme/theme4.xml><?xml version="1.0" encoding="utf-8"?>
<a:theme xmlns:a="http://schemas.openxmlformats.org/drawingml/2006/main" name="3_Theme1">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1" id="{CE8B58AE-6FE0-4ABA-A1EB-1B7EE9855773}" vid="{D7B523C2-297C-4175-A802-67B8E7FA38B6}"/>
    </a:ext>
  </a:extLst>
</a:theme>
</file>

<file path=ppt/theme/theme5.xml><?xml version="1.0" encoding="utf-8"?>
<a:theme xmlns:a="http://schemas.openxmlformats.org/drawingml/2006/main" name="4_Theme1">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1" id="{CE8B58AE-6FE0-4ABA-A1EB-1B7EE9855773}" vid="{D7B523C2-297C-4175-A802-67B8E7FA38B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3312</TotalTime>
  <Words>1322</Words>
  <Application>Microsoft Office PowerPoint</Application>
  <PresentationFormat>On-screen Show (4:3)</PresentationFormat>
  <Paragraphs>202</Paragraphs>
  <Slides>45</Slides>
  <Notes>1</Notes>
  <HiddenSlides>0</HiddenSlides>
  <MMClips>0</MMClips>
  <ScaleCrop>false</ScaleCrop>
  <HeadingPairs>
    <vt:vector size="4" baseType="variant">
      <vt:variant>
        <vt:lpstr>Theme</vt:lpstr>
      </vt:variant>
      <vt:variant>
        <vt:i4>5</vt:i4>
      </vt:variant>
      <vt:variant>
        <vt:lpstr>Slide Titles</vt:lpstr>
      </vt:variant>
      <vt:variant>
        <vt:i4>45</vt:i4>
      </vt:variant>
    </vt:vector>
  </HeadingPairs>
  <TitlesOfParts>
    <vt:vector size="50" baseType="lpstr">
      <vt:lpstr>Theme1</vt:lpstr>
      <vt:lpstr>1_Theme1</vt:lpstr>
      <vt:lpstr>2_Theme1</vt:lpstr>
      <vt:lpstr>3_Theme1</vt:lpstr>
      <vt:lpstr>4_Theme1</vt:lpstr>
      <vt:lpstr>Hormonal assays Sadeq Kaabi</vt:lpstr>
      <vt:lpstr>Topics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Hyperprolactinemia may clinically present 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clinical utility of testing LH &amp; FSH levels, includes:</vt:lpstr>
      <vt:lpstr>The clinical utility of testing LH levels, includes: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Sputum Culture</dc:title>
  <dc:creator>Abu- Karam</dc:creator>
  <cp:lastModifiedBy>Maher</cp:lastModifiedBy>
  <cp:revision>297</cp:revision>
  <dcterms:created xsi:type="dcterms:W3CDTF">2014-04-18T08:39:52Z</dcterms:created>
  <dcterms:modified xsi:type="dcterms:W3CDTF">2019-01-15T20:29:06Z</dcterms:modified>
</cp:coreProperties>
</file>