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 id="2147483711" r:id="rId4"/>
    <p:sldMasterId id="2147483728" r:id="rId5"/>
  </p:sldMasterIdLst>
  <p:notesMasterIdLst>
    <p:notesMasterId r:id="rId58"/>
  </p:notesMasterIdLst>
  <p:sldIdLst>
    <p:sldId id="318"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86" r:id="rId22"/>
    <p:sldId id="330" r:id="rId23"/>
    <p:sldId id="331" r:id="rId24"/>
    <p:sldId id="332" r:id="rId25"/>
    <p:sldId id="333" r:id="rId26"/>
    <p:sldId id="334" r:id="rId27"/>
    <p:sldId id="335" r:id="rId28"/>
    <p:sldId id="336" r:id="rId29"/>
    <p:sldId id="274" r:id="rId30"/>
    <p:sldId id="275" r:id="rId31"/>
    <p:sldId id="276" r:id="rId32"/>
    <p:sldId id="277" r:id="rId33"/>
    <p:sldId id="278" r:id="rId34"/>
    <p:sldId id="279" r:id="rId35"/>
    <p:sldId id="280" r:id="rId36"/>
    <p:sldId id="281" r:id="rId37"/>
    <p:sldId id="282" r:id="rId38"/>
    <p:sldId id="283" r:id="rId39"/>
    <p:sldId id="284" r:id="rId40"/>
    <p:sldId id="316" r:id="rId41"/>
    <p:sldId id="289" r:id="rId42"/>
    <p:sldId id="290" r:id="rId43"/>
    <p:sldId id="291" r:id="rId44"/>
    <p:sldId id="292" r:id="rId45"/>
    <p:sldId id="293" r:id="rId46"/>
    <p:sldId id="320" r:id="rId47"/>
    <p:sldId id="321" r:id="rId48"/>
    <p:sldId id="322" r:id="rId49"/>
    <p:sldId id="323" r:id="rId50"/>
    <p:sldId id="324" r:id="rId51"/>
    <p:sldId id="325" r:id="rId52"/>
    <p:sldId id="326" r:id="rId53"/>
    <p:sldId id="327" r:id="rId54"/>
    <p:sldId id="328" r:id="rId55"/>
    <p:sldId id="329" r:id="rId56"/>
    <p:sldId id="28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5" d="100"/>
          <a:sy n="85" d="100"/>
        </p:scale>
        <p:origin x="-8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7D245-14D3-4224-B988-AD4514BA0A8B}" type="datetimeFigureOut">
              <a:rPr lang="en-US" smtClean="0"/>
              <a:t>1/15/2019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5A386-4413-4E80-9982-0CB2BA019E68}" type="slidenum">
              <a:rPr lang="en-US" smtClean="0"/>
              <a:t>‹#›</a:t>
            </a:fld>
            <a:endParaRPr lang="en-US"/>
          </a:p>
        </p:txBody>
      </p:sp>
    </p:spTree>
    <p:extLst>
      <p:ext uri="{BB962C8B-B14F-4D97-AF65-F5344CB8AC3E}">
        <p14:creationId xmlns:p14="http://schemas.microsoft.com/office/powerpoint/2010/main" val="259621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50484-A914-4713-93E6-9836C90D7D80}"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20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48132" name="Slide Number Placeholder 3"/>
          <p:cNvSpPr>
            <a:spLocks noGrp="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94EEE9-5544-446F-BF8E-7C36E24447FF}" type="slidenum">
              <a:rPr lang="en-US" altLang="en-US">
                <a:solidFill>
                  <a:prstClr val="black"/>
                </a:solidFill>
                <a:latin typeface="Calibri" panose="020F0502020204030204" pitchFamily="34" charset="0"/>
              </a:rPr>
              <a:pPr eaLnBrk="1" hangingPunct="1"/>
              <a:t>26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1495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2772" name="Slide Number Placeholder 3"/>
          <p:cNvSpPr>
            <a:spLocks noGrp="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85B238-4EB5-47EF-B5D8-9B1FC457A778}" type="slidenum">
              <a:rPr lang="en-US" altLang="en-US">
                <a:solidFill>
                  <a:prstClr val="black"/>
                </a:solidFill>
                <a:latin typeface="Calibri" panose="020F0502020204030204" pitchFamily="34" charset="0"/>
              </a:rPr>
              <a:pPr eaLnBrk="1" hangingPunct="1"/>
              <a:t>35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650631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50484-A914-4713-93E6-9836C90D7D80}"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520024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1"/>
          <a:lstStyle/>
          <a:p>
            <a:pPr algn="l" fontAlgn="auto">
              <a:spcBef>
                <a:spcPts val="0"/>
              </a:spcBef>
              <a:spcAft>
                <a:spcPts val="0"/>
              </a:spcAft>
              <a:defRPr/>
            </a:pPr>
            <a:r>
              <a:rPr lang="en-US" dirty="0" err="1" smtClean="0"/>
              <a:t>haemolytic</a:t>
            </a:r>
            <a:r>
              <a:rPr lang="en-US" dirty="0" smtClean="0"/>
              <a:t> streptococci (BHS) are the most important cause of pharyngitis, next to viruses. Isolation of these organisms is very important. Growth on normal blood agar (BA) is often superimposed by normal flora posing problems in isolation. </a:t>
            </a:r>
          </a:p>
          <a:p>
            <a:pPr algn="l" fontAlgn="auto">
              <a:spcBef>
                <a:spcPts val="0"/>
              </a:spcBef>
              <a:spcAft>
                <a:spcPts val="0"/>
              </a:spcAft>
              <a:defRPr/>
            </a:pPr>
            <a:r>
              <a:rPr lang="en-US" dirty="0" smtClean="0"/>
              <a:t>Use of selective medium would be a cost-effective and easy method for isolation of BHS. Crystal violet at a concentration of </a:t>
            </a:r>
            <a:r>
              <a:rPr lang="en-US" b="1" dirty="0" smtClean="0">
                <a:effectLst>
                  <a:outerShdw blurRad="38100" dist="38100" dir="2700000" algn="tl">
                    <a:srgbClr val="000000">
                      <a:alpha val="43137"/>
                    </a:srgbClr>
                  </a:outerShdw>
                </a:effectLst>
              </a:rPr>
              <a:t>1:5x104 units</a:t>
            </a:r>
            <a:r>
              <a:rPr lang="en-US" dirty="0" smtClean="0"/>
              <a:t> inhibits growth of staphylococci and many other commensals of throat, but it facilitates the selective isolation of Group A BHS</a:t>
            </a:r>
          </a:p>
          <a:p>
            <a:pPr algn="l" fontAlgn="auto">
              <a:spcBef>
                <a:spcPts val="0"/>
              </a:spcBef>
              <a:spcAft>
                <a:spcPts val="0"/>
              </a:spcAft>
              <a:defRPr/>
            </a:pPr>
            <a:endParaRPr lang="ar-SA"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algn="l" rtl="0" fontAlgn="base">
              <a:spcBef>
                <a:spcPct val="0"/>
              </a:spcBef>
              <a:spcAft>
                <a:spcPct val="0"/>
              </a:spcAft>
              <a:defRPr>
                <a:solidFill>
                  <a:schemeClr val="tx1"/>
                </a:solidFill>
                <a:latin typeface="Tw Cen MT" pitchFamily="34" charset="0"/>
              </a:defRPr>
            </a:lvl6pPr>
            <a:lvl7pPr marL="2971800" indent="-228600" algn="l" rtl="0" fontAlgn="base">
              <a:spcBef>
                <a:spcPct val="0"/>
              </a:spcBef>
              <a:spcAft>
                <a:spcPct val="0"/>
              </a:spcAft>
              <a:defRPr>
                <a:solidFill>
                  <a:schemeClr val="tx1"/>
                </a:solidFill>
                <a:latin typeface="Tw Cen MT" pitchFamily="34" charset="0"/>
              </a:defRPr>
            </a:lvl7pPr>
            <a:lvl8pPr marL="3429000" indent="-228600" algn="l" rtl="0" fontAlgn="base">
              <a:spcBef>
                <a:spcPct val="0"/>
              </a:spcBef>
              <a:spcAft>
                <a:spcPct val="0"/>
              </a:spcAft>
              <a:defRPr>
                <a:solidFill>
                  <a:schemeClr val="tx1"/>
                </a:solidFill>
                <a:latin typeface="Tw Cen MT" pitchFamily="34" charset="0"/>
              </a:defRPr>
            </a:lvl8pPr>
            <a:lvl9pPr marL="3886200" indent="-228600" algn="l" rtl="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1471B69C-7C00-4705-81C7-4A1C90BE847C}" type="slidenum">
              <a:rPr lang="ar-SA">
                <a:latin typeface="Calibri" pitchFamily="34" charset="0"/>
              </a:rPr>
              <a:pPr fontAlgn="base">
                <a:spcBef>
                  <a:spcPct val="0"/>
                </a:spcBef>
                <a:spcAft>
                  <a:spcPct val="0"/>
                </a:spcAft>
              </a:pPr>
              <a:t>46</a:t>
            </a:fld>
            <a:endParaRPr lang="ar-SA">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pPr>
            <a:r>
              <a:rPr lang="ar-SA" b="1" smtClean="0"/>
              <a:t>الحمى الروماتيزمية ، حمى الروماتزم</a:t>
            </a:r>
            <a:r>
              <a:rPr lang="en-US" b="1" smtClean="0"/>
              <a:t/>
            </a:r>
            <a:br>
              <a:rPr lang="en-US" b="1" smtClean="0"/>
            </a:br>
            <a:r>
              <a:rPr lang="en-US" b="1" smtClean="0"/>
              <a:t>Rheumatic Fever </a:t>
            </a:r>
            <a:br>
              <a:rPr lang="en-US" b="1" smtClean="0"/>
            </a:br>
            <a:r>
              <a:rPr lang="en-US" b="1" smtClean="0"/>
              <a:t/>
            </a:r>
            <a:br>
              <a:rPr lang="en-US" b="1" smtClean="0"/>
            </a:br>
            <a:r>
              <a:rPr lang="en-US" b="1" smtClean="0"/>
              <a:t/>
            </a:r>
            <a:br>
              <a:rPr lang="en-US" b="1" smtClean="0"/>
            </a:br>
            <a:r>
              <a:rPr lang="ar-SA" b="1" smtClean="0"/>
              <a:t>الحمى الروماتيزمية ‏هي مرض التهابي يمكن أن يهاجم الأنسجة الضامة بالجسم، خاصة أنسجة ‏القلب والمفاصل والجلد وأحياناً المخ</a:t>
            </a:r>
            <a:r>
              <a:rPr lang="en-US" b="1" smtClean="0"/>
              <a:t>. </a:t>
            </a:r>
            <a:br>
              <a:rPr lang="en-US" b="1" smtClean="0"/>
            </a:br>
            <a:r>
              <a:rPr lang="ar-SA" b="1" smtClean="0"/>
              <a:t>‏</a:t>
            </a:r>
            <a:r>
              <a:rPr lang="en-US" b="1" smtClean="0"/>
              <a:t/>
            </a:r>
            <a:br>
              <a:rPr lang="en-US" b="1" smtClean="0"/>
            </a:br>
            <a:endParaRPr lang="en-US" b="1" smtClean="0"/>
          </a:p>
          <a:p>
            <a:pPr algn="ctr">
              <a:spcBef>
                <a:spcPct val="0"/>
              </a:spcBef>
            </a:pPr>
            <a:r>
              <a:rPr lang="ar-SA" b="1" smtClean="0"/>
              <a:t>القلب من الناحية العملية دائماً ما ‏يصاب بالضرر على الأقل بصفة مؤقتة. وقد يحدث تلف دائم بصمامات القلب (مرض القلب الروماتيزمي) الذي</a:t>
            </a:r>
            <a:endParaRPr lang="en-US" b="1" smtClean="0"/>
          </a:p>
          <a:p>
            <a:pPr algn="ctr">
              <a:spcBef>
                <a:spcPct val="0"/>
              </a:spcBef>
            </a:pPr>
            <a:r>
              <a:rPr lang="ar-SA" b="1" smtClean="0"/>
              <a:t>ينشأ بعد حدوث حالة عدوى بالبكتيريا الكروية السبحية تترك دون علاج أو لا تعالج بفاعلية ، مثل الالتهاب السبحي للحلق</a:t>
            </a:r>
            <a:r>
              <a:rPr lang="en-US" b="1" smtClean="0"/>
              <a:t>. </a:t>
            </a:r>
            <a:br>
              <a:rPr lang="en-US" b="1" smtClean="0"/>
            </a:br>
            <a:r>
              <a:rPr lang="ar-SA" b="1" smtClean="0"/>
              <a:t>‏</a:t>
            </a:r>
            <a:r>
              <a:rPr lang="en-US" b="1" smtClean="0"/>
              <a:t/>
            </a:r>
            <a:br>
              <a:rPr lang="en-US" b="1" smtClean="0"/>
            </a:br>
            <a:r>
              <a:rPr lang="ar-SA" b="1" smtClean="0"/>
              <a:t>من المعتقد أن تفاعل جهاز المناعة تجاه البكتيريا الكروية السبحية يجعل جهاز المناعة غير الطبيعي يتلف القلب وغيره من أعضاء الجسم كما يحدث في غير ذلك من أمراض المناعة الذاتية</a:t>
            </a:r>
            <a:r>
              <a:rPr lang="en-US" b="1" smtClean="0"/>
              <a:t> .</a:t>
            </a:r>
            <a:br>
              <a:rPr lang="en-US" b="1" smtClean="0"/>
            </a:br>
            <a:endParaRPr lang="en-US" smtClean="0"/>
          </a:p>
          <a:p>
            <a:pPr>
              <a:spcBef>
                <a:spcPct val="0"/>
              </a:spcBef>
            </a:pPr>
            <a:endParaRPr lang="ar-SA"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algn="l" rtl="0" fontAlgn="base">
              <a:spcBef>
                <a:spcPct val="0"/>
              </a:spcBef>
              <a:spcAft>
                <a:spcPct val="0"/>
              </a:spcAft>
              <a:defRPr>
                <a:solidFill>
                  <a:schemeClr val="tx1"/>
                </a:solidFill>
                <a:latin typeface="Tw Cen MT" pitchFamily="34" charset="0"/>
              </a:defRPr>
            </a:lvl6pPr>
            <a:lvl7pPr marL="2971800" indent="-228600" algn="l" rtl="0" fontAlgn="base">
              <a:spcBef>
                <a:spcPct val="0"/>
              </a:spcBef>
              <a:spcAft>
                <a:spcPct val="0"/>
              </a:spcAft>
              <a:defRPr>
                <a:solidFill>
                  <a:schemeClr val="tx1"/>
                </a:solidFill>
                <a:latin typeface="Tw Cen MT" pitchFamily="34" charset="0"/>
              </a:defRPr>
            </a:lvl7pPr>
            <a:lvl8pPr marL="3429000" indent="-228600" algn="l" rtl="0" fontAlgn="base">
              <a:spcBef>
                <a:spcPct val="0"/>
              </a:spcBef>
              <a:spcAft>
                <a:spcPct val="0"/>
              </a:spcAft>
              <a:defRPr>
                <a:solidFill>
                  <a:schemeClr val="tx1"/>
                </a:solidFill>
                <a:latin typeface="Tw Cen MT" pitchFamily="34" charset="0"/>
              </a:defRPr>
            </a:lvl8pPr>
            <a:lvl9pPr marL="3886200" indent="-228600" algn="l" rtl="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9AE5775A-06FD-4DEE-A06E-9BC137DCDF0F}" type="slidenum">
              <a:rPr lang="ar-SA">
                <a:latin typeface="Calibri" pitchFamily="34" charset="0"/>
              </a:rPr>
              <a:pPr fontAlgn="base">
                <a:spcBef>
                  <a:spcPct val="0"/>
                </a:spcBef>
                <a:spcAft>
                  <a:spcPct val="0"/>
                </a:spcAft>
              </a:pPr>
              <a:t>50</a:t>
            </a:fld>
            <a:endParaRPr lang="ar-SA">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ar-SA"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algn="l" rtl="0" fontAlgn="base">
              <a:spcBef>
                <a:spcPct val="0"/>
              </a:spcBef>
              <a:spcAft>
                <a:spcPct val="0"/>
              </a:spcAft>
              <a:defRPr>
                <a:solidFill>
                  <a:schemeClr val="tx1"/>
                </a:solidFill>
                <a:latin typeface="Tw Cen MT" pitchFamily="34" charset="0"/>
              </a:defRPr>
            </a:lvl6pPr>
            <a:lvl7pPr marL="2971800" indent="-228600" algn="l" rtl="0" fontAlgn="base">
              <a:spcBef>
                <a:spcPct val="0"/>
              </a:spcBef>
              <a:spcAft>
                <a:spcPct val="0"/>
              </a:spcAft>
              <a:defRPr>
                <a:solidFill>
                  <a:schemeClr val="tx1"/>
                </a:solidFill>
                <a:latin typeface="Tw Cen MT" pitchFamily="34" charset="0"/>
              </a:defRPr>
            </a:lvl7pPr>
            <a:lvl8pPr marL="3429000" indent="-228600" algn="l" rtl="0" fontAlgn="base">
              <a:spcBef>
                <a:spcPct val="0"/>
              </a:spcBef>
              <a:spcAft>
                <a:spcPct val="0"/>
              </a:spcAft>
              <a:defRPr>
                <a:solidFill>
                  <a:schemeClr val="tx1"/>
                </a:solidFill>
                <a:latin typeface="Tw Cen MT" pitchFamily="34" charset="0"/>
              </a:defRPr>
            </a:lvl8pPr>
            <a:lvl9pPr marL="3886200" indent="-228600" algn="l" rtl="0" fontAlgn="base">
              <a:spcBef>
                <a:spcPct val="0"/>
              </a:spcBef>
              <a:spcAft>
                <a:spcPct val="0"/>
              </a:spcAft>
              <a:defRPr>
                <a:solidFill>
                  <a:schemeClr val="tx1"/>
                </a:solidFill>
                <a:latin typeface="Tw Cen MT" pitchFamily="34" charset="0"/>
              </a:defRPr>
            </a:lvl9pPr>
          </a:lstStyle>
          <a:p>
            <a:pPr algn="r" fontAlgn="base">
              <a:spcBef>
                <a:spcPct val="0"/>
              </a:spcBef>
              <a:spcAft>
                <a:spcPct val="0"/>
              </a:spcAft>
            </a:pPr>
            <a:fld id="{D7825E30-3C10-4966-BD0C-96AC1A05B196}" type="slidenum">
              <a:rPr lang="en-US">
                <a:latin typeface="Calibri" pitchFamily="34" charset="0"/>
              </a:rPr>
              <a:pPr algn="r" fontAlgn="base">
                <a:spcBef>
                  <a:spcPct val="0"/>
                </a:spcBef>
                <a:spcAft>
                  <a:spcPct val="0"/>
                </a:spcAft>
              </a:pPr>
              <a:t>51</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43012" name="Slide Number Placeholder 3"/>
          <p:cNvSpPr>
            <a:spLocks noGrp="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D11970-ADAF-4F06-8581-903AE2AF4F88}" type="slidenum">
              <a:rPr lang="en-US" altLang="en-US">
                <a:solidFill>
                  <a:prstClr val="black"/>
                </a:solidFill>
                <a:latin typeface="Calibri" panose="020F0502020204030204" pitchFamily="34" charset="0"/>
              </a:rPr>
              <a:pPr eaLnBrk="1" hangingPunct="1"/>
              <a:t>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303265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44036" name="Slide Number Placeholder 3"/>
          <p:cNvSpPr>
            <a:spLocks noGrp="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0D158E-342D-4D98-A933-94E90A83C34A}" type="slidenum">
              <a:rPr lang="en-US" altLang="en-US">
                <a:solidFill>
                  <a:prstClr val="black"/>
                </a:solidFill>
                <a:latin typeface="Calibri" panose="020F0502020204030204" pitchFamily="34" charset="0"/>
              </a:rPr>
              <a:pPr eaLnBrk="1" hangingPunct="1"/>
              <a:t>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94813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45060" name="Slide Number Placeholder 3"/>
          <p:cNvSpPr>
            <a:spLocks noGrp="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6628B6-3838-4492-BB9B-6902DBE81A77}" type="slidenum">
              <a:rPr lang="en-US" altLang="en-US">
                <a:solidFill>
                  <a:prstClr val="black"/>
                </a:solidFill>
                <a:latin typeface="Calibri" panose="020F0502020204030204" pitchFamily="34" charset="0"/>
              </a:rPr>
              <a:pPr eaLnBrk="1" hangingPunct="1"/>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90981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8153D8-7C43-4A7C-A038-65CC469D41B7}" type="slidenum">
              <a:rPr lang="en-US" altLang="en-US">
                <a:solidFill>
                  <a:prstClr val="black"/>
                </a:solidFill>
                <a:latin typeface="Calibri" panose="020F0502020204030204" pitchFamily="34" charset="0"/>
              </a:rPr>
              <a:pPr eaLnBrk="1" hangingPunct="1"/>
              <a:t>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3567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46084" name="Slide Number Placeholder 3"/>
          <p:cNvSpPr>
            <a:spLocks noGrp="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0BDCBD-4FC0-4D50-A3D8-93500BEB5CEA}" type="slidenum">
              <a:rPr lang="en-US" altLang="en-US">
                <a:solidFill>
                  <a:prstClr val="black"/>
                </a:solidFill>
                <a:latin typeface="Calibri" panose="020F0502020204030204" pitchFamily="34" charset="0"/>
              </a:rPr>
              <a:pPr eaLnBrk="1" hangingPunct="1"/>
              <a:t>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35023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E67EEE-D0BC-4A2F-87D8-DEF519FD1671}" type="slidenum">
              <a:rPr lang="en-US" altLang="en-US">
                <a:solidFill>
                  <a:prstClr val="black"/>
                </a:solidFill>
                <a:latin typeface="Calibri" panose="020F0502020204030204" pitchFamily="34" charset="0"/>
              </a:rPr>
              <a:pPr eaLnBrk="1" hangingPunct="1"/>
              <a:t>11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58680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Phosphate buffer pH 6.8</a:t>
            </a:r>
            <a:endParaRPr lang="ar-S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554E01-55E0-4AED-A83C-B36B35BC4F29}" type="slidenum">
              <a:rPr lang="en-US" altLang="en-US">
                <a:solidFill>
                  <a:prstClr val="black"/>
                </a:solidFill>
                <a:latin typeface="Calibri" panose="020F0502020204030204" pitchFamily="34" charset="0"/>
              </a:rPr>
              <a:pPr eaLnBrk="1" hangingPunct="1"/>
              <a:t>16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828571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47108" name="Slide Number Placeholder 3"/>
          <p:cNvSpPr>
            <a:spLocks noGrp="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5717A5-C2B4-46BA-A904-8C5D625A827A}" type="slidenum">
              <a:rPr lang="en-US" altLang="en-US">
                <a:solidFill>
                  <a:prstClr val="black"/>
                </a:solidFill>
                <a:latin typeface="Calibri" panose="020F0502020204030204" pitchFamily="34" charset="0"/>
              </a:rPr>
              <a:pPr eaLnBrk="1" hangingPunct="1"/>
              <a:t>25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500480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7"/>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5" name="Freeform 43"/>
          <p:cNvSpPr>
            <a:spLocks/>
          </p:cNvSpPr>
          <p:nvPr/>
        </p:nvSpPr>
        <p:spPr bwMode="gray">
          <a:xfrm>
            <a:off x="4800600" y="2"/>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51" name="Freeform 79"/>
          <p:cNvSpPr>
            <a:spLocks/>
          </p:cNvSpPr>
          <p:nvPr/>
        </p:nvSpPr>
        <p:spPr bwMode="gray">
          <a:xfrm>
            <a:off x="1" y="2"/>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7" name="Freeform 45"/>
          <p:cNvSpPr>
            <a:spLocks/>
          </p:cNvSpPr>
          <p:nvPr/>
        </p:nvSpPr>
        <p:spPr bwMode="gray">
          <a:xfrm>
            <a:off x="1" y="2"/>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9" name="Line 47"/>
          <p:cNvSpPr>
            <a:spLocks noChangeShapeType="1"/>
          </p:cNvSpPr>
          <p:nvPr/>
        </p:nvSpPr>
        <p:spPr bwMode="gray">
          <a:xfrm>
            <a:off x="250825" y="1590"/>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0" name="Line 48"/>
          <p:cNvSpPr>
            <a:spLocks noChangeShapeType="1"/>
          </p:cNvSpPr>
          <p:nvPr/>
        </p:nvSpPr>
        <p:spPr bwMode="gray">
          <a:xfrm>
            <a:off x="1293813" y="1590"/>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2" name="Line 50"/>
          <p:cNvSpPr>
            <a:spLocks noChangeShapeType="1"/>
          </p:cNvSpPr>
          <p:nvPr/>
        </p:nvSpPr>
        <p:spPr bwMode="gray">
          <a:xfrm>
            <a:off x="3382963" y="1590"/>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3" name="Line 51"/>
          <p:cNvSpPr>
            <a:spLocks noChangeShapeType="1"/>
          </p:cNvSpPr>
          <p:nvPr/>
        </p:nvSpPr>
        <p:spPr bwMode="gray">
          <a:xfrm>
            <a:off x="4427538" y="1590"/>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9" name="Line 57"/>
          <p:cNvSpPr>
            <a:spLocks noChangeShapeType="1"/>
          </p:cNvSpPr>
          <p:nvPr/>
        </p:nvSpPr>
        <p:spPr bwMode="gray">
          <a:xfrm rot="5400000">
            <a:off x="2666207" y="1854995"/>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31" name="Rectangle 59"/>
          <p:cNvSpPr>
            <a:spLocks noChangeArrowheads="1"/>
          </p:cNvSpPr>
          <p:nvPr/>
        </p:nvSpPr>
        <p:spPr bwMode="gray">
          <a:xfrm>
            <a:off x="2362201" y="277815"/>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2" name="Rectangle 60"/>
          <p:cNvSpPr>
            <a:spLocks noChangeArrowheads="1"/>
          </p:cNvSpPr>
          <p:nvPr/>
        </p:nvSpPr>
        <p:spPr bwMode="gray">
          <a:xfrm>
            <a:off x="285751" y="2427290"/>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3" name="Rectangle 61"/>
          <p:cNvSpPr>
            <a:spLocks noChangeArrowheads="1"/>
          </p:cNvSpPr>
          <p:nvPr/>
        </p:nvSpPr>
        <p:spPr bwMode="gray">
          <a:xfrm>
            <a:off x="1" y="271465"/>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4" name="Rectangle 62"/>
          <p:cNvSpPr>
            <a:spLocks noChangeArrowheads="1"/>
          </p:cNvSpPr>
          <p:nvPr/>
        </p:nvSpPr>
        <p:spPr bwMode="gray">
          <a:xfrm>
            <a:off x="1331914"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03" name="Rectangle 31"/>
          <p:cNvSpPr>
            <a:spLocks noChangeArrowheads="1"/>
          </p:cNvSpPr>
          <p:nvPr/>
        </p:nvSpPr>
        <p:spPr bwMode="gray">
          <a:xfrm>
            <a:off x="285751" y="2435227"/>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2"/>
            <a:ext cx="2133600" cy="314325"/>
          </a:xfrm>
        </p:spPr>
        <p:txBody>
          <a:bodyPr/>
          <a:lstStyle>
            <a:lvl1pPr>
              <a:defRPr/>
            </a:lvl1pPr>
          </a:lstStyle>
          <a:p>
            <a:fld id="{874B404B-BC84-40A2-9EDF-B7C7FDBB0737}" type="datetimeFigureOut">
              <a:rPr lang="en-US" smtClean="0"/>
              <a:t>1/15/2019</a:t>
            </a:fld>
            <a:endParaRPr lang="en-US"/>
          </a:p>
        </p:txBody>
      </p:sp>
      <p:sp>
        <p:nvSpPr>
          <p:cNvPr id="3077" name="Rectangle 5"/>
          <p:cNvSpPr>
            <a:spLocks noGrp="1" noChangeArrowheads="1"/>
          </p:cNvSpPr>
          <p:nvPr>
            <p:ph type="ftr" sz="quarter" idx="3"/>
          </p:nvPr>
        </p:nvSpPr>
        <p:spPr>
          <a:xfrm>
            <a:off x="3124200" y="6407152"/>
            <a:ext cx="2895600" cy="3143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07152"/>
            <a:ext cx="2133600" cy="314325"/>
          </a:xfrm>
        </p:spPr>
        <p:txBody>
          <a:bodyPr/>
          <a:lstStyle>
            <a:lvl1pPr>
              <a:defRPr/>
            </a:lvl1pPr>
          </a:lstStyle>
          <a:p>
            <a:fld id="{F33CA2A3-CA95-4A52-8FC4-1D39B84FF169}" type="slidenum">
              <a:rPr lang="en-US" smtClean="0"/>
              <a:t>‹#›</a:t>
            </a:fld>
            <a:endParaRPr lang="en-US"/>
          </a:p>
        </p:txBody>
      </p:sp>
      <p:sp>
        <p:nvSpPr>
          <p:cNvPr id="3110" name="Text Box 38"/>
          <p:cNvSpPr txBox="1">
            <a:spLocks noChangeArrowheads="1"/>
          </p:cNvSpPr>
          <p:nvPr/>
        </p:nvSpPr>
        <p:spPr bwMode="gray">
          <a:xfrm>
            <a:off x="333375" y="4714876"/>
            <a:ext cx="1314784" cy="430887"/>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1"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grpSp>
      <p:sp>
        <p:nvSpPr>
          <p:cNvPr id="3152" name="Rectangle 80"/>
          <p:cNvSpPr>
            <a:spLocks noChangeArrowheads="1"/>
          </p:cNvSpPr>
          <p:nvPr/>
        </p:nvSpPr>
        <p:spPr bwMode="gray">
          <a:xfrm>
            <a:off x="5495925" y="1333502"/>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53" name="Line 81"/>
          <p:cNvSpPr>
            <a:spLocks noChangeShapeType="1"/>
          </p:cNvSpPr>
          <p:nvPr/>
        </p:nvSpPr>
        <p:spPr bwMode="gray">
          <a:xfrm>
            <a:off x="5480050" y="1590"/>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54" name="Rectangle 82"/>
          <p:cNvSpPr>
            <a:spLocks noChangeArrowheads="1"/>
          </p:cNvSpPr>
          <p:nvPr/>
        </p:nvSpPr>
        <p:spPr bwMode="gray">
          <a:xfrm>
            <a:off x="4457701"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074" name="Rectangle 2"/>
          <p:cNvSpPr>
            <a:spLocks noGrp="1" noChangeArrowheads="1"/>
          </p:cNvSpPr>
          <p:nvPr>
            <p:ph type="ctrTitle"/>
          </p:nvPr>
        </p:nvSpPr>
        <p:spPr bwMode="gray">
          <a:xfrm>
            <a:off x="333375" y="1884365"/>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1" y="609600"/>
            <a:ext cx="2663825" cy="2197100"/>
          </a:xfrm>
          <a:prstGeom prst="rect">
            <a:avLst/>
          </a:prstGeom>
          <a:noFill/>
        </p:spPr>
      </p:pic>
    </p:spTree>
    <p:extLst>
      <p:ext uri="{BB962C8B-B14F-4D97-AF65-F5344CB8AC3E}">
        <p14:creationId xmlns:p14="http://schemas.microsoft.com/office/powerpoint/2010/main" val="349217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6475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40"/>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40"/>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42677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35406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90"/>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1034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2"/>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281029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2"/>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095435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2"/>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216544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defTabSz="457200" fontAlgn="base">
              <a:spcBef>
                <a:spcPct val="0"/>
              </a:spcBef>
              <a:spcAft>
                <a:spcPct val="0"/>
              </a:spcAft>
            </a:pPr>
            <a:r>
              <a:rPr lang="en-US" sz="2200">
                <a:solidFill>
                  <a:srgbClr val="000000"/>
                </a:solidFill>
                <a:latin typeface="Arial Black" pitchFamily="34" charset="0"/>
                <a:cs typeface="Arial" panose="020B0604020202020204"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34679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7225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33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333753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4455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101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74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285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736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607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2227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3881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2261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178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2"/>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8542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8012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4794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9846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14447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1694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2945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6866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4330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4056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047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2957588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2140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6746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7184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0987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9090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2380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39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274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2336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236439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3367220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229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774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7508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538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80410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2527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0852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092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266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050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731293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85314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29027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5049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835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3384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15130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442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5968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8152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709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1113744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463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6694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3303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76814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27829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40248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9240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8934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11507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14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029128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1/15/2019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498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1/15/2019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99988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2.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2.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33" name="Freeform 9"/>
          <p:cNvSpPr>
            <a:spLocks/>
          </p:cNvSpPr>
          <p:nvPr/>
        </p:nvSpPr>
        <p:spPr bwMode="gray">
          <a:xfrm>
            <a:off x="-4762"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37" name="Line 13"/>
          <p:cNvSpPr>
            <a:spLocks noChangeShapeType="1"/>
          </p:cNvSpPr>
          <p:nvPr/>
        </p:nvSpPr>
        <p:spPr bwMode="gray">
          <a:xfrm>
            <a:off x="527050" y="2"/>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1" name="Line 17"/>
          <p:cNvSpPr>
            <a:spLocks noChangeShapeType="1"/>
          </p:cNvSpPr>
          <p:nvPr/>
        </p:nvSpPr>
        <p:spPr bwMode="gray">
          <a:xfrm>
            <a:off x="5133975" y="388940"/>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0" name="Line 26"/>
          <p:cNvSpPr>
            <a:spLocks noChangeShapeType="1"/>
          </p:cNvSpPr>
          <p:nvPr/>
        </p:nvSpPr>
        <p:spPr bwMode="gray">
          <a:xfrm rot="5400000">
            <a:off x="4579938" y="334963"/>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1" name="Line 27"/>
          <p:cNvSpPr>
            <a:spLocks noChangeShapeType="1"/>
          </p:cNvSpPr>
          <p:nvPr/>
        </p:nvSpPr>
        <p:spPr bwMode="gray">
          <a:xfrm rot="5400000">
            <a:off x="4905376" y="1824039"/>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2" name="Rectangle 28"/>
          <p:cNvSpPr>
            <a:spLocks noChangeArrowheads="1"/>
          </p:cNvSpPr>
          <p:nvPr/>
        </p:nvSpPr>
        <p:spPr bwMode="gray">
          <a:xfrm>
            <a:off x="4005264"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3" name="Rectangle 29"/>
          <p:cNvSpPr>
            <a:spLocks noChangeArrowheads="1"/>
          </p:cNvSpPr>
          <p:nvPr/>
        </p:nvSpPr>
        <p:spPr bwMode="gray">
          <a:xfrm>
            <a:off x="7459664"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4" name="Rectangle 30"/>
          <p:cNvSpPr>
            <a:spLocks noChangeArrowheads="1"/>
          </p:cNvSpPr>
          <p:nvPr/>
        </p:nvSpPr>
        <p:spPr bwMode="gray">
          <a:xfrm>
            <a:off x="549276"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5" name="Rectangle 31"/>
          <p:cNvSpPr>
            <a:spLocks noChangeArrowheads="1"/>
          </p:cNvSpPr>
          <p:nvPr/>
        </p:nvSpPr>
        <p:spPr bwMode="gray">
          <a:xfrm>
            <a:off x="6307139" y="6064252"/>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6" name="Rectangle 32"/>
          <p:cNvSpPr>
            <a:spLocks noChangeArrowheads="1"/>
          </p:cNvSpPr>
          <p:nvPr/>
        </p:nvSpPr>
        <p:spPr bwMode="gray">
          <a:xfrm>
            <a:off x="2846388" y="2"/>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7" name="Rectangle 33"/>
          <p:cNvSpPr>
            <a:spLocks noChangeArrowheads="1"/>
          </p:cNvSpPr>
          <p:nvPr/>
        </p:nvSpPr>
        <p:spPr bwMode="gray">
          <a:xfrm>
            <a:off x="2852739"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8" name="Rectangle 34"/>
          <p:cNvSpPr>
            <a:spLocks noChangeArrowheads="1"/>
          </p:cNvSpPr>
          <p:nvPr/>
        </p:nvSpPr>
        <p:spPr bwMode="gray">
          <a:xfrm>
            <a:off x="6300789"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27" name="Rectangle 3"/>
          <p:cNvSpPr>
            <a:spLocks noGrp="1" noChangeArrowheads="1"/>
          </p:cNvSpPr>
          <p:nvPr>
            <p:ph type="body" idx="1"/>
          </p:nvPr>
        </p:nvSpPr>
        <p:spPr bwMode="gray">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1/15/2019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2"/>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1"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4" y="5726113"/>
            <a:ext cx="1223962" cy="1371600"/>
          </a:xfrm>
          <a:prstGeom prst="rect">
            <a:avLst/>
          </a:prstGeom>
          <a:noFill/>
        </p:spPr>
      </p:pic>
    </p:spTree>
    <p:extLst>
      <p:ext uri="{BB962C8B-B14F-4D97-AF65-F5344CB8AC3E}">
        <p14:creationId xmlns:p14="http://schemas.microsoft.com/office/powerpoint/2010/main" val="953884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fld id="{33711CD1-5AA2-4C6A-8314-96355BBD5EE1}" type="datetimeFigureOut">
              <a:rPr lang="en-US" smtClean="0">
                <a:solidFill>
                  <a:srgbClr val="000000"/>
                </a:solidFill>
                <a:cs typeface="Arial" panose="020B0604020202020204" pitchFamily="34" charset="0"/>
              </a:rPr>
              <a:pPr fontAlgn="base">
                <a:spcBef>
                  <a:spcPct val="0"/>
                </a:spcBef>
                <a:spcAft>
                  <a:spcPct val="0"/>
                </a:spcAft>
                <a:defRPr/>
              </a:pPr>
              <a:t>1/15/2019</a:t>
            </a:fld>
            <a:endParaRPr lang="en-US">
              <a:solidFill>
                <a:srgbClr val="000000"/>
              </a:solidFill>
              <a:cs typeface="Arial" panose="020B0604020202020204" pitchFamily="34" charset="0"/>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7565B5E-6E6E-4036-9E87-D40CC68A6C17}" type="slidenum">
              <a:rPr lang="en-US" altLang="en-US" smtClean="0">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999953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1/15/2019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232856702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1/15/2019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26191630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1/15/2019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39190750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0.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41.png"/><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6.gif"/><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0.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1.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88540" y="1627488"/>
            <a:ext cx="6264337" cy="3513555"/>
          </a:xfrm>
        </p:spPr>
        <p:txBody>
          <a:bodyPr/>
          <a:lstStyle/>
          <a:p>
            <a:pPr algn="ctr" rtl="0">
              <a:defRPr/>
            </a:pPr>
            <a: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Sputum Culture</a:t>
            </a:r>
            <a:b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b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Sadeq</a:t>
            </a:r>
            <a:r>
              <a:rPr lang="en-US" sz="540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 </a:t>
            </a: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Kaabi</a:t>
            </a:r>
            <a:endParaRPr lang="en-US" sz="5400" b="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endParaRPr>
          </a:p>
        </p:txBody>
      </p:sp>
      <p:sp>
        <p:nvSpPr>
          <p:cNvPr id="2" name="Rounded Rectangle 1"/>
          <p:cNvSpPr/>
          <p:nvPr/>
        </p:nvSpPr>
        <p:spPr bwMode="auto">
          <a:xfrm>
            <a:off x="84221" y="4615771"/>
            <a:ext cx="1472062" cy="84656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algn="ctr" fontAlgn="base">
              <a:spcBef>
                <a:spcPct val="0"/>
              </a:spcBef>
              <a:spcAft>
                <a:spcPct val="0"/>
              </a:spcAft>
            </a:pPr>
            <a:r>
              <a:rPr lang="en-US" dirty="0" smtClean="0">
                <a:solidFill>
                  <a:srgbClr val="000000"/>
                </a:solidFill>
              </a:rPr>
              <a:t>Fourth grade</a:t>
            </a:r>
          </a:p>
          <a:p>
            <a:pPr algn="ctr" fontAlgn="base">
              <a:spcBef>
                <a:spcPct val="0"/>
              </a:spcBef>
              <a:spcAft>
                <a:spcPct val="0"/>
              </a:spcAft>
            </a:pPr>
            <a:r>
              <a:rPr lang="en-US" dirty="0" smtClean="0">
                <a:solidFill>
                  <a:srgbClr val="000000"/>
                </a:solidFill>
              </a:rPr>
              <a:t>First semester</a:t>
            </a:r>
          </a:p>
          <a:p>
            <a:pPr algn="ctr" fontAlgn="base">
              <a:spcBef>
                <a:spcPct val="0"/>
              </a:spcBef>
              <a:spcAft>
                <a:spcPct val="0"/>
              </a:spcAft>
            </a:pPr>
            <a:r>
              <a:rPr lang="en-US" dirty="0" smtClean="0">
                <a:solidFill>
                  <a:srgbClr val="000000"/>
                </a:solidFill>
              </a:rPr>
              <a:t>2018-2019</a:t>
            </a:r>
            <a:endParaRPr lang="ar-SA" dirty="0">
              <a:solidFill>
                <a:srgbClr val="000000"/>
              </a:solidFill>
            </a:endParaRPr>
          </a:p>
        </p:txBody>
      </p:sp>
      <p:sp>
        <p:nvSpPr>
          <p:cNvPr id="7" name="TextBox 6"/>
          <p:cNvSpPr txBox="1"/>
          <p:nvPr/>
        </p:nvSpPr>
        <p:spPr>
          <a:xfrm>
            <a:off x="1043608" y="188640"/>
            <a:ext cx="3816424" cy="584775"/>
          </a:xfrm>
          <a:prstGeom prst="rect">
            <a:avLst/>
          </a:prstGeom>
          <a:noFill/>
        </p:spPr>
        <p:txBody>
          <a:bodyPr wrap="square" rtlCol="1">
            <a:spAutoFit/>
          </a:bodyPr>
          <a:lstStyle/>
          <a:p>
            <a:pPr algn="ctr" eaLnBrk="0" fontAlgn="base" hangingPunct="0">
              <a:spcBef>
                <a:spcPct val="0"/>
              </a:spcBef>
              <a:spcAft>
                <a:spcPct val="0"/>
              </a:spcAft>
            </a:pPr>
            <a:r>
              <a:rPr lang="ar-SA" sz="3200" b="1" dirty="0">
                <a:ln w="0">
                  <a:noFill/>
                </a:ln>
                <a:solidFill>
                  <a:srgbClr val="FF6161"/>
                </a:solidFill>
                <a:effectLst>
                  <a:outerShdw blurRad="38100" dist="25400" dir="5400000" algn="ctr" rotWithShape="0">
                    <a:srgbClr val="6E747A">
                      <a:alpha val="43000"/>
                    </a:srgbClr>
                  </a:outerShdw>
                </a:effectLst>
                <a:latin typeface="DilleniaUPC" panose="02020603050405020304" pitchFamily="18" charset="-34"/>
                <a:cs typeface="Old Antic Decorative" panose="02010400000000000000" pitchFamily="2" charset="-78"/>
              </a:rPr>
              <a:t>بسم الله الرحمن الرحيم</a:t>
            </a:r>
          </a:p>
        </p:txBody>
      </p:sp>
      <p:sp>
        <p:nvSpPr>
          <p:cNvPr id="8" name="Rectangle 7"/>
          <p:cNvSpPr/>
          <p:nvPr/>
        </p:nvSpPr>
        <p:spPr>
          <a:xfrm>
            <a:off x="3093680" y="6248400"/>
            <a:ext cx="6050319" cy="338554"/>
          </a:xfrm>
          <a:prstGeom prst="rect">
            <a:avLst/>
          </a:prstGeom>
        </p:spPr>
        <p:txBody>
          <a:bodyPr wrap="square">
            <a:spAutoFit/>
          </a:bodyPr>
          <a:lstStyle/>
          <a:p>
            <a:pPr fontAlgn="base">
              <a:spcBef>
                <a:spcPct val="0"/>
              </a:spcBef>
              <a:spcAft>
                <a:spcPct val="0"/>
              </a:spcAft>
            </a:pPr>
            <a:r>
              <a:rPr lang="en-US" sz="1600" dirty="0">
                <a:solidFill>
                  <a:srgbClr val="808080">
                    <a:lumMod val="50000"/>
                  </a:srgbClr>
                </a:solidFill>
                <a:latin typeface="Bimini" panose="020B0500000000000000" pitchFamily="34" charset="0"/>
                <a:cs typeface="Arial" charset="0"/>
              </a:rPr>
              <a:t>Diagnostic Medical Microbiology-Laboratory Manual</a:t>
            </a:r>
            <a:endParaRPr lang="ar-SA" sz="1600" dirty="0">
              <a:solidFill>
                <a:srgbClr val="808080">
                  <a:lumMod val="50000"/>
                </a:srgbClr>
              </a:solidFill>
              <a:latin typeface="Bimini" panose="020B0500000000000000" pitchFamily="34" charset="0"/>
              <a:cs typeface="Arial" charset="0"/>
            </a:endParaRPr>
          </a:p>
        </p:txBody>
      </p:sp>
      <p:pic>
        <p:nvPicPr>
          <p:cNvPr id="1026" name="Picture 2" descr="E:\Mustansiriya University\شعار الفر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4" y="2183981"/>
            <a:ext cx="3762375" cy="3933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53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12502" y="1329474"/>
            <a:ext cx="8665557" cy="2462213"/>
          </a:xfrm>
          <a:prstGeom prst="rect">
            <a:avLst/>
          </a:prstGeom>
          <a:noFill/>
          <a:ln>
            <a:noFill/>
          </a:ln>
          <a:extLst/>
        </p:spPr>
        <p:txBody>
          <a:bodyPr wrap="square">
            <a:spAutoFit/>
          </a:bodyPr>
          <a:lstStyle/>
          <a:p>
            <a:pPr marL="285750" indent="-285750" algn="just" fontAlgn="base">
              <a:spcBef>
                <a:spcPct val="0"/>
              </a:spcBef>
              <a:spcAft>
                <a:spcPct val="0"/>
              </a:spcAft>
              <a:buClr>
                <a:srgbClr val="00B0F0"/>
              </a:buClr>
              <a:buFont typeface="Wingdings" panose="05000000000000000000" pitchFamily="2" charset="2"/>
              <a:buChar char="v"/>
              <a:defRPr/>
            </a:pPr>
            <a:r>
              <a:rPr lang="en-US" sz="2200" dirty="0">
                <a:solidFill>
                  <a:srgbClr val="000000"/>
                </a:solidFill>
                <a:latin typeface="Cambria" panose="02040503050406030204" pitchFamily="18" charset="0"/>
                <a:cs typeface="Arial" panose="020B0604020202020204" pitchFamily="34" charset="0"/>
              </a:rPr>
              <a:t>Gram stain important to evaluate the quality and realty of the sputum specimen, an </a:t>
            </a:r>
            <a:r>
              <a:rPr lang="en-US" sz="2200" b="1" dirty="0">
                <a:solidFill>
                  <a:srgbClr val="0000FF"/>
                </a:solidFill>
                <a:latin typeface="Cambria" panose="02040503050406030204" pitchFamily="18" charset="0"/>
                <a:cs typeface="Arial" panose="020B0604020202020204" pitchFamily="34" charset="0"/>
              </a:rPr>
              <a:t>acceptable specimen yield less than 10 </a:t>
            </a:r>
            <a:r>
              <a:rPr lang="en-US" sz="2200" b="1" dirty="0" smtClean="0">
                <a:solidFill>
                  <a:srgbClr val="0000FF"/>
                </a:solidFill>
                <a:latin typeface="Cambria" panose="02040503050406030204" pitchFamily="18" charset="0"/>
                <a:cs typeface="Arial" panose="020B0604020202020204" pitchFamily="34" charset="0"/>
              </a:rPr>
              <a:t>squamous </a:t>
            </a:r>
            <a:r>
              <a:rPr lang="en-US" sz="2200" b="1" dirty="0">
                <a:solidFill>
                  <a:srgbClr val="0000FF"/>
                </a:solidFill>
                <a:latin typeface="Cambria" panose="02040503050406030204" pitchFamily="18" charset="0"/>
                <a:cs typeface="Arial" panose="020B0604020202020204" pitchFamily="34" charset="0"/>
              </a:rPr>
              <a:t>epithelial cells per low power field</a:t>
            </a:r>
            <a:r>
              <a:rPr lang="en-US" sz="2200" dirty="0">
                <a:solidFill>
                  <a:srgbClr val="000000"/>
                </a:solidFill>
                <a:latin typeface="Cambria" panose="02040503050406030204" pitchFamily="18" charset="0"/>
                <a:cs typeface="Arial" panose="020B0604020202020204" pitchFamily="34" charset="0"/>
              </a:rPr>
              <a:t> (</a:t>
            </a:r>
            <a:r>
              <a:rPr lang="en-US" sz="2200" b="1" dirty="0">
                <a:solidFill>
                  <a:srgbClr val="000000"/>
                </a:solidFill>
                <a:latin typeface="Cambria" panose="02040503050406030204" pitchFamily="18" charset="0"/>
                <a:cs typeface="Arial" panose="020B0604020202020204" pitchFamily="34" charset="0"/>
              </a:rPr>
              <a:t>100x</a:t>
            </a:r>
            <a:r>
              <a:rPr lang="en-US" sz="2200" dirty="0">
                <a:solidFill>
                  <a:srgbClr val="000000"/>
                </a:solidFill>
                <a:latin typeface="Cambria" panose="02040503050406030204" pitchFamily="18" charset="0"/>
                <a:cs typeface="Arial" panose="020B0604020202020204" pitchFamily="34" charset="0"/>
              </a:rPr>
              <a:t>).</a:t>
            </a:r>
          </a:p>
          <a:p>
            <a:pPr marL="342900" indent="-342900" algn="just" fontAlgn="base">
              <a:spcBef>
                <a:spcPct val="0"/>
              </a:spcBef>
              <a:spcAft>
                <a:spcPct val="0"/>
              </a:spcAft>
              <a:buClr>
                <a:srgbClr val="00B0F0"/>
              </a:buClr>
              <a:buFont typeface="Wingdings" panose="05000000000000000000" pitchFamily="2" charset="2"/>
              <a:buChar char="v"/>
              <a:defRPr/>
            </a:pPr>
            <a:endParaRPr lang="en-US" sz="2200" dirty="0">
              <a:solidFill>
                <a:srgbClr val="000000"/>
              </a:solidFill>
              <a:latin typeface="Cambria" panose="02040503050406030204" pitchFamily="18" charset="0"/>
              <a:cs typeface="Aharoni" pitchFamily="2" charset="-79"/>
            </a:endParaRPr>
          </a:p>
          <a:p>
            <a:pPr marL="285750" indent="-285750" algn="just" fontAlgn="base">
              <a:spcBef>
                <a:spcPct val="0"/>
              </a:spcBef>
              <a:spcAft>
                <a:spcPct val="0"/>
              </a:spcAft>
              <a:buClr>
                <a:srgbClr val="00B0F0"/>
              </a:buClr>
              <a:buFont typeface="Wingdings" panose="05000000000000000000" pitchFamily="2" charset="2"/>
              <a:buChar char="v"/>
              <a:defRPr/>
            </a:pPr>
            <a:r>
              <a:rPr lang="en-US" sz="2200" dirty="0">
                <a:solidFill>
                  <a:srgbClr val="000000"/>
                </a:solidFill>
                <a:latin typeface="Cambria" panose="02040503050406030204" pitchFamily="18" charset="0"/>
                <a:cs typeface="Arial" panose="020B0604020202020204" pitchFamily="34" charset="0"/>
              </a:rPr>
              <a:t>On the other hand the presence of </a:t>
            </a:r>
            <a:r>
              <a:rPr lang="en-US" sz="2200" b="1" dirty="0">
                <a:solidFill>
                  <a:srgbClr val="000000"/>
                </a:solidFill>
                <a:latin typeface="Cambria" panose="02040503050406030204" pitchFamily="18" charset="0"/>
                <a:cs typeface="Arial" panose="020B0604020202020204" pitchFamily="34" charset="0"/>
              </a:rPr>
              <a:t>25</a:t>
            </a:r>
            <a:r>
              <a:rPr lang="en-US" sz="2200" dirty="0">
                <a:solidFill>
                  <a:srgbClr val="000000"/>
                </a:solidFill>
                <a:latin typeface="Cambria" panose="02040503050406030204" pitchFamily="18" charset="0"/>
                <a:cs typeface="Arial" panose="020B0604020202020204" pitchFamily="34" charset="0"/>
              </a:rPr>
              <a:t> or more polymorphonuclear leukocytes per </a:t>
            </a:r>
            <a:r>
              <a:rPr lang="en-US" sz="2200" b="1" dirty="0">
                <a:solidFill>
                  <a:srgbClr val="000000"/>
                </a:solidFill>
                <a:latin typeface="Cambria" panose="02040503050406030204" pitchFamily="18" charset="0"/>
                <a:cs typeface="Arial" panose="020B0604020202020204" pitchFamily="34" charset="0"/>
              </a:rPr>
              <a:t>100x</a:t>
            </a:r>
            <a:r>
              <a:rPr lang="en-US" sz="2200" dirty="0">
                <a:solidFill>
                  <a:srgbClr val="000000"/>
                </a:solidFill>
                <a:latin typeface="Cambria" panose="02040503050406030204" pitchFamily="18" charset="0"/>
                <a:cs typeface="Arial" panose="020B0604020202020204" pitchFamily="34" charset="0"/>
              </a:rPr>
              <a:t> field, together with few </a:t>
            </a:r>
            <a:r>
              <a:rPr lang="en-US" sz="2200" dirty="0" smtClean="0">
                <a:solidFill>
                  <a:srgbClr val="000000"/>
                </a:solidFill>
                <a:latin typeface="Cambria" panose="02040503050406030204" pitchFamily="18" charset="0"/>
                <a:cs typeface="Arial" panose="020B0604020202020204" pitchFamily="34" charset="0"/>
              </a:rPr>
              <a:t>squamous </a:t>
            </a:r>
            <a:r>
              <a:rPr lang="en-US" sz="2200" dirty="0">
                <a:solidFill>
                  <a:srgbClr val="000000"/>
                </a:solidFill>
                <a:latin typeface="Cambria" panose="02040503050406030204" pitchFamily="18" charset="0"/>
                <a:cs typeface="Arial" panose="020B0604020202020204" pitchFamily="34" charset="0"/>
              </a:rPr>
              <a:t>epithelial cells implies an excellent specimen.</a:t>
            </a:r>
          </a:p>
        </p:txBody>
      </p:sp>
      <p:pic>
        <p:nvPicPr>
          <p:cNvPr id="15364" name="Picture 3"/>
          <p:cNvPicPr>
            <a:picLocks noChangeAspect="1"/>
          </p:cNvPicPr>
          <p:nvPr/>
        </p:nvPicPr>
        <p:blipFill rotWithShape="1">
          <a:blip r:embed="rId2">
            <a:extLst>
              <a:ext uri="{28A0092B-C50C-407E-A947-70E740481C1C}">
                <a14:useLocalDpi xmlns:a14="http://schemas.microsoft.com/office/drawing/2010/main" val="0"/>
              </a:ext>
            </a:extLst>
          </a:blip>
          <a:srcRect l="24549"/>
          <a:stretch/>
        </p:blipFill>
        <p:spPr bwMode="auto">
          <a:xfrm>
            <a:off x="2089240" y="4178054"/>
            <a:ext cx="4476124" cy="2132013"/>
          </a:xfrm>
          <a:prstGeom prst="roundRect">
            <a:avLst>
              <a:gd name="adj" fmla="val 8594"/>
            </a:avLst>
          </a:prstGeom>
          <a:solidFill>
            <a:srgbClr val="FFFFFF">
              <a:shade val="85000"/>
            </a:srgbClr>
          </a:solidFill>
          <a:ln>
            <a:noFill/>
          </a:ln>
          <a:effectLst>
            <a:glow rad="63500">
              <a:schemeClr val="accent4">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2502" y="212724"/>
            <a:ext cx="8229600" cy="927100"/>
          </a:xfrm>
        </p:spPr>
        <p:txBody>
          <a:bodyPr/>
          <a:lstStyle/>
          <a:p>
            <a:r>
              <a:rPr lang="en-US" sz="4000" dirty="0">
                <a:ln w="0"/>
                <a:solidFill>
                  <a:schemeClr val="accent1"/>
                </a:solidFill>
                <a:effectLst>
                  <a:outerShdw blurRad="38100" dist="25400" dir="5400000" algn="ctr" rotWithShape="0">
                    <a:srgbClr val="6E747A">
                      <a:alpha val="43000"/>
                    </a:srgbClr>
                  </a:outerShdw>
                </a:effectLst>
                <a:latin typeface="Cambria" panose="02040503050406030204" pitchFamily="18" charset="0"/>
              </a:rPr>
              <a:t>Sputum’s Gram Stain </a:t>
            </a:r>
          </a:p>
        </p:txBody>
      </p:sp>
    </p:spTree>
    <p:extLst>
      <p:ext uri="{BB962C8B-B14F-4D97-AF65-F5344CB8AC3E}">
        <p14:creationId xmlns:p14="http://schemas.microsoft.com/office/powerpoint/2010/main" val="834228027"/>
      </p:ext>
    </p:extLst>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288" y="4797425"/>
            <a:ext cx="8229600" cy="998538"/>
          </a:xfrm>
        </p:spPr>
        <p:txBody>
          <a:bodyPr>
            <a:noAutofit/>
          </a:bodyPr>
          <a:lstStyle/>
          <a:p>
            <a:pPr algn="ctr" eaLnBrk="1" fontAlgn="auto" hangingPunct="1">
              <a:spcAft>
                <a:spcPts val="0"/>
              </a:spcAft>
              <a:defRPr/>
            </a:pPr>
            <a:r>
              <a:rPr lang="en-US" sz="2200" dirty="0">
                <a:solidFill>
                  <a:srgbClr val="00B0F0"/>
                </a:solidFill>
                <a:latin typeface="Cambria" panose="02040503050406030204" pitchFamily="18" charset="0"/>
                <a:ea typeface="+mn-ea"/>
                <a:cs typeface="Andalus" pitchFamily="18" charset="-78"/>
              </a:rPr>
              <a:t>Unacceptable specimen</a:t>
            </a:r>
            <a:r>
              <a:rPr lang="en-US" sz="2200" b="0" dirty="0">
                <a:solidFill>
                  <a:srgbClr val="FF0000"/>
                </a:solidFill>
                <a:latin typeface="Cambria" panose="02040503050406030204" pitchFamily="18" charset="0"/>
                <a:ea typeface="+mn-ea"/>
                <a:cs typeface="Andalus" pitchFamily="18" charset="-78"/>
              </a:rPr>
              <a:t/>
            </a:r>
            <a:br>
              <a:rPr lang="en-US" sz="2200" b="0" dirty="0">
                <a:solidFill>
                  <a:srgbClr val="FF0000"/>
                </a:solidFill>
                <a:latin typeface="Cambria" panose="02040503050406030204" pitchFamily="18" charset="0"/>
                <a:ea typeface="+mn-ea"/>
                <a:cs typeface="Andalus" pitchFamily="18" charset="-78"/>
              </a:rPr>
            </a:br>
            <a:r>
              <a:rPr lang="en-US" sz="2200" b="0" dirty="0">
                <a:solidFill>
                  <a:schemeClr val="tx1"/>
                </a:solidFill>
                <a:latin typeface="Cambria" panose="02040503050406030204" pitchFamily="18" charset="0"/>
                <a:ea typeface="+mn-ea"/>
                <a:cs typeface="+mn-cs"/>
              </a:rPr>
              <a:t>This low-power (100x) view of a sputum specimen shows many squamous cells, each of which has a single nucleus surrounded by a large volume of cytoplasm.</a:t>
            </a:r>
          </a:p>
        </p:txBody>
      </p:sp>
      <p:pic>
        <p:nvPicPr>
          <p:cNvPr id="17411" name="Content Placeholder 3"/>
          <p:cNvPicPr>
            <a:picLocks noGrp="1" noChangeAspect="1"/>
          </p:cNvPicPr>
          <p:nvPr>
            <p:ph idx="1"/>
          </p:nvPr>
        </p:nvPicPr>
        <p:blipFill>
          <a:blip r:embed="rId3">
            <a:extLst/>
          </a:blip>
          <a:srcRect/>
          <a:stretch>
            <a:fillRect/>
          </a:stretch>
        </p:blipFill>
        <p:spPr>
          <a:xfrm>
            <a:off x="1487845" y="1004038"/>
            <a:ext cx="5878870" cy="3426294"/>
          </a:xfrm>
          <a:prstGeom prst="roundRect">
            <a:avLst>
              <a:gd name="adj" fmla="val 8594"/>
            </a:avLst>
          </a:prstGeom>
          <a:solidFill>
            <a:srgbClr val="FFFFFF">
              <a:shade val="85000"/>
            </a:srgbClr>
          </a:solidFill>
          <a:ln>
            <a:noFill/>
          </a:ln>
          <a:effectLst>
            <a:glow rad="63500">
              <a:schemeClr val="accent4">
                <a:satMod val="175000"/>
                <a:alpha val="40000"/>
              </a:schemeClr>
            </a:glow>
          </a:effectLst>
        </p:spPr>
      </p:pic>
    </p:spTree>
    <p:extLst>
      <p:ext uri="{BB962C8B-B14F-4D97-AF65-F5344CB8AC3E}">
        <p14:creationId xmlns:p14="http://schemas.microsoft.com/office/powerpoint/2010/main" val="2394190173"/>
      </p:ext>
    </p:extLst>
  </p:cSld>
  <p:clrMapOvr>
    <a:masterClrMapping/>
  </p:clrMapOvr>
  <p:transition spd="slow">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p:cNvPicPr>
            <a:picLocks noGrp="1" noChangeAspect="1"/>
          </p:cNvPicPr>
          <p:nvPr>
            <p:ph idx="1"/>
          </p:nvPr>
        </p:nvPicPr>
        <p:blipFill>
          <a:blip r:embed="rId2">
            <a:extLst/>
          </a:blip>
          <a:srcRect/>
          <a:stretch>
            <a:fillRect/>
          </a:stretch>
        </p:blipFill>
        <p:spPr>
          <a:xfrm>
            <a:off x="840682" y="985324"/>
            <a:ext cx="7612062" cy="3908649"/>
          </a:xfrm>
          <a:prstGeom prst="roundRect">
            <a:avLst>
              <a:gd name="adj" fmla="val 8594"/>
            </a:avLst>
          </a:prstGeom>
          <a:solidFill>
            <a:srgbClr val="FFFFFF">
              <a:shade val="85000"/>
            </a:srgbClr>
          </a:solidFill>
          <a:ln>
            <a:noFill/>
          </a:ln>
          <a:effectLst>
            <a:glow rad="63500">
              <a:schemeClr val="accent4">
                <a:satMod val="175000"/>
                <a:alpha val="40000"/>
              </a:schemeClr>
            </a:glow>
          </a:effectLst>
        </p:spPr>
      </p:pic>
      <p:sp>
        <p:nvSpPr>
          <p:cNvPr id="5" name="Title 2"/>
          <p:cNvSpPr txBox="1">
            <a:spLocks/>
          </p:cNvSpPr>
          <p:nvPr/>
        </p:nvSpPr>
        <p:spPr>
          <a:xfrm>
            <a:off x="0" y="5055965"/>
            <a:ext cx="8229600" cy="576262"/>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en-US" sz="2800" b="1" dirty="0">
                <a:solidFill>
                  <a:srgbClr val="00B0F0"/>
                </a:solidFill>
                <a:latin typeface="Cambria" panose="02040503050406030204" pitchFamily="18" charset="0"/>
                <a:cs typeface="Andalus" pitchFamily="18" charset="-78"/>
              </a:rPr>
              <a:t>Acceptable specimen</a:t>
            </a:r>
          </a:p>
        </p:txBody>
      </p:sp>
    </p:spTree>
    <p:extLst>
      <p:ext uri="{BB962C8B-B14F-4D97-AF65-F5344CB8AC3E}">
        <p14:creationId xmlns:p14="http://schemas.microsoft.com/office/powerpoint/2010/main" val="45917761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48" y="983489"/>
            <a:ext cx="7817477" cy="3220655"/>
          </a:xfrm>
          <a:prstGeom prst="roundRect">
            <a:avLst>
              <a:gd name="adj" fmla="val 8594"/>
            </a:avLst>
          </a:prstGeom>
          <a:solidFill>
            <a:srgbClr val="FFFFFF">
              <a:shade val="85000"/>
            </a:srgbClr>
          </a:solidFill>
          <a:ln>
            <a:noFill/>
          </a:ln>
          <a:effectLst>
            <a:glow rad="63500">
              <a:schemeClr val="accent4">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ChangeArrowheads="1"/>
          </p:cNvSpPr>
          <p:nvPr/>
        </p:nvSpPr>
        <p:spPr bwMode="auto">
          <a:xfrm>
            <a:off x="692081" y="4406418"/>
            <a:ext cx="759241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dirty="0">
                <a:solidFill>
                  <a:srgbClr val="00B0F0"/>
                </a:solidFill>
                <a:latin typeface="Cambria" panose="02040503050406030204" pitchFamily="18" charset="0"/>
              </a:rPr>
              <a:t>Gram stain of sputum specimen ( 400x) </a:t>
            </a:r>
          </a:p>
          <a:p>
            <a:pPr algn="ctr" eaLnBrk="1" fontAlgn="base" hangingPunct="1">
              <a:spcBef>
                <a:spcPct val="0"/>
              </a:spcBef>
              <a:spcAft>
                <a:spcPct val="0"/>
              </a:spcAft>
            </a:pPr>
            <a:r>
              <a:rPr lang="en-US" altLang="en-US" b="1" dirty="0">
                <a:solidFill>
                  <a:srgbClr val="000000"/>
                </a:solidFill>
                <a:latin typeface="Cambria" panose="02040503050406030204" pitchFamily="18" charset="0"/>
              </a:rPr>
              <a:t>A</a:t>
            </a:r>
            <a:r>
              <a:rPr lang="en-US" altLang="en-US" dirty="0">
                <a:solidFill>
                  <a:srgbClr val="000000"/>
                </a:solidFill>
                <a:latin typeface="Cambria" panose="02040503050406030204" pitchFamily="18" charset="0"/>
              </a:rPr>
              <a:t>, this specimen contains numerous polymorphonuclear leukocytes and no visible </a:t>
            </a:r>
            <a:r>
              <a:rPr lang="en-US" altLang="en-US" dirty="0" smtClean="0">
                <a:solidFill>
                  <a:srgbClr val="000000"/>
                </a:solidFill>
                <a:latin typeface="Cambria" panose="02040503050406030204" pitchFamily="18" charset="0"/>
              </a:rPr>
              <a:t>squamous </a:t>
            </a:r>
            <a:r>
              <a:rPr lang="en-US" altLang="en-US" dirty="0">
                <a:solidFill>
                  <a:srgbClr val="000000"/>
                </a:solidFill>
                <a:latin typeface="Cambria" panose="02040503050406030204" pitchFamily="18" charset="0"/>
              </a:rPr>
              <a:t>epithelial cells, indicating that the specimen is acceptable for routine bacteriological culture .</a:t>
            </a:r>
          </a:p>
          <a:p>
            <a:pPr algn="ctr" eaLnBrk="1" fontAlgn="base" hangingPunct="1">
              <a:spcBef>
                <a:spcPct val="0"/>
              </a:spcBef>
              <a:spcAft>
                <a:spcPct val="0"/>
              </a:spcAft>
            </a:pPr>
            <a:endParaRPr lang="en-US" altLang="en-US" b="1" dirty="0">
              <a:solidFill>
                <a:srgbClr val="000000"/>
              </a:solidFill>
              <a:latin typeface="Cambria" panose="02040503050406030204" pitchFamily="18" charset="0"/>
            </a:endParaRPr>
          </a:p>
          <a:p>
            <a:pPr algn="ctr" eaLnBrk="1" fontAlgn="base" hangingPunct="1">
              <a:spcBef>
                <a:spcPct val="0"/>
              </a:spcBef>
              <a:spcAft>
                <a:spcPct val="0"/>
              </a:spcAft>
            </a:pPr>
            <a:r>
              <a:rPr lang="en-US" altLang="en-US" b="1" dirty="0">
                <a:solidFill>
                  <a:srgbClr val="000000"/>
                </a:solidFill>
                <a:latin typeface="Cambria" panose="02040503050406030204" pitchFamily="18" charset="0"/>
              </a:rPr>
              <a:t>B</a:t>
            </a:r>
            <a:r>
              <a:rPr lang="en-US" altLang="en-US" dirty="0">
                <a:solidFill>
                  <a:srgbClr val="000000"/>
                </a:solidFill>
                <a:latin typeface="Cambria" panose="02040503050406030204" pitchFamily="18" charset="0"/>
              </a:rPr>
              <a:t>, this specimen contains numerous </a:t>
            </a:r>
            <a:r>
              <a:rPr lang="en-US" altLang="en-US" dirty="0" smtClean="0">
                <a:solidFill>
                  <a:srgbClr val="000000"/>
                </a:solidFill>
                <a:latin typeface="Cambria" panose="02040503050406030204" pitchFamily="18" charset="0"/>
              </a:rPr>
              <a:t>squamous </a:t>
            </a:r>
            <a:r>
              <a:rPr lang="en-US" altLang="en-US" dirty="0">
                <a:solidFill>
                  <a:srgbClr val="000000"/>
                </a:solidFill>
                <a:latin typeface="Cambria" panose="02040503050406030204" pitchFamily="18" charset="0"/>
              </a:rPr>
              <a:t>epithelial cells and rare polymorphonuclear leukocytes, indicating an inadequate specimen for routine sputum culture.</a:t>
            </a:r>
          </a:p>
        </p:txBody>
      </p:sp>
      <p:sp>
        <p:nvSpPr>
          <p:cNvPr id="16388" name="Rectangle 3"/>
          <p:cNvSpPr>
            <a:spLocks noChangeArrowheads="1"/>
          </p:cNvSpPr>
          <p:nvPr/>
        </p:nvSpPr>
        <p:spPr bwMode="auto">
          <a:xfrm>
            <a:off x="249930" y="257995"/>
            <a:ext cx="5677645" cy="523220"/>
          </a:xfrm>
          <a:prstGeom prst="rect">
            <a:avLst/>
          </a:prstGeom>
          <a:noFill/>
          <a:ln>
            <a:noFill/>
          </a:ln>
          <a:extLst/>
        </p:spPr>
        <p:txBody>
          <a:bodyPr wrap="none">
            <a:spAutoFit/>
          </a:bodyPr>
          <a:lstStyle/>
          <a:p>
            <a:pPr fontAlgn="base">
              <a:spcBef>
                <a:spcPct val="0"/>
              </a:spcBef>
              <a:spcAft>
                <a:spcPct val="0"/>
              </a:spcAft>
              <a:defRPr/>
            </a:pPr>
            <a:r>
              <a:rPr lang="en-US" sz="2800" b="1" dirty="0">
                <a:solidFill>
                  <a:srgbClr val="00B0F0"/>
                </a:solidFill>
                <a:latin typeface="Cambria" panose="02040503050406030204" pitchFamily="18" charset="0"/>
                <a:cs typeface="Arial" panose="020B0604020202020204" pitchFamily="34" charset="0"/>
              </a:rPr>
              <a:t>Gram’s Stain of Sputum Specimen</a:t>
            </a:r>
          </a:p>
        </p:txBody>
      </p:sp>
    </p:spTree>
    <p:extLst>
      <p:ext uri="{BB962C8B-B14F-4D97-AF65-F5344CB8AC3E}">
        <p14:creationId xmlns:p14="http://schemas.microsoft.com/office/powerpoint/2010/main" val="2486706253"/>
      </p:ext>
    </p:extLst>
  </p:cSld>
  <p:clrMapOvr>
    <a:masterClrMapping/>
  </p:clrMapOvr>
  <p:transition spd="slow">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p:cNvPicPr>
            <a:picLocks noGrp="1" noChangeAspect="1"/>
          </p:cNvPicPr>
          <p:nvPr>
            <p:ph idx="1"/>
          </p:nvPr>
        </p:nvPicPr>
        <p:blipFill>
          <a:blip r:embed="rId2">
            <a:extLst/>
          </a:blip>
          <a:srcRect/>
          <a:stretch>
            <a:fillRect/>
          </a:stretch>
        </p:blipFill>
        <p:spPr>
          <a:xfrm>
            <a:off x="1462087" y="1009628"/>
            <a:ext cx="6029325" cy="3324225"/>
          </a:xfrm>
          <a:prstGeom prst="roundRect">
            <a:avLst>
              <a:gd name="adj" fmla="val 8594"/>
            </a:avLst>
          </a:prstGeom>
          <a:solidFill>
            <a:srgbClr val="FFFFFF">
              <a:shade val="85000"/>
            </a:srgbClr>
          </a:solidFill>
          <a:ln>
            <a:noFill/>
          </a:ln>
          <a:effectLst>
            <a:glow rad="63500">
              <a:schemeClr val="accent4">
                <a:satMod val="175000"/>
                <a:alpha val="40000"/>
              </a:schemeClr>
            </a:glow>
          </a:effectLst>
        </p:spPr>
      </p:pic>
      <p:sp>
        <p:nvSpPr>
          <p:cNvPr id="5" name="Title 2"/>
          <p:cNvSpPr txBox="1">
            <a:spLocks/>
          </p:cNvSpPr>
          <p:nvPr/>
        </p:nvSpPr>
        <p:spPr>
          <a:xfrm>
            <a:off x="0" y="4542889"/>
            <a:ext cx="8988113" cy="998538"/>
          </a:xfrm>
          <a:prstGeom prst="rect">
            <a:avLst/>
          </a:prstGeom>
        </p:spPr>
        <p:txBody>
          <a:bodyPr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en-US" sz="2200" b="1" dirty="0">
                <a:solidFill>
                  <a:srgbClr val="00B0F0"/>
                </a:solidFill>
                <a:latin typeface="Cambria" panose="02040503050406030204" pitchFamily="18" charset="0"/>
                <a:cs typeface="Andalus" pitchFamily="18" charset="-78"/>
              </a:rPr>
              <a:t>Unacceptable specimen</a:t>
            </a:r>
            <a:r>
              <a:rPr lang="en-US" sz="2200" dirty="0">
                <a:solidFill>
                  <a:srgbClr val="FF0000"/>
                </a:solidFill>
                <a:latin typeface="Cambria" panose="02040503050406030204" pitchFamily="18" charset="0"/>
                <a:cs typeface="Andalus" pitchFamily="18" charset="-78"/>
              </a:rPr>
              <a:t/>
            </a:r>
            <a:br>
              <a:rPr lang="en-US" sz="2200" dirty="0">
                <a:solidFill>
                  <a:srgbClr val="FF0000"/>
                </a:solidFill>
                <a:latin typeface="Cambria" panose="02040503050406030204" pitchFamily="18" charset="0"/>
                <a:cs typeface="Andalus" pitchFamily="18" charset="-78"/>
              </a:rPr>
            </a:br>
            <a:r>
              <a:rPr lang="en-US" sz="2200" dirty="0">
                <a:solidFill>
                  <a:srgbClr val="000000"/>
                </a:solidFill>
                <a:latin typeface="Cambria" panose="02040503050406030204" pitchFamily="18" charset="0"/>
              </a:rPr>
              <a:t>This high-power (400x) view of a sputum specimen shows many squamous cells, each of which has a single nucleus surrounded by a large volume of cytoplasm.</a:t>
            </a:r>
          </a:p>
        </p:txBody>
      </p:sp>
    </p:spTree>
    <p:extLst>
      <p:ext uri="{BB962C8B-B14F-4D97-AF65-F5344CB8AC3E}">
        <p14:creationId xmlns:p14="http://schemas.microsoft.com/office/powerpoint/2010/main" val="412945050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0059" y="4877493"/>
            <a:ext cx="6987347" cy="493712"/>
          </a:xfrm>
        </p:spPr>
        <p:txBody>
          <a:bodyPr>
            <a:noAutofit/>
          </a:bodyPr>
          <a:lstStyle/>
          <a:p>
            <a:pPr algn="ctr" eaLnBrk="1" fontAlgn="auto" hangingPunct="1">
              <a:spcAft>
                <a:spcPts val="0"/>
              </a:spcAft>
              <a:defRPr/>
            </a:pPr>
            <a:r>
              <a:rPr lang="en-US" sz="2200" dirty="0" smtClean="0">
                <a:solidFill>
                  <a:srgbClr val="00B0F0"/>
                </a:solidFill>
                <a:latin typeface="Cambria" panose="02040503050406030204" pitchFamily="18" charset="0"/>
              </a:rPr>
              <a:t>Note:</a:t>
            </a:r>
            <a:r>
              <a:rPr lang="en-US" sz="2200" dirty="0" smtClean="0">
                <a:latin typeface="Cambria" panose="02040503050406030204" pitchFamily="18" charset="0"/>
              </a:rPr>
              <a:t>  </a:t>
            </a:r>
            <a:r>
              <a:rPr lang="en-US" sz="2200" b="0" dirty="0" smtClean="0">
                <a:solidFill>
                  <a:schemeClr val="tx1"/>
                </a:solidFill>
                <a:latin typeface="Cambria" panose="02040503050406030204" pitchFamily="18" charset="0"/>
                <a:ea typeface="+mn-ea"/>
                <a:cs typeface="+mn-cs"/>
              </a:rPr>
              <a:t>the </a:t>
            </a:r>
            <a:r>
              <a:rPr lang="en-US" sz="2200" b="0" dirty="0">
                <a:solidFill>
                  <a:schemeClr val="tx1"/>
                </a:solidFill>
                <a:latin typeface="Cambria" panose="02040503050406030204" pitchFamily="18" charset="0"/>
                <a:ea typeface="+mn-ea"/>
                <a:cs typeface="+mn-cs"/>
              </a:rPr>
              <a:t>numerous polymorphonuclear neutrophils and gram-positive, lancet-shaped diplococci.</a:t>
            </a:r>
          </a:p>
        </p:txBody>
      </p:sp>
      <p:pic>
        <p:nvPicPr>
          <p:cNvPr id="20483" name="Content Placeholder 3"/>
          <p:cNvPicPr>
            <a:picLocks noGrp="1" noChangeAspect="1"/>
          </p:cNvPicPr>
          <p:nvPr>
            <p:ph idx="1"/>
          </p:nvPr>
        </p:nvPicPr>
        <p:blipFill>
          <a:blip r:embed="rId2">
            <a:extLst/>
          </a:blip>
          <a:srcRect/>
          <a:stretch>
            <a:fillRect/>
          </a:stretch>
        </p:blipFill>
        <p:spPr>
          <a:xfrm>
            <a:off x="1259469" y="949482"/>
            <a:ext cx="6767937" cy="3657600"/>
          </a:xfrm>
          <a:prstGeom prst="roundRect">
            <a:avLst>
              <a:gd name="adj" fmla="val 8594"/>
            </a:avLst>
          </a:prstGeom>
          <a:solidFill>
            <a:srgbClr val="FFFFFF">
              <a:shade val="85000"/>
            </a:srgbClr>
          </a:solidFill>
          <a:ln>
            <a:noFill/>
          </a:ln>
          <a:effectLst>
            <a:glow rad="63500">
              <a:schemeClr val="accent4">
                <a:satMod val="175000"/>
                <a:alpha val="40000"/>
              </a:schemeClr>
            </a:glow>
          </a:effectLst>
        </p:spPr>
      </p:pic>
    </p:spTree>
    <p:extLst>
      <p:ext uri="{BB962C8B-B14F-4D97-AF65-F5344CB8AC3E}">
        <p14:creationId xmlns:p14="http://schemas.microsoft.com/office/powerpoint/2010/main" val="415112881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96" y="515334"/>
            <a:ext cx="8229600" cy="927100"/>
          </a:xfrm>
        </p:spPr>
        <p:txBody>
          <a:bodyPr/>
          <a:lstStyle/>
          <a:p>
            <a:r>
              <a:rPr lang="en-US" sz="4800" dirty="0">
                <a:ln w="0"/>
                <a:solidFill>
                  <a:schemeClr val="accent1"/>
                </a:solidFill>
                <a:effectLst>
                  <a:outerShdw blurRad="38100" dist="25400" dir="5400000" algn="ctr" rotWithShape="0">
                    <a:srgbClr val="6E747A">
                      <a:alpha val="43000"/>
                    </a:srgbClr>
                  </a:outerShdw>
                </a:effectLst>
                <a:latin typeface="Cambria" panose="02040503050406030204" pitchFamily="18" charset="0"/>
              </a:rPr>
              <a:t>Acid fast </a:t>
            </a:r>
            <a:r>
              <a:rPr lang="en-US" sz="48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rPr>
              <a:t>stain</a:t>
            </a:r>
            <a:r>
              <a:rPr lang="en-US" sz="40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rPr>
              <a:t/>
            </a:r>
            <a:br>
              <a:rPr lang="en-US" sz="40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rPr>
            </a:br>
            <a:r>
              <a:rPr lang="en-US" sz="40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rPr>
              <a:t>                           </a:t>
            </a:r>
            <a:r>
              <a:rPr lang="en-US" sz="3200" dirty="0" err="1"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cs typeface="Andalus" pitchFamily="18" charset="-78"/>
              </a:rPr>
              <a:t>Ziehl</a:t>
            </a:r>
            <a:r>
              <a:rPr lang="en-US" sz="32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cs typeface="Andalus" pitchFamily="18" charset="-78"/>
              </a:rPr>
              <a:t> </a:t>
            </a:r>
            <a:r>
              <a:rPr lang="en-US" sz="3200" dirty="0" err="1">
                <a:ln w="0"/>
                <a:solidFill>
                  <a:schemeClr val="accent1"/>
                </a:solidFill>
                <a:effectLst>
                  <a:outerShdw blurRad="38100" dist="25400" dir="5400000" algn="ctr" rotWithShape="0">
                    <a:srgbClr val="6E747A">
                      <a:alpha val="43000"/>
                    </a:srgbClr>
                  </a:outerShdw>
                </a:effectLst>
                <a:latin typeface="Cambria" panose="02040503050406030204" pitchFamily="18" charset="0"/>
                <a:cs typeface="Andalus" pitchFamily="18" charset="-78"/>
              </a:rPr>
              <a:t>Neelsen</a:t>
            </a:r>
            <a:r>
              <a:rPr lang="en-US" sz="3200" dirty="0">
                <a:ln w="0"/>
                <a:solidFill>
                  <a:schemeClr val="accent1"/>
                </a:solidFill>
                <a:effectLst>
                  <a:outerShdw blurRad="38100" dist="25400" dir="5400000" algn="ctr" rotWithShape="0">
                    <a:srgbClr val="6E747A">
                      <a:alpha val="43000"/>
                    </a:srgbClr>
                  </a:outerShdw>
                </a:effectLst>
                <a:latin typeface="Cambria" panose="02040503050406030204" pitchFamily="18" charset="0"/>
                <a:cs typeface="Andalus" pitchFamily="18" charset="-78"/>
              </a:rPr>
              <a:t> </a:t>
            </a:r>
            <a:r>
              <a:rPr lang="en-US" sz="32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cs typeface="Andalus" pitchFamily="18" charset="-78"/>
              </a:rPr>
              <a:t>method</a:t>
            </a:r>
            <a:endParaRPr lang="en-US" sz="3200" dirty="0">
              <a:ln w="0"/>
              <a:solidFill>
                <a:schemeClr val="accent1"/>
              </a:solidFill>
              <a:effectLst>
                <a:outerShdw blurRad="38100" dist="25400" dir="5400000" algn="ctr" rotWithShape="0">
                  <a:srgbClr val="6E747A">
                    <a:alpha val="43000"/>
                  </a:srgbClr>
                </a:outerShdw>
              </a:effectLst>
              <a:latin typeface="Cambria"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3888" y="2632815"/>
            <a:ext cx="5815617" cy="2418007"/>
          </a:xfrm>
          <a:prstGeom prst="roundRect">
            <a:avLst>
              <a:gd name="adj" fmla="val 8594"/>
            </a:avLst>
          </a:prstGeom>
          <a:solidFill>
            <a:srgbClr val="FFFFFF">
              <a:shade val="85000"/>
            </a:srgbClr>
          </a:solidFill>
          <a:ln>
            <a:noFill/>
          </a:ln>
          <a:effectLst>
            <a:glow rad="63500">
              <a:schemeClr val="accent4">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59647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36492" y="251138"/>
            <a:ext cx="42839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4000" b="1" dirty="0">
                <a:solidFill>
                  <a:srgbClr val="0000FF"/>
                </a:solidFill>
                <a:latin typeface="Cambria" panose="02040503050406030204" pitchFamily="18" charset="0"/>
              </a:rPr>
              <a:t>Initial Processing</a:t>
            </a:r>
            <a:endParaRPr lang="ar-SA" altLang="en-US" sz="4000" b="1" dirty="0">
              <a:solidFill>
                <a:srgbClr val="0000FF"/>
              </a:solidFill>
              <a:latin typeface="Cambria" panose="02040503050406030204" pitchFamily="18" charset="0"/>
            </a:endParaRPr>
          </a:p>
        </p:txBody>
      </p:sp>
      <p:pic>
        <p:nvPicPr>
          <p:cNvPr id="4"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6334"/>
          <a:stretch/>
        </p:blipFill>
        <p:spPr bwMode="auto">
          <a:xfrm>
            <a:off x="180305" y="1081825"/>
            <a:ext cx="8680360" cy="5597497"/>
          </a:xfrm>
          <a:prstGeom prst="roundRect">
            <a:avLst>
              <a:gd name="adj" fmla="val 8594"/>
            </a:avLst>
          </a:prstGeom>
          <a:solidFill>
            <a:srgbClr val="FFFFFF">
              <a:shade val="85000"/>
            </a:srgbClr>
          </a:solidFill>
          <a:ln>
            <a:noFill/>
          </a:ln>
          <a:effectLst>
            <a:glow rad="63500">
              <a:schemeClr val="accent4">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858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crobiologyinfo.com/wp-content/uploads/2015/11/Colony-Morphology-on-LJ-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14" y="1141973"/>
            <a:ext cx="8365003" cy="504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97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image.slidesharecdn.com/pathologyospe-revisededition-120408101050-phpapp01/95/pathology-ospe-revised-edition-19-728.jpg?cb=1333880534"/>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2052" name="Picture 4" descr="https://image.slidesharecdn.com/pathologyospe-revisededition-120408101050-phpapp01/95/pathology-ospe-revised-edition-19-728.jpg?cb=13338805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56" y="1077602"/>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0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425" y="1423071"/>
            <a:ext cx="8569325" cy="1785104"/>
          </a:xfrm>
          <a:prstGeom prst="rect">
            <a:avLst/>
          </a:prstGeom>
        </p:spPr>
        <p:txBody>
          <a:bodyPr wrap="square">
            <a:spAutoFit/>
          </a:bodyPr>
          <a:lstStyle/>
          <a:p>
            <a:pPr marL="285750" indent="-285750" algn="just" fontAlgn="base">
              <a:spcBef>
                <a:spcPct val="0"/>
              </a:spcBef>
              <a:spcAft>
                <a:spcPct val="0"/>
              </a:spcAft>
              <a:buClr>
                <a:srgbClr val="00B0F0"/>
              </a:buClr>
              <a:buFont typeface="Wingdings" panose="05000000000000000000" pitchFamily="2" charset="2"/>
              <a:buChar char="v"/>
              <a:defRPr/>
            </a:pPr>
            <a:r>
              <a:rPr lang="en-US" sz="2200" dirty="0" smtClean="0">
                <a:solidFill>
                  <a:srgbClr val="000000"/>
                </a:solidFill>
                <a:latin typeface="Cambria" panose="02040503050406030204" pitchFamily="18" charset="0"/>
                <a:cs typeface="Arial" panose="020B0604020202020204" pitchFamily="34" charset="0"/>
              </a:rPr>
              <a:t>An </a:t>
            </a:r>
            <a:r>
              <a:rPr lang="en-US" sz="2200" dirty="0">
                <a:solidFill>
                  <a:srgbClr val="000000"/>
                </a:solidFill>
                <a:latin typeface="Cambria" panose="02040503050406030204" pitchFamily="18" charset="0"/>
                <a:cs typeface="Arial" panose="020B0604020202020204" pitchFamily="34" charset="0"/>
              </a:rPr>
              <a:t>etiological diagnosis of lower respiratory tract infection by microscopic examination and culture with identification and susceptibility test of </a:t>
            </a:r>
            <a:r>
              <a:rPr lang="en-US" sz="2200" dirty="0" smtClean="0">
                <a:solidFill>
                  <a:srgbClr val="000000"/>
                </a:solidFill>
                <a:latin typeface="Cambria" panose="02040503050406030204" pitchFamily="18" charset="0"/>
                <a:cs typeface="Arial" panose="020B0604020202020204" pitchFamily="34" charset="0"/>
              </a:rPr>
              <a:t>the </a:t>
            </a:r>
            <a:r>
              <a:rPr lang="en-US" sz="2200" dirty="0">
                <a:solidFill>
                  <a:srgbClr val="000000"/>
                </a:solidFill>
                <a:latin typeface="Cambria" panose="02040503050406030204" pitchFamily="18" charset="0"/>
                <a:cs typeface="Arial" panose="020B0604020202020204" pitchFamily="34" charset="0"/>
              </a:rPr>
              <a:t>isolated organism.</a:t>
            </a:r>
          </a:p>
          <a:p>
            <a:pPr marL="285750" indent="-285750" algn="just">
              <a:buClr>
                <a:srgbClr val="00B0F0"/>
              </a:buClr>
              <a:buFont typeface="Wingdings" panose="05000000000000000000" pitchFamily="2" charset="2"/>
              <a:buChar char="v"/>
              <a:defRPr/>
            </a:pPr>
            <a:r>
              <a:rPr lang="en-US" sz="2200" dirty="0">
                <a:solidFill>
                  <a:srgbClr val="000000"/>
                </a:solidFill>
                <a:latin typeface="Cambria" panose="02040503050406030204" pitchFamily="18" charset="0"/>
                <a:cs typeface="Arial" panose="020B0604020202020204" pitchFamily="34" charset="0"/>
              </a:rPr>
              <a:t>Sputum is a thick fluid produced in the lungs and in the airways leading to the lungs. </a:t>
            </a:r>
          </a:p>
        </p:txBody>
      </p:sp>
      <p:sp>
        <p:nvSpPr>
          <p:cNvPr id="5" name="Rectangle 4"/>
          <p:cNvSpPr/>
          <p:nvPr/>
        </p:nvSpPr>
        <p:spPr>
          <a:xfrm>
            <a:off x="395288" y="3319171"/>
            <a:ext cx="8569325" cy="2800767"/>
          </a:xfrm>
          <a:prstGeom prst="rect">
            <a:avLst/>
          </a:prstGeom>
        </p:spPr>
        <p:txBody>
          <a:bodyPr>
            <a:spAutoFit/>
          </a:bodyPr>
          <a:lstStyle/>
          <a:p>
            <a:pPr algn="just">
              <a:defRPr/>
            </a:pPr>
            <a:r>
              <a:rPr lang="en-US" sz="2200" b="1" dirty="0">
                <a:solidFill>
                  <a:srgbClr val="00B0F0"/>
                </a:solidFill>
                <a:latin typeface="Cambria" panose="02040503050406030204" pitchFamily="18" charset="0"/>
                <a:cs typeface="Arial" panose="020B0604020202020204" pitchFamily="34" charset="0"/>
              </a:rPr>
              <a:t>Sputum can be:</a:t>
            </a:r>
          </a:p>
          <a:p>
            <a:pPr marL="514350" indent="-514350" algn="just">
              <a:buClr>
                <a:srgbClr val="00B0F0"/>
              </a:buClr>
              <a:buFont typeface="+mj-lt"/>
              <a:buAutoNum type="romanUcPeriod"/>
              <a:defRPr/>
            </a:pPr>
            <a:r>
              <a:rPr lang="en-US" sz="2200" dirty="0">
                <a:solidFill>
                  <a:srgbClr val="000000"/>
                </a:solidFill>
                <a:latin typeface="Cambria" panose="02040503050406030204" pitchFamily="18" charset="0"/>
                <a:cs typeface="Arial" panose="020B0604020202020204" pitchFamily="34" charset="0"/>
              </a:rPr>
              <a:t>Bloody (often found in tuberculosis) (Hemoptysis).</a:t>
            </a:r>
          </a:p>
          <a:p>
            <a:pPr marL="514350" indent="-514350" algn="just">
              <a:buClr>
                <a:srgbClr val="00B0F0"/>
              </a:buClr>
              <a:buFont typeface="+mj-lt"/>
              <a:buAutoNum type="romanUcPeriod"/>
              <a:defRPr/>
            </a:pPr>
            <a:r>
              <a:rPr lang="en-US" sz="2200" dirty="0">
                <a:solidFill>
                  <a:srgbClr val="000000"/>
                </a:solidFill>
                <a:latin typeface="Cambria" panose="02040503050406030204" pitchFamily="18" charset="0"/>
                <a:cs typeface="Arial" panose="020B0604020202020204" pitchFamily="34" charset="0"/>
              </a:rPr>
              <a:t>Rusty colored - usually caused by pneumococcal bacteria (in pneumonia).</a:t>
            </a:r>
          </a:p>
          <a:p>
            <a:pPr marL="514350" indent="-514350" algn="just">
              <a:buClr>
                <a:srgbClr val="00B0F0"/>
              </a:buClr>
              <a:buFont typeface="+mj-lt"/>
              <a:buAutoNum type="romanUcPeriod"/>
              <a:defRPr/>
            </a:pPr>
            <a:r>
              <a:rPr lang="en-US" sz="2200" dirty="0">
                <a:solidFill>
                  <a:srgbClr val="000000"/>
                </a:solidFill>
                <a:latin typeface="Cambria" panose="02040503050406030204" pitchFamily="18" charset="0"/>
                <a:cs typeface="Arial" panose="020B0604020202020204" pitchFamily="34" charset="0"/>
              </a:rPr>
              <a:t>Purulent - containing pus:</a:t>
            </a:r>
          </a:p>
          <a:p>
            <a:pPr marL="914400" lvl="1" indent="-457200" algn="just">
              <a:buClr>
                <a:srgbClr val="00B0F0"/>
              </a:buClr>
              <a:buAutoNum type="alphaLcPeriod"/>
              <a:defRPr/>
            </a:pPr>
            <a:r>
              <a:rPr lang="en-US" sz="2200" dirty="0" smtClean="0">
                <a:solidFill>
                  <a:srgbClr val="000000"/>
                </a:solidFill>
                <a:latin typeface="Cambria" panose="02040503050406030204" pitchFamily="18" charset="0"/>
                <a:cs typeface="Arial" panose="020B0604020202020204" pitchFamily="34" charset="0"/>
              </a:rPr>
              <a:t>a </a:t>
            </a:r>
            <a:r>
              <a:rPr lang="en-US" sz="2200" dirty="0">
                <a:solidFill>
                  <a:srgbClr val="000000"/>
                </a:solidFill>
                <a:latin typeface="Cambria" panose="02040503050406030204" pitchFamily="18" charset="0"/>
                <a:cs typeface="Arial" panose="020B0604020202020204" pitchFamily="34" charset="0"/>
              </a:rPr>
              <a:t>yellow-greenish (</a:t>
            </a:r>
            <a:r>
              <a:rPr lang="en-US" sz="2200" dirty="0" err="1">
                <a:solidFill>
                  <a:srgbClr val="000000"/>
                </a:solidFill>
                <a:latin typeface="Cambria" panose="02040503050406030204" pitchFamily="18" charset="0"/>
                <a:cs typeface="Arial" panose="020B0604020202020204" pitchFamily="34" charset="0"/>
              </a:rPr>
              <a:t>mucopurulent</a:t>
            </a:r>
            <a:r>
              <a:rPr lang="en-US" sz="2200" dirty="0">
                <a:solidFill>
                  <a:srgbClr val="000000"/>
                </a:solidFill>
                <a:latin typeface="Cambria" panose="02040503050406030204" pitchFamily="18" charset="0"/>
                <a:cs typeface="Arial" panose="020B0604020202020204" pitchFamily="34" charset="0"/>
              </a:rPr>
              <a:t>) color</a:t>
            </a:r>
            <a:r>
              <a:rPr lang="en-US" sz="2200" dirty="0" smtClean="0">
                <a:solidFill>
                  <a:srgbClr val="000000"/>
                </a:solidFill>
                <a:latin typeface="Cambria" panose="02040503050406030204" pitchFamily="18" charset="0"/>
                <a:cs typeface="Arial" panose="020B0604020202020204" pitchFamily="34" charset="0"/>
              </a:rPr>
              <a:t>.</a:t>
            </a:r>
          </a:p>
          <a:p>
            <a:pPr marL="914400" lvl="1" indent="-457200" algn="just">
              <a:buClr>
                <a:srgbClr val="00B0F0"/>
              </a:buClr>
              <a:buAutoNum type="alphaLcPeriod"/>
              <a:defRPr/>
            </a:pPr>
            <a:r>
              <a:rPr lang="en-US" sz="2200" dirty="0" smtClean="0">
                <a:solidFill>
                  <a:srgbClr val="000000"/>
                </a:solidFill>
                <a:latin typeface="Cambria" panose="02040503050406030204" pitchFamily="18" charset="0"/>
                <a:cs typeface="Arial" panose="020B0604020202020204" pitchFamily="34" charset="0"/>
              </a:rPr>
              <a:t>a </a:t>
            </a:r>
            <a:r>
              <a:rPr lang="en-US" sz="2200" dirty="0">
                <a:solidFill>
                  <a:srgbClr val="000000"/>
                </a:solidFill>
                <a:latin typeface="Cambria" panose="02040503050406030204" pitchFamily="18" charset="0"/>
                <a:cs typeface="Arial" panose="020B0604020202020204" pitchFamily="34" charset="0"/>
              </a:rPr>
              <a:t>white, milky, or opaque (mucoid</a:t>
            </a:r>
            <a:r>
              <a:rPr lang="en-US" sz="2200" dirty="0" smtClean="0">
                <a:solidFill>
                  <a:srgbClr val="000000"/>
                </a:solidFill>
                <a:latin typeface="Cambria" panose="02040503050406030204" pitchFamily="18" charset="0"/>
                <a:cs typeface="Arial" panose="020B0604020202020204" pitchFamily="34" charset="0"/>
              </a:rPr>
              <a:t>).</a:t>
            </a:r>
            <a:endParaRPr lang="en-US" sz="2200" dirty="0">
              <a:solidFill>
                <a:srgbClr val="000000"/>
              </a:solidFill>
              <a:latin typeface="Cambria" panose="02040503050406030204" pitchFamily="18" charset="0"/>
              <a:cs typeface="Arial" panose="020B0604020202020204" pitchFamily="34" charset="0"/>
            </a:endParaRPr>
          </a:p>
          <a:p>
            <a:pPr marL="514350" indent="-514350" algn="just">
              <a:buClr>
                <a:srgbClr val="00B0F0"/>
              </a:buClr>
              <a:buFont typeface="+mj-lt"/>
              <a:buAutoNum type="romanUcPeriod"/>
              <a:defRPr/>
            </a:pPr>
            <a:r>
              <a:rPr lang="en-US" sz="2200" dirty="0" smtClean="0">
                <a:solidFill>
                  <a:srgbClr val="000000"/>
                </a:solidFill>
                <a:latin typeface="Cambria" panose="02040503050406030204" pitchFamily="18" charset="0"/>
                <a:cs typeface="Arial" panose="020B0604020202020204" pitchFamily="34" charset="0"/>
              </a:rPr>
              <a:t> </a:t>
            </a:r>
            <a:r>
              <a:rPr lang="en-US" sz="2200" dirty="0">
                <a:solidFill>
                  <a:srgbClr val="000000"/>
                </a:solidFill>
                <a:latin typeface="Cambria" panose="02040503050406030204" pitchFamily="18" charset="0"/>
                <a:cs typeface="Arial" panose="020B0604020202020204" pitchFamily="34" charset="0"/>
              </a:rPr>
              <a:t>Foamy white - may come from obstruction or even Edema.</a:t>
            </a:r>
          </a:p>
        </p:txBody>
      </p:sp>
      <p:sp>
        <p:nvSpPr>
          <p:cNvPr id="3" name="Title 2"/>
          <p:cNvSpPr>
            <a:spLocks noGrp="1"/>
          </p:cNvSpPr>
          <p:nvPr>
            <p:ph type="title"/>
          </p:nvPr>
        </p:nvSpPr>
        <p:spPr>
          <a:xfrm>
            <a:off x="395288" y="222407"/>
            <a:ext cx="8229600" cy="927100"/>
          </a:xfrm>
        </p:spPr>
        <p:txBody>
          <a:bodyPr/>
          <a:lstStyle/>
          <a:p>
            <a:r>
              <a:rPr lang="en-US" dirty="0">
                <a:ln w="0"/>
                <a:solidFill>
                  <a:schemeClr val="accent1"/>
                </a:solidFill>
                <a:effectLst>
                  <a:outerShdw blurRad="38100" dist="25400" dir="5400000" algn="ctr" rotWithShape="0">
                    <a:srgbClr val="6E747A">
                      <a:alpha val="43000"/>
                    </a:srgbClr>
                  </a:outerShdw>
                </a:effectLst>
                <a:latin typeface="Cambria" panose="02040503050406030204" pitchFamily="18" charset="0"/>
                <a:cs typeface="Arial" panose="020B0604020202020204" pitchFamily="34" charset="0"/>
              </a:rPr>
              <a:t>Sputum </a:t>
            </a:r>
            <a:r>
              <a:rPr lang="en-US"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cs typeface="Arial" panose="020B0604020202020204" pitchFamily="34" charset="0"/>
              </a:rPr>
              <a:t>Culture</a:t>
            </a:r>
            <a:endParaRPr lang="en-US" dirty="0">
              <a:ln w="0"/>
              <a:solidFill>
                <a:schemeClr val="accent1"/>
              </a:solidFill>
              <a:effectLst>
                <a:outerShdw blurRad="38100" dist="25400" dir="5400000" algn="ctr" rotWithShape="0">
                  <a:srgbClr val="6E747A">
                    <a:alpha val="43000"/>
                  </a:srgbClr>
                </a:outerShdw>
              </a:effectLst>
              <a:latin typeface="Cambria" panose="02040503050406030204" pitchFamily="18" charset="0"/>
            </a:endParaRPr>
          </a:p>
        </p:txBody>
      </p:sp>
    </p:spTree>
    <p:extLst>
      <p:ext uri="{BB962C8B-B14F-4D97-AF65-F5344CB8AC3E}">
        <p14:creationId xmlns:p14="http://schemas.microsoft.com/office/powerpoint/2010/main" val="212026671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mage.slidesharecdn.com/microbiologicdxoftbintstdsfortbcare-currycenter-130418211541-phpapp01/95/tuberculosis-care-istc-training-module-23-638.jpg?cb=13663198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01" y="732635"/>
            <a:ext cx="8158626" cy="612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502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cq.uach.mx/phocadownload/DOCENCIA/MATERIAL-DE-ESTUDIO/micobacterias/diagnostico/middlebrook_7h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30" y="1114078"/>
            <a:ext cx="6943607" cy="465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794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ideplayer.com/4063169/13/images/14/BACTEC+MGIT+960+Culture+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63" y="409806"/>
            <a:ext cx="8597590" cy="644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89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e_ce_img.s3.amazonaws.com/cache/ce_img/media/remote/ce_img/https_ee_channel_images.s3.amazonaws.com/article-figures/14030/article-g01_400_3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36" y="1544028"/>
            <a:ext cx="6499883" cy="53139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85551" y="612195"/>
            <a:ext cx="5827236" cy="646331"/>
          </a:xfrm>
          <a:prstGeom prst="rect">
            <a:avLst/>
          </a:prstGeom>
        </p:spPr>
        <p:txBody>
          <a:bodyPr wrap="none">
            <a:spAutoFit/>
          </a:bodyPr>
          <a:lstStyle/>
          <a:p>
            <a:pPr rtl="1"/>
            <a:r>
              <a:rPr lang="en-US" sz="3600" dirty="0">
                <a:solidFill>
                  <a:srgbClr val="0000FF"/>
                </a:solidFill>
              </a:rPr>
              <a:t>Signal blood culture system</a:t>
            </a:r>
          </a:p>
        </p:txBody>
      </p:sp>
    </p:spTree>
    <p:extLst>
      <p:ext uri="{BB962C8B-B14F-4D97-AF65-F5344CB8AC3E}">
        <p14:creationId xmlns:p14="http://schemas.microsoft.com/office/powerpoint/2010/main" val="2834638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97" y="524106"/>
            <a:ext cx="8113494" cy="6093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676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909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135121"/>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xtLst/>
        </p:spPr>
      </p:pic>
    </p:spTree>
    <p:extLst>
      <p:ext uri="{BB962C8B-B14F-4D97-AF65-F5344CB8AC3E}">
        <p14:creationId xmlns:p14="http://schemas.microsoft.com/office/powerpoint/2010/main" val="172341851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00836"/>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15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23942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66049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967" y="494965"/>
            <a:ext cx="9206851" cy="1107996"/>
          </a:xfrm>
          <a:prstGeom prst="rect">
            <a:avLst/>
          </a:prstGeom>
        </p:spPr>
        <p:txBody>
          <a:bodyPr wrap="square">
            <a:spAutoFit/>
          </a:bodyPr>
          <a:lstStyle/>
          <a:p>
            <a:pPr>
              <a:defRPr/>
            </a:pPr>
            <a:r>
              <a:rPr lang="en-US" sz="2200" b="1" dirty="0">
                <a:solidFill>
                  <a:srgbClr val="00B0F0"/>
                </a:solidFill>
                <a:latin typeface="Cambria" panose="02040503050406030204" pitchFamily="18" charset="0"/>
                <a:cs typeface="Arial" panose="020B0604020202020204" pitchFamily="34" charset="0"/>
              </a:rPr>
              <a:t>Types of specimen</a:t>
            </a:r>
          </a:p>
          <a:p>
            <a:pPr marL="342900" indent="-342900">
              <a:buClr>
                <a:srgbClr val="00B0F0"/>
              </a:buClr>
              <a:buFont typeface="Wingdings" panose="05000000000000000000" pitchFamily="2" charset="2"/>
              <a:buChar char="v"/>
              <a:defRPr/>
            </a:pPr>
            <a:r>
              <a:rPr lang="en-US" sz="2200" dirty="0">
                <a:solidFill>
                  <a:srgbClr val="000000"/>
                </a:solidFill>
                <a:latin typeface="Cambria" panose="02040503050406030204" pitchFamily="18" charset="0"/>
                <a:cs typeface="Arial" panose="020B0604020202020204" pitchFamily="34" charset="0"/>
              </a:rPr>
              <a:t>Expectorated, Transtracheal aspirates, Translaryngeal aspirates, </a:t>
            </a:r>
            <a:r>
              <a:rPr lang="en-US" sz="2200" dirty="0" smtClean="0">
                <a:solidFill>
                  <a:srgbClr val="000000"/>
                </a:solidFill>
                <a:latin typeface="Cambria" panose="02040503050406030204" pitchFamily="18" charset="0"/>
                <a:cs typeface="Arial" panose="020B0604020202020204" pitchFamily="34" charset="0"/>
              </a:rPr>
              <a:t>Bronchoalveolar</a:t>
            </a:r>
            <a:r>
              <a:rPr lang="en-US" sz="2200" dirty="0">
                <a:solidFill>
                  <a:srgbClr val="000000"/>
                </a:solidFill>
                <a:latin typeface="Cambria" panose="02040503050406030204" pitchFamily="18" charset="0"/>
                <a:cs typeface="Arial" panose="020B0604020202020204" pitchFamily="34" charset="0"/>
              </a:rPr>
              <a:t> </a:t>
            </a:r>
            <a:r>
              <a:rPr lang="en-US" sz="2200" dirty="0" smtClean="0">
                <a:solidFill>
                  <a:srgbClr val="000000"/>
                </a:solidFill>
                <a:latin typeface="Cambria" panose="02040503050406030204" pitchFamily="18" charset="0"/>
                <a:cs typeface="Arial" panose="020B0604020202020204" pitchFamily="34" charset="0"/>
              </a:rPr>
              <a:t>Lavage</a:t>
            </a:r>
            <a:r>
              <a:rPr lang="en-US" sz="2200" dirty="0">
                <a:solidFill>
                  <a:srgbClr val="000000"/>
                </a:solidFill>
                <a:latin typeface="Cambria" panose="02040503050406030204" pitchFamily="18" charset="0"/>
                <a:cs typeface="Arial" panose="020B0604020202020204" pitchFamily="34" charset="0"/>
              </a:rPr>
              <a:t>.</a:t>
            </a:r>
          </a:p>
        </p:txBody>
      </p:sp>
      <p:pic>
        <p:nvPicPr>
          <p:cNvPr id="81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9276" y="1888611"/>
            <a:ext cx="2314575" cy="4165600"/>
          </a:xfrm>
          <a:prstGeom prst="roundRect">
            <a:avLst>
              <a:gd name="adj" fmla="val 8594"/>
            </a:avLst>
          </a:prstGeom>
          <a:solidFill>
            <a:srgbClr val="FFFFFF">
              <a:shade val="85000"/>
            </a:srgbClr>
          </a:solidFill>
          <a:ln>
            <a:noFill/>
          </a:ln>
          <a:effectLst>
            <a:glow rad="63500">
              <a:schemeClr val="accent4">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230" y="4240837"/>
            <a:ext cx="2428215" cy="1948064"/>
          </a:xfrm>
          <a:prstGeom prst="roundRect">
            <a:avLst>
              <a:gd name="adj" fmla="val 8594"/>
            </a:avLst>
          </a:prstGeom>
          <a:solidFill>
            <a:srgbClr val="FFFFFF">
              <a:shade val="85000"/>
            </a:srgbClr>
          </a:solidFill>
          <a:ln>
            <a:noFill/>
          </a:ln>
          <a:effectLst>
            <a:glow rad="63500">
              <a:schemeClr val="accent4">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pic>
      <p:pic>
        <p:nvPicPr>
          <p:cNvPr id="819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5230" y="1777642"/>
            <a:ext cx="2428215" cy="2463195"/>
          </a:xfrm>
          <a:prstGeom prst="roundRect">
            <a:avLst>
              <a:gd name="adj" fmla="val 8594"/>
            </a:avLst>
          </a:prstGeom>
          <a:solidFill>
            <a:srgbClr val="FFFFFF">
              <a:shade val="85000"/>
            </a:srgbClr>
          </a:solidFill>
          <a:ln>
            <a:noFill/>
          </a:ln>
          <a:effectLst>
            <a:glow rad="63500">
              <a:schemeClr val="accent4">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pic>
      <p:pic>
        <p:nvPicPr>
          <p:cNvPr id="8198"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85967" y="1888611"/>
            <a:ext cx="2490787" cy="4157662"/>
          </a:xfrm>
          <a:prstGeom prst="roundRect">
            <a:avLst>
              <a:gd name="adj" fmla="val 8594"/>
            </a:avLst>
          </a:prstGeom>
          <a:solidFill>
            <a:srgbClr val="FFFFFF">
              <a:shade val="85000"/>
            </a:srgbClr>
          </a:solidFill>
          <a:ln>
            <a:noFill/>
          </a:ln>
          <a:effectLst>
            <a:glow rad="63500">
              <a:schemeClr val="accent4">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108778"/>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88914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268476"/>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467110"/>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4000" dirty="0">
                <a:ln w="0"/>
                <a:solidFill>
                  <a:schemeClr val="accent1"/>
                </a:solidFill>
                <a:effectLst>
                  <a:outerShdw blurRad="38100" dist="25400" dir="5400000" algn="ctr" rotWithShape="0">
                    <a:srgbClr val="6E747A">
                      <a:alpha val="43000"/>
                    </a:srgbClr>
                  </a:outerShdw>
                </a:effectLst>
                <a:latin typeface="Cambria" panose="02040503050406030204" pitchFamily="18" charset="0"/>
              </a:rPr>
              <a:t>Result </a:t>
            </a:r>
            <a:r>
              <a:rPr lang="en-US" sz="40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rPr>
              <a:t>Reporting of AFS</a:t>
            </a:r>
            <a:endParaRPr lang="ar-SA" sz="4000" dirty="0">
              <a:ln w="0"/>
              <a:solidFill>
                <a:schemeClr val="accent1"/>
              </a:solidFill>
              <a:effectLst>
                <a:outerShdw blurRad="38100" dist="25400" dir="5400000" algn="ctr" rotWithShape="0">
                  <a:srgbClr val="6E747A">
                    <a:alpha val="43000"/>
                  </a:srgbClr>
                </a:outerShdw>
              </a:effectLst>
              <a:latin typeface="Cambria" panose="02040503050406030204" pitchFamily="18" charset="0"/>
            </a:endParaRPr>
          </a:p>
        </p:txBody>
      </p:sp>
      <p:pic>
        <p:nvPicPr>
          <p:cNvPr id="317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92" y="1476375"/>
            <a:ext cx="8133008" cy="4032250"/>
          </a:xfrm>
          <a:prstGeom prst="roundRect">
            <a:avLst>
              <a:gd name="adj" fmla="val 8594"/>
            </a:avLst>
          </a:prstGeom>
          <a:solidFill>
            <a:srgbClr val="FFFFFF">
              <a:shade val="85000"/>
            </a:srgbClr>
          </a:solidFill>
          <a:ln>
            <a:noFill/>
          </a:ln>
          <a:effectLst>
            <a:glow rad="63500">
              <a:schemeClr val="accent4">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pic>
      <p:sp>
        <p:nvSpPr>
          <p:cNvPr id="31748" name="Rectangle 3"/>
          <p:cNvSpPr>
            <a:spLocks noChangeArrowheads="1"/>
          </p:cNvSpPr>
          <p:nvPr/>
        </p:nvSpPr>
        <p:spPr bwMode="auto">
          <a:xfrm>
            <a:off x="735806" y="5547518"/>
            <a:ext cx="2652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dirty="0">
                <a:solidFill>
                  <a:srgbClr val="000000"/>
                </a:solidFill>
                <a:latin typeface="Cambria" panose="02040503050406030204" pitchFamily="18" charset="0"/>
              </a:rPr>
              <a:t>AFB* </a:t>
            </a:r>
            <a:r>
              <a:rPr lang="en-US" altLang="en-US" sz="2000" dirty="0">
                <a:solidFill>
                  <a:srgbClr val="000000"/>
                </a:solidFill>
                <a:latin typeface="Cambria" panose="02040503050406030204" pitchFamily="18" charset="0"/>
              </a:rPr>
              <a:t>Acid Fast Bacilli</a:t>
            </a:r>
            <a:endParaRPr lang="ar-SA" altLang="en-US" sz="240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3335339741"/>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rcRect/>
          <a:stretch>
            <a:fillRect/>
          </a:stretch>
        </p:blipFill>
        <p:spPr bwMode="auto">
          <a:xfrm>
            <a:off x="909901" y="1724268"/>
            <a:ext cx="7113060" cy="4209563"/>
          </a:xfrm>
          <a:prstGeom prst="roundRect">
            <a:avLst>
              <a:gd name="adj" fmla="val 8594"/>
            </a:avLst>
          </a:prstGeom>
          <a:solidFill>
            <a:srgbClr val="FFFFFF">
              <a:shade val="85000"/>
            </a:srgbClr>
          </a:solidFill>
          <a:ln>
            <a:noFill/>
          </a:ln>
          <a:effectLst>
            <a:glow rad="63500">
              <a:schemeClr val="accent4">
                <a:satMod val="175000"/>
                <a:alpha val="40000"/>
              </a:schemeClr>
            </a:glow>
          </a:effectLst>
          <a:extLst/>
        </p:spPr>
      </p:pic>
      <p:cxnSp>
        <p:nvCxnSpPr>
          <p:cNvPr id="4" name="Straight Arrow Connector 3"/>
          <p:cNvCxnSpPr/>
          <p:nvPr/>
        </p:nvCxnSpPr>
        <p:spPr>
          <a:xfrm flipH="1">
            <a:off x="3956050" y="1412875"/>
            <a:ext cx="144463" cy="1584325"/>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32772" name="Rectangle 4"/>
          <p:cNvSpPr>
            <a:spLocks noChangeArrowheads="1"/>
          </p:cNvSpPr>
          <p:nvPr/>
        </p:nvSpPr>
        <p:spPr bwMode="auto">
          <a:xfrm>
            <a:off x="2353304" y="766544"/>
            <a:ext cx="34944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600" b="1" dirty="0">
                <a:solidFill>
                  <a:srgbClr val="00B0F0"/>
                </a:solidFill>
                <a:latin typeface="Cambria" panose="02040503050406030204" pitchFamily="18" charset="0"/>
              </a:rPr>
              <a:t>Acid Fast bacilli</a:t>
            </a:r>
          </a:p>
        </p:txBody>
      </p:sp>
    </p:spTree>
    <p:extLst>
      <p:ext uri="{BB962C8B-B14F-4D97-AF65-F5344CB8AC3E}">
        <p14:creationId xmlns:p14="http://schemas.microsoft.com/office/powerpoint/2010/main" val="557731858"/>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15720" y="170892"/>
            <a:ext cx="8229600" cy="927100"/>
          </a:xfrm>
        </p:spPr>
        <p:txBody>
          <a:bodyPr>
            <a:normAutofit/>
          </a:bodyPr>
          <a:lstStyle/>
          <a:p>
            <a:pPr eaLnBrk="1" hangingPunct="1">
              <a:defRPr/>
            </a:pPr>
            <a:r>
              <a:rPr lang="en-US" sz="40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rPr>
              <a:t>Post specimen processing</a:t>
            </a:r>
          </a:p>
        </p:txBody>
      </p:sp>
      <p:sp>
        <p:nvSpPr>
          <p:cNvPr id="33795" name="Rectangle 2"/>
          <p:cNvSpPr>
            <a:spLocks noChangeArrowheads="1"/>
          </p:cNvSpPr>
          <p:nvPr/>
        </p:nvSpPr>
        <p:spPr bwMode="auto">
          <a:xfrm>
            <a:off x="215720" y="1252538"/>
            <a:ext cx="922449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700" b="1" dirty="0">
                <a:solidFill>
                  <a:srgbClr val="00B0F0"/>
                </a:solidFill>
                <a:latin typeface="Cambria" panose="02040503050406030204" pitchFamily="18" charset="0"/>
                <a:cs typeface="Andalus" panose="02020603050405020304" pitchFamily="18" charset="-78"/>
              </a:rPr>
              <a:t>Interfering factors:</a:t>
            </a:r>
          </a:p>
          <a:p>
            <a:pPr marL="342900" indent="-342900" eaLnBrk="1" fontAlgn="base" hangingPunct="1">
              <a:spcBef>
                <a:spcPct val="0"/>
              </a:spcBef>
              <a:spcAft>
                <a:spcPct val="0"/>
              </a:spcAft>
              <a:buClr>
                <a:srgbClr val="00B0F0"/>
              </a:buClr>
              <a:buFont typeface="Wingdings" panose="05000000000000000000" pitchFamily="2" charset="2"/>
              <a:buChar char="v"/>
            </a:pPr>
            <a:r>
              <a:rPr lang="en-US" altLang="en-US" sz="2200" dirty="0">
                <a:solidFill>
                  <a:srgbClr val="000000"/>
                </a:solidFill>
                <a:latin typeface="Cambria" panose="02040503050406030204" pitchFamily="18" charset="0"/>
              </a:rPr>
              <a:t> Patient on antibiotic therapy.</a:t>
            </a:r>
          </a:p>
          <a:p>
            <a:pPr marL="342900" indent="-342900" eaLnBrk="1" fontAlgn="base" hangingPunct="1">
              <a:spcBef>
                <a:spcPct val="0"/>
              </a:spcBef>
              <a:spcAft>
                <a:spcPct val="0"/>
              </a:spcAft>
              <a:buClr>
                <a:srgbClr val="00B0F0"/>
              </a:buClr>
              <a:buFont typeface="Wingdings" panose="05000000000000000000" pitchFamily="2" charset="2"/>
              <a:buChar char="v"/>
            </a:pPr>
            <a:r>
              <a:rPr lang="en-US" altLang="en-US" sz="2200" dirty="0">
                <a:solidFill>
                  <a:srgbClr val="000000"/>
                </a:solidFill>
                <a:latin typeface="Cambria" panose="02040503050406030204" pitchFamily="18" charset="0"/>
              </a:rPr>
              <a:t> Improper sample collection.</a:t>
            </a:r>
          </a:p>
          <a:p>
            <a:pPr eaLnBrk="1" fontAlgn="base" hangingPunct="1">
              <a:spcBef>
                <a:spcPct val="0"/>
              </a:spcBef>
              <a:spcAft>
                <a:spcPct val="0"/>
              </a:spcAft>
            </a:pPr>
            <a:endParaRPr lang="en-US" altLang="en-US" dirty="0">
              <a:solidFill>
                <a:srgbClr val="000000"/>
              </a:solidFill>
              <a:latin typeface="Cambria" panose="02040503050406030204" pitchFamily="18" charset="0"/>
            </a:endParaRPr>
          </a:p>
          <a:p>
            <a:pPr eaLnBrk="1" fontAlgn="base" hangingPunct="1">
              <a:spcBef>
                <a:spcPct val="0"/>
              </a:spcBef>
              <a:spcAft>
                <a:spcPct val="0"/>
              </a:spcAft>
            </a:pPr>
            <a:r>
              <a:rPr lang="en-US" altLang="en-US" sz="2700" b="1" dirty="0">
                <a:solidFill>
                  <a:srgbClr val="00B0F0"/>
                </a:solidFill>
                <a:latin typeface="Cambria" panose="02040503050406030204" pitchFamily="18" charset="0"/>
                <a:cs typeface="Andalus" panose="02020603050405020304" pitchFamily="18" charset="-78"/>
              </a:rPr>
              <a:t>Result reporting:</a:t>
            </a:r>
          </a:p>
          <a:p>
            <a:pPr marL="342900" indent="-342900" eaLnBrk="1" fontAlgn="base" hangingPunct="1">
              <a:spcBef>
                <a:spcPct val="0"/>
              </a:spcBef>
              <a:spcAft>
                <a:spcPct val="0"/>
              </a:spcAft>
              <a:buClr>
                <a:srgbClr val="00B0F0"/>
              </a:buClr>
              <a:buFont typeface="Wingdings" panose="05000000000000000000" pitchFamily="2" charset="2"/>
              <a:buChar char="v"/>
            </a:pPr>
            <a:r>
              <a:rPr lang="en-US" altLang="en-US" sz="2200" dirty="0">
                <a:solidFill>
                  <a:srgbClr val="000000"/>
                </a:solidFill>
                <a:latin typeface="Cambria" panose="02040503050406030204" pitchFamily="18" charset="0"/>
              </a:rPr>
              <a:t> Report Gram stain and AFS finding as an initial report.</a:t>
            </a:r>
          </a:p>
          <a:p>
            <a:pPr marL="342900" indent="-342900" eaLnBrk="1" fontAlgn="base" hangingPunct="1">
              <a:spcBef>
                <a:spcPct val="0"/>
              </a:spcBef>
              <a:spcAft>
                <a:spcPct val="0"/>
              </a:spcAft>
              <a:buClr>
                <a:srgbClr val="00B0F0"/>
              </a:buClr>
              <a:buFont typeface="Wingdings" panose="05000000000000000000" pitchFamily="2" charset="2"/>
              <a:buChar char="v"/>
            </a:pPr>
            <a:r>
              <a:rPr lang="en-US" altLang="en-US" sz="2200" dirty="0">
                <a:solidFill>
                  <a:srgbClr val="000000"/>
                </a:solidFill>
                <a:latin typeface="Cambria" panose="02040503050406030204" pitchFamily="18" charset="0"/>
              </a:rPr>
              <a:t> Report the isolated and its sensitivity pattern as a final report.</a:t>
            </a:r>
          </a:p>
          <a:p>
            <a:pPr eaLnBrk="1" fontAlgn="base" hangingPunct="1">
              <a:spcBef>
                <a:spcPct val="0"/>
              </a:spcBef>
              <a:spcAft>
                <a:spcPct val="0"/>
              </a:spcAft>
            </a:pPr>
            <a:endParaRPr lang="en-US" altLang="en-US" sz="2700" dirty="0">
              <a:solidFill>
                <a:srgbClr val="FF0000"/>
              </a:solidFill>
              <a:latin typeface="Cambria" panose="02040503050406030204" pitchFamily="18" charset="0"/>
              <a:cs typeface="Andalus" panose="02020603050405020304" pitchFamily="18" charset="-78"/>
            </a:endParaRPr>
          </a:p>
          <a:p>
            <a:pPr eaLnBrk="1" fontAlgn="base" hangingPunct="1">
              <a:spcBef>
                <a:spcPct val="0"/>
              </a:spcBef>
              <a:spcAft>
                <a:spcPct val="0"/>
              </a:spcAft>
            </a:pPr>
            <a:r>
              <a:rPr lang="en-US" altLang="en-US" sz="2700" b="1" dirty="0">
                <a:solidFill>
                  <a:srgbClr val="00B0F0"/>
                </a:solidFill>
                <a:latin typeface="Cambria" panose="02040503050406030204" pitchFamily="18" charset="0"/>
                <a:cs typeface="Andalus" panose="02020603050405020304" pitchFamily="18" charset="-78"/>
              </a:rPr>
              <a:t>Turn around time:</a:t>
            </a:r>
          </a:p>
          <a:p>
            <a:pPr marL="342900" indent="-342900" eaLnBrk="1" fontAlgn="base" hangingPunct="1">
              <a:spcBef>
                <a:spcPct val="0"/>
              </a:spcBef>
              <a:spcAft>
                <a:spcPct val="0"/>
              </a:spcAft>
              <a:buClr>
                <a:srgbClr val="00B0F0"/>
              </a:buClr>
              <a:buFont typeface="Wingdings" panose="05000000000000000000" pitchFamily="2" charset="2"/>
              <a:buChar char="v"/>
            </a:pPr>
            <a:r>
              <a:rPr lang="en-US" altLang="en-US" sz="2200" dirty="0">
                <a:solidFill>
                  <a:srgbClr val="000000"/>
                </a:solidFill>
                <a:latin typeface="Cambria" panose="02040503050406030204" pitchFamily="18" charset="0"/>
              </a:rPr>
              <a:t> Gram stain and AFS results should be available an hour after specimen receipt. </a:t>
            </a:r>
          </a:p>
          <a:p>
            <a:pPr marL="342900" indent="-342900" eaLnBrk="1" fontAlgn="base" hangingPunct="1">
              <a:spcBef>
                <a:spcPct val="0"/>
              </a:spcBef>
              <a:spcAft>
                <a:spcPct val="0"/>
              </a:spcAft>
              <a:buClr>
                <a:srgbClr val="00B0F0"/>
              </a:buClr>
              <a:buFont typeface="Wingdings" panose="05000000000000000000" pitchFamily="2" charset="2"/>
              <a:buChar char="v"/>
            </a:pPr>
            <a:r>
              <a:rPr lang="en-US" altLang="en-US" sz="2200" dirty="0">
                <a:solidFill>
                  <a:srgbClr val="000000"/>
                </a:solidFill>
                <a:latin typeface="Cambria" panose="02040503050406030204" pitchFamily="18" charset="0"/>
              </a:rPr>
              <a:t> Isolation of a possible pathogen can be expected after 2-4 days. </a:t>
            </a:r>
          </a:p>
          <a:p>
            <a:pPr marL="342900" indent="-342900" eaLnBrk="1" fontAlgn="base" hangingPunct="1">
              <a:spcBef>
                <a:spcPct val="0"/>
              </a:spcBef>
              <a:spcAft>
                <a:spcPct val="0"/>
              </a:spcAft>
              <a:buClr>
                <a:srgbClr val="00B0F0"/>
              </a:buClr>
              <a:buFont typeface="Wingdings" panose="05000000000000000000" pitchFamily="2" charset="2"/>
              <a:buChar char="v"/>
            </a:pPr>
            <a:r>
              <a:rPr lang="en-US" altLang="en-US" sz="2200" dirty="0">
                <a:solidFill>
                  <a:srgbClr val="000000"/>
                </a:solidFill>
                <a:latin typeface="Cambria" panose="02040503050406030204" pitchFamily="18" charset="0"/>
              </a:rPr>
              <a:t> Negative culture will be reported out 1-2 days after the receipt of the specimen.</a:t>
            </a:r>
          </a:p>
        </p:txBody>
      </p:sp>
    </p:spTree>
    <p:extLst>
      <p:ext uri="{BB962C8B-B14F-4D97-AF65-F5344CB8AC3E}">
        <p14:creationId xmlns:p14="http://schemas.microsoft.com/office/powerpoint/2010/main" val="10811078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33052" y="1214893"/>
            <a:ext cx="5148572" cy="3513555"/>
          </a:xfrm>
        </p:spPr>
        <p:txBody>
          <a:bodyPr/>
          <a:lstStyle/>
          <a:p>
            <a:pPr algn="ctr" rtl="0">
              <a:defRPr/>
            </a:pPr>
            <a: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Throat swab </a:t>
            </a:r>
            <a:b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br>
            <a: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Culture</a:t>
            </a:r>
            <a:b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b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Sadeq</a:t>
            </a:r>
            <a:r>
              <a:rPr lang="en-US" sz="540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 </a:t>
            </a: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Kaabi</a:t>
            </a:r>
            <a:endParaRPr lang="en-US" sz="5400" b="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endParaRPr>
          </a:p>
        </p:txBody>
      </p:sp>
      <p:sp>
        <p:nvSpPr>
          <p:cNvPr id="2" name="Rounded Rectangle 1"/>
          <p:cNvSpPr/>
          <p:nvPr/>
        </p:nvSpPr>
        <p:spPr bwMode="auto">
          <a:xfrm>
            <a:off x="84221" y="4615771"/>
            <a:ext cx="1472062" cy="84656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algn="ctr" fontAlgn="base">
              <a:spcBef>
                <a:spcPct val="0"/>
              </a:spcBef>
              <a:spcAft>
                <a:spcPct val="0"/>
              </a:spcAft>
            </a:pPr>
            <a:r>
              <a:rPr lang="en-US" dirty="0" smtClean="0">
                <a:solidFill>
                  <a:srgbClr val="000000"/>
                </a:solidFill>
              </a:rPr>
              <a:t>Fourth grade</a:t>
            </a:r>
          </a:p>
          <a:p>
            <a:pPr algn="ctr" fontAlgn="base">
              <a:spcBef>
                <a:spcPct val="0"/>
              </a:spcBef>
              <a:spcAft>
                <a:spcPct val="0"/>
              </a:spcAft>
            </a:pPr>
            <a:r>
              <a:rPr lang="en-US" dirty="0" smtClean="0">
                <a:solidFill>
                  <a:srgbClr val="000000"/>
                </a:solidFill>
              </a:rPr>
              <a:t>First semester</a:t>
            </a:r>
          </a:p>
          <a:p>
            <a:pPr algn="ctr" fontAlgn="base">
              <a:spcBef>
                <a:spcPct val="0"/>
              </a:spcBef>
              <a:spcAft>
                <a:spcPct val="0"/>
              </a:spcAft>
            </a:pPr>
            <a:r>
              <a:rPr lang="en-US" dirty="0" smtClean="0">
                <a:solidFill>
                  <a:srgbClr val="000000"/>
                </a:solidFill>
              </a:rPr>
              <a:t>2018-2019</a:t>
            </a:r>
            <a:endParaRPr lang="ar-SA" dirty="0">
              <a:solidFill>
                <a:srgbClr val="000000"/>
              </a:solidFill>
            </a:endParaRPr>
          </a:p>
        </p:txBody>
      </p:sp>
      <p:sp>
        <p:nvSpPr>
          <p:cNvPr id="7" name="TextBox 6"/>
          <p:cNvSpPr txBox="1"/>
          <p:nvPr/>
        </p:nvSpPr>
        <p:spPr>
          <a:xfrm>
            <a:off x="1043608" y="188640"/>
            <a:ext cx="3816424" cy="584775"/>
          </a:xfrm>
          <a:prstGeom prst="rect">
            <a:avLst/>
          </a:prstGeom>
          <a:noFill/>
        </p:spPr>
        <p:txBody>
          <a:bodyPr wrap="square" rtlCol="1">
            <a:spAutoFit/>
          </a:bodyPr>
          <a:lstStyle/>
          <a:p>
            <a:pPr algn="ctr" eaLnBrk="0" fontAlgn="base" hangingPunct="0">
              <a:spcBef>
                <a:spcPct val="0"/>
              </a:spcBef>
              <a:spcAft>
                <a:spcPct val="0"/>
              </a:spcAft>
            </a:pPr>
            <a:r>
              <a:rPr lang="ar-SA" sz="3200" b="1" dirty="0">
                <a:ln w="0">
                  <a:noFill/>
                </a:ln>
                <a:solidFill>
                  <a:srgbClr val="FF6161"/>
                </a:solidFill>
                <a:effectLst>
                  <a:outerShdw blurRad="38100" dist="25400" dir="5400000" algn="ctr" rotWithShape="0">
                    <a:srgbClr val="6E747A">
                      <a:alpha val="43000"/>
                    </a:srgbClr>
                  </a:outerShdw>
                </a:effectLst>
                <a:latin typeface="DilleniaUPC" panose="02020603050405020304" pitchFamily="18" charset="-34"/>
                <a:cs typeface="Old Antic Decorative" panose="02010400000000000000" pitchFamily="2" charset="-78"/>
              </a:rPr>
              <a:t>بسم الله الرحمن الرحيم</a:t>
            </a:r>
          </a:p>
        </p:txBody>
      </p:sp>
      <p:sp>
        <p:nvSpPr>
          <p:cNvPr id="8" name="Rectangle 7"/>
          <p:cNvSpPr/>
          <p:nvPr/>
        </p:nvSpPr>
        <p:spPr>
          <a:xfrm>
            <a:off x="3093680" y="6248400"/>
            <a:ext cx="6050319" cy="338554"/>
          </a:xfrm>
          <a:prstGeom prst="rect">
            <a:avLst/>
          </a:prstGeom>
        </p:spPr>
        <p:txBody>
          <a:bodyPr wrap="square">
            <a:spAutoFit/>
          </a:bodyPr>
          <a:lstStyle/>
          <a:p>
            <a:pPr fontAlgn="base">
              <a:spcBef>
                <a:spcPct val="0"/>
              </a:spcBef>
              <a:spcAft>
                <a:spcPct val="0"/>
              </a:spcAft>
            </a:pPr>
            <a:r>
              <a:rPr lang="en-US" sz="1600" dirty="0">
                <a:solidFill>
                  <a:srgbClr val="808080">
                    <a:lumMod val="50000"/>
                  </a:srgbClr>
                </a:solidFill>
                <a:latin typeface="Bimini" panose="020B0500000000000000" pitchFamily="34" charset="0"/>
                <a:cs typeface="Arial" charset="0"/>
              </a:rPr>
              <a:t>Diagnostic Medical Microbiology-Laboratory Manual</a:t>
            </a:r>
            <a:endParaRPr lang="ar-SA" sz="1600" dirty="0">
              <a:solidFill>
                <a:srgbClr val="808080">
                  <a:lumMod val="50000"/>
                </a:srgbClr>
              </a:solidFill>
              <a:latin typeface="Bimini" panose="020B0500000000000000" pitchFamily="34" charset="0"/>
              <a:cs typeface="Arial" charset="0"/>
            </a:endParaRPr>
          </a:p>
        </p:txBody>
      </p:sp>
      <p:pic>
        <p:nvPicPr>
          <p:cNvPr id="1026" name="Picture 2" descr="E:\Mustansiriya University\شعار الفر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4" y="2183981"/>
            <a:ext cx="3762375" cy="3933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53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63206"/>
            <a:ext cx="8077200" cy="5154613"/>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2000" dirty="0">
                <a:latin typeface="Arial" pitchFamily="34" charset="0"/>
                <a:cs typeface="Arial" pitchFamily="34" charset="0"/>
              </a:rPr>
              <a:t>A throat swab culture is a laboratory test done to isolate and identify organisms that may cause infection in the throat mainly </a:t>
            </a:r>
            <a:r>
              <a:rPr lang="en-US" sz="2000" dirty="0">
                <a:solidFill>
                  <a:srgbClr val="FF0000"/>
                </a:solidFill>
                <a:latin typeface="Arial" pitchFamily="34" charset="0"/>
                <a:cs typeface="Arial" pitchFamily="34" charset="0"/>
              </a:rPr>
              <a:t>group A beta-hemolytic streptococci.</a:t>
            </a:r>
            <a:endParaRPr lang="en-US" sz="2000" dirty="0">
              <a:latin typeface="Arial" pitchFamily="34" charset="0"/>
              <a:cs typeface="Arial" pitchFamily="34" charset="0"/>
            </a:endParaRPr>
          </a:p>
          <a:p>
            <a:pPr algn="just" fontAlgn="auto">
              <a:spcBef>
                <a:spcPts val="1200"/>
              </a:spcBef>
              <a:spcAft>
                <a:spcPts val="1200"/>
              </a:spcAft>
              <a:defRPr/>
            </a:pPr>
            <a:r>
              <a:rPr lang="en-US" sz="4800" dirty="0">
                <a:solidFill>
                  <a:schemeClr val="tx2"/>
                </a:solidFill>
                <a:latin typeface="Freestyle Script" pitchFamily="66" charset="0"/>
                <a:ea typeface="+mj-ea"/>
                <a:cs typeface="+mj-cs"/>
              </a:rPr>
              <a:t>Collection of Specimen</a:t>
            </a:r>
            <a:endParaRPr lang="en-US" sz="2700" dirty="0">
              <a:solidFill>
                <a:srgbClr val="FF0000"/>
              </a:solidFill>
              <a:latin typeface="Andalus" pitchFamily="18" charset="-78"/>
              <a:cs typeface="Andalus" pitchFamily="18" charset="-78"/>
            </a:endParaRPr>
          </a:p>
          <a:p>
            <a:pPr algn="just" fontAlgn="auto">
              <a:spcBef>
                <a:spcPts val="0"/>
              </a:spcBef>
              <a:spcAft>
                <a:spcPts val="0"/>
              </a:spcAft>
              <a:defRPr/>
            </a:pPr>
            <a:r>
              <a:rPr lang="en-US" sz="2700" dirty="0">
                <a:solidFill>
                  <a:srgbClr val="FF0000"/>
                </a:solidFill>
                <a:latin typeface="Andalus" pitchFamily="18" charset="-78"/>
                <a:cs typeface="Andalus" pitchFamily="18" charset="-78"/>
              </a:rPr>
              <a:t>Who will collect the specimen</a:t>
            </a:r>
          </a:p>
          <a:p>
            <a:pPr marL="457200" indent="-457200" algn="just" fontAlgn="auto">
              <a:spcBef>
                <a:spcPts val="0"/>
              </a:spcBef>
              <a:spcAft>
                <a:spcPts val="1200"/>
              </a:spcAft>
              <a:buFontTx/>
              <a:buBlip>
                <a:blip r:embed="rId2"/>
              </a:buBlip>
              <a:defRPr/>
            </a:pPr>
            <a:r>
              <a:rPr lang="en-US" sz="2000" dirty="0">
                <a:latin typeface="Arial" pitchFamily="34" charset="0"/>
                <a:cs typeface="Arial" pitchFamily="34" charset="0"/>
              </a:rPr>
              <a:t>Physician Or Medical technologist, Microbiologist, experienced nurse</a:t>
            </a:r>
            <a:r>
              <a:rPr lang="en-US" sz="2000" dirty="0">
                <a:latin typeface="+mn-lt"/>
                <a:cs typeface="+mn-cs"/>
              </a:rPr>
              <a:t>. </a:t>
            </a:r>
          </a:p>
          <a:p>
            <a:pPr algn="just" fontAlgn="auto">
              <a:spcBef>
                <a:spcPts val="0"/>
              </a:spcBef>
              <a:spcAft>
                <a:spcPts val="0"/>
              </a:spcAft>
              <a:defRPr/>
            </a:pPr>
            <a:r>
              <a:rPr lang="en-US" sz="2700" dirty="0">
                <a:solidFill>
                  <a:srgbClr val="FF0000"/>
                </a:solidFill>
                <a:latin typeface="Andalus" pitchFamily="18" charset="-78"/>
                <a:cs typeface="Andalus" pitchFamily="18" charset="-78"/>
              </a:rPr>
              <a:t>Type of specimen</a:t>
            </a:r>
            <a:endParaRPr lang="ar-SA" sz="2700" dirty="0">
              <a:solidFill>
                <a:srgbClr val="FF0000"/>
              </a:solidFill>
              <a:latin typeface="Andalus" pitchFamily="18" charset="-78"/>
              <a:cs typeface="Andalus" pitchFamily="18" charset="-78"/>
            </a:endParaRPr>
          </a:p>
          <a:p>
            <a:pPr marL="342900" indent="-342900" algn="just" fontAlgn="auto">
              <a:spcBef>
                <a:spcPts val="0"/>
              </a:spcBef>
              <a:spcAft>
                <a:spcPts val="0"/>
              </a:spcAft>
              <a:buFontTx/>
              <a:buBlip>
                <a:blip r:embed="rId2"/>
              </a:buBlip>
              <a:defRPr/>
            </a:pPr>
            <a:r>
              <a:rPr lang="en-US" sz="2000" dirty="0">
                <a:latin typeface="Arial" pitchFamily="34" charset="0"/>
                <a:cs typeface="Arial" pitchFamily="34" charset="0"/>
              </a:rPr>
              <a:t>Two Swabs from posterior pharynx, tonsils, or other inflamed area.</a:t>
            </a:r>
          </a:p>
          <a:p>
            <a:pPr algn="just" fontAlgn="auto">
              <a:spcBef>
                <a:spcPts val="1200"/>
              </a:spcBef>
              <a:spcAft>
                <a:spcPts val="0"/>
              </a:spcAft>
              <a:defRPr/>
            </a:pPr>
            <a:r>
              <a:rPr lang="en-US" sz="2700" dirty="0">
                <a:solidFill>
                  <a:srgbClr val="FF0000"/>
                </a:solidFill>
                <a:latin typeface="Andalus" pitchFamily="18" charset="-78"/>
                <a:cs typeface="Andalus" pitchFamily="18" charset="-78"/>
              </a:rPr>
              <a:t>Storage</a:t>
            </a:r>
          </a:p>
          <a:p>
            <a:pPr marL="342900" indent="-342900" algn="just" fontAlgn="auto">
              <a:spcBef>
                <a:spcPts val="0"/>
              </a:spcBef>
              <a:spcAft>
                <a:spcPts val="0"/>
              </a:spcAft>
              <a:buFontTx/>
              <a:buBlip>
                <a:blip r:embed="rId2"/>
              </a:buBlip>
              <a:defRPr/>
            </a:pPr>
            <a:r>
              <a:rPr lang="en-US" sz="2000" dirty="0">
                <a:latin typeface="Arial" pitchFamily="34" charset="0"/>
                <a:cs typeface="Arial" pitchFamily="34" charset="0"/>
              </a:rPr>
              <a:t>Maintain specimen swab at room temperature. </a:t>
            </a:r>
          </a:p>
          <a:p>
            <a:pPr algn="just" fontAlgn="auto">
              <a:spcBef>
                <a:spcPts val="0"/>
              </a:spcBef>
              <a:spcAft>
                <a:spcPts val="0"/>
              </a:spcAft>
              <a:defRPr/>
            </a:pPr>
            <a:endParaRPr lang="en-US" sz="2000" dirty="0">
              <a:solidFill>
                <a:srgbClr val="C00000"/>
              </a:solidFill>
              <a:latin typeface="+mn-lt"/>
              <a:cs typeface="+mn-cs"/>
            </a:endParaRPr>
          </a:p>
        </p:txBody>
      </p:sp>
    </p:spTree>
    <p:extLst>
      <p:ext uri="{BB962C8B-B14F-4D97-AF65-F5344CB8AC3E}">
        <p14:creationId xmlns:p14="http://schemas.microsoft.com/office/powerpoint/2010/main" val="3750481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able"/>
          <p:cNvPicPr>
            <a:picLocks noChangeAspect="1"/>
          </p:cNvPicPr>
          <p:nvPr/>
        </p:nvPicPr>
        <p:blipFill>
          <a:blip r:embed="rId2"/>
          <a:stretch>
            <a:fillRect/>
          </a:stretch>
        </p:blipFill>
        <p:spPr>
          <a:xfrm>
            <a:off x="952500" y="1545508"/>
            <a:ext cx="7239000" cy="4802188"/>
          </a:xfrm>
          <a:prstGeom prst="rect">
            <a:avLst/>
          </a:prstGeom>
        </p:spPr>
      </p:pic>
      <p:sp>
        <p:nvSpPr>
          <p:cNvPr id="4" name="Rectangle 3"/>
          <p:cNvSpPr>
            <a:spLocks noChangeArrowheads="1"/>
          </p:cNvSpPr>
          <p:nvPr/>
        </p:nvSpPr>
        <p:spPr bwMode="auto">
          <a:xfrm>
            <a:off x="1714500" y="532606"/>
            <a:ext cx="533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ctr"/>
            <a:r>
              <a:rPr lang="en-US" sz="2400" b="1">
                <a:latin typeface="Tw Cen MT" pitchFamily="34" charset="0"/>
              </a:rPr>
              <a:t>Upper Respiratory Tract Infection</a:t>
            </a:r>
          </a:p>
          <a:p>
            <a:pPr algn="ctr"/>
            <a:r>
              <a:rPr lang="en-US" sz="2400">
                <a:latin typeface="Tw Cen MT" pitchFamily="34" charset="0"/>
              </a:rPr>
              <a:t>Pathogen and Commensals</a:t>
            </a:r>
          </a:p>
        </p:txBody>
      </p:sp>
    </p:spTree>
    <p:extLst>
      <p:ext uri="{BB962C8B-B14F-4D97-AF65-F5344CB8AC3E}">
        <p14:creationId xmlns:p14="http://schemas.microsoft.com/office/powerpoint/2010/main" val="3241397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nvSpPr>
        <p:spPr bwMode="auto">
          <a:xfrm>
            <a:off x="328032" y="537118"/>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l" rtl="1" fontAlgn="base">
              <a:spcBef>
                <a:spcPct val="0"/>
              </a:spcBef>
              <a:spcAft>
                <a:spcPct val="0"/>
              </a:spcAft>
              <a:defRPr sz="4400" kern="1200">
                <a:solidFill>
                  <a:schemeClr val="tx2"/>
                </a:solidFill>
                <a:latin typeface="+mj-lt"/>
                <a:ea typeface="+mj-ea"/>
                <a:cs typeface="+mj-cs"/>
              </a:defRPr>
            </a:lvl1pPr>
            <a:lvl2pPr algn="l" rtl="1" fontAlgn="base">
              <a:spcBef>
                <a:spcPct val="0"/>
              </a:spcBef>
              <a:spcAft>
                <a:spcPct val="0"/>
              </a:spcAft>
              <a:defRPr sz="4400">
                <a:solidFill>
                  <a:schemeClr val="tx2"/>
                </a:solidFill>
                <a:latin typeface="Tw Cen MT" pitchFamily="34" charset="0"/>
              </a:defRPr>
            </a:lvl2pPr>
            <a:lvl3pPr algn="l" rtl="1" fontAlgn="base">
              <a:spcBef>
                <a:spcPct val="0"/>
              </a:spcBef>
              <a:spcAft>
                <a:spcPct val="0"/>
              </a:spcAft>
              <a:defRPr sz="4400">
                <a:solidFill>
                  <a:schemeClr val="tx2"/>
                </a:solidFill>
                <a:latin typeface="Tw Cen MT" pitchFamily="34" charset="0"/>
              </a:defRPr>
            </a:lvl3pPr>
            <a:lvl4pPr algn="l" rtl="1" fontAlgn="base">
              <a:spcBef>
                <a:spcPct val="0"/>
              </a:spcBef>
              <a:spcAft>
                <a:spcPct val="0"/>
              </a:spcAft>
              <a:defRPr sz="4400">
                <a:solidFill>
                  <a:schemeClr val="tx2"/>
                </a:solidFill>
                <a:latin typeface="Tw Cen MT" pitchFamily="34" charset="0"/>
              </a:defRPr>
            </a:lvl4pPr>
            <a:lvl5pPr algn="l" rtl="1" fontAlgn="base">
              <a:spcBef>
                <a:spcPct val="0"/>
              </a:spcBef>
              <a:spcAft>
                <a:spcPct val="0"/>
              </a:spcAft>
              <a:defRPr sz="4400">
                <a:solidFill>
                  <a:schemeClr val="tx2"/>
                </a:solidFill>
                <a:latin typeface="Tw Cen MT" pitchFamily="34" charset="0"/>
              </a:defRPr>
            </a:lvl5pPr>
            <a:lvl6pPr marL="457200" algn="l" rtl="1" fontAlgn="base">
              <a:spcBef>
                <a:spcPct val="0"/>
              </a:spcBef>
              <a:spcAft>
                <a:spcPct val="0"/>
              </a:spcAft>
              <a:defRPr sz="4400">
                <a:solidFill>
                  <a:schemeClr val="tx2"/>
                </a:solidFill>
                <a:latin typeface="Tw Cen MT" pitchFamily="34" charset="0"/>
              </a:defRPr>
            </a:lvl6pPr>
            <a:lvl7pPr marL="914400" algn="l" rtl="1" fontAlgn="base">
              <a:spcBef>
                <a:spcPct val="0"/>
              </a:spcBef>
              <a:spcAft>
                <a:spcPct val="0"/>
              </a:spcAft>
              <a:defRPr sz="4400">
                <a:solidFill>
                  <a:schemeClr val="tx2"/>
                </a:solidFill>
                <a:latin typeface="Tw Cen MT" pitchFamily="34" charset="0"/>
              </a:defRPr>
            </a:lvl7pPr>
            <a:lvl8pPr marL="1371600" algn="l" rtl="1" fontAlgn="base">
              <a:spcBef>
                <a:spcPct val="0"/>
              </a:spcBef>
              <a:spcAft>
                <a:spcPct val="0"/>
              </a:spcAft>
              <a:defRPr sz="4400">
                <a:solidFill>
                  <a:schemeClr val="tx2"/>
                </a:solidFill>
                <a:latin typeface="Tw Cen MT" pitchFamily="34" charset="0"/>
              </a:defRPr>
            </a:lvl8pPr>
            <a:lvl9pPr marL="1828800" algn="l" rtl="1" fontAlgn="base">
              <a:spcBef>
                <a:spcPct val="0"/>
              </a:spcBef>
              <a:spcAft>
                <a:spcPct val="0"/>
              </a:spcAft>
              <a:defRPr sz="4400">
                <a:solidFill>
                  <a:schemeClr val="tx2"/>
                </a:solidFill>
                <a:latin typeface="Tw Cen MT" pitchFamily="34" charset="0"/>
              </a:defRPr>
            </a:lvl9pPr>
          </a:lstStyle>
          <a:p>
            <a:pPr fontAlgn="auto">
              <a:spcAft>
                <a:spcPts val="0"/>
              </a:spcAft>
              <a:defRPr/>
            </a:pPr>
            <a:r>
              <a:rPr lang="en-US" sz="6700" dirty="0">
                <a:latin typeface="Freestyle Script" pitchFamily="66" charset="0"/>
              </a:rPr>
              <a:t>Throat </a:t>
            </a:r>
            <a:r>
              <a:rPr lang="en-US" sz="6700" dirty="0" smtClean="0">
                <a:latin typeface="Freestyle Script" pitchFamily="66" charset="0"/>
              </a:rPr>
              <a:t>Swabs </a:t>
            </a:r>
            <a:r>
              <a:rPr lang="en-US" dirty="0" smtClean="0">
                <a:latin typeface="Freestyle Script" pitchFamily="66" charset="0"/>
              </a:rPr>
              <a:t>collection procedure …</a:t>
            </a:r>
            <a:endParaRPr lang="ar-SA" dirty="0"/>
          </a:p>
        </p:txBody>
      </p:sp>
      <p:sp>
        <p:nvSpPr>
          <p:cNvPr id="4" name="Rectangle 3"/>
          <p:cNvSpPr>
            <a:spLocks noChangeArrowheads="1"/>
          </p:cNvSpPr>
          <p:nvPr/>
        </p:nvSpPr>
        <p:spPr bwMode="auto">
          <a:xfrm>
            <a:off x="457200" y="1475898"/>
            <a:ext cx="8229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marL="514350" indent="-514350" algn="just">
              <a:buClr>
                <a:srgbClr val="FF0000"/>
              </a:buClr>
              <a:buFont typeface="Tw Cen MT" pitchFamily="34" charset="0"/>
              <a:buAutoNum type="romanUcPeriod"/>
            </a:pPr>
            <a:r>
              <a:rPr lang="en-US" sz="2000" dirty="0"/>
              <a:t>Turn the patients face against the light, ask the patient to open his mouth wide and phonate an “ah” gently depress the patients tongue with a tongue blade so that the throat is well exposed and illuminated.</a:t>
            </a:r>
          </a:p>
          <a:p>
            <a:pPr marL="514350" indent="-514350" algn="just">
              <a:buClr>
                <a:srgbClr val="FF0000"/>
              </a:buClr>
              <a:buFont typeface="Tw Cen MT" pitchFamily="34" charset="0"/>
              <a:buAutoNum type="romanUcPeriod"/>
            </a:pPr>
            <a:r>
              <a:rPr lang="en-US" sz="2000" dirty="0"/>
              <a:t>Guide a swab over the tongue into the posterior pharynx.</a:t>
            </a:r>
          </a:p>
          <a:p>
            <a:pPr marL="514350" indent="-514350" algn="just">
              <a:buClr>
                <a:srgbClr val="FF0000"/>
              </a:buClr>
              <a:buFont typeface="Tw Cen MT" pitchFamily="34" charset="0"/>
              <a:buAutoNum type="romanUcPeriod"/>
            </a:pPr>
            <a:r>
              <a:rPr lang="en-US" sz="2000" dirty="0"/>
              <a:t>Rub the swab firmly over the back of the throat, both tonsils and any areas of inflammation, exudation or ulceration. Care should be taken to avoid touching the tongue, cheeks or lips with the swab.</a:t>
            </a:r>
          </a:p>
          <a:p>
            <a:pPr marL="514350" indent="-514350" algn="just">
              <a:buClr>
                <a:srgbClr val="FF0000"/>
              </a:buClr>
              <a:buFont typeface="Tw Cen MT" pitchFamily="34" charset="0"/>
              <a:buAutoNum type="romanUcPeriod"/>
            </a:pPr>
            <a:r>
              <a:rPr lang="en-US" sz="2000" dirty="0"/>
              <a:t>Place the swab in the transport medium and push it down to the bottom.</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388" y="4554129"/>
            <a:ext cx="286702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0388" y="4620457"/>
            <a:ext cx="17526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588" y="4609730"/>
            <a:ext cx="1471613"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51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2345058"/>
              </p:ext>
            </p:extLst>
          </p:nvPr>
        </p:nvGraphicFramePr>
        <p:xfrm>
          <a:off x="306969" y="504327"/>
          <a:ext cx="8628845" cy="4422642"/>
        </p:xfrm>
        <a:graphic>
          <a:graphicData uri="http://schemas.openxmlformats.org/drawingml/2006/table">
            <a:tbl>
              <a:tblPr firstRow="1">
                <a:tableStyleId>{69012ECD-51FC-41F1-AA8D-1B2483CD663E}</a:tableStyleId>
              </a:tblPr>
              <a:tblGrid>
                <a:gridCol w="3738014"/>
                <a:gridCol w="4890831"/>
              </a:tblGrid>
              <a:tr h="1018965">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2698750" algn="l"/>
                          <a:tab pos="5084763" algn="l"/>
                        </a:tabLst>
                      </a:pPr>
                      <a:r>
                        <a:rPr kumimoji="0" lang="en-US" sz="2800" b="1" kern="1200" dirty="0" smtClean="0">
                          <a:effectLst/>
                          <a:latin typeface="Cambria" panose="02040503050406030204" pitchFamily="18" charset="0"/>
                        </a:rPr>
                        <a:t>The common bacterial pathogens</a:t>
                      </a:r>
                      <a:endParaRPr kumimoji="0" lang="en-US" sz="2800" b="1" kern="1200" dirty="0" smtClean="0">
                        <a:solidFill>
                          <a:schemeClr val="tx1"/>
                        </a:solidFill>
                        <a:effectLst/>
                        <a:latin typeface="Cambria" panose="02040503050406030204" pitchFamily="18" charset="0"/>
                        <a:ea typeface="+mn-ea"/>
                        <a:cs typeface="+mn-cs"/>
                      </a:endParaRPr>
                    </a:p>
                  </a:txBody>
                  <a:tcPr marL="68565" marR="68565"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tc>
              </a:tr>
              <a:tr h="432098">
                <a:tc>
                  <a:txBody>
                    <a:bodyPr/>
                    <a:lstStyle/>
                    <a:p>
                      <a:pPr marL="0" marR="0" lvl="0" indent="0" algn="l" defTabSz="914400" rtl="0" eaLnBrk="1" fontAlgn="base" latinLnBrk="0" hangingPunct="1">
                        <a:lnSpc>
                          <a:spcPct val="100000"/>
                        </a:lnSpc>
                        <a:spcBef>
                          <a:spcPts val="300"/>
                        </a:spcBef>
                        <a:spcAft>
                          <a:spcPts val="0"/>
                        </a:spcAft>
                        <a:buClrTx/>
                        <a:buSzTx/>
                        <a:buFontTx/>
                        <a:buNone/>
                        <a:tabLst>
                          <a:tab pos="2698750" algn="l"/>
                          <a:tab pos="5084763" algn="l"/>
                        </a:tabLst>
                      </a:pPr>
                      <a:r>
                        <a:rPr kumimoji="0" lang="en-US" sz="1600" b="1" i="1" kern="1200" dirty="0" smtClean="0">
                          <a:effectLst/>
                          <a:latin typeface="Cambria" panose="02040503050406030204" pitchFamily="18" charset="0"/>
                        </a:rPr>
                        <a:t>Streptococcus pneumoniae</a:t>
                      </a:r>
                      <a:endParaRPr kumimoji="0" lang="en-US" sz="1600" b="1" i="1" kern="1200" dirty="0" smtClean="0">
                        <a:solidFill>
                          <a:schemeClr val="tx1"/>
                        </a:solidFill>
                        <a:effectLst/>
                        <a:latin typeface="Cambria" panose="02040503050406030204" pitchFamily="18" charset="0"/>
                        <a:ea typeface="+mn-ea"/>
                        <a:cs typeface="+mn-cs"/>
                      </a:endParaRPr>
                    </a:p>
                  </a:txBody>
                  <a:tcPr marL="68565" marR="68565"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tab pos="2698750" algn="l"/>
                          <a:tab pos="5084763" algn="l"/>
                        </a:tabLst>
                      </a:pPr>
                      <a:r>
                        <a:rPr kumimoji="0" lang="en-US" sz="1600" b="1" i="1" kern="1200" dirty="0" smtClean="0">
                          <a:effectLst/>
                          <a:latin typeface="Cambria" panose="02040503050406030204" pitchFamily="18" charset="0"/>
                        </a:rPr>
                        <a:t>Haemophilus </a:t>
                      </a:r>
                      <a:r>
                        <a:rPr kumimoji="0" lang="en-US" sz="1600" b="1" i="1" kern="1200" dirty="0" err="1" smtClean="0">
                          <a:effectLst/>
                          <a:latin typeface="Cambria" panose="02040503050406030204" pitchFamily="18" charset="0"/>
                        </a:rPr>
                        <a:t>influenzae</a:t>
                      </a:r>
                      <a:endParaRPr kumimoji="0" lang="en-US" sz="1600" b="1" i="1" kern="1200" dirty="0" smtClean="0">
                        <a:solidFill>
                          <a:schemeClr val="tx1"/>
                        </a:solidFill>
                        <a:effectLst/>
                        <a:latin typeface="Cambria" panose="02040503050406030204" pitchFamily="18" charset="0"/>
                        <a:ea typeface="+mn-ea"/>
                        <a:cs typeface="+mn-cs"/>
                      </a:endParaRPr>
                    </a:p>
                  </a:txBody>
                  <a:tcPr marL="68565" marR="68565"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9849">
                <a:tc>
                  <a:txBody>
                    <a:bodyPr/>
                    <a:lstStyle/>
                    <a:p>
                      <a:pPr marL="0" marR="0" lvl="0" indent="0" algn="l" defTabSz="914400" rtl="0" eaLnBrk="1" fontAlgn="base" latinLnBrk="0" hangingPunct="1">
                        <a:lnSpc>
                          <a:spcPct val="100000"/>
                        </a:lnSpc>
                        <a:spcBef>
                          <a:spcPts val="300"/>
                        </a:spcBef>
                        <a:spcAft>
                          <a:spcPts val="0"/>
                        </a:spcAft>
                        <a:buClrTx/>
                        <a:buSzTx/>
                        <a:buFontTx/>
                        <a:buNone/>
                        <a:tabLst>
                          <a:tab pos="2698750" algn="l"/>
                          <a:tab pos="5084763" algn="l"/>
                        </a:tabLst>
                      </a:pPr>
                      <a:r>
                        <a:rPr kumimoji="0" lang="en-US" sz="1600" b="1" i="1" kern="1200" dirty="0" smtClean="0">
                          <a:effectLst/>
                          <a:latin typeface="Cambria" panose="02040503050406030204" pitchFamily="18" charset="0"/>
                        </a:rPr>
                        <a:t>Staphylococcus </a:t>
                      </a:r>
                      <a:r>
                        <a:rPr kumimoji="0" lang="en-US" sz="1600" b="1" i="1" kern="1200" dirty="0" err="1" smtClean="0">
                          <a:effectLst/>
                          <a:latin typeface="Cambria" panose="02040503050406030204" pitchFamily="18" charset="0"/>
                        </a:rPr>
                        <a:t>aureus</a:t>
                      </a:r>
                      <a:endParaRPr kumimoji="0" lang="en-US" sz="1600" b="1" i="1" kern="1200" dirty="0" smtClean="0">
                        <a:solidFill>
                          <a:schemeClr val="tx1"/>
                        </a:solidFill>
                        <a:effectLst/>
                        <a:latin typeface="Cambria" panose="02040503050406030204" pitchFamily="18" charset="0"/>
                        <a:ea typeface="+mn-ea"/>
                        <a:cs typeface="+mn-cs"/>
                      </a:endParaRPr>
                    </a:p>
                  </a:txBody>
                  <a:tcPr marL="68565" marR="68565"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tab pos="2698750" algn="l"/>
                          <a:tab pos="5084763" algn="l"/>
                        </a:tabLst>
                      </a:pPr>
                      <a:r>
                        <a:rPr kumimoji="0" lang="en-US" sz="1600" b="1" i="1" kern="1200" dirty="0" smtClean="0">
                          <a:effectLst/>
                          <a:latin typeface="Cambria" panose="02040503050406030204" pitchFamily="18" charset="0"/>
                        </a:rPr>
                        <a:t>Klebsiela pneumonia </a:t>
                      </a:r>
                      <a:r>
                        <a:rPr kumimoji="0" lang="en-US" sz="1600" b="0" i="0" kern="1200" dirty="0" smtClean="0">
                          <a:effectLst/>
                          <a:latin typeface="Cambria" panose="02040503050406030204" pitchFamily="18" charset="0"/>
                        </a:rPr>
                        <a:t>and other</a:t>
                      </a:r>
                      <a:r>
                        <a:rPr kumimoji="0" lang="en-US" sz="1600" b="1" i="1" kern="1200" baseline="0" dirty="0" smtClean="0">
                          <a:effectLst/>
                          <a:latin typeface="Cambria" panose="02040503050406030204" pitchFamily="18" charset="0"/>
                        </a:rPr>
                        <a:t> </a:t>
                      </a:r>
                      <a:r>
                        <a:rPr kumimoji="0" lang="en-US" sz="1600" b="1" i="1" kern="1200" dirty="0" smtClean="0">
                          <a:effectLst/>
                          <a:latin typeface="Cambria" panose="02040503050406030204" pitchFamily="18" charset="0"/>
                        </a:rPr>
                        <a:t>Enterobacteriaceae </a:t>
                      </a:r>
                      <a:endParaRPr kumimoji="0" lang="en-US" sz="1600" b="1" i="1" kern="1200" dirty="0" smtClean="0">
                        <a:solidFill>
                          <a:schemeClr val="tx1"/>
                        </a:solidFill>
                        <a:effectLst/>
                        <a:latin typeface="Cambria" panose="02040503050406030204" pitchFamily="18" charset="0"/>
                        <a:ea typeface="+mn-ea"/>
                        <a:cs typeface="+mn-cs"/>
                      </a:endParaRPr>
                    </a:p>
                  </a:txBody>
                  <a:tcPr marL="68565" marR="68565"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399">
                <a:tc>
                  <a:txBody>
                    <a:bodyPr/>
                    <a:lstStyle/>
                    <a:p>
                      <a:pPr marL="0" marR="0" lvl="0" indent="0" algn="l" defTabSz="914400" rtl="0" eaLnBrk="1" fontAlgn="base" latinLnBrk="0" hangingPunct="1">
                        <a:lnSpc>
                          <a:spcPct val="100000"/>
                        </a:lnSpc>
                        <a:spcBef>
                          <a:spcPts val="300"/>
                        </a:spcBef>
                        <a:spcAft>
                          <a:spcPts val="0"/>
                        </a:spcAft>
                        <a:buClrTx/>
                        <a:buSzTx/>
                        <a:buFontTx/>
                        <a:buNone/>
                        <a:tabLst>
                          <a:tab pos="2698750" algn="l"/>
                          <a:tab pos="5084763" algn="l"/>
                        </a:tabLst>
                      </a:pPr>
                      <a:r>
                        <a:rPr kumimoji="0" lang="en-US" sz="1600" b="1" i="1" kern="1200" dirty="0" smtClean="0">
                          <a:effectLst/>
                          <a:latin typeface="Cambria" panose="02040503050406030204" pitchFamily="18" charset="0"/>
                        </a:rPr>
                        <a:t>Moraxella </a:t>
                      </a:r>
                      <a:r>
                        <a:rPr kumimoji="0" lang="en-US" sz="1600" b="1" i="1" kern="1200" dirty="0" err="1" smtClean="0">
                          <a:effectLst/>
                          <a:latin typeface="Cambria" panose="02040503050406030204" pitchFamily="18" charset="0"/>
                        </a:rPr>
                        <a:t>catarrhalis</a:t>
                      </a:r>
                      <a:endParaRPr kumimoji="0" lang="en-US" sz="1600" b="1" i="1" kern="1200" dirty="0" smtClean="0">
                        <a:solidFill>
                          <a:schemeClr val="tx1"/>
                        </a:solidFill>
                        <a:effectLst/>
                        <a:latin typeface="Cambria" panose="02040503050406030204" pitchFamily="18" charset="0"/>
                        <a:ea typeface="+mn-ea"/>
                        <a:cs typeface="+mn-cs"/>
                      </a:endParaRPr>
                    </a:p>
                  </a:txBody>
                  <a:tcPr marL="68565" marR="68565"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tab pos="2698750" algn="l"/>
                          <a:tab pos="5084763" algn="l"/>
                        </a:tabLst>
                      </a:pPr>
                      <a:r>
                        <a:rPr kumimoji="0" lang="en-US" sz="1600" b="1" i="1" kern="1200" dirty="0" smtClean="0">
                          <a:effectLst/>
                          <a:latin typeface="Times New Roman" pitchFamily="18" charset="0"/>
                          <a:cs typeface="Times New Roman" pitchFamily="18" charset="0"/>
                        </a:rPr>
                        <a:t>Mycobacterium</a:t>
                      </a:r>
                      <a:r>
                        <a:rPr kumimoji="0" lang="en-US" sz="1600" b="1" i="1" kern="1200" baseline="0" dirty="0" smtClean="0">
                          <a:effectLst/>
                          <a:latin typeface="Times New Roman" pitchFamily="18" charset="0"/>
                          <a:cs typeface="Times New Roman" pitchFamily="18" charset="0"/>
                        </a:rPr>
                        <a:t> tuberculosis, </a:t>
                      </a:r>
                      <a:r>
                        <a:rPr kumimoji="0" lang="en-US" sz="1600" b="1" i="0" kern="1200" baseline="0" dirty="0" smtClean="0">
                          <a:effectLst/>
                          <a:latin typeface="Times New Roman" pitchFamily="18" charset="0"/>
                          <a:cs typeface="Times New Roman" pitchFamily="18" charset="0"/>
                        </a:rPr>
                        <a:t>and </a:t>
                      </a:r>
                      <a:r>
                        <a:rPr kumimoji="0" lang="en-US" sz="1600" b="1" i="0" kern="1200" baseline="0" dirty="0" err="1" smtClean="0">
                          <a:effectLst/>
                          <a:latin typeface="Times New Roman" pitchFamily="18" charset="0"/>
                          <a:cs typeface="Times New Roman" pitchFamily="18" charset="0"/>
                        </a:rPr>
                        <a:t>nontuberculous</a:t>
                      </a:r>
                      <a:r>
                        <a:rPr kumimoji="0" lang="en-US" sz="1600" b="1" i="0" kern="1200" baseline="0" dirty="0" smtClean="0">
                          <a:effectLst/>
                          <a:latin typeface="Times New Roman" pitchFamily="18" charset="0"/>
                          <a:cs typeface="Times New Roman" pitchFamily="18" charset="0"/>
                        </a:rPr>
                        <a:t> </a:t>
                      </a:r>
                      <a:r>
                        <a:rPr kumimoji="0" lang="en-US" sz="1600" b="1" i="0" kern="1200" baseline="0" dirty="0" err="1" smtClean="0">
                          <a:effectLst/>
                          <a:latin typeface="Times New Roman" pitchFamily="18" charset="0"/>
                          <a:cs typeface="Times New Roman" pitchFamily="18" charset="0"/>
                        </a:rPr>
                        <a:t>mycobacerial</a:t>
                      </a:r>
                      <a:r>
                        <a:rPr kumimoji="0" lang="en-US" sz="1600" b="1" i="0" kern="1200" baseline="0" dirty="0" smtClean="0">
                          <a:effectLst/>
                          <a:latin typeface="Times New Roman" pitchFamily="18" charset="0"/>
                          <a:cs typeface="Times New Roman" pitchFamily="18" charset="0"/>
                        </a:rPr>
                        <a:t> lung disease  ( NTM) like </a:t>
                      </a:r>
                      <a:r>
                        <a:rPr lang="en-US" sz="1600" b="1" i="1" dirty="0" smtClean="0">
                          <a:latin typeface="Times New Roman" pitchFamily="18" charset="0"/>
                          <a:cs typeface="Times New Roman" pitchFamily="18" charset="0"/>
                        </a:rPr>
                        <a:t>Mycobacterium </a:t>
                      </a:r>
                      <a:r>
                        <a:rPr lang="en-US" sz="1600" b="1" i="1" dirty="0" err="1" smtClean="0">
                          <a:latin typeface="Times New Roman" pitchFamily="18" charset="0"/>
                          <a:cs typeface="Times New Roman" pitchFamily="18" charset="0"/>
                        </a:rPr>
                        <a:t>avium</a:t>
                      </a:r>
                      <a:r>
                        <a:rPr lang="en-US" sz="1600" b="1" i="1" dirty="0" smtClean="0">
                          <a:latin typeface="Times New Roman" pitchFamily="18" charset="0"/>
                          <a:cs typeface="Times New Roman" pitchFamily="18" charset="0"/>
                        </a:rPr>
                        <a:t> complex</a:t>
                      </a:r>
                      <a:r>
                        <a:rPr lang="en-US" sz="1600" b="1" dirty="0" smtClean="0">
                          <a:latin typeface="Times New Roman" pitchFamily="18" charset="0"/>
                          <a:cs typeface="Times New Roman" pitchFamily="18" charset="0"/>
                        </a:rPr>
                        <a:t> (MAC), </a:t>
                      </a:r>
                      <a:r>
                        <a:rPr lang="en-US" sz="1600" b="1" i="1" dirty="0" smtClean="0">
                          <a:latin typeface="Times New Roman" pitchFamily="18" charset="0"/>
                          <a:cs typeface="Times New Roman" pitchFamily="18" charset="0"/>
                        </a:rPr>
                        <a:t>Mycobacterium </a:t>
                      </a:r>
                      <a:r>
                        <a:rPr lang="en-US" sz="1600" b="1" i="1" dirty="0" err="1" smtClean="0">
                          <a:latin typeface="Times New Roman" pitchFamily="18" charset="0"/>
                          <a:cs typeface="Times New Roman" pitchFamily="18" charset="0"/>
                        </a:rPr>
                        <a:t>kansasii</a:t>
                      </a:r>
                      <a:r>
                        <a:rPr lang="en-US" sz="1600" b="1" dirty="0" smtClean="0">
                          <a:latin typeface="Times New Roman" pitchFamily="18" charset="0"/>
                          <a:cs typeface="Times New Roman" pitchFamily="18" charset="0"/>
                        </a:rPr>
                        <a:t>, and </a:t>
                      </a:r>
                      <a:r>
                        <a:rPr lang="en-US" sz="1600" b="1" i="1" dirty="0" smtClean="0">
                          <a:latin typeface="Times New Roman" pitchFamily="18" charset="0"/>
                          <a:cs typeface="Times New Roman" pitchFamily="18" charset="0"/>
                        </a:rPr>
                        <a:t>Mycobacterium </a:t>
                      </a:r>
                      <a:r>
                        <a:rPr lang="en-US" sz="1600" b="1" i="1" dirty="0" err="1" smtClean="0">
                          <a:latin typeface="Times New Roman" pitchFamily="18" charset="0"/>
                          <a:cs typeface="Times New Roman" pitchFamily="18" charset="0"/>
                        </a:rPr>
                        <a:t>abscessus</a:t>
                      </a:r>
                      <a:r>
                        <a:rPr lang="en-US" sz="1600" b="1" i="1" dirty="0" smtClean="0">
                          <a:latin typeface="Times New Roman" pitchFamily="18" charset="0"/>
                          <a:cs typeface="Times New Roman" pitchFamily="18" charset="0"/>
                        </a:rPr>
                        <a:t>. </a:t>
                      </a:r>
                      <a:r>
                        <a:rPr lang="en-US" sz="1600" b="1" i="0" dirty="0" smtClean="0">
                          <a:latin typeface="Times New Roman" pitchFamily="18" charset="0"/>
                          <a:cs typeface="Times New Roman" pitchFamily="18" charset="0"/>
                        </a:rPr>
                        <a:t>(there are 150 of NTM)</a:t>
                      </a:r>
                      <a:endParaRPr kumimoji="0" lang="en-US" sz="1600" b="1" i="0" kern="1200" dirty="0" smtClean="0">
                        <a:solidFill>
                          <a:schemeClr val="tx1"/>
                        </a:solidFill>
                        <a:effectLst/>
                        <a:latin typeface="Times New Roman" pitchFamily="18" charset="0"/>
                        <a:ea typeface="+mn-ea"/>
                        <a:cs typeface="Times New Roman" pitchFamily="18" charset="0"/>
                      </a:endParaRPr>
                    </a:p>
                  </a:txBody>
                  <a:tcPr marL="68565" marR="68565"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469">
                <a:tc>
                  <a:txBody>
                    <a:bodyPr/>
                    <a:lstStyle/>
                    <a:p>
                      <a:pPr marL="0" marR="0" lvl="0" indent="0" algn="l" defTabSz="914400" rtl="0" eaLnBrk="1" fontAlgn="base" latinLnBrk="0" hangingPunct="1">
                        <a:lnSpc>
                          <a:spcPct val="100000"/>
                        </a:lnSpc>
                        <a:spcBef>
                          <a:spcPts val="300"/>
                        </a:spcBef>
                        <a:spcAft>
                          <a:spcPts val="0"/>
                        </a:spcAft>
                        <a:buClrTx/>
                        <a:buSzTx/>
                        <a:buFontTx/>
                        <a:buNone/>
                        <a:tabLst>
                          <a:tab pos="2698750" algn="l"/>
                          <a:tab pos="5084763" algn="l"/>
                        </a:tabLst>
                      </a:pPr>
                      <a:r>
                        <a:rPr kumimoji="0" lang="en-US" sz="1600" b="1" i="1" kern="1200" dirty="0" smtClean="0">
                          <a:effectLst/>
                          <a:latin typeface="Cambria" panose="02040503050406030204" pitchFamily="18" charset="0"/>
                        </a:rPr>
                        <a:t>Fusobacterium </a:t>
                      </a:r>
                      <a:r>
                        <a:rPr kumimoji="0" lang="en-US" sz="1600" b="1" i="1" kern="1200" dirty="0" err="1" smtClean="0">
                          <a:effectLst/>
                          <a:latin typeface="Cambria" panose="02040503050406030204" pitchFamily="18" charset="0"/>
                        </a:rPr>
                        <a:t>spp</a:t>
                      </a:r>
                      <a:r>
                        <a:rPr kumimoji="0" lang="en-US" sz="1600" b="1" i="1" kern="1200" dirty="0" smtClean="0">
                          <a:effectLst/>
                          <a:latin typeface="Cambria" panose="02040503050406030204" pitchFamily="18" charset="0"/>
                        </a:rPr>
                        <a:t> </a:t>
                      </a:r>
                    </a:p>
                    <a:p>
                      <a:pPr marL="0" marR="0" lvl="0" indent="0" algn="l" defTabSz="914400" rtl="0" eaLnBrk="1" fontAlgn="base" latinLnBrk="0" hangingPunct="1">
                        <a:lnSpc>
                          <a:spcPct val="100000"/>
                        </a:lnSpc>
                        <a:spcBef>
                          <a:spcPts val="300"/>
                        </a:spcBef>
                        <a:spcAft>
                          <a:spcPts val="0"/>
                        </a:spcAft>
                        <a:buClrTx/>
                        <a:buSzTx/>
                        <a:buFontTx/>
                        <a:buNone/>
                        <a:tabLst>
                          <a:tab pos="2698750" algn="l"/>
                          <a:tab pos="5084763" algn="l"/>
                        </a:tabLst>
                      </a:pPr>
                      <a:r>
                        <a:rPr kumimoji="0" lang="en-US" sz="1600" b="1" i="1" kern="1200" dirty="0" smtClean="0">
                          <a:solidFill>
                            <a:schemeClr val="tx1"/>
                          </a:solidFill>
                          <a:effectLst/>
                          <a:latin typeface="Cambria" panose="02040503050406030204" pitchFamily="18" charset="0"/>
                          <a:ea typeface="+mn-ea"/>
                          <a:cs typeface="+mn-cs"/>
                        </a:rPr>
                        <a:t>(F.</a:t>
                      </a:r>
                      <a:r>
                        <a:rPr kumimoji="0" lang="en-US" sz="1600" b="1" i="1" kern="1200" baseline="0" dirty="0" smtClean="0">
                          <a:solidFill>
                            <a:schemeClr val="tx1"/>
                          </a:solidFill>
                          <a:effectLst/>
                          <a:latin typeface="Cambria" panose="02040503050406030204" pitchFamily="18" charset="0"/>
                          <a:ea typeface="+mn-ea"/>
                          <a:cs typeface="+mn-cs"/>
                        </a:rPr>
                        <a:t> nucleatum, F. necrophorum )</a:t>
                      </a:r>
                      <a:endParaRPr kumimoji="0" lang="en-US" sz="1600" b="1" i="1" kern="1200" dirty="0" smtClean="0">
                        <a:solidFill>
                          <a:schemeClr val="tx1"/>
                        </a:solidFill>
                        <a:effectLst/>
                        <a:latin typeface="Cambria" panose="02040503050406030204" pitchFamily="18" charset="0"/>
                        <a:ea typeface="+mn-ea"/>
                        <a:cs typeface="+mn-cs"/>
                      </a:endParaRPr>
                    </a:p>
                  </a:txBody>
                  <a:tcPr marL="68565" marR="68565"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tab pos="2698750" algn="l"/>
                          <a:tab pos="5084763" algn="l"/>
                        </a:tabLst>
                      </a:pPr>
                      <a:r>
                        <a:rPr kumimoji="0" lang="en-US" sz="1600" b="1" i="1" kern="1200" dirty="0" err="1" smtClean="0">
                          <a:effectLst/>
                          <a:latin typeface="Cambria" panose="02040503050406030204" pitchFamily="18" charset="0"/>
                        </a:rPr>
                        <a:t>Bordetella</a:t>
                      </a:r>
                      <a:r>
                        <a:rPr kumimoji="0" lang="en-US" sz="1600" b="1" i="1" kern="1200" dirty="0" smtClean="0">
                          <a:effectLst/>
                          <a:latin typeface="Cambria" panose="02040503050406030204" pitchFamily="18" charset="0"/>
                        </a:rPr>
                        <a:t> </a:t>
                      </a:r>
                      <a:r>
                        <a:rPr kumimoji="0" lang="en-US" sz="1600" b="1" i="1" kern="1200" dirty="0" err="1" smtClean="0">
                          <a:effectLst/>
                          <a:latin typeface="Cambria" panose="02040503050406030204" pitchFamily="18" charset="0"/>
                        </a:rPr>
                        <a:t>spp</a:t>
                      </a:r>
                      <a:endParaRPr kumimoji="0" lang="en-US" sz="1600" b="1" i="1" kern="1200" dirty="0" smtClean="0">
                        <a:solidFill>
                          <a:schemeClr val="tx1"/>
                        </a:solidFill>
                        <a:effectLst/>
                        <a:latin typeface="Cambria" panose="02040503050406030204" pitchFamily="18" charset="0"/>
                        <a:ea typeface="+mn-ea"/>
                        <a:cs typeface="+mn-cs"/>
                      </a:endParaRPr>
                    </a:p>
                  </a:txBody>
                  <a:tcPr marL="68565" marR="68565"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3264">
                <a:tc>
                  <a:txBody>
                    <a:bodyPr/>
                    <a:lstStyle/>
                    <a:p>
                      <a:pPr marL="0" marR="0" lvl="0" indent="0" algn="l" defTabSz="914400" rtl="0" eaLnBrk="1" fontAlgn="base" latinLnBrk="0" hangingPunct="1">
                        <a:lnSpc>
                          <a:spcPct val="100000"/>
                        </a:lnSpc>
                        <a:spcBef>
                          <a:spcPts val="300"/>
                        </a:spcBef>
                        <a:spcAft>
                          <a:spcPts val="0"/>
                        </a:spcAft>
                        <a:buClrTx/>
                        <a:buSzTx/>
                        <a:buFontTx/>
                        <a:buNone/>
                        <a:tabLst>
                          <a:tab pos="2698750" algn="l"/>
                          <a:tab pos="5084763" algn="l"/>
                        </a:tabLst>
                      </a:pPr>
                      <a:r>
                        <a:rPr kumimoji="0" lang="en-US" sz="1600" b="1" i="1" kern="1200" dirty="0" smtClean="0">
                          <a:effectLst/>
                          <a:latin typeface="Cambria" panose="02040503050406030204" pitchFamily="18" charset="0"/>
                        </a:rPr>
                        <a:t>Pseudomonas </a:t>
                      </a:r>
                      <a:r>
                        <a:rPr kumimoji="0" lang="en-US" sz="1600" b="1" i="1" kern="1200" dirty="0" err="1" smtClean="0">
                          <a:effectLst/>
                          <a:latin typeface="Cambria" panose="02040503050406030204" pitchFamily="18" charset="0"/>
                        </a:rPr>
                        <a:t>spp</a:t>
                      </a:r>
                      <a:endParaRPr kumimoji="0" lang="en-US" sz="1600" b="1" i="1" kern="1200" dirty="0" smtClean="0">
                        <a:solidFill>
                          <a:schemeClr val="tx1"/>
                        </a:solidFill>
                        <a:effectLst/>
                        <a:latin typeface="Cambria" panose="02040503050406030204" pitchFamily="18" charset="0"/>
                        <a:ea typeface="+mn-ea"/>
                        <a:cs typeface="+mn-cs"/>
                      </a:endParaRPr>
                    </a:p>
                  </a:txBody>
                  <a:tcPr marL="68565" marR="68565"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tab pos="2698750" algn="l"/>
                          <a:tab pos="5084763" algn="l"/>
                        </a:tabLst>
                      </a:pPr>
                      <a:r>
                        <a:rPr kumimoji="0" lang="en-US" sz="1600" b="1" i="1" kern="1200" dirty="0" smtClean="0">
                          <a:effectLst/>
                          <a:latin typeface="Cambria" panose="02040503050406030204" pitchFamily="18" charset="0"/>
                        </a:rPr>
                        <a:t>Legionella spp.</a:t>
                      </a:r>
                      <a:endParaRPr kumimoji="0" lang="en-US" sz="1600" b="1" i="1" kern="1200" dirty="0" smtClean="0">
                        <a:solidFill>
                          <a:schemeClr val="tx1"/>
                        </a:solidFill>
                        <a:effectLst/>
                        <a:latin typeface="Cambria" panose="02040503050406030204" pitchFamily="18" charset="0"/>
                        <a:ea typeface="+mn-ea"/>
                        <a:cs typeface="+mn-cs"/>
                      </a:endParaRPr>
                    </a:p>
                  </a:txBody>
                  <a:tcPr marL="68565" marR="68565"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3486">
                <a:tc>
                  <a:txBody>
                    <a:bodyPr/>
                    <a:lstStyle/>
                    <a:p>
                      <a:pPr marL="0" marR="0" lvl="0" indent="0" algn="l" defTabSz="914400" rtl="0" eaLnBrk="1" fontAlgn="base" latinLnBrk="0" hangingPunct="1">
                        <a:lnSpc>
                          <a:spcPct val="100000"/>
                        </a:lnSpc>
                        <a:spcBef>
                          <a:spcPts val="300"/>
                        </a:spcBef>
                        <a:spcAft>
                          <a:spcPts val="0"/>
                        </a:spcAft>
                        <a:buClrTx/>
                        <a:buSzTx/>
                        <a:buFontTx/>
                        <a:buNone/>
                        <a:tabLst>
                          <a:tab pos="2698750" algn="l"/>
                          <a:tab pos="5084763" algn="l"/>
                        </a:tabLst>
                      </a:pPr>
                      <a:r>
                        <a:rPr kumimoji="0" lang="en-US" sz="1600" b="1" i="1" kern="1200" dirty="0" smtClean="0">
                          <a:effectLst/>
                          <a:latin typeface="Cambria" panose="02040503050406030204" pitchFamily="18" charset="0"/>
                        </a:rPr>
                        <a:t>Chlamydia pneumoniae</a:t>
                      </a:r>
                      <a:endParaRPr kumimoji="0" lang="en-US" sz="1600" b="1" i="1" kern="1200" dirty="0" smtClean="0">
                        <a:solidFill>
                          <a:schemeClr val="tx1"/>
                        </a:solidFill>
                        <a:effectLst/>
                        <a:latin typeface="Cambria" panose="02040503050406030204" pitchFamily="18" charset="0"/>
                        <a:ea typeface="+mn-ea"/>
                        <a:cs typeface="+mn-cs"/>
                      </a:endParaRPr>
                    </a:p>
                  </a:txBody>
                  <a:tcPr marL="68565" marR="68565"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tab pos="2698750" algn="l"/>
                          <a:tab pos="5084763" algn="l"/>
                        </a:tabLst>
                      </a:pPr>
                      <a:endParaRPr kumimoji="0" lang="ar-SA" sz="1600" b="1" i="1" kern="1200" dirty="0" smtClean="0">
                        <a:solidFill>
                          <a:schemeClr val="tx1"/>
                        </a:solidFill>
                        <a:effectLst/>
                        <a:latin typeface="Cambria" panose="02040503050406030204" pitchFamily="18" charset="0"/>
                        <a:ea typeface="+mn-ea"/>
                        <a:cs typeface="+mn-cs"/>
                      </a:endParaRPr>
                    </a:p>
                  </a:txBody>
                  <a:tcPr marL="68565" marR="68565"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Rounded Rectangle 2"/>
          <p:cNvSpPr/>
          <p:nvPr/>
        </p:nvSpPr>
        <p:spPr>
          <a:xfrm>
            <a:off x="697092" y="5284147"/>
            <a:ext cx="7848600" cy="817245"/>
          </a:xfrm>
          <a:prstGeom prst="round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base">
              <a:spcBef>
                <a:spcPct val="0"/>
              </a:spcBef>
              <a:spcAft>
                <a:spcPct val="0"/>
              </a:spcAft>
              <a:defRPr/>
            </a:pPr>
            <a:r>
              <a:rPr lang="en-US" sz="2400" b="1" spc="-100" dirty="0">
                <a:solidFill>
                  <a:schemeClr val="accent6">
                    <a:lumMod val="60000"/>
                    <a:lumOff val="40000"/>
                  </a:schemeClr>
                </a:solidFill>
                <a:latin typeface="Cambria" panose="02040503050406030204" pitchFamily="18" charset="0"/>
                <a:cs typeface="Andalus" pitchFamily="18" charset="-78"/>
              </a:rPr>
              <a:t>Criteria of specimen rejection</a:t>
            </a:r>
          </a:p>
          <a:p>
            <a:pPr fontAlgn="base">
              <a:spcBef>
                <a:spcPct val="0"/>
              </a:spcBef>
              <a:spcAft>
                <a:spcPct val="0"/>
              </a:spcAft>
              <a:defRPr/>
            </a:pPr>
            <a:r>
              <a:rPr lang="en-US" dirty="0">
                <a:solidFill>
                  <a:schemeClr val="bg1">
                    <a:lumMod val="20000"/>
                    <a:lumOff val="80000"/>
                  </a:schemeClr>
                </a:solidFill>
                <a:latin typeface="Cambria" panose="02040503050406030204" pitchFamily="18" charset="0"/>
              </a:rPr>
              <a:t>Saliva (report as “</a:t>
            </a:r>
            <a:r>
              <a:rPr lang="en-US" b="1" i="1" dirty="0">
                <a:solidFill>
                  <a:schemeClr val="bg1">
                    <a:lumMod val="20000"/>
                    <a:lumOff val="80000"/>
                  </a:schemeClr>
                </a:solidFill>
                <a:latin typeface="Cambria" panose="02040503050406030204" pitchFamily="18" charset="0"/>
              </a:rPr>
              <a:t>Improper specimen, only saliva, please </a:t>
            </a:r>
            <a:r>
              <a:rPr lang="en-US" b="1" i="1" dirty="0" smtClean="0">
                <a:solidFill>
                  <a:schemeClr val="bg1">
                    <a:lumMod val="20000"/>
                    <a:lumOff val="80000"/>
                  </a:schemeClr>
                </a:solidFill>
                <a:latin typeface="Cambria" panose="02040503050406030204" pitchFamily="18" charset="0"/>
              </a:rPr>
              <a:t>resubmit”</a:t>
            </a:r>
            <a:r>
              <a:rPr lang="en-US" dirty="0" smtClean="0">
                <a:solidFill>
                  <a:schemeClr val="bg1">
                    <a:lumMod val="20000"/>
                    <a:lumOff val="80000"/>
                  </a:schemeClr>
                </a:solidFill>
                <a:latin typeface="Cambria" panose="02040503050406030204" pitchFamily="18" charset="0"/>
              </a:rPr>
              <a:t>)</a:t>
            </a:r>
            <a:endParaRPr lang="ar-SA" dirty="0">
              <a:solidFill>
                <a:schemeClr val="bg1">
                  <a:lumMod val="20000"/>
                  <a:lumOff val="80000"/>
                </a:schemeClr>
              </a:solidFill>
              <a:latin typeface="Cambria" panose="02040503050406030204" pitchFamily="18" charset="0"/>
            </a:endParaRPr>
          </a:p>
        </p:txBody>
      </p:sp>
    </p:spTree>
    <p:extLst>
      <p:ext uri="{BB962C8B-B14F-4D97-AF65-F5344CB8AC3E}">
        <p14:creationId xmlns:p14="http://schemas.microsoft.com/office/powerpoint/2010/main" val="1262381157"/>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able"/>
          <p:cNvPicPr>
            <a:picLocks noChangeAspect="1"/>
          </p:cNvPicPr>
          <p:nvPr/>
        </p:nvPicPr>
        <p:blipFill>
          <a:blip r:embed="rId2"/>
          <a:stretch>
            <a:fillRect/>
          </a:stretch>
        </p:blipFill>
        <p:spPr>
          <a:xfrm>
            <a:off x="514350" y="1053306"/>
            <a:ext cx="7772400" cy="2971800"/>
          </a:xfrm>
          <a:prstGeom prst="rect">
            <a:avLst/>
          </a:prstGeom>
        </p:spPr>
      </p:pic>
      <p:sp>
        <p:nvSpPr>
          <p:cNvPr id="4" name="Rectangle 3"/>
          <p:cNvSpPr/>
          <p:nvPr/>
        </p:nvSpPr>
        <p:spPr>
          <a:xfrm>
            <a:off x="381000" y="4118768"/>
            <a:ext cx="8382000" cy="2354263"/>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2700" dirty="0">
                <a:solidFill>
                  <a:srgbClr val="FF0000"/>
                </a:solidFill>
                <a:latin typeface="Andalus" pitchFamily="18" charset="-78"/>
                <a:cs typeface="Andalus" pitchFamily="18" charset="-78"/>
              </a:rPr>
              <a:t>Criteria of specimen rejection</a:t>
            </a:r>
          </a:p>
          <a:p>
            <a:pPr marL="342900" indent="-342900" fontAlgn="auto">
              <a:spcBef>
                <a:spcPts val="0"/>
              </a:spcBef>
              <a:spcAft>
                <a:spcPts val="0"/>
              </a:spcAft>
              <a:buFontTx/>
              <a:buBlip>
                <a:blip r:embed="rId3"/>
              </a:buBlip>
              <a:defRPr/>
            </a:pPr>
            <a:r>
              <a:rPr lang="en-US" sz="2000" dirty="0">
                <a:latin typeface="Arial" pitchFamily="34" charset="0"/>
                <a:cs typeface="Arial" pitchFamily="34" charset="0"/>
              </a:rPr>
              <a:t>Inappropriate specimen transport device.</a:t>
            </a:r>
          </a:p>
          <a:p>
            <a:pPr marL="342900" indent="-342900" fontAlgn="auto">
              <a:spcBef>
                <a:spcPts val="0"/>
              </a:spcBef>
              <a:spcAft>
                <a:spcPts val="0"/>
              </a:spcAft>
              <a:buFontTx/>
              <a:buBlip>
                <a:blip r:embed="rId3"/>
              </a:buBlip>
              <a:defRPr/>
            </a:pPr>
            <a:r>
              <a:rPr lang="en-US" sz="2000" dirty="0">
                <a:latin typeface="Arial" pitchFamily="34" charset="0"/>
                <a:cs typeface="Arial" pitchFamily="34" charset="0"/>
              </a:rPr>
              <a:t>mislabeled specimen.</a:t>
            </a:r>
          </a:p>
          <a:p>
            <a:pPr marL="342900" indent="-342900" fontAlgn="auto">
              <a:spcBef>
                <a:spcPts val="0"/>
              </a:spcBef>
              <a:spcAft>
                <a:spcPts val="0"/>
              </a:spcAft>
              <a:buFontTx/>
              <a:buBlip>
                <a:blip r:embed="rId3"/>
              </a:buBlip>
              <a:defRPr/>
            </a:pPr>
            <a:r>
              <a:rPr lang="en-US" sz="2000" dirty="0">
                <a:latin typeface="Arial" pitchFamily="34" charset="0"/>
                <a:cs typeface="Arial" pitchFamily="34" charset="0"/>
              </a:rPr>
              <a:t>Unlabeled specimen.</a:t>
            </a:r>
          </a:p>
          <a:p>
            <a:pPr marL="342900" indent="-342900" fontAlgn="auto">
              <a:spcBef>
                <a:spcPts val="0"/>
              </a:spcBef>
              <a:spcAft>
                <a:spcPts val="0"/>
              </a:spcAft>
              <a:buFontTx/>
              <a:buBlip>
                <a:blip r:embed="rId3"/>
              </a:buBlip>
              <a:defRPr/>
            </a:pPr>
            <a:r>
              <a:rPr lang="en-US" sz="2000" dirty="0">
                <a:latin typeface="Arial" pitchFamily="34" charset="0"/>
                <a:cs typeface="Arial" pitchFamily="34" charset="0"/>
              </a:rPr>
              <a:t>Dried samples. </a:t>
            </a:r>
          </a:p>
          <a:p>
            <a:pPr marL="342900" indent="-342900" fontAlgn="auto">
              <a:spcBef>
                <a:spcPts val="0"/>
              </a:spcBef>
              <a:spcAft>
                <a:spcPts val="0"/>
              </a:spcAft>
              <a:buFontTx/>
              <a:buBlip>
                <a:blip r:embed="rId3"/>
              </a:buBlip>
              <a:defRPr/>
            </a:pPr>
            <a:r>
              <a:rPr lang="en-US" sz="2000" dirty="0">
                <a:latin typeface="Arial" pitchFamily="34" charset="0"/>
                <a:cs typeface="Arial" pitchFamily="34" charset="0"/>
              </a:rPr>
              <a:t>Specimen received after prolonged delay (usually more than 2 hours).</a:t>
            </a:r>
          </a:p>
          <a:p>
            <a:pPr marL="342900" indent="-342900" fontAlgn="auto">
              <a:spcBef>
                <a:spcPts val="0"/>
              </a:spcBef>
              <a:spcAft>
                <a:spcPts val="0"/>
              </a:spcAft>
              <a:buFontTx/>
              <a:buBlip>
                <a:blip r:embed="rId3"/>
              </a:buBlip>
              <a:defRPr/>
            </a:pPr>
            <a:r>
              <a:rPr lang="en-US" sz="2000" dirty="0">
                <a:latin typeface="Arial" pitchFamily="34" charset="0"/>
                <a:cs typeface="Arial" pitchFamily="34" charset="0"/>
              </a:rPr>
              <a:t>Specimen received in expired transport media.</a:t>
            </a:r>
          </a:p>
        </p:txBody>
      </p:sp>
      <p:sp>
        <p:nvSpPr>
          <p:cNvPr id="5" name="Rectangle 4"/>
          <p:cNvSpPr>
            <a:spLocks noChangeArrowheads="1"/>
          </p:cNvSpPr>
          <p:nvPr/>
        </p:nvSpPr>
        <p:spPr bwMode="auto">
          <a:xfrm>
            <a:off x="419100" y="384968"/>
            <a:ext cx="3192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r>
              <a:rPr lang="en-US" sz="3600" dirty="0">
                <a:latin typeface="Freestyle Script" pitchFamily="66" charset="0"/>
              </a:rPr>
              <a:t>Throat Swabs </a:t>
            </a:r>
            <a:r>
              <a:rPr lang="en-US" dirty="0">
                <a:latin typeface="Freestyle Script" pitchFamily="66" charset="0"/>
              </a:rPr>
              <a:t>collection procedure </a:t>
            </a:r>
            <a:endParaRPr lang="ar-SA" dirty="0">
              <a:latin typeface="Tw Cen MT" pitchFamily="34" charset="0"/>
            </a:endParaRPr>
          </a:p>
        </p:txBody>
      </p:sp>
      <p:sp>
        <p:nvSpPr>
          <p:cNvPr id="6" name="Rectangle 5"/>
          <p:cNvSpPr/>
          <p:nvPr/>
        </p:nvSpPr>
        <p:spPr>
          <a:xfrm>
            <a:off x="6057900" y="4100105"/>
            <a:ext cx="2971800" cy="16319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r" defTabSz="914400" rtl="1" eaLnBrk="1" latinLnBrk="0" hangingPunct="1">
              <a:defRPr kern="1200">
                <a:solidFill>
                  <a:schemeClr val="dk1"/>
                </a:solidFill>
                <a:latin typeface="+mn-lt"/>
                <a:ea typeface="+mn-ea"/>
                <a:cs typeface="+mn-cs"/>
              </a:defRPr>
            </a:lvl6pPr>
            <a:lvl7pPr marL="2743200" algn="r" defTabSz="914400" rtl="1" eaLnBrk="1" latinLnBrk="0" hangingPunct="1">
              <a:defRPr kern="1200">
                <a:solidFill>
                  <a:schemeClr val="dk1"/>
                </a:solidFill>
                <a:latin typeface="+mn-lt"/>
                <a:ea typeface="+mn-ea"/>
                <a:cs typeface="+mn-cs"/>
              </a:defRPr>
            </a:lvl7pPr>
            <a:lvl8pPr marL="3200400" algn="r" defTabSz="914400" rtl="1" eaLnBrk="1" latinLnBrk="0" hangingPunct="1">
              <a:defRPr kern="1200">
                <a:solidFill>
                  <a:schemeClr val="dk1"/>
                </a:solidFill>
                <a:latin typeface="+mn-lt"/>
                <a:ea typeface="+mn-ea"/>
                <a:cs typeface="+mn-cs"/>
              </a:defRPr>
            </a:lvl8pPr>
            <a:lvl9pPr marL="3657600" algn="r" defTabSz="914400" rtl="1" eaLnBrk="1" latinLnBrk="0" hangingPunct="1">
              <a:defRPr kern="1200">
                <a:solidFill>
                  <a:schemeClr val="dk1"/>
                </a:solidFill>
                <a:latin typeface="+mn-lt"/>
                <a:ea typeface="+mn-ea"/>
                <a:cs typeface="+mn-cs"/>
              </a:defRPr>
            </a:lvl9pPr>
          </a:lstStyle>
          <a:p>
            <a:pPr algn="just" fontAlgn="auto">
              <a:spcBef>
                <a:spcPts val="0"/>
              </a:spcBef>
              <a:spcAft>
                <a:spcPts val="0"/>
              </a:spcAft>
              <a:defRPr/>
            </a:pPr>
            <a:r>
              <a:rPr lang="en-US" sz="2000" i="1" dirty="0">
                <a:latin typeface="Arial" pitchFamily="34" charset="0"/>
                <a:cs typeface="Arial" pitchFamily="34" charset="0"/>
              </a:rPr>
              <a:t>S. </a:t>
            </a:r>
            <a:r>
              <a:rPr lang="en-US" sz="2000" i="1" dirty="0" err="1" smtClean="0">
                <a:latin typeface="Arial" pitchFamily="34" charset="0"/>
                <a:cs typeface="Arial" pitchFamily="34" charset="0"/>
              </a:rPr>
              <a:t>pyogenes</a:t>
            </a:r>
            <a:r>
              <a:rPr lang="en-US" sz="2000" i="1" dirty="0" smtClean="0">
                <a:latin typeface="Arial" pitchFamily="34" charset="0"/>
                <a:cs typeface="Arial" pitchFamily="34" charset="0"/>
              </a:rPr>
              <a:t> </a:t>
            </a:r>
            <a:r>
              <a:rPr lang="en-US" sz="2000" dirty="0">
                <a:latin typeface="Arial" pitchFamily="34" charset="0"/>
                <a:cs typeface="Arial" pitchFamily="34" charset="0"/>
              </a:rPr>
              <a:t>is highly resist to desiccation and remains viable on a dry swab  for as long as 48 to 72 hours. </a:t>
            </a:r>
            <a:endParaRPr lang="ar-SA" sz="2000" dirty="0">
              <a:latin typeface="Arial" pitchFamily="34" charset="0"/>
            </a:endParaRPr>
          </a:p>
        </p:txBody>
      </p:sp>
    </p:spTree>
    <p:extLst>
      <p:ext uri="{BB962C8B-B14F-4D97-AF65-F5344CB8AC3E}">
        <p14:creationId xmlns:p14="http://schemas.microsoft.com/office/powerpoint/2010/main" val="1715479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nvSpPr>
        <p:spPr bwMode="auto">
          <a:xfrm>
            <a:off x="542925" y="202406"/>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fontAlgn="base">
              <a:spcBef>
                <a:spcPct val="0"/>
              </a:spcBef>
              <a:spcAft>
                <a:spcPct val="0"/>
              </a:spcAft>
              <a:defRPr sz="4400" kern="1200">
                <a:solidFill>
                  <a:schemeClr val="tx2"/>
                </a:solidFill>
                <a:latin typeface="+mj-lt"/>
                <a:ea typeface="+mj-ea"/>
                <a:cs typeface="+mj-cs"/>
              </a:defRPr>
            </a:lvl1pPr>
            <a:lvl2pPr algn="l" rtl="1" fontAlgn="base">
              <a:spcBef>
                <a:spcPct val="0"/>
              </a:spcBef>
              <a:spcAft>
                <a:spcPct val="0"/>
              </a:spcAft>
              <a:defRPr sz="4400">
                <a:solidFill>
                  <a:schemeClr val="tx2"/>
                </a:solidFill>
                <a:latin typeface="Tw Cen MT" pitchFamily="34" charset="0"/>
              </a:defRPr>
            </a:lvl2pPr>
            <a:lvl3pPr algn="l" rtl="1" fontAlgn="base">
              <a:spcBef>
                <a:spcPct val="0"/>
              </a:spcBef>
              <a:spcAft>
                <a:spcPct val="0"/>
              </a:spcAft>
              <a:defRPr sz="4400">
                <a:solidFill>
                  <a:schemeClr val="tx2"/>
                </a:solidFill>
                <a:latin typeface="Tw Cen MT" pitchFamily="34" charset="0"/>
              </a:defRPr>
            </a:lvl3pPr>
            <a:lvl4pPr algn="l" rtl="1" fontAlgn="base">
              <a:spcBef>
                <a:spcPct val="0"/>
              </a:spcBef>
              <a:spcAft>
                <a:spcPct val="0"/>
              </a:spcAft>
              <a:defRPr sz="4400">
                <a:solidFill>
                  <a:schemeClr val="tx2"/>
                </a:solidFill>
                <a:latin typeface="Tw Cen MT" pitchFamily="34" charset="0"/>
              </a:defRPr>
            </a:lvl4pPr>
            <a:lvl5pPr algn="l" rtl="1" fontAlgn="base">
              <a:spcBef>
                <a:spcPct val="0"/>
              </a:spcBef>
              <a:spcAft>
                <a:spcPct val="0"/>
              </a:spcAft>
              <a:defRPr sz="4400">
                <a:solidFill>
                  <a:schemeClr val="tx2"/>
                </a:solidFill>
                <a:latin typeface="Tw Cen MT" pitchFamily="34" charset="0"/>
              </a:defRPr>
            </a:lvl5pPr>
            <a:lvl6pPr marL="457200" algn="l" rtl="1" fontAlgn="base">
              <a:spcBef>
                <a:spcPct val="0"/>
              </a:spcBef>
              <a:spcAft>
                <a:spcPct val="0"/>
              </a:spcAft>
              <a:defRPr sz="4400">
                <a:solidFill>
                  <a:schemeClr val="tx2"/>
                </a:solidFill>
                <a:latin typeface="Tw Cen MT" pitchFamily="34" charset="0"/>
              </a:defRPr>
            </a:lvl6pPr>
            <a:lvl7pPr marL="914400" algn="l" rtl="1" fontAlgn="base">
              <a:spcBef>
                <a:spcPct val="0"/>
              </a:spcBef>
              <a:spcAft>
                <a:spcPct val="0"/>
              </a:spcAft>
              <a:defRPr sz="4400">
                <a:solidFill>
                  <a:schemeClr val="tx2"/>
                </a:solidFill>
                <a:latin typeface="Tw Cen MT" pitchFamily="34" charset="0"/>
              </a:defRPr>
            </a:lvl7pPr>
            <a:lvl8pPr marL="1371600" algn="l" rtl="1" fontAlgn="base">
              <a:spcBef>
                <a:spcPct val="0"/>
              </a:spcBef>
              <a:spcAft>
                <a:spcPct val="0"/>
              </a:spcAft>
              <a:defRPr sz="4400">
                <a:solidFill>
                  <a:schemeClr val="tx2"/>
                </a:solidFill>
                <a:latin typeface="Tw Cen MT" pitchFamily="34" charset="0"/>
              </a:defRPr>
            </a:lvl8pPr>
            <a:lvl9pPr marL="1828800" algn="l" rtl="1" fontAlgn="base">
              <a:spcBef>
                <a:spcPct val="0"/>
              </a:spcBef>
              <a:spcAft>
                <a:spcPct val="0"/>
              </a:spcAft>
              <a:defRPr sz="4400">
                <a:solidFill>
                  <a:schemeClr val="tx2"/>
                </a:solidFill>
                <a:latin typeface="Tw Cen MT" pitchFamily="34" charset="0"/>
              </a:defRPr>
            </a:lvl9pPr>
          </a:lstStyle>
          <a:p>
            <a:r>
              <a:rPr lang="en-US" sz="6000" smtClean="0">
                <a:latin typeface="Freestyle Script" pitchFamily="66" charset="0"/>
              </a:rPr>
              <a:t>Specimen Processing</a:t>
            </a:r>
            <a:endParaRPr lang="ar-SA" sz="6000" smtClean="0"/>
          </a:p>
        </p:txBody>
      </p:sp>
      <p:sp>
        <p:nvSpPr>
          <p:cNvPr id="4" name="Rectangle 3"/>
          <p:cNvSpPr>
            <a:spLocks noChangeArrowheads="1"/>
          </p:cNvSpPr>
          <p:nvPr/>
        </p:nvSpPr>
        <p:spPr bwMode="auto">
          <a:xfrm>
            <a:off x="361950" y="5331619"/>
            <a:ext cx="8420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r>
              <a:rPr lang="en-US" sz="2000" dirty="0"/>
              <a:t>Culture plates should be incubated for at least </a:t>
            </a:r>
            <a:r>
              <a:rPr lang="en-US" sz="2000" b="1" dirty="0"/>
              <a:t>48 hours </a:t>
            </a:r>
            <a:r>
              <a:rPr lang="en-US" sz="2000" dirty="0"/>
              <a:t>before reporting as negative for group A streptococci . In addition, the incubation of plates in </a:t>
            </a:r>
            <a:r>
              <a:rPr lang="en-US" sz="2000" b="1" dirty="0"/>
              <a:t>5% </a:t>
            </a:r>
            <a:r>
              <a:rPr lang="en-US" sz="2000" dirty="0"/>
              <a:t>to</a:t>
            </a:r>
            <a:r>
              <a:rPr lang="en-US" sz="2000" b="1" dirty="0"/>
              <a:t> 10% CO</a:t>
            </a:r>
            <a:r>
              <a:rPr lang="en-US" sz="2000" b="1" baseline="-25000" dirty="0">
                <a:latin typeface="Tw Cen MT" pitchFamily="34" charset="0"/>
              </a:rPr>
              <a:t>2.</a:t>
            </a:r>
            <a:r>
              <a:rPr lang="en-US" sz="2000" b="1" dirty="0">
                <a:latin typeface="Tw Cen MT" pitchFamily="34" charset="0"/>
              </a:rPr>
              <a:t> (also aerobic and anaerobic conditions are used but CO2 condition is perfect)</a:t>
            </a:r>
            <a:endParaRPr lang="ar-SA"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650206"/>
            <a:ext cx="5110163"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186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6000" smtClean="0">
                <a:latin typeface="Freestyle Script" pitchFamily="66" charset="0"/>
              </a:rPr>
              <a:t>Gram Stain</a:t>
            </a:r>
            <a:endParaRPr lang="ar-SA" sz="6000" smtClean="0"/>
          </a:p>
        </p:txBody>
      </p:sp>
      <p:sp>
        <p:nvSpPr>
          <p:cNvPr id="3" name="Rectangle 2"/>
          <p:cNvSpPr/>
          <p:nvPr/>
        </p:nvSpPr>
        <p:spPr>
          <a:xfrm>
            <a:off x="762000" y="1676400"/>
            <a:ext cx="7620000" cy="738188"/>
          </a:xfrm>
          <a:prstGeom prst="rect">
            <a:avLst/>
          </a:prstGeom>
        </p:spPr>
        <p:txBody>
          <a:bodyPr>
            <a:spAutoFit/>
          </a:bodyPr>
          <a:lstStyle/>
          <a:p>
            <a:pPr algn="just" fontAlgn="auto">
              <a:spcBef>
                <a:spcPts val="0"/>
              </a:spcBef>
              <a:spcAft>
                <a:spcPts val="0"/>
              </a:spcAft>
              <a:defRPr/>
            </a:pPr>
            <a:r>
              <a:rPr lang="en-US" sz="2400" dirty="0">
                <a:solidFill>
                  <a:srgbClr val="FF0000"/>
                </a:solidFill>
                <a:latin typeface="Andalus" pitchFamily="18" charset="-78"/>
                <a:cs typeface="Andalus" pitchFamily="18" charset="-78"/>
              </a:rPr>
              <a:t>Direct smear:</a:t>
            </a:r>
          </a:p>
          <a:p>
            <a:pPr marL="342900" indent="-342900" algn="just" fontAlgn="auto">
              <a:spcBef>
                <a:spcPts val="0"/>
              </a:spcBef>
              <a:spcAft>
                <a:spcPts val="0"/>
              </a:spcAft>
              <a:buFontTx/>
              <a:buBlip>
                <a:blip r:embed="rId2"/>
              </a:buBlip>
              <a:defRPr/>
            </a:pPr>
            <a:r>
              <a:rPr lang="en-US" dirty="0">
                <a:latin typeface="Arial" pitchFamily="34" charset="0"/>
                <a:cs typeface="Arial" pitchFamily="34" charset="0"/>
              </a:rPr>
              <a:t>A gram stain from the swab noting the predominant organism.</a:t>
            </a:r>
          </a:p>
        </p:txBody>
      </p:sp>
      <p:pic>
        <p:nvPicPr>
          <p:cNvPr id="4" name="Picture 1"/>
          <p:cNvPicPr>
            <a:picLocks noChangeAspect="1"/>
          </p:cNvPicPr>
          <p:nvPr/>
        </p:nvPicPr>
        <p:blipFill>
          <a:blip r:embed="rId3">
            <a:extLst/>
          </a:blip>
          <a:srcRect/>
          <a:stretch>
            <a:fillRect/>
          </a:stretch>
        </p:blipFill>
        <p:spPr bwMode="auto">
          <a:xfrm>
            <a:off x="1498600" y="2743200"/>
            <a:ext cx="5581650" cy="3590925"/>
          </a:xfrm>
          <a:prstGeom prst="rect">
            <a:avLst/>
          </a:prstGeom>
          <a:ln>
            <a:noFill/>
          </a:ln>
          <a:effectLst>
            <a:softEdge rad="112500"/>
          </a:effectLst>
          <a:extLst/>
        </p:spPr>
      </p:pic>
    </p:spTree>
    <p:extLst>
      <p:ext uri="{BB962C8B-B14F-4D97-AF65-F5344CB8AC3E}">
        <p14:creationId xmlns:p14="http://schemas.microsoft.com/office/powerpoint/2010/main" val="3909946166"/>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7200" dirty="0">
                <a:latin typeface="Freestyle Script" pitchFamily="66" charset="0"/>
              </a:rPr>
              <a:t>Throat Swab </a:t>
            </a:r>
            <a:r>
              <a:rPr lang="en-US" sz="7200" dirty="0" smtClean="0">
                <a:latin typeface="Freestyle Script" pitchFamily="66" charset="0"/>
              </a:rPr>
              <a:t>Culturing</a:t>
            </a:r>
            <a:endParaRPr lang="ar-SA" dirty="0"/>
          </a:p>
        </p:txBody>
      </p:sp>
      <p:sp>
        <p:nvSpPr>
          <p:cNvPr id="3" name="Rectangle 2"/>
          <p:cNvSpPr/>
          <p:nvPr/>
        </p:nvSpPr>
        <p:spPr>
          <a:xfrm>
            <a:off x="533400" y="1676400"/>
            <a:ext cx="8229600" cy="5432425"/>
          </a:xfrm>
          <a:prstGeom prst="rect">
            <a:avLst/>
          </a:prstGeom>
        </p:spPr>
        <p:txBody>
          <a:bodyPr>
            <a:spAutoFit/>
          </a:bodyPr>
          <a:lstStyle/>
          <a:p>
            <a:pPr algn="just" fontAlgn="auto">
              <a:spcBef>
                <a:spcPts val="0"/>
              </a:spcBef>
              <a:spcAft>
                <a:spcPts val="0"/>
              </a:spcAft>
              <a:defRPr/>
            </a:pPr>
            <a:r>
              <a:rPr lang="en-US" sz="2700" dirty="0">
                <a:solidFill>
                  <a:srgbClr val="FF0000"/>
                </a:solidFill>
                <a:latin typeface="Andalus" pitchFamily="18" charset="-78"/>
                <a:cs typeface="Andalus" pitchFamily="18" charset="-78"/>
              </a:rPr>
              <a:t>Culture</a:t>
            </a:r>
          </a:p>
          <a:p>
            <a:pPr marL="342900" indent="-342900" algn="just" fontAlgn="auto">
              <a:spcBef>
                <a:spcPts val="0"/>
              </a:spcBef>
              <a:spcAft>
                <a:spcPts val="0"/>
              </a:spcAft>
              <a:buFontTx/>
              <a:buBlip>
                <a:blip r:embed="rId2"/>
              </a:buBlip>
              <a:defRPr/>
            </a:pPr>
            <a:r>
              <a:rPr lang="en-US" sz="2000" dirty="0">
                <a:latin typeface="Arial" pitchFamily="34" charset="0"/>
                <a:cs typeface="Arial" pitchFamily="34" charset="0"/>
              </a:rPr>
              <a:t>Because </a:t>
            </a:r>
            <a:r>
              <a:rPr lang="en-US" sz="2000" i="1" dirty="0">
                <a:latin typeface="Arial" pitchFamily="34" charset="0"/>
                <a:cs typeface="Arial" pitchFamily="34" charset="0"/>
              </a:rPr>
              <a:t>Streptococcus </a:t>
            </a:r>
            <a:r>
              <a:rPr lang="en-US" sz="2000" i="1" dirty="0" err="1">
                <a:latin typeface="Arial" pitchFamily="34" charset="0"/>
                <a:cs typeface="Arial" pitchFamily="34" charset="0"/>
              </a:rPr>
              <a:t>pyogenes</a:t>
            </a:r>
            <a:r>
              <a:rPr lang="en-US" sz="2000" dirty="0">
                <a:latin typeface="Arial" pitchFamily="34" charset="0"/>
                <a:cs typeface="Arial" pitchFamily="34" charset="0"/>
              </a:rPr>
              <a:t> is the primary case of pharyngitis most laboratories routinely screen throat cultures for this organism. </a:t>
            </a:r>
          </a:p>
          <a:p>
            <a:pPr algn="just" fontAlgn="auto">
              <a:spcBef>
                <a:spcPts val="0"/>
              </a:spcBef>
              <a:spcAft>
                <a:spcPts val="0"/>
              </a:spcAft>
              <a:defRPr/>
            </a:pPr>
            <a:endParaRPr lang="en-US" sz="2000" dirty="0">
              <a:latin typeface="Arial" pitchFamily="34" charset="0"/>
              <a:cs typeface="Arial" pitchFamily="34" charset="0"/>
            </a:endParaRPr>
          </a:p>
          <a:p>
            <a:pPr marL="342900" indent="-342900" algn="just" fontAlgn="auto">
              <a:spcBef>
                <a:spcPts val="0"/>
              </a:spcBef>
              <a:spcAft>
                <a:spcPts val="0"/>
              </a:spcAft>
              <a:buFontTx/>
              <a:buBlip>
                <a:blip r:embed="rId2"/>
              </a:buBlip>
              <a:defRPr/>
            </a:pPr>
            <a:r>
              <a:rPr lang="en-US" sz="2000" dirty="0">
                <a:latin typeface="Arial" pitchFamily="34" charset="0"/>
                <a:cs typeface="Arial" pitchFamily="34" charset="0"/>
              </a:rPr>
              <a:t>Classically throat swabs plated on </a:t>
            </a:r>
            <a:r>
              <a:rPr lang="en-US" sz="2000" b="1" dirty="0">
                <a:latin typeface="Arial" pitchFamily="34" charset="0"/>
                <a:cs typeface="Arial" pitchFamily="34" charset="0"/>
              </a:rPr>
              <a:t>5% sheep Blood agar plates </a:t>
            </a:r>
            <a:r>
              <a:rPr lang="en-US" sz="2000" dirty="0">
                <a:latin typeface="Arial" pitchFamily="34" charset="0"/>
                <a:cs typeface="Arial" pitchFamily="34" charset="0"/>
              </a:rPr>
              <a:t>and </a:t>
            </a:r>
            <a:r>
              <a:rPr lang="en-US" sz="2000" b="1" dirty="0" err="1">
                <a:latin typeface="Arial" pitchFamily="34" charset="0"/>
                <a:cs typeface="Arial" pitchFamily="34" charset="0"/>
              </a:rPr>
              <a:t>Columia</a:t>
            </a:r>
            <a:r>
              <a:rPr lang="en-US" sz="2000" b="1" dirty="0">
                <a:latin typeface="Arial" pitchFamily="34" charset="0"/>
                <a:cs typeface="Arial" pitchFamily="34" charset="0"/>
              </a:rPr>
              <a:t> C.N.A</a:t>
            </a:r>
            <a:r>
              <a:rPr lang="en-US" sz="2000" dirty="0">
                <a:latin typeface="Arial" pitchFamily="34" charset="0"/>
                <a:cs typeface="Arial" pitchFamily="34" charset="0"/>
              </a:rPr>
              <a:t>, streak the swab across first quadrant of blood agar plate and using a sterile loop streak to produce isolated colonies, </a:t>
            </a:r>
            <a:r>
              <a:rPr lang="en-US" sz="2000" b="1" dirty="0">
                <a:latin typeface="Arial" pitchFamily="34" charset="0"/>
                <a:cs typeface="Arial" pitchFamily="34" charset="0"/>
              </a:rPr>
              <a:t>make few stabs </a:t>
            </a:r>
            <a:r>
              <a:rPr lang="en-US" sz="2000" dirty="0">
                <a:latin typeface="Arial" pitchFamily="34" charset="0"/>
                <a:cs typeface="Arial" pitchFamily="34" charset="0"/>
              </a:rPr>
              <a:t>in the agar plates also, Group A Streptococcus (</a:t>
            </a:r>
            <a:r>
              <a:rPr lang="en-US" sz="2000" i="1" dirty="0">
                <a:latin typeface="Arial" pitchFamily="34" charset="0"/>
                <a:cs typeface="Arial" pitchFamily="34" charset="0"/>
              </a:rPr>
              <a:t>S. </a:t>
            </a:r>
            <a:r>
              <a:rPr lang="en-US" sz="2000" i="1" dirty="0" err="1">
                <a:latin typeface="Arial" pitchFamily="34" charset="0"/>
                <a:cs typeface="Arial" pitchFamily="34" charset="0"/>
              </a:rPr>
              <a:t>pyogenes</a:t>
            </a:r>
            <a:r>
              <a:rPr lang="en-US" sz="2000" dirty="0">
                <a:latin typeface="Arial" pitchFamily="34" charset="0"/>
                <a:cs typeface="Arial" pitchFamily="34" charset="0"/>
              </a:rPr>
              <a:t>) are usually ß- hemolytic the activity of </a:t>
            </a:r>
            <a:r>
              <a:rPr lang="en-US" sz="2000" dirty="0" err="1">
                <a:latin typeface="Arial" pitchFamily="34" charset="0"/>
                <a:cs typeface="Arial" pitchFamily="34" charset="0"/>
              </a:rPr>
              <a:t>hemolysin</a:t>
            </a:r>
            <a:r>
              <a:rPr lang="en-US" sz="2000" dirty="0">
                <a:latin typeface="Arial" pitchFamily="34" charset="0"/>
                <a:cs typeface="Arial" pitchFamily="34" charset="0"/>
              </a:rPr>
              <a:t> enzyme will increased by the stabbing. </a:t>
            </a:r>
          </a:p>
          <a:p>
            <a:pPr algn="just" fontAlgn="auto">
              <a:spcBef>
                <a:spcPts val="0"/>
              </a:spcBef>
              <a:spcAft>
                <a:spcPts val="0"/>
              </a:spcAft>
              <a:defRPr/>
            </a:pPr>
            <a:endParaRPr lang="en-US" sz="2000" dirty="0">
              <a:latin typeface="Arial" pitchFamily="34" charset="0"/>
              <a:cs typeface="Arial" pitchFamily="34" charset="0"/>
            </a:endParaRPr>
          </a:p>
          <a:p>
            <a:pPr algn="just" fontAlgn="auto">
              <a:spcBef>
                <a:spcPts val="0"/>
              </a:spcBef>
              <a:spcAft>
                <a:spcPts val="0"/>
              </a:spcAft>
              <a:defRPr/>
            </a:pPr>
            <a:r>
              <a:rPr lang="en-US" sz="4000" dirty="0">
                <a:solidFill>
                  <a:srgbClr val="FF0000"/>
                </a:solidFill>
                <a:latin typeface="Freestyle Script" pitchFamily="66" charset="0"/>
                <a:ea typeface="+mj-ea"/>
                <a:cs typeface="+mj-cs"/>
              </a:rPr>
              <a:t>Note</a:t>
            </a:r>
            <a:r>
              <a:rPr lang="en-US" dirty="0">
                <a:latin typeface="Arial" pitchFamily="34" charset="0"/>
                <a:cs typeface="Arial" pitchFamily="34" charset="0"/>
              </a:rPr>
              <a:t> </a:t>
            </a:r>
            <a:endParaRPr lang="en-US" sz="2000" dirty="0">
              <a:latin typeface="Arial" pitchFamily="34" charset="0"/>
              <a:cs typeface="Arial" pitchFamily="34" charset="0"/>
            </a:endParaRPr>
          </a:p>
          <a:p>
            <a:pPr marL="342900" indent="-342900" algn="just" fontAlgn="auto">
              <a:spcBef>
                <a:spcPts val="0"/>
              </a:spcBef>
              <a:spcAft>
                <a:spcPts val="0"/>
              </a:spcAft>
              <a:buFontTx/>
              <a:buBlip>
                <a:blip r:embed="rId2"/>
              </a:buBlip>
              <a:defRPr/>
            </a:pPr>
            <a:r>
              <a:rPr lang="en-US" sz="2000" dirty="0">
                <a:latin typeface="Arial" pitchFamily="34" charset="0"/>
                <a:cs typeface="Arial" pitchFamily="34" charset="0"/>
              </a:rPr>
              <a:t>Inoculate another Chocolate and </a:t>
            </a:r>
            <a:r>
              <a:rPr lang="en-US" sz="2000" dirty="0" err="1">
                <a:latin typeface="Arial" pitchFamily="34" charset="0"/>
                <a:cs typeface="Arial" pitchFamily="34" charset="0"/>
              </a:rPr>
              <a:t>MacConkey</a:t>
            </a:r>
            <a:r>
              <a:rPr lang="en-US" sz="2000" dirty="0">
                <a:latin typeface="Arial" pitchFamily="34" charset="0"/>
                <a:cs typeface="Arial" pitchFamily="34" charset="0"/>
              </a:rPr>
              <a:t> agar plates also are recommended if organisms other than </a:t>
            </a:r>
            <a:r>
              <a:rPr lang="en-US" sz="2000" i="1" dirty="0">
                <a:latin typeface="Arial" pitchFamily="34" charset="0"/>
                <a:cs typeface="Arial" pitchFamily="34" charset="0"/>
              </a:rPr>
              <a:t>S. </a:t>
            </a:r>
            <a:r>
              <a:rPr lang="en-US" sz="2000" i="1" dirty="0" err="1">
                <a:latin typeface="Arial" pitchFamily="34" charset="0"/>
                <a:cs typeface="Arial" pitchFamily="34" charset="0"/>
              </a:rPr>
              <a:t>pyogenes</a:t>
            </a:r>
            <a:r>
              <a:rPr lang="en-US" sz="2000" i="1" dirty="0">
                <a:latin typeface="Arial" pitchFamily="34" charset="0"/>
                <a:cs typeface="Arial" pitchFamily="34" charset="0"/>
              </a:rPr>
              <a:t> </a:t>
            </a:r>
            <a:r>
              <a:rPr lang="en-US" sz="2000" dirty="0">
                <a:latin typeface="Arial" pitchFamily="34" charset="0"/>
                <a:cs typeface="Arial" pitchFamily="34" charset="0"/>
              </a:rPr>
              <a:t>is suspected.</a:t>
            </a:r>
          </a:p>
          <a:p>
            <a:pPr algn="just" fontAlgn="auto">
              <a:spcBef>
                <a:spcPts val="0"/>
              </a:spcBef>
              <a:spcAft>
                <a:spcPts val="0"/>
              </a:spcAft>
              <a:defRPr/>
            </a:pPr>
            <a:endParaRPr lang="en-US" b="1" i="1" dirty="0">
              <a:solidFill>
                <a:srgbClr val="FF0000"/>
              </a:solidFill>
              <a:latin typeface="Bradley Hand ITC" pitchFamily="66" charset="0"/>
              <a:cs typeface="+mn-cs"/>
            </a:endParaRPr>
          </a:p>
          <a:p>
            <a:pPr algn="just" fontAlgn="auto">
              <a:spcBef>
                <a:spcPts val="0"/>
              </a:spcBef>
              <a:spcAft>
                <a:spcPts val="0"/>
              </a:spcAft>
              <a:defRPr/>
            </a:pPr>
            <a:endParaRPr lang="en-US" b="1" i="1" dirty="0">
              <a:solidFill>
                <a:srgbClr val="FF0000"/>
              </a:solidFill>
              <a:latin typeface="Bradley Hand ITC" pitchFamily="66" charset="0"/>
              <a:cs typeface="+mn-cs"/>
            </a:endParaRPr>
          </a:p>
        </p:txBody>
      </p:sp>
    </p:spTree>
    <p:extLst>
      <p:ext uri="{BB962C8B-B14F-4D97-AF65-F5344CB8AC3E}">
        <p14:creationId xmlns:p14="http://schemas.microsoft.com/office/powerpoint/2010/main" val="3787273240"/>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6600" dirty="0">
                <a:latin typeface="Freestyle Script" pitchFamily="66" charset="0"/>
              </a:rPr>
              <a:t>Columbia C.N.A. agar with Blood</a:t>
            </a:r>
            <a:endParaRPr lang="ar-SA" sz="6600" dirty="0">
              <a:latin typeface="Freestyle Script" pitchFamily="66" charset="0"/>
            </a:endParaRPr>
          </a:p>
        </p:txBody>
      </p:sp>
      <p:graphicFrame>
        <p:nvGraphicFramePr>
          <p:cNvPr id="3" name="Table 2"/>
          <p:cNvGraphicFramePr>
            <a:graphicFrameLocks noGrp="1"/>
          </p:cNvGraphicFramePr>
          <p:nvPr/>
        </p:nvGraphicFramePr>
        <p:xfrm>
          <a:off x="533400" y="2032000"/>
          <a:ext cx="4876800" cy="1169988"/>
        </p:xfrm>
        <a:graphic>
          <a:graphicData uri="http://schemas.openxmlformats.org/drawingml/2006/table">
            <a:tbl>
              <a:tblPr>
                <a:tableStyleId>{5940675A-B579-460E-94D1-54222C63F5DA}</a:tableStyleId>
              </a:tblPr>
              <a:tblGrid>
                <a:gridCol w="2667000"/>
                <a:gridCol w="2209800"/>
              </a:tblGrid>
              <a:tr h="292497">
                <a:tc>
                  <a:txBody>
                    <a:bodyPr/>
                    <a:lstStyle/>
                    <a:p>
                      <a:pPr algn="l" rtl="0">
                        <a:spcAft>
                          <a:spcPts val="0"/>
                        </a:spcAft>
                      </a:pPr>
                      <a:r>
                        <a:rPr lang="en-US" sz="1400" dirty="0">
                          <a:effectLst/>
                        </a:rPr>
                        <a:t>Peptone</a:t>
                      </a:r>
                      <a:endParaRPr lang="en-US" sz="1400" dirty="0">
                        <a:effectLst/>
                        <a:latin typeface="Times New Roman"/>
                        <a:ea typeface="Times New Roman"/>
                        <a:cs typeface="Traditional Arabic"/>
                      </a:endParaRPr>
                    </a:p>
                  </a:txBody>
                  <a:tcPr marL="68575" marR="68575" marT="0" marB="0" anchor="ctr"/>
                </a:tc>
                <a:tc>
                  <a:txBody>
                    <a:bodyPr/>
                    <a:lstStyle/>
                    <a:p>
                      <a:pPr algn="l" rtl="0">
                        <a:spcAft>
                          <a:spcPts val="0"/>
                        </a:spcAft>
                      </a:pPr>
                      <a:r>
                        <a:rPr lang="en-US" sz="1400" dirty="0" err="1">
                          <a:effectLst/>
                        </a:rPr>
                        <a:t>Colistin</a:t>
                      </a:r>
                      <a:r>
                        <a:rPr lang="en-US" sz="1400" dirty="0">
                          <a:effectLst/>
                        </a:rPr>
                        <a:t> </a:t>
                      </a:r>
                      <a:r>
                        <a:rPr lang="en-US" sz="1400" dirty="0" err="1">
                          <a:effectLst/>
                        </a:rPr>
                        <a:t>sulphate</a:t>
                      </a:r>
                      <a:endParaRPr lang="en-US" sz="1400" dirty="0">
                        <a:effectLst/>
                        <a:latin typeface="Times New Roman"/>
                        <a:ea typeface="Times New Roman"/>
                        <a:cs typeface="Traditional Arabic"/>
                      </a:endParaRPr>
                    </a:p>
                  </a:txBody>
                  <a:tcPr marL="68575" marR="68575" marT="0" marB="0" anchor="ctr"/>
                </a:tc>
              </a:tr>
              <a:tr h="292497">
                <a:tc>
                  <a:txBody>
                    <a:bodyPr/>
                    <a:lstStyle/>
                    <a:p>
                      <a:pPr algn="l" rtl="0">
                        <a:spcAft>
                          <a:spcPts val="0"/>
                        </a:spcAft>
                      </a:pPr>
                      <a:r>
                        <a:rPr lang="en-US" sz="1400" dirty="0" err="1">
                          <a:effectLst/>
                        </a:rPr>
                        <a:t>Tryptic</a:t>
                      </a:r>
                      <a:r>
                        <a:rPr lang="en-US" sz="1400" dirty="0">
                          <a:effectLst/>
                        </a:rPr>
                        <a:t> digest of beef heart</a:t>
                      </a:r>
                      <a:endParaRPr lang="en-US" sz="1400" dirty="0">
                        <a:effectLst/>
                        <a:latin typeface="Times New Roman"/>
                        <a:ea typeface="Times New Roman"/>
                        <a:cs typeface="Traditional Arabic"/>
                      </a:endParaRPr>
                    </a:p>
                  </a:txBody>
                  <a:tcPr marL="68575" marR="68575" marT="0" marB="0" anchor="ctr"/>
                </a:tc>
                <a:tc>
                  <a:txBody>
                    <a:bodyPr/>
                    <a:lstStyle/>
                    <a:p>
                      <a:pPr algn="l" rtl="0">
                        <a:spcAft>
                          <a:spcPts val="0"/>
                        </a:spcAft>
                      </a:pPr>
                      <a:r>
                        <a:rPr lang="en-US" sz="1400" dirty="0" err="1">
                          <a:effectLst/>
                        </a:rPr>
                        <a:t>Nalidixic</a:t>
                      </a:r>
                      <a:r>
                        <a:rPr lang="en-US" sz="1400" dirty="0">
                          <a:effectLst/>
                        </a:rPr>
                        <a:t> Acid</a:t>
                      </a:r>
                      <a:endParaRPr lang="en-US" sz="1400" dirty="0">
                        <a:effectLst/>
                        <a:latin typeface="Times New Roman"/>
                        <a:ea typeface="Times New Roman"/>
                        <a:cs typeface="Traditional Arabic"/>
                      </a:endParaRPr>
                    </a:p>
                  </a:txBody>
                  <a:tcPr marL="68575" marR="68575" marT="0" marB="0" anchor="ctr"/>
                </a:tc>
              </a:tr>
              <a:tr h="292497">
                <a:tc>
                  <a:txBody>
                    <a:bodyPr/>
                    <a:lstStyle/>
                    <a:p>
                      <a:pPr algn="l" rtl="0">
                        <a:spcAft>
                          <a:spcPts val="0"/>
                        </a:spcAft>
                      </a:pPr>
                      <a:r>
                        <a:rPr lang="en-US" sz="1400" dirty="0">
                          <a:effectLst/>
                        </a:rPr>
                        <a:t>Corn starch</a:t>
                      </a:r>
                      <a:endParaRPr lang="en-US" sz="1400" dirty="0">
                        <a:effectLst/>
                        <a:latin typeface="Times New Roman"/>
                        <a:ea typeface="Times New Roman"/>
                        <a:cs typeface="Traditional Arabic"/>
                      </a:endParaRPr>
                    </a:p>
                  </a:txBody>
                  <a:tcPr marL="68575" marR="68575" marT="0" marB="0" anchor="ctr"/>
                </a:tc>
                <a:tc>
                  <a:txBody>
                    <a:bodyPr/>
                    <a:lstStyle/>
                    <a:p>
                      <a:pPr algn="l" rtl="0">
                        <a:spcAft>
                          <a:spcPts val="0"/>
                        </a:spcAft>
                      </a:pPr>
                      <a:r>
                        <a:rPr lang="en-US" sz="1400" dirty="0" smtClean="0">
                          <a:effectLst/>
                        </a:rPr>
                        <a:t>Agar</a:t>
                      </a:r>
                      <a:endParaRPr lang="en-US" sz="1400" dirty="0">
                        <a:effectLst/>
                        <a:latin typeface="Times New Roman"/>
                        <a:ea typeface="Times New Roman"/>
                        <a:cs typeface="Traditional Arabic"/>
                      </a:endParaRPr>
                    </a:p>
                  </a:txBody>
                  <a:tcPr marL="68575" marR="68575" marT="0" marB="0" anchor="ctr"/>
                </a:tc>
              </a:tr>
              <a:tr h="292497">
                <a:tc>
                  <a:txBody>
                    <a:bodyPr/>
                    <a:lstStyle/>
                    <a:p>
                      <a:pPr algn="l" rtl="0">
                        <a:spcAft>
                          <a:spcPts val="0"/>
                        </a:spcAft>
                      </a:pPr>
                      <a:r>
                        <a:rPr lang="en-US" sz="1400" dirty="0">
                          <a:effectLst/>
                        </a:rPr>
                        <a:t>Sodium chloride</a:t>
                      </a:r>
                      <a:endParaRPr lang="en-US" sz="1400" dirty="0">
                        <a:effectLst/>
                        <a:latin typeface="Times New Roman"/>
                        <a:ea typeface="Times New Roman"/>
                        <a:cs typeface="Traditional Arabic"/>
                      </a:endParaRPr>
                    </a:p>
                  </a:txBody>
                  <a:tcPr marL="68575" marR="68575" marT="0" marB="0" anchor="ctr"/>
                </a:tc>
                <a:tc>
                  <a:txBody>
                    <a:bodyPr/>
                    <a:lstStyle/>
                    <a:p>
                      <a:pPr algn="l" rtl="0">
                        <a:spcAft>
                          <a:spcPts val="0"/>
                        </a:spcAft>
                      </a:pPr>
                      <a:r>
                        <a:rPr lang="en-US" sz="1400" dirty="0" smtClean="0"/>
                        <a:t>Sheep Blood</a:t>
                      </a:r>
                      <a:endParaRPr lang="en-US" sz="1400" dirty="0">
                        <a:effectLst/>
                        <a:latin typeface="Times New Roman"/>
                        <a:ea typeface="Times New Roman"/>
                        <a:cs typeface="Traditional Arabic"/>
                      </a:endParaRPr>
                    </a:p>
                  </a:txBody>
                  <a:tcPr marL="68575" marR="68575" marT="0" marB="0" anchor="ctr"/>
                </a:tc>
              </a:tr>
            </a:tbl>
          </a:graphicData>
        </a:graphic>
      </p:graphicFrame>
      <p:sp>
        <p:nvSpPr>
          <p:cNvPr id="17428" name="Rectangle 3"/>
          <p:cNvSpPr>
            <a:spLocks noChangeArrowheads="1"/>
          </p:cNvSpPr>
          <p:nvPr/>
        </p:nvSpPr>
        <p:spPr bwMode="auto">
          <a:xfrm>
            <a:off x="381000" y="1600200"/>
            <a:ext cx="2097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a:solidFill>
                  <a:srgbClr val="FF0000"/>
                </a:solidFill>
                <a:latin typeface="Andalus" pitchFamily="18" charset="-78"/>
                <a:cs typeface="Andalus" pitchFamily="18" charset="-78"/>
              </a:rPr>
              <a:t>Ingredients :</a:t>
            </a:r>
            <a:endParaRPr lang="ar-SA" sz="2700">
              <a:solidFill>
                <a:srgbClr val="FF0000"/>
              </a:solidFill>
              <a:latin typeface="Andalus" pitchFamily="18" charset="-78"/>
              <a:cs typeface="Andalus" pitchFamily="18" charset="-78"/>
            </a:endParaRPr>
          </a:p>
        </p:txBody>
      </p:sp>
      <p:sp>
        <p:nvSpPr>
          <p:cNvPr id="5" name="Rectangle 4"/>
          <p:cNvSpPr/>
          <p:nvPr/>
        </p:nvSpPr>
        <p:spPr>
          <a:xfrm>
            <a:off x="228600" y="3352800"/>
            <a:ext cx="8631238" cy="3170238"/>
          </a:xfrm>
          <a:prstGeom prst="rect">
            <a:avLst/>
          </a:prstGeom>
        </p:spPr>
        <p:txBody>
          <a:bodyPr>
            <a:spAutoFit/>
          </a:bodyPr>
          <a:lstStyle/>
          <a:p>
            <a:pPr marL="285750" indent="-285750" algn="justLow" fontAlgn="auto">
              <a:spcBef>
                <a:spcPts val="0"/>
              </a:spcBef>
              <a:spcAft>
                <a:spcPts val="0"/>
              </a:spcAft>
              <a:buFontTx/>
              <a:buBlip>
                <a:blip r:embed="rId2"/>
              </a:buBlip>
              <a:defRPr/>
            </a:pPr>
            <a:r>
              <a:rPr lang="en-US" sz="2000" dirty="0" err="1">
                <a:solidFill>
                  <a:srgbClr val="FF0000"/>
                </a:solidFill>
                <a:latin typeface="Arial" pitchFamily="34" charset="0"/>
                <a:cs typeface="Arial" pitchFamily="34" charset="0"/>
              </a:rPr>
              <a:t>Nalidixic</a:t>
            </a:r>
            <a:r>
              <a:rPr lang="en-US" sz="2000" dirty="0">
                <a:solidFill>
                  <a:srgbClr val="FF0000"/>
                </a:solidFill>
                <a:latin typeface="Arial" pitchFamily="34" charset="0"/>
                <a:cs typeface="Arial" pitchFamily="34" charset="0"/>
              </a:rPr>
              <a:t> Acid </a:t>
            </a:r>
            <a:r>
              <a:rPr lang="en-US" sz="2000" dirty="0">
                <a:latin typeface="Arial" pitchFamily="34" charset="0"/>
                <a:cs typeface="Arial" pitchFamily="34" charset="0"/>
              </a:rPr>
              <a:t>and </a:t>
            </a:r>
            <a:r>
              <a:rPr lang="en-US" sz="2000" dirty="0" err="1">
                <a:solidFill>
                  <a:srgbClr val="FF0000"/>
                </a:solidFill>
                <a:latin typeface="Arial" pitchFamily="34" charset="0"/>
                <a:cs typeface="Arial" pitchFamily="34" charset="0"/>
              </a:rPr>
              <a:t>Colistin</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sulphate</a:t>
            </a:r>
            <a:r>
              <a:rPr lang="en-US" sz="2000" dirty="0">
                <a:solidFill>
                  <a:srgbClr val="FF0000"/>
                </a:solidFill>
                <a:latin typeface="Arial" pitchFamily="34" charset="0"/>
                <a:cs typeface="Arial" pitchFamily="34" charset="0"/>
              </a:rPr>
              <a:t>  </a:t>
            </a:r>
            <a:r>
              <a:rPr lang="en-US" sz="2000" dirty="0">
                <a:latin typeface="Arial" pitchFamily="34" charset="0"/>
                <a:cs typeface="Arial" pitchFamily="34" charset="0"/>
              </a:rPr>
              <a:t>are the </a:t>
            </a:r>
            <a:r>
              <a:rPr lang="en-US" sz="2000" dirty="0" err="1">
                <a:latin typeface="Arial" pitchFamily="34" charset="0"/>
                <a:cs typeface="Arial" pitchFamily="34" charset="0"/>
              </a:rPr>
              <a:t>antimicrobics</a:t>
            </a:r>
            <a:r>
              <a:rPr lang="en-US" sz="2000" dirty="0">
                <a:latin typeface="Arial" pitchFamily="34" charset="0"/>
                <a:cs typeface="Arial" pitchFamily="34" charset="0"/>
              </a:rPr>
              <a:t> suppressing the growth of </a:t>
            </a:r>
            <a:r>
              <a:rPr lang="en-US" sz="2000" dirty="0" err="1">
                <a:latin typeface="Arial" pitchFamily="34" charset="0"/>
                <a:cs typeface="Arial" pitchFamily="34" charset="0"/>
              </a:rPr>
              <a:t>Enterobacteriaceae</a:t>
            </a:r>
            <a:r>
              <a:rPr lang="en-US" sz="2000" dirty="0">
                <a:latin typeface="Arial" pitchFamily="34" charset="0"/>
                <a:cs typeface="Arial" pitchFamily="34" charset="0"/>
              </a:rPr>
              <a:t> and </a:t>
            </a:r>
            <a:r>
              <a:rPr lang="en-US" sz="2000" i="1" dirty="0">
                <a:latin typeface="Arial" pitchFamily="34" charset="0"/>
                <a:cs typeface="Arial" pitchFamily="34" charset="0"/>
              </a:rPr>
              <a:t>Pseudomonas spp.</a:t>
            </a:r>
            <a:r>
              <a:rPr lang="en-US" sz="2000" dirty="0">
                <a:latin typeface="Arial" pitchFamily="34" charset="0"/>
                <a:cs typeface="Arial" pitchFamily="34" charset="0"/>
              </a:rPr>
              <a:t>, and allowing yeast, Staphylococci, Streptococci, and Enterococci to grow.</a:t>
            </a:r>
          </a:p>
          <a:p>
            <a:pPr marL="342900" indent="-342900" algn="justLow" fontAlgn="auto">
              <a:spcBef>
                <a:spcPts val="0"/>
              </a:spcBef>
              <a:spcAft>
                <a:spcPts val="0"/>
              </a:spcAft>
              <a:buFontTx/>
              <a:buBlip>
                <a:blip r:embed="rId2"/>
              </a:buBlip>
              <a:defRPr/>
            </a:pPr>
            <a:r>
              <a:rPr lang="en-US" sz="2000" dirty="0">
                <a:latin typeface="Arial" pitchFamily="34" charset="0"/>
                <a:cs typeface="Arial" pitchFamily="34" charset="0"/>
              </a:rPr>
              <a:t>Certain Gram-negative organisms, such as </a:t>
            </a:r>
            <a:r>
              <a:rPr lang="en-US" sz="2000" i="1" dirty="0" err="1">
                <a:latin typeface="Arial" pitchFamily="34" charset="0"/>
                <a:cs typeface="Arial" pitchFamily="34" charset="0"/>
              </a:rPr>
              <a:t>Gardnerella</a:t>
            </a:r>
            <a:r>
              <a:rPr lang="en-US" sz="2000" i="1" dirty="0">
                <a:latin typeface="Arial" pitchFamily="34" charset="0"/>
                <a:cs typeface="Arial" pitchFamily="34" charset="0"/>
              </a:rPr>
              <a:t> </a:t>
            </a:r>
            <a:r>
              <a:rPr lang="en-US" sz="2000" i="1" dirty="0" err="1">
                <a:latin typeface="Arial" pitchFamily="34" charset="0"/>
                <a:cs typeface="Arial" pitchFamily="34" charset="0"/>
              </a:rPr>
              <a:t>vaginalis</a:t>
            </a:r>
            <a:r>
              <a:rPr lang="en-US" sz="2000" i="1" dirty="0">
                <a:latin typeface="Arial" pitchFamily="34" charset="0"/>
                <a:cs typeface="Arial" pitchFamily="34" charset="0"/>
              </a:rPr>
              <a:t> </a:t>
            </a:r>
            <a:r>
              <a:rPr lang="en-US" sz="2000" dirty="0">
                <a:latin typeface="Arial" pitchFamily="34" charset="0"/>
                <a:cs typeface="Arial" pitchFamily="34" charset="0"/>
              </a:rPr>
              <a:t>and certain </a:t>
            </a:r>
            <a:r>
              <a:rPr lang="en-US" sz="2000" i="1" dirty="0" err="1">
                <a:latin typeface="Arial" pitchFamily="34" charset="0"/>
                <a:cs typeface="Arial" pitchFamily="34" charset="0"/>
              </a:rPr>
              <a:t>Bacteriodes</a:t>
            </a:r>
            <a:r>
              <a:rPr lang="en-US" sz="2000" i="1" dirty="0">
                <a:latin typeface="Arial" pitchFamily="34" charset="0"/>
                <a:cs typeface="Arial" pitchFamily="34" charset="0"/>
              </a:rPr>
              <a:t> spp.</a:t>
            </a:r>
            <a:r>
              <a:rPr lang="en-US" sz="2000" dirty="0">
                <a:latin typeface="Arial" pitchFamily="34" charset="0"/>
                <a:cs typeface="Arial" pitchFamily="34" charset="0"/>
              </a:rPr>
              <a:t>, can grow very well on Columbia CNA Agar with blood. </a:t>
            </a:r>
          </a:p>
          <a:p>
            <a:pPr marL="342900" indent="-342900" algn="justLow" fontAlgn="auto">
              <a:spcBef>
                <a:spcPts val="0"/>
              </a:spcBef>
              <a:spcAft>
                <a:spcPts val="0"/>
              </a:spcAft>
              <a:buFontTx/>
              <a:buBlip>
                <a:blip r:embed="rId2"/>
              </a:buBlip>
              <a:defRPr/>
            </a:pPr>
            <a:r>
              <a:rPr lang="en-US" sz="2000" dirty="0" err="1">
                <a:latin typeface="Arial" pitchFamily="34" charset="0"/>
                <a:cs typeface="Arial" pitchFamily="34" charset="0"/>
              </a:rPr>
              <a:t>Colistin</a:t>
            </a:r>
            <a:r>
              <a:rPr lang="en-US" sz="2000" dirty="0">
                <a:latin typeface="Arial" pitchFamily="34" charset="0"/>
                <a:cs typeface="Arial" pitchFamily="34" charset="0"/>
              </a:rPr>
              <a:t> disrupts the cell membrane of Gram-negative organisms, particularly effective against Pseudomonas spp. </a:t>
            </a:r>
          </a:p>
          <a:p>
            <a:pPr marL="342900" indent="-342900" algn="justLow" fontAlgn="auto">
              <a:spcBef>
                <a:spcPts val="0"/>
              </a:spcBef>
              <a:spcAft>
                <a:spcPts val="0"/>
              </a:spcAft>
              <a:buFontTx/>
              <a:buBlip>
                <a:blip r:embed="rId2"/>
              </a:buBlip>
              <a:defRPr/>
            </a:pPr>
            <a:r>
              <a:rPr lang="en-US" sz="2000" dirty="0" err="1">
                <a:latin typeface="Arial" pitchFamily="34" charset="0"/>
                <a:cs typeface="Arial" pitchFamily="34" charset="0"/>
              </a:rPr>
              <a:t>Nalidixic</a:t>
            </a:r>
            <a:r>
              <a:rPr lang="en-US" sz="2000" dirty="0">
                <a:latin typeface="Arial" pitchFamily="34" charset="0"/>
                <a:cs typeface="Arial" pitchFamily="34" charset="0"/>
              </a:rPr>
              <a:t> Acid blocks DNA replication in susceptible bacteria and acts against many Gram-negative bacteria. </a:t>
            </a:r>
          </a:p>
        </p:txBody>
      </p:sp>
    </p:spTree>
    <p:extLst>
      <p:ext uri="{BB962C8B-B14F-4D97-AF65-F5344CB8AC3E}">
        <p14:creationId xmlns:p14="http://schemas.microsoft.com/office/powerpoint/2010/main" val="2004722542"/>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6000" smtClean="0">
                <a:latin typeface="Freestyle Script" pitchFamily="66" charset="0"/>
              </a:rPr>
              <a:t>Make few stabs in the agar plates</a:t>
            </a:r>
            <a:endParaRPr lang="ar-SA" sz="6000" smtClean="0">
              <a:latin typeface="Freestyle Script" pitchFamily="66" charset="0"/>
            </a:endParaRPr>
          </a:p>
        </p:txBody>
      </p:sp>
      <p:pic>
        <p:nvPicPr>
          <p:cNvPr id="184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00200"/>
            <a:ext cx="39068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381000" y="5867400"/>
            <a:ext cx="8382000" cy="584200"/>
          </a:xfrm>
          <a:prstGeom prst="rect">
            <a:avLst/>
          </a:prstGeom>
          <a:noFill/>
          <a:ln>
            <a:noFill/>
          </a:ln>
          <a:extLst/>
        </p:spPr>
        <p:txBody>
          <a:bodyPr>
            <a:spAutoFit/>
          </a:bodyPr>
          <a:lstStyle/>
          <a:p>
            <a:pPr fontAlgn="auto">
              <a:spcBef>
                <a:spcPts val="0"/>
              </a:spcBef>
              <a:spcAft>
                <a:spcPts val="0"/>
              </a:spcAft>
              <a:defRPr/>
            </a:pPr>
            <a:r>
              <a:rPr lang="en-US" sz="3200" dirty="0">
                <a:solidFill>
                  <a:srgbClr val="FF0000"/>
                </a:solidFill>
                <a:latin typeface="Freestyle Script" pitchFamily="66" charset="0"/>
                <a:ea typeface="+mj-ea"/>
                <a:cs typeface="+mj-cs"/>
              </a:rPr>
              <a:t>Note: </a:t>
            </a:r>
            <a:r>
              <a:rPr lang="en-US" sz="2000" dirty="0">
                <a:latin typeface="Arial" pitchFamily="34" charset="0"/>
                <a:cs typeface="Arial" pitchFamily="34" charset="0"/>
              </a:rPr>
              <a:t>Make few stabs to </a:t>
            </a:r>
            <a:r>
              <a:rPr lang="en-US" sz="2000" dirty="0" smtClean="0">
                <a:latin typeface="Arial" pitchFamily="34" charset="0"/>
                <a:cs typeface="Arial" pitchFamily="34" charset="0"/>
              </a:rPr>
              <a:t>increase </a:t>
            </a:r>
            <a:r>
              <a:rPr lang="en-US" sz="2000" dirty="0" err="1">
                <a:latin typeface="Arial" pitchFamily="34" charset="0"/>
                <a:cs typeface="Arial" pitchFamily="34" charset="0"/>
              </a:rPr>
              <a:t>hemolysin</a:t>
            </a:r>
            <a:r>
              <a:rPr lang="en-US" sz="2000" dirty="0">
                <a:latin typeface="Arial" pitchFamily="34" charset="0"/>
                <a:cs typeface="Arial" pitchFamily="34" charset="0"/>
              </a:rPr>
              <a:t> activity of group A </a:t>
            </a:r>
            <a:r>
              <a:rPr lang="en-US" sz="2000" dirty="0" err="1">
                <a:latin typeface="Arial" pitchFamily="34" charset="0"/>
                <a:cs typeface="Arial" pitchFamily="34" charset="0"/>
              </a:rPr>
              <a:t>Strepto</a:t>
            </a:r>
            <a:r>
              <a:rPr lang="en-US" sz="2000" dirty="0">
                <a:latin typeface="Arial" pitchFamily="34" charset="0"/>
                <a:cs typeface="Arial" pitchFamily="34" charset="0"/>
              </a:rPr>
              <a:t>.</a:t>
            </a:r>
          </a:p>
        </p:txBody>
      </p:sp>
    </p:spTree>
    <p:extLst>
      <p:ext uri="{BB962C8B-B14F-4D97-AF65-F5344CB8AC3E}">
        <p14:creationId xmlns:p14="http://schemas.microsoft.com/office/powerpoint/2010/main" val="1396461266"/>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6000" smtClean="0">
                <a:latin typeface="Freestyle Script" pitchFamily="66" charset="0"/>
              </a:rPr>
              <a:t>Streptococcal Selective agar (SSA)</a:t>
            </a:r>
            <a:endParaRPr lang="ar-SA" sz="6000" smtClean="0">
              <a:latin typeface="Freestyle Script" pitchFamily="66" charset="0"/>
            </a:endParaRPr>
          </a:p>
        </p:txBody>
      </p:sp>
      <p:sp>
        <p:nvSpPr>
          <p:cNvPr id="19459" name="Rectangle 3"/>
          <p:cNvSpPr>
            <a:spLocks noChangeArrowheads="1"/>
          </p:cNvSpPr>
          <p:nvPr/>
        </p:nvSpPr>
        <p:spPr bwMode="auto">
          <a:xfrm>
            <a:off x="304800" y="3505200"/>
            <a:ext cx="861218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spcAft>
                <a:spcPts val="1200"/>
              </a:spcAft>
              <a:buFontTx/>
              <a:buBlip>
                <a:blip r:embed="rId3"/>
              </a:buBlip>
            </a:pPr>
            <a:r>
              <a:rPr lang="en-GB" sz="2000"/>
              <a:t>Streptococcal selective agar (SSA) is available commercially.</a:t>
            </a:r>
          </a:p>
          <a:p>
            <a:pPr marL="342900" indent="-342900" algn="just">
              <a:spcAft>
                <a:spcPts val="1200"/>
              </a:spcAft>
              <a:buFontTx/>
              <a:buBlip>
                <a:blip r:embed="rId3"/>
              </a:buBlip>
            </a:pPr>
            <a:r>
              <a:rPr lang="en-GB" sz="2000"/>
              <a:t>A modification of sheep blood agar, this medium contains </a:t>
            </a:r>
            <a:r>
              <a:rPr lang="en-GB" sz="2000">
                <a:solidFill>
                  <a:srgbClr val="FF0000"/>
                </a:solidFill>
              </a:rPr>
              <a:t>crystal violet</a:t>
            </a:r>
            <a:r>
              <a:rPr lang="en-GB" sz="2000"/>
              <a:t>,</a:t>
            </a:r>
            <a:r>
              <a:rPr lang="en-GB" sz="2000">
                <a:solidFill>
                  <a:srgbClr val="FF0000"/>
                </a:solidFill>
              </a:rPr>
              <a:t> trimethoprim-sulfamethoxazole</a:t>
            </a:r>
            <a:r>
              <a:rPr lang="en-GB" sz="2000"/>
              <a:t>, and </a:t>
            </a:r>
            <a:r>
              <a:rPr lang="en-GB" sz="2000">
                <a:solidFill>
                  <a:srgbClr val="FF0000"/>
                </a:solidFill>
              </a:rPr>
              <a:t>colistin</a:t>
            </a:r>
            <a:r>
              <a:rPr lang="en-GB" sz="2000"/>
              <a:t> in concentrations adequate to inhibit most </a:t>
            </a:r>
            <a:r>
              <a:rPr lang="en-US" sz="2000"/>
              <a:t>bacteria </a:t>
            </a:r>
            <a:r>
              <a:rPr lang="en-GB" sz="2000"/>
              <a:t>except for </a:t>
            </a:r>
            <a:r>
              <a:rPr lang="en-GB" sz="2000" i="1"/>
              <a:t>Streptococcus pyogenes </a:t>
            </a:r>
            <a:r>
              <a:rPr lang="en-GB" sz="2000"/>
              <a:t>and </a:t>
            </a:r>
            <a:r>
              <a:rPr lang="en-GB" sz="2000" i="1"/>
              <a:t>S.agalatiae</a:t>
            </a:r>
            <a:r>
              <a:rPr lang="en-GB" sz="2000"/>
              <a:t>.</a:t>
            </a:r>
          </a:p>
          <a:p>
            <a:pPr marL="342900" indent="-342900" algn="just">
              <a:spcAft>
                <a:spcPts val="1200"/>
              </a:spcAft>
              <a:buFontTx/>
              <a:buBlip>
                <a:blip r:embed="rId3"/>
              </a:buBlip>
            </a:pPr>
            <a:r>
              <a:rPr lang="en-GB" sz="2000"/>
              <a:t>Beta hemolysis is readily observed.</a:t>
            </a:r>
          </a:p>
          <a:p>
            <a:pPr marL="342900" indent="-342900" algn="just">
              <a:buFontTx/>
              <a:buBlip>
                <a:blip r:embed="rId3"/>
              </a:buBlip>
            </a:pPr>
            <a:r>
              <a:rPr lang="en-GB" sz="2000"/>
              <a:t>The medium is effective for primary plating of throat swabs for detection of group A streptococci.</a:t>
            </a:r>
            <a:endParaRPr lang="en-US" sz="2000"/>
          </a:p>
        </p:txBody>
      </p:sp>
      <p:sp>
        <p:nvSpPr>
          <p:cNvPr id="19460" name="Rectangle 4"/>
          <p:cNvSpPr>
            <a:spLocks noChangeArrowheads="1"/>
          </p:cNvSpPr>
          <p:nvPr/>
        </p:nvSpPr>
        <p:spPr bwMode="auto">
          <a:xfrm>
            <a:off x="381000" y="1600200"/>
            <a:ext cx="2097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a:solidFill>
                  <a:srgbClr val="FF0000"/>
                </a:solidFill>
                <a:latin typeface="Andalus" pitchFamily="18" charset="-78"/>
                <a:cs typeface="Andalus" pitchFamily="18" charset="-78"/>
              </a:rPr>
              <a:t>Ingredients :</a:t>
            </a:r>
            <a:endParaRPr lang="ar-SA" sz="2700">
              <a:solidFill>
                <a:srgbClr val="FF0000"/>
              </a:solidFill>
              <a:latin typeface="Andalus" pitchFamily="18" charset="-78"/>
              <a:cs typeface="Andalus" pitchFamily="18" charset="-78"/>
            </a:endParaRPr>
          </a:p>
        </p:txBody>
      </p:sp>
      <p:graphicFrame>
        <p:nvGraphicFramePr>
          <p:cNvPr id="6" name="Table 5"/>
          <p:cNvGraphicFramePr>
            <a:graphicFrameLocks noGrp="1"/>
          </p:cNvGraphicFramePr>
          <p:nvPr/>
        </p:nvGraphicFramePr>
        <p:xfrm>
          <a:off x="533400" y="2032000"/>
          <a:ext cx="5638800" cy="1304211"/>
        </p:xfrm>
        <a:graphic>
          <a:graphicData uri="http://schemas.openxmlformats.org/drawingml/2006/table">
            <a:tbl>
              <a:tblPr>
                <a:tableStyleId>{5940675A-B579-460E-94D1-54222C63F5DA}</a:tableStyleId>
              </a:tblPr>
              <a:tblGrid>
                <a:gridCol w="3178233"/>
                <a:gridCol w="2460567"/>
              </a:tblGrid>
              <a:tr h="292497">
                <a:tc>
                  <a:txBody>
                    <a:bodyPr/>
                    <a:lstStyle/>
                    <a:p>
                      <a:pPr algn="l" rtl="0">
                        <a:spcAft>
                          <a:spcPts val="0"/>
                        </a:spcAft>
                      </a:pPr>
                      <a:r>
                        <a:rPr lang="en-US" sz="1400" dirty="0">
                          <a:effectLst/>
                        </a:rPr>
                        <a:t>Peptone</a:t>
                      </a:r>
                      <a:endParaRPr lang="en-US" sz="1400" dirty="0">
                        <a:effectLst/>
                        <a:latin typeface="Times New Roman"/>
                        <a:ea typeface="Times New Roman"/>
                        <a:cs typeface="Traditional Arabic"/>
                      </a:endParaRPr>
                    </a:p>
                  </a:txBody>
                  <a:tcPr marL="68575" marR="68575" marT="0" marB="0" anchor="ctr"/>
                </a:tc>
                <a:tc>
                  <a:txBody>
                    <a:bodyPr/>
                    <a:lstStyle/>
                    <a:p>
                      <a:pPr algn="l" rtl="0">
                        <a:spcAft>
                          <a:spcPts val="0"/>
                        </a:spcAft>
                      </a:pPr>
                      <a:r>
                        <a:rPr lang="en-US" sz="1400" dirty="0" err="1">
                          <a:effectLst/>
                        </a:rPr>
                        <a:t>Colistin</a:t>
                      </a:r>
                      <a:r>
                        <a:rPr lang="en-US" sz="1400" dirty="0">
                          <a:effectLst/>
                        </a:rPr>
                        <a:t> </a:t>
                      </a:r>
                      <a:r>
                        <a:rPr lang="en-US" sz="1400" dirty="0" err="1">
                          <a:effectLst/>
                        </a:rPr>
                        <a:t>sulphate</a:t>
                      </a:r>
                      <a:endParaRPr lang="en-US" sz="1400" dirty="0">
                        <a:effectLst/>
                        <a:latin typeface="Times New Roman"/>
                        <a:ea typeface="Times New Roman"/>
                        <a:cs typeface="Traditional Arabic"/>
                      </a:endParaRPr>
                    </a:p>
                  </a:txBody>
                  <a:tcPr marL="68575" marR="68575" marT="0" marB="0" anchor="ctr"/>
                </a:tc>
              </a:tr>
              <a:tr h="292497">
                <a:tc>
                  <a:txBody>
                    <a:bodyPr/>
                    <a:lstStyle/>
                    <a:p>
                      <a:pPr algn="l" rtl="0">
                        <a:spcAft>
                          <a:spcPts val="0"/>
                        </a:spcAft>
                      </a:pPr>
                      <a:r>
                        <a:rPr lang="en-US" sz="1400" dirty="0" smtClean="0">
                          <a:effectLst/>
                        </a:rPr>
                        <a:t>Peptic Digest of Soybean</a:t>
                      </a:r>
                      <a:endParaRPr lang="en-US" sz="1400" dirty="0">
                        <a:effectLst/>
                        <a:latin typeface="Times New Roman"/>
                        <a:ea typeface="Times New Roman"/>
                        <a:cs typeface="Traditional Arabic"/>
                      </a:endParaRPr>
                    </a:p>
                  </a:txBody>
                  <a:tcPr marL="68575" marR="68575" marT="0" marB="0" anchor="ctr"/>
                </a:tc>
                <a:tc>
                  <a:txBody>
                    <a:bodyPr/>
                    <a:lstStyle/>
                    <a:p>
                      <a:pPr algn="l" rtl="0">
                        <a:spcAft>
                          <a:spcPts val="0"/>
                        </a:spcAft>
                      </a:pPr>
                      <a:r>
                        <a:rPr lang="en-US" sz="1400" dirty="0" smtClean="0">
                          <a:effectLst/>
                        </a:rPr>
                        <a:t>crystal violet</a:t>
                      </a:r>
                      <a:endParaRPr lang="en-US" sz="1400" dirty="0">
                        <a:effectLst/>
                        <a:latin typeface="Times New Roman"/>
                        <a:ea typeface="Times New Roman"/>
                        <a:cs typeface="Traditional Arabic"/>
                      </a:endParaRPr>
                    </a:p>
                  </a:txBody>
                  <a:tcPr marL="68575" marR="68575" marT="0" marB="0" anchor="ctr"/>
                </a:tc>
              </a:tr>
              <a:tr h="292497">
                <a:tc>
                  <a:txBody>
                    <a:bodyPr/>
                    <a:lstStyle/>
                    <a:p>
                      <a:pPr algn="l" rtl="0">
                        <a:spcAft>
                          <a:spcPts val="0"/>
                        </a:spcAft>
                      </a:pPr>
                      <a:r>
                        <a:rPr kumimoji="0" lang="en-US" sz="1400" kern="1200" dirty="0" smtClean="0">
                          <a:solidFill>
                            <a:schemeClr val="tx1"/>
                          </a:solidFill>
                          <a:effectLst/>
                          <a:latin typeface="+mn-lt"/>
                          <a:ea typeface="+mn-ea"/>
                          <a:cs typeface="+mn-cs"/>
                        </a:rPr>
                        <a:t>Sodium chloride</a:t>
                      </a:r>
                    </a:p>
                  </a:txBody>
                  <a:tcPr marL="68575" marR="68575" marT="0" marB="0" anchor="ctr"/>
                </a:tc>
                <a:tc>
                  <a:txBody>
                    <a:bodyPr/>
                    <a:lstStyle/>
                    <a:p>
                      <a:pPr algn="l" rtl="0">
                        <a:spcAft>
                          <a:spcPts val="0"/>
                        </a:spcAft>
                      </a:pPr>
                      <a:r>
                        <a:rPr lang="en-US" sz="1400" dirty="0" smtClean="0">
                          <a:effectLst/>
                        </a:rPr>
                        <a:t>Trimethoprim-</a:t>
                      </a:r>
                      <a:r>
                        <a:rPr lang="en-US" sz="1400" dirty="0" err="1" smtClean="0">
                          <a:effectLst/>
                        </a:rPr>
                        <a:t>sulfamethoxazole</a:t>
                      </a:r>
                      <a:endParaRPr lang="en-US" sz="1400" dirty="0">
                        <a:effectLst/>
                        <a:latin typeface="Times New Roman"/>
                        <a:ea typeface="Times New Roman"/>
                        <a:cs typeface="Traditional Arabic"/>
                      </a:endParaRPr>
                    </a:p>
                  </a:txBody>
                  <a:tcPr marL="68575" marR="68575" marT="0" marB="0" anchor="ctr"/>
                </a:tc>
              </a:tr>
              <a:tr h="292497">
                <a:tc>
                  <a:txBody>
                    <a:bodyPr/>
                    <a:lstStyle/>
                    <a:p>
                      <a:pPr algn="l" rtl="0">
                        <a:spcAft>
                          <a:spcPts val="0"/>
                        </a:spcAft>
                      </a:pPr>
                      <a:r>
                        <a:rPr lang="en-US" sz="1400" dirty="0" smtClean="0">
                          <a:effectLst/>
                          <a:latin typeface="Times New Roman"/>
                          <a:ea typeface="Times New Roman"/>
                          <a:cs typeface="Traditional Arabic"/>
                        </a:rPr>
                        <a:t>Agar </a:t>
                      </a:r>
                    </a:p>
                  </a:txBody>
                  <a:tcPr marL="68575" marR="68575" marT="0" marB="0" anchor="ctr"/>
                </a:tc>
                <a:tc>
                  <a:txBody>
                    <a:bodyPr/>
                    <a:lstStyle/>
                    <a:p>
                      <a:pPr algn="l" rtl="0">
                        <a:spcAft>
                          <a:spcPts val="0"/>
                        </a:spcAft>
                      </a:pPr>
                      <a:r>
                        <a:rPr lang="en-US" sz="1400" dirty="0" smtClean="0">
                          <a:effectLst/>
                          <a:latin typeface="Times New Roman"/>
                          <a:ea typeface="Times New Roman"/>
                          <a:cs typeface="Traditional Arabic"/>
                        </a:rPr>
                        <a:t>Sheep Blood</a:t>
                      </a:r>
                      <a:endParaRPr lang="en-US" sz="1400" dirty="0">
                        <a:effectLst/>
                        <a:latin typeface="Times New Roman"/>
                        <a:ea typeface="Times New Roman"/>
                        <a:cs typeface="Traditional Arabic"/>
                      </a:endParaRPr>
                    </a:p>
                  </a:txBody>
                  <a:tcPr marL="68575" marR="68575" marT="0" marB="0" anchor="ctr"/>
                </a:tc>
              </a:tr>
            </a:tbl>
          </a:graphicData>
        </a:graphic>
      </p:graphicFrame>
    </p:spTree>
    <p:extLst>
      <p:ext uri="{BB962C8B-B14F-4D97-AF65-F5344CB8AC3E}">
        <p14:creationId xmlns:p14="http://schemas.microsoft.com/office/powerpoint/2010/main" val="44447837"/>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6000" smtClean="0">
                <a:latin typeface="Freestyle Script" pitchFamily="66" charset="0"/>
              </a:rPr>
              <a:t>Specimen Processing </a:t>
            </a:r>
            <a:r>
              <a:rPr lang="en-US" sz="4800" smtClean="0">
                <a:latin typeface="Freestyle Script" pitchFamily="66" charset="0"/>
              </a:rPr>
              <a:t>continue…</a:t>
            </a:r>
            <a:endParaRPr lang="ar-SA" sz="6000" smtClean="0"/>
          </a:p>
        </p:txBody>
      </p:sp>
      <p:sp>
        <p:nvSpPr>
          <p:cNvPr id="3" name="Rectangle 2"/>
          <p:cNvSpPr/>
          <p:nvPr/>
        </p:nvSpPr>
        <p:spPr>
          <a:xfrm>
            <a:off x="533400" y="1997075"/>
            <a:ext cx="8153400" cy="2324100"/>
          </a:xfrm>
          <a:prstGeom prst="rect">
            <a:avLst/>
          </a:prstGeom>
        </p:spPr>
        <p:txBody>
          <a:bodyPr>
            <a:spAutoFit/>
          </a:bodyPr>
          <a:lstStyle/>
          <a:p>
            <a:pPr fontAlgn="auto">
              <a:spcBef>
                <a:spcPts val="0"/>
              </a:spcBef>
              <a:spcAft>
                <a:spcPts val="0"/>
              </a:spcAft>
              <a:defRPr/>
            </a:pPr>
            <a:r>
              <a:rPr lang="en-US" sz="2700" dirty="0">
                <a:solidFill>
                  <a:srgbClr val="FF0000"/>
                </a:solidFill>
                <a:latin typeface="Andalus" pitchFamily="18" charset="-78"/>
                <a:cs typeface="Andalus" pitchFamily="18" charset="-78"/>
              </a:rPr>
              <a:t>Direct antigen detection</a:t>
            </a:r>
          </a:p>
          <a:p>
            <a:pPr marL="342900" indent="-342900" fontAlgn="auto">
              <a:spcBef>
                <a:spcPts val="0"/>
              </a:spcBef>
              <a:spcAft>
                <a:spcPts val="0"/>
              </a:spcAft>
              <a:buFontTx/>
              <a:buBlip>
                <a:blip r:embed="rId2"/>
              </a:buBlip>
              <a:defRPr/>
            </a:pPr>
            <a:r>
              <a:rPr lang="en-US" sz="2000" dirty="0">
                <a:latin typeface="Arial" pitchFamily="34" charset="0"/>
                <a:cs typeface="Arial" pitchFamily="34" charset="0"/>
              </a:rPr>
              <a:t>Identification of group A Streptococcal antigen in throat specimens are available now by using different methods including latex agglutination, enzyme immunoassay and gene probe technology, that allow detection of Streptococcal group A antigen within at little as 10 minutes.</a:t>
            </a:r>
          </a:p>
          <a:p>
            <a:pPr marL="285750" indent="-285750" fontAlgn="auto">
              <a:spcBef>
                <a:spcPts val="0"/>
              </a:spcBef>
              <a:spcAft>
                <a:spcPts val="0"/>
              </a:spcAft>
              <a:buFont typeface="Wingdings" pitchFamily="2" charset="2"/>
              <a:buChar char="q"/>
              <a:defRPr/>
            </a:pPr>
            <a:endParaRPr lang="en-US" b="1" dirty="0">
              <a:latin typeface="+mn-lt"/>
              <a:cs typeface="+mn-cs"/>
            </a:endParaRPr>
          </a:p>
        </p:txBody>
      </p:sp>
      <p:sp>
        <p:nvSpPr>
          <p:cNvPr id="4" name="مستطيل 3"/>
          <p:cNvSpPr/>
          <p:nvPr/>
        </p:nvSpPr>
        <p:spPr>
          <a:xfrm>
            <a:off x="714375" y="4500563"/>
            <a:ext cx="3365500" cy="36988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342900" indent="-342900" fontAlgn="auto">
              <a:spcBef>
                <a:spcPts val="0"/>
              </a:spcBef>
              <a:spcAft>
                <a:spcPts val="0"/>
              </a:spcAft>
              <a:defRPr/>
            </a:pPr>
            <a:r>
              <a:rPr lang="en-US" dirty="0" err="1">
                <a:latin typeface="Arial" pitchFamily="34" charset="0"/>
                <a:cs typeface="Arial" pitchFamily="34" charset="0"/>
              </a:rPr>
              <a:t>Antistreptolysin</a:t>
            </a:r>
            <a:r>
              <a:rPr lang="en-US" dirty="0">
                <a:latin typeface="Arial" pitchFamily="34" charset="0"/>
                <a:cs typeface="Arial" pitchFamily="34" charset="0"/>
              </a:rPr>
              <a:t> O </a:t>
            </a:r>
            <a:r>
              <a:rPr lang="en-US" dirty="0" err="1">
                <a:latin typeface="Arial" pitchFamily="34" charset="0"/>
                <a:cs typeface="Arial" pitchFamily="34" charset="0"/>
              </a:rPr>
              <a:t>titre</a:t>
            </a:r>
            <a:r>
              <a:rPr lang="en-US" dirty="0">
                <a:latin typeface="Arial" pitchFamily="34" charset="0"/>
                <a:cs typeface="Arial" pitchFamily="34" charset="0"/>
              </a:rPr>
              <a:t> (</a:t>
            </a:r>
            <a:r>
              <a:rPr lang="en-US" b="1" dirty="0">
                <a:latin typeface="Arial" pitchFamily="34" charset="0"/>
                <a:cs typeface="Arial" pitchFamily="34" charset="0"/>
              </a:rPr>
              <a:t>ASOT</a:t>
            </a:r>
            <a:r>
              <a:rPr lang="en-US" dirty="0">
                <a:latin typeface="Arial" pitchFamily="34" charset="0"/>
                <a:cs typeface="Arial" pitchFamily="34" charset="0"/>
              </a:rPr>
              <a:t>).</a:t>
            </a:r>
          </a:p>
        </p:txBody>
      </p:sp>
    </p:spTree>
    <p:extLst>
      <p:ext uri="{BB962C8B-B14F-4D97-AF65-F5344CB8AC3E}">
        <p14:creationId xmlns:p14="http://schemas.microsoft.com/office/powerpoint/2010/main" val="2109014529"/>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698500"/>
            <a:ext cx="5230812"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ChangeArrowheads="1"/>
          </p:cNvSpPr>
          <p:nvPr/>
        </p:nvSpPr>
        <p:spPr bwMode="auto">
          <a:xfrm>
            <a:off x="876300" y="4800600"/>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Font typeface="Wingdings" pitchFamily="2" charset="2"/>
              <a:buChar char="q"/>
            </a:pPr>
            <a:r>
              <a:rPr lang="en-US" sz="2000"/>
              <a:t>Group A streptococci stained with fluorescein-conjugated anti-group A antibody, examined with ultraviolet light . Notice that the organisms stain as rings, with dark centers.</a:t>
            </a:r>
          </a:p>
        </p:txBody>
      </p:sp>
    </p:spTree>
    <p:extLst>
      <p:ext uri="{BB962C8B-B14F-4D97-AF65-F5344CB8AC3E}">
        <p14:creationId xmlns:p14="http://schemas.microsoft.com/office/powerpoint/2010/main" val="135924511"/>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12763" y="5334000"/>
            <a:ext cx="8174037" cy="1200150"/>
          </a:xfrm>
          <a:prstGeom prst="rect">
            <a:avLst/>
          </a:prstGeom>
          <a:ln/>
          <a:extLst/>
        </p:spPr>
        <p:style>
          <a:lnRef idx="2">
            <a:schemeClr val="accent2"/>
          </a:lnRef>
          <a:fillRef idx="1">
            <a:schemeClr val="lt1"/>
          </a:fillRef>
          <a:effectRef idx="0">
            <a:schemeClr val="accent2"/>
          </a:effectRef>
          <a:fontRef idx="minor">
            <a:schemeClr val="dk1"/>
          </a:fontRef>
        </p:style>
        <p:txBody>
          <a:bodyPr>
            <a:spAutoFit/>
          </a:bodyPr>
          <a:lstStyle/>
          <a:p>
            <a:pPr algn="just" fontAlgn="auto">
              <a:spcBef>
                <a:spcPts val="0"/>
              </a:spcBef>
              <a:spcAft>
                <a:spcPts val="0"/>
              </a:spcAft>
              <a:defRPr/>
            </a:pPr>
            <a:r>
              <a:rPr lang="en-US" sz="3200" dirty="0">
                <a:solidFill>
                  <a:srgbClr val="FF0000"/>
                </a:solidFill>
                <a:latin typeface="Freestyle Script" pitchFamily="66" charset="0"/>
                <a:ea typeface="+mj-ea"/>
                <a:cs typeface="+mj-cs"/>
              </a:rPr>
              <a:t>Note </a:t>
            </a:r>
            <a:r>
              <a:rPr lang="en-US" sz="2000" dirty="0">
                <a:latin typeface="Arial" pitchFamily="34" charset="0"/>
                <a:cs typeface="Arial" pitchFamily="34" charset="0"/>
              </a:rPr>
              <a:t>small, gray white, transparent to translucent colonies, beta hemolysis (complete </a:t>
            </a:r>
            <a:r>
              <a:rPr lang="en-US" sz="2000" dirty="0" err="1">
                <a:latin typeface="Arial" pitchFamily="34" charset="0"/>
                <a:cs typeface="Arial" pitchFamily="34" charset="0"/>
              </a:rPr>
              <a:t>lysis</a:t>
            </a:r>
            <a:r>
              <a:rPr lang="en-US" sz="2000" dirty="0">
                <a:latin typeface="Arial" pitchFamily="34" charset="0"/>
                <a:cs typeface="Arial" pitchFamily="34" charset="0"/>
              </a:rPr>
              <a:t> of the red blood cells around the colonies; see arrows), </a:t>
            </a:r>
            <a:r>
              <a:rPr lang="en-US" sz="2000">
                <a:latin typeface="Arial" pitchFamily="34" charset="0"/>
                <a:cs typeface="Arial" pitchFamily="34" charset="0"/>
              </a:rPr>
              <a:t>and sensitive </a:t>
            </a:r>
            <a:r>
              <a:rPr lang="en-US" sz="2000" dirty="0">
                <a:latin typeface="Arial" pitchFamily="34" charset="0"/>
                <a:cs typeface="Arial" pitchFamily="34" charset="0"/>
              </a:rPr>
              <a:t>to the antibiotic bacitracin . </a:t>
            </a:r>
          </a:p>
        </p:txBody>
      </p:sp>
      <p:pic>
        <p:nvPicPr>
          <p:cNvPr id="32771" name="Picture 3"/>
          <p:cNvPicPr>
            <a:picLocks noChangeAspect="1"/>
          </p:cNvPicPr>
          <p:nvPr/>
        </p:nvPicPr>
        <p:blipFill>
          <a:blip r:embed="rId2"/>
          <a:srcRect/>
          <a:stretch>
            <a:fillRect/>
          </a:stretch>
        </p:blipFill>
        <p:spPr bwMode="auto">
          <a:xfrm>
            <a:off x="4572000" y="1203325"/>
            <a:ext cx="3965575" cy="3830638"/>
          </a:xfrm>
          <a:prstGeom prst="rect">
            <a:avLst/>
          </a:prstGeom>
          <a:ln>
            <a:noFill/>
          </a:ln>
          <a:effectLst>
            <a:outerShdw blurRad="292100" dist="139700" dir="2700000" algn="tl" rotWithShape="0">
              <a:srgbClr val="333333">
                <a:alpha val="65000"/>
              </a:srgbClr>
            </a:outerShdw>
          </a:effectLst>
          <a:extLst/>
        </p:spPr>
      </p:pic>
      <p:sp>
        <p:nvSpPr>
          <p:cNvPr id="5" name="Rectangle 4"/>
          <p:cNvSpPr/>
          <p:nvPr/>
        </p:nvSpPr>
        <p:spPr>
          <a:xfrm>
            <a:off x="2057400" y="127000"/>
            <a:ext cx="4321175" cy="923925"/>
          </a:xfrm>
          <a:prstGeom prst="rect">
            <a:avLst/>
          </a:prstGeom>
        </p:spPr>
        <p:txBody>
          <a:bodyPr wrap="none">
            <a:spAutoFit/>
          </a:bodyPr>
          <a:lstStyle/>
          <a:p>
            <a:pPr fontAlgn="auto">
              <a:spcBef>
                <a:spcPts val="0"/>
              </a:spcBef>
              <a:spcAft>
                <a:spcPts val="0"/>
              </a:spcAft>
              <a:defRPr/>
            </a:pPr>
            <a:r>
              <a:rPr lang="en-US" sz="5400" dirty="0">
                <a:solidFill>
                  <a:schemeClr val="tx2"/>
                </a:solidFill>
                <a:latin typeface="Freestyle Script" pitchFamily="66" charset="0"/>
                <a:ea typeface="+mj-ea"/>
                <a:cs typeface="+mj-cs"/>
              </a:rPr>
              <a:t>Streptococcus </a:t>
            </a:r>
            <a:r>
              <a:rPr lang="en-US" sz="5400" dirty="0" err="1">
                <a:solidFill>
                  <a:schemeClr val="tx2"/>
                </a:solidFill>
                <a:latin typeface="Freestyle Script" pitchFamily="66" charset="0"/>
                <a:ea typeface="+mj-ea"/>
                <a:cs typeface="+mj-cs"/>
              </a:rPr>
              <a:t>pyogenes</a:t>
            </a:r>
            <a:endParaRPr lang="en-US" sz="5400" dirty="0">
              <a:solidFill>
                <a:schemeClr val="tx2"/>
              </a:solidFill>
              <a:latin typeface="Freestyle Script" pitchFamily="66" charset="0"/>
              <a:ea typeface="+mj-ea"/>
              <a:cs typeface="+mj-cs"/>
            </a:endParaRPr>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1274763"/>
            <a:ext cx="37052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93005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63" y="1344480"/>
            <a:ext cx="8755733" cy="4832092"/>
          </a:xfrm>
          <a:prstGeom prst="rect">
            <a:avLst/>
          </a:prstGeom>
        </p:spPr>
        <p:txBody>
          <a:bodyPr wrap="square">
            <a:spAutoFit/>
          </a:bodyPr>
          <a:lstStyle/>
          <a:p>
            <a:pPr marL="342900" indent="-342900" algn="just">
              <a:buClr>
                <a:srgbClr val="00B0F0"/>
              </a:buClr>
              <a:buFont typeface="Wingdings" panose="05000000000000000000" pitchFamily="2" charset="2"/>
              <a:buChar char="v"/>
              <a:defRPr/>
            </a:pPr>
            <a:r>
              <a:rPr lang="en-US" sz="2200" dirty="0">
                <a:solidFill>
                  <a:srgbClr val="000000"/>
                </a:solidFill>
                <a:latin typeface="Cambria" panose="02040503050406030204" pitchFamily="18" charset="0"/>
                <a:cs typeface="Arial" panose="020B0604020202020204" pitchFamily="34" charset="0"/>
              </a:rPr>
              <a:t>All expectorated sputum is contaminated to some degree with secretion of the </a:t>
            </a:r>
            <a:r>
              <a:rPr lang="en-US" sz="2200" dirty="0" smtClean="0">
                <a:solidFill>
                  <a:srgbClr val="000000"/>
                </a:solidFill>
                <a:latin typeface="Cambria" panose="02040503050406030204" pitchFamily="18" charset="0"/>
                <a:cs typeface="Arial" panose="020B0604020202020204" pitchFamily="34" charset="0"/>
              </a:rPr>
              <a:t>oropharyngeal </a:t>
            </a:r>
            <a:r>
              <a:rPr lang="en-US" sz="2200" dirty="0">
                <a:solidFill>
                  <a:srgbClr val="000000"/>
                </a:solidFill>
                <a:latin typeface="Cambria" panose="02040503050406030204" pitchFamily="18" charset="0"/>
                <a:cs typeface="Arial" panose="020B0604020202020204" pitchFamily="34" charset="0"/>
              </a:rPr>
              <a:t>cavity, which contain a wide variety of commensals bacteria, some of which are potential pathogens of the lower respiratory tract (</a:t>
            </a:r>
            <a:r>
              <a:rPr lang="en-US" sz="2200" i="1" dirty="0" smtClean="0">
                <a:solidFill>
                  <a:srgbClr val="000000"/>
                </a:solidFill>
                <a:latin typeface="Cambria" panose="02040503050406030204" pitchFamily="18" charset="0"/>
                <a:cs typeface="Arial" panose="020B0604020202020204" pitchFamily="34" charset="0"/>
              </a:rPr>
              <a:t>Streptococcus </a:t>
            </a:r>
            <a:r>
              <a:rPr lang="en-US" sz="2200" i="1" dirty="0">
                <a:solidFill>
                  <a:srgbClr val="000000"/>
                </a:solidFill>
                <a:latin typeface="Cambria" panose="02040503050406030204" pitchFamily="18" charset="0"/>
                <a:cs typeface="Arial" panose="020B0604020202020204" pitchFamily="34" charset="0"/>
              </a:rPr>
              <a:t>pneumonia, Haemophilus </a:t>
            </a:r>
            <a:r>
              <a:rPr lang="en-US" sz="2200" i="1" dirty="0" err="1">
                <a:solidFill>
                  <a:srgbClr val="000000"/>
                </a:solidFill>
                <a:latin typeface="Cambria" panose="02040503050406030204" pitchFamily="18" charset="0"/>
                <a:cs typeface="Arial" panose="020B0604020202020204" pitchFamily="34" charset="0"/>
              </a:rPr>
              <a:t>influenzae</a:t>
            </a:r>
            <a:r>
              <a:rPr lang="en-US" sz="2200" dirty="0">
                <a:solidFill>
                  <a:srgbClr val="000000"/>
                </a:solidFill>
                <a:latin typeface="Cambria" panose="02040503050406030204" pitchFamily="18" charset="0"/>
                <a:cs typeface="Arial" panose="020B0604020202020204" pitchFamily="34" charset="0"/>
              </a:rPr>
              <a:t>) ,since the sputum reflect the infection in the </a:t>
            </a:r>
            <a:r>
              <a:rPr lang="en-US" sz="2200" dirty="0" smtClean="0">
                <a:solidFill>
                  <a:srgbClr val="000000"/>
                </a:solidFill>
                <a:latin typeface="Cambria" panose="02040503050406030204" pitchFamily="18" charset="0"/>
                <a:cs typeface="Arial" panose="020B0604020202020204" pitchFamily="34" charset="0"/>
              </a:rPr>
              <a:t>bronchi </a:t>
            </a:r>
            <a:r>
              <a:rPr lang="en-US" sz="2200" dirty="0">
                <a:solidFill>
                  <a:srgbClr val="000000"/>
                </a:solidFill>
                <a:latin typeface="Cambria" panose="02040503050406030204" pitchFamily="18" charset="0"/>
                <a:cs typeface="Arial" panose="020B0604020202020204" pitchFamily="34" charset="0"/>
              </a:rPr>
              <a:t>and the lung contamination with oropharyngeal secretion should be kept to a minimum.</a:t>
            </a:r>
          </a:p>
          <a:p>
            <a:pPr marL="342900" indent="-342900" algn="just">
              <a:buClr>
                <a:srgbClr val="00B0F0"/>
              </a:buClr>
              <a:buFont typeface="Wingdings" panose="05000000000000000000" pitchFamily="2" charset="2"/>
              <a:buChar char="v"/>
              <a:defRPr/>
            </a:pPr>
            <a:endParaRPr lang="en-US" sz="2200" dirty="0">
              <a:solidFill>
                <a:srgbClr val="000000"/>
              </a:solidFill>
              <a:latin typeface="Cambria" panose="02040503050406030204" pitchFamily="18" charset="0"/>
              <a:cs typeface="Arial" panose="020B0604020202020204" pitchFamily="34" charset="0"/>
            </a:endParaRPr>
          </a:p>
          <a:p>
            <a:pPr marL="342900" indent="-342900" algn="just">
              <a:buClr>
                <a:srgbClr val="00B0F0"/>
              </a:buClr>
              <a:buFont typeface="Wingdings" panose="05000000000000000000" pitchFamily="2" charset="2"/>
              <a:buChar char="v"/>
              <a:defRPr/>
            </a:pPr>
            <a:r>
              <a:rPr lang="en-US" sz="2200" dirty="0">
                <a:solidFill>
                  <a:srgbClr val="000000"/>
                </a:solidFill>
                <a:latin typeface="Cambria" panose="02040503050406030204" pitchFamily="18" charset="0"/>
                <a:cs typeface="Arial" panose="020B0604020202020204" pitchFamily="34" charset="0"/>
              </a:rPr>
              <a:t>Early morning sputum samples should be obtained because they contain pooled overnight secretions in which pathogenic bacteria are more likely to be concentrated, twenty four- hour collection should be discouraged because there is not only a greater likelihood of contamination but bacteria pathogens become diluted with the addition of subsequent, more watery specimens.</a:t>
            </a:r>
          </a:p>
        </p:txBody>
      </p:sp>
      <p:sp>
        <p:nvSpPr>
          <p:cNvPr id="3" name="Title 2"/>
          <p:cNvSpPr>
            <a:spLocks noGrp="1"/>
          </p:cNvSpPr>
          <p:nvPr>
            <p:ph type="title"/>
          </p:nvPr>
        </p:nvSpPr>
        <p:spPr>
          <a:xfrm>
            <a:off x="207963" y="287040"/>
            <a:ext cx="8229600" cy="927100"/>
          </a:xfrm>
        </p:spPr>
        <p:txBody>
          <a:bodyPr/>
          <a:lstStyle/>
          <a:p>
            <a:r>
              <a:rPr lang="en-US" sz="4000" dirty="0">
                <a:ln w="0"/>
                <a:solidFill>
                  <a:schemeClr val="accent1"/>
                </a:solidFill>
                <a:effectLst>
                  <a:outerShdw blurRad="38100" dist="25400" dir="5400000" algn="ctr" rotWithShape="0">
                    <a:srgbClr val="6E747A">
                      <a:alpha val="43000"/>
                    </a:srgbClr>
                  </a:outerShdw>
                </a:effectLst>
                <a:latin typeface="Cambria" panose="02040503050406030204" pitchFamily="18" charset="0"/>
                <a:cs typeface="Arial" panose="020B0604020202020204" pitchFamily="34" charset="0"/>
              </a:rPr>
              <a:t>Expectorated </a:t>
            </a:r>
            <a:r>
              <a:rPr lang="en-US" sz="40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cs typeface="Arial" panose="020B0604020202020204" pitchFamily="34" charset="0"/>
              </a:rPr>
              <a:t>Sputum</a:t>
            </a:r>
            <a:endParaRPr lang="en-US" sz="4000" dirty="0">
              <a:latin typeface="Cambria" panose="02040503050406030204" pitchFamily="18" charset="0"/>
            </a:endParaRPr>
          </a:p>
        </p:txBody>
      </p:sp>
    </p:spTree>
    <p:extLst>
      <p:ext uri="{BB962C8B-B14F-4D97-AF65-F5344CB8AC3E}">
        <p14:creationId xmlns:p14="http://schemas.microsoft.com/office/powerpoint/2010/main" val="488637349"/>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6000" smtClean="0">
                <a:latin typeface="Freestyle Script" pitchFamily="66" charset="0"/>
              </a:rPr>
              <a:t>Additional information</a:t>
            </a:r>
            <a:endParaRPr lang="ar-SA" sz="6000" smtClean="0">
              <a:latin typeface="Freestyle Script" pitchFamily="66" charset="0"/>
            </a:endParaRPr>
          </a:p>
        </p:txBody>
      </p:sp>
      <p:sp>
        <p:nvSpPr>
          <p:cNvPr id="3" name="Rectangle 2"/>
          <p:cNvSpPr/>
          <p:nvPr/>
        </p:nvSpPr>
        <p:spPr>
          <a:xfrm>
            <a:off x="533400" y="1563688"/>
            <a:ext cx="8229600" cy="4724400"/>
          </a:xfrm>
          <a:prstGeom prst="rect">
            <a:avLst/>
          </a:prstGeom>
        </p:spPr>
        <p:txBody>
          <a:bodyPr>
            <a:spAutoFit/>
          </a:bodyPr>
          <a:lstStyle/>
          <a:p>
            <a:pPr algn="just" fontAlgn="auto">
              <a:spcBef>
                <a:spcPts val="0"/>
              </a:spcBef>
              <a:spcAft>
                <a:spcPts val="0"/>
              </a:spcAft>
              <a:defRPr/>
            </a:pPr>
            <a:r>
              <a:rPr lang="en-US" sz="2700" dirty="0">
                <a:solidFill>
                  <a:srgbClr val="FF0000"/>
                </a:solidFill>
                <a:latin typeface="Andalus" pitchFamily="18" charset="-78"/>
                <a:cs typeface="Andalus" pitchFamily="18" charset="-78"/>
              </a:rPr>
              <a:t>Rheumatic fever </a:t>
            </a:r>
            <a:r>
              <a:rPr lang="en-US" sz="2000" dirty="0">
                <a:latin typeface="Arial" pitchFamily="34" charset="0"/>
                <a:cs typeface="Arial" pitchFamily="34" charset="0"/>
              </a:rPr>
              <a:t>is an inflammatory disease that occurs following a Group A streptococcal infection, (such as strep throat). Believed to be caused by antibody cross-reactivity that can involve the heart, joints, skin, and brain. The illness typically develops two to three weeks after a streptococcal infection.</a:t>
            </a:r>
          </a:p>
          <a:p>
            <a:pPr algn="just" fontAlgn="auto">
              <a:spcBef>
                <a:spcPts val="0"/>
              </a:spcBef>
              <a:spcAft>
                <a:spcPts val="0"/>
              </a:spcAft>
              <a:defRPr/>
            </a:pPr>
            <a:endParaRPr lang="en-US" sz="2000" dirty="0">
              <a:latin typeface="Arial" pitchFamily="34" charset="0"/>
              <a:cs typeface="Arial" pitchFamily="34" charset="0"/>
            </a:endParaRPr>
          </a:p>
          <a:p>
            <a:pPr marL="457200" indent="-457200" algn="just" fontAlgn="auto">
              <a:spcBef>
                <a:spcPts val="0"/>
              </a:spcBef>
              <a:spcAft>
                <a:spcPts val="0"/>
              </a:spcAft>
              <a:buFontTx/>
              <a:buBlip>
                <a:blip r:embed="rId3"/>
              </a:buBlip>
              <a:defRPr/>
            </a:pPr>
            <a:r>
              <a:rPr lang="en-US" sz="2700" dirty="0">
                <a:solidFill>
                  <a:srgbClr val="FF0000"/>
                </a:solidFill>
                <a:latin typeface="Andalus" pitchFamily="18" charset="-78"/>
                <a:cs typeface="Andalus" pitchFamily="18" charset="-78"/>
              </a:rPr>
              <a:t>Cross-reactivity</a:t>
            </a:r>
            <a:r>
              <a:rPr lang="en-US" sz="2000" dirty="0">
                <a:latin typeface="Arial" pitchFamily="34" charset="0"/>
                <a:cs typeface="Arial" pitchFamily="34" charset="0"/>
              </a:rPr>
              <a:t> is the reaction between an antigen and an antibody which was generated against a different but similar antigen.</a:t>
            </a:r>
          </a:p>
          <a:p>
            <a:pPr marL="285750" indent="-285750" algn="just" fontAlgn="auto">
              <a:spcBef>
                <a:spcPts val="0"/>
              </a:spcBef>
              <a:spcAft>
                <a:spcPts val="0"/>
              </a:spcAft>
              <a:buFont typeface="Wingdings" pitchFamily="2" charset="2"/>
              <a:buChar char="Ø"/>
              <a:defRPr/>
            </a:pPr>
            <a:endParaRPr lang="en-US" sz="2000" dirty="0">
              <a:latin typeface="Arial" pitchFamily="34" charset="0"/>
              <a:cs typeface="Arial" pitchFamily="34" charset="0"/>
            </a:endParaRPr>
          </a:p>
          <a:p>
            <a:pPr marL="457200" indent="-457200" algn="just" fontAlgn="auto">
              <a:spcBef>
                <a:spcPts val="0"/>
              </a:spcBef>
              <a:spcAft>
                <a:spcPts val="0"/>
              </a:spcAft>
              <a:buFontTx/>
              <a:buBlip>
                <a:blip r:embed="rId3"/>
              </a:buBlip>
              <a:defRPr/>
            </a:pPr>
            <a:r>
              <a:rPr lang="en-US" sz="2700" dirty="0">
                <a:solidFill>
                  <a:srgbClr val="FF0000"/>
                </a:solidFill>
                <a:latin typeface="Andalus" pitchFamily="18" charset="-78"/>
                <a:cs typeface="Andalus" pitchFamily="18" charset="-78"/>
              </a:rPr>
              <a:t>Autoimmunity</a:t>
            </a:r>
            <a:r>
              <a:rPr lang="en-US" sz="2000" dirty="0">
                <a:latin typeface="Arial" pitchFamily="34" charset="0"/>
                <a:cs typeface="Arial" pitchFamily="34" charset="0"/>
              </a:rPr>
              <a:t> is the failure of an organism to recognize its own constituent parts as self, which allows an immune response against its own cells and tissues. Any disease that results from such an aberrant immune response is termed an autoimmune disease.</a:t>
            </a:r>
          </a:p>
        </p:txBody>
      </p:sp>
    </p:spTree>
    <p:extLst>
      <p:ext uri="{BB962C8B-B14F-4D97-AF65-F5344CB8AC3E}">
        <p14:creationId xmlns:p14="http://schemas.microsoft.com/office/powerpoint/2010/main" val="3996391045"/>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fontAlgn="auto">
              <a:spcAft>
                <a:spcPts val="0"/>
              </a:spcAft>
              <a:defRPr/>
            </a:pPr>
            <a:r>
              <a:rPr lang="en-US" sz="6000" smtClean="0">
                <a:latin typeface="Freestyle Script" pitchFamily="66" charset="0"/>
              </a:rPr>
              <a:t>Post specimen processing</a:t>
            </a:r>
          </a:p>
        </p:txBody>
      </p:sp>
      <p:sp>
        <p:nvSpPr>
          <p:cNvPr id="24579" name="Rectangle 2"/>
          <p:cNvSpPr>
            <a:spLocks noChangeArrowheads="1"/>
          </p:cNvSpPr>
          <p:nvPr/>
        </p:nvSpPr>
        <p:spPr bwMode="auto">
          <a:xfrm>
            <a:off x="457200" y="1600200"/>
            <a:ext cx="8458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a:solidFill>
                  <a:srgbClr val="FF0000"/>
                </a:solidFill>
                <a:latin typeface="Andalus" pitchFamily="18" charset="-78"/>
                <a:cs typeface="Andalus" pitchFamily="18" charset="-78"/>
              </a:rPr>
              <a:t>Interfering factors:</a:t>
            </a:r>
          </a:p>
          <a:p>
            <a:pPr>
              <a:buFontTx/>
              <a:buBlip>
                <a:blip r:embed="rId3"/>
              </a:buBlip>
            </a:pPr>
            <a:r>
              <a:rPr lang="en-US" sz="2200"/>
              <a:t> Patient on antibiotic therapy.</a:t>
            </a:r>
          </a:p>
          <a:p>
            <a:pPr>
              <a:buFontTx/>
              <a:buBlip>
                <a:blip r:embed="rId3"/>
              </a:buBlip>
            </a:pPr>
            <a:r>
              <a:rPr lang="en-US" sz="2200"/>
              <a:t> Improper sample collection.</a:t>
            </a:r>
          </a:p>
          <a:p>
            <a:endParaRPr lang="en-US">
              <a:latin typeface="Tw Cen MT" pitchFamily="34" charset="0"/>
            </a:endParaRPr>
          </a:p>
          <a:p>
            <a:r>
              <a:rPr lang="en-US" sz="2700">
                <a:solidFill>
                  <a:srgbClr val="FF0000"/>
                </a:solidFill>
                <a:latin typeface="Andalus" pitchFamily="18" charset="-78"/>
                <a:cs typeface="Andalus" pitchFamily="18" charset="-78"/>
              </a:rPr>
              <a:t>Result reporting:</a:t>
            </a:r>
          </a:p>
          <a:p>
            <a:pPr>
              <a:buFontTx/>
              <a:buBlip>
                <a:blip r:embed="rId3"/>
              </a:buBlip>
            </a:pPr>
            <a:r>
              <a:rPr lang="en-US" sz="2200"/>
              <a:t> Report Gram stain finding as an initial report.</a:t>
            </a:r>
          </a:p>
          <a:p>
            <a:pPr>
              <a:buFontTx/>
              <a:buBlip>
                <a:blip r:embed="rId3"/>
              </a:buBlip>
            </a:pPr>
            <a:r>
              <a:rPr lang="en-US" sz="2200"/>
              <a:t> Report the isolated and its sensitivity pattern as a final report.</a:t>
            </a:r>
          </a:p>
          <a:p>
            <a:endParaRPr lang="en-US" sz="2700">
              <a:solidFill>
                <a:srgbClr val="FF0000"/>
              </a:solidFill>
              <a:latin typeface="Andalus" pitchFamily="18" charset="-78"/>
              <a:cs typeface="Andalus" pitchFamily="18" charset="-78"/>
            </a:endParaRPr>
          </a:p>
          <a:p>
            <a:r>
              <a:rPr lang="en-US" sz="2700">
                <a:solidFill>
                  <a:srgbClr val="FF0000"/>
                </a:solidFill>
                <a:latin typeface="Andalus" pitchFamily="18" charset="-78"/>
                <a:cs typeface="Andalus" pitchFamily="18" charset="-78"/>
              </a:rPr>
              <a:t>Turn around time:</a:t>
            </a:r>
          </a:p>
          <a:p>
            <a:pPr>
              <a:buFontTx/>
              <a:buBlip>
                <a:blip r:embed="rId3"/>
              </a:buBlip>
            </a:pPr>
            <a:r>
              <a:rPr lang="en-US" sz="2200"/>
              <a:t> Gram stain result should be available half hour after specimen receipt. </a:t>
            </a:r>
          </a:p>
          <a:p>
            <a:pPr>
              <a:buFontTx/>
              <a:buBlip>
                <a:blip r:embed="rId3"/>
              </a:buBlip>
            </a:pPr>
            <a:r>
              <a:rPr lang="en-US" sz="2200"/>
              <a:t> Isolation of a possible pathogen can be expected after 2-4 days. </a:t>
            </a:r>
          </a:p>
          <a:p>
            <a:pPr>
              <a:buFontTx/>
              <a:buBlip>
                <a:blip r:embed="rId3"/>
              </a:buBlip>
            </a:pPr>
            <a:r>
              <a:rPr lang="en-US" sz="2200"/>
              <a:t> Negative culture will be reported out 1-2 days after the receipt of the specimen.</a:t>
            </a:r>
          </a:p>
        </p:txBody>
      </p:sp>
    </p:spTree>
    <p:extLst>
      <p:ext uri="{BB962C8B-B14F-4D97-AF65-F5344CB8AC3E}">
        <p14:creationId xmlns:p14="http://schemas.microsoft.com/office/powerpoint/2010/main" val="234924498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06488" y="1443038"/>
            <a:ext cx="5614987" cy="23860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sz="2100" b="1" i="1" dirty="0">
                <a:effectLst>
                  <a:outerShdw blurRad="38100" dist="38100" dir="2700000" algn="tl">
                    <a:srgbClr val="000000">
                      <a:alpha val="43137"/>
                    </a:srgbClr>
                  </a:outerShdw>
                </a:effectLst>
                <a:latin typeface="Castellar" panose="020A0402060406010301" pitchFamily="18" charset="0"/>
              </a:rPr>
              <a:t>End of Lecture</a:t>
            </a:r>
            <a:endParaRPr lang="ar-SA" sz="2100" b="1" i="1" dirty="0">
              <a:effectLst>
                <a:outerShdw blurRad="38100" dist="38100" dir="2700000" algn="tl">
                  <a:srgbClr val="000000">
                    <a:alpha val="43137"/>
                  </a:srgbClr>
                </a:outerShdw>
              </a:effectLst>
              <a:latin typeface="Castellar" panose="020A0402060406010301" pitchFamily="18" charset="0"/>
            </a:endParaRPr>
          </a:p>
        </p:txBody>
      </p:sp>
      <p:sp>
        <p:nvSpPr>
          <p:cNvPr id="3" name="Smiley Face 2"/>
          <p:cNvSpPr/>
          <p:nvPr/>
        </p:nvSpPr>
        <p:spPr>
          <a:xfrm>
            <a:off x="1965325" y="4551363"/>
            <a:ext cx="796925" cy="77787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ar-SA" sz="1350"/>
          </a:p>
        </p:txBody>
      </p:sp>
    </p:spTree>
    <p:extLst>
      <p:ext uri="{BB962C8B-B14F-4D97-AF65-F5344CB8AC3E}">
        <p14:creationId xmlns:p14="http://schemas.microsoft.com/office/powerpoint/2010/main" val="3362931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946" y="1082027"/>
            <a:ext cx="8596961" cy="3816429"/>
          </a:xfrm>
          <a:prstGeom prst="rect">
            <a:avLst/>
          </a:prstGeom>
        </p:spPr>
        <p:txBody>
          <a:bodyPr wrap="square">
            <a:spAutoFit/>
          </a:bodyPr>
          <a:lstStyle/>
          <a:p>
            <a:pPr marL="342900" indent="-342900" algn="just">
              <a:buClr>
                <a:srgbClr val="00B0F0"/>
              </a:buClr>
              <a:buFont typeface="Wingdings" panose="05000000000000000000" pitchFamily="2" charset="2"/>
              <a:buChar char="v"/>
              <a:defRPr/>
            </a:pPr>
            <a:r>
              <a:rPr lang="en-US" sz="2200" dirty="0">
                <a:solidFill>
                  <a:srgbClr val="000000"/>
                </a:solidFill>
                <a:latin typeface="Cambria" panose="02040503050406030204" pitchFamily="18" charset="0"/>
                <a:cs typeface="Arial" panose="020B0604020202020204" pitchFamily="34" charset="0"/>
              </a:rPr>
              <a:t>Instruct the patient to brush his teeth and gargle with water immediately before obtaining the sputum specimen to reduces the number of contaminating </a:t>
            </a:r>
            <a:r>
              <a:rPr lang="en-US" sz="2200" dirty="0" smtClean="0">
                <a:solidFill>
                  <a:srgbClr val="000000"/>
                </a:solidFill>
                <a:latin typeface="Cambria" panose="02040503050406030204" pitchFamily="18" charset="0"/>
                <a:cs typeface="Arial" panose="020B0604020202020204" pitchFamily="34" charset="0"/>
              </a:rPr>
              <a:t>oropharyngeal </a:t>
            </a:r>
            <a:r>
              <a:rPr lang="en-US" sz="2200" dirty="0">
                <a:solidFill>
                  <a:srgbClr val="000000"/>
                </a:solidFill>
                <a:latin typeface="Cambria" panose="02040503050406030204" pitchFamily="18" charset="0"/>
                <a:cs typeface="Arial" panose="020B0604020202020204" pitchFamily="34" charset="0"/>
              </a:rPr>
              <a:t>bacteria</a:t>
            </a:r>
          </a:p>
          <a:p>
            <a:pPr marL="342900" indent="-342900" algn="just">
              <a:buClr>
                <a:srgbClr val="00B0F0"/>
              </a:buClr>
              <a:buFont typeface="Wingdings" panose="05000000000000000000" pitchFamily="2" charset="2"/>
              <a:buChar char="v"/>
              <a:defRPr/>
            </a:pPr>
            <a:endParaRPr lang="en-US" sz="2200" dirty="0">
              <a:solidFill>
                <a:srgbClr val="000000"/>
              </a:solidFill>
              <a:latin typeface="Cambria" panose="02040503050406030204" pitchFamily="18" charset="0"/>
              <a:cs typeface="Arial" panose="020B0604020202020204" pitchFamily="34" charset="0"/>
            </a:endParaRPr>
          </a:p>
          <a:p>
            <a:pPr marL="342900" indent="-342900" algn="just">
              <a:buClr>
                <a:srgbClr val="00B0F0"/>
              </a:buClr>
              <a:buFont typeface="Wingdings" panose="05000000000000000000" pitchFamily="2" charset="2"/>
              <a:buChar char="v"/>
              <a:defRPr/>
            </a:pPr>
            <a:r>
              <a:rPr lang="en-US" sz="2200" dirty="0">
                <a:solidFill>
                  <a:srgbClr val="000000"/>
                </a:solidFill>
                <a:latin typeface="Cambria" panose="02040503050406030204" pitchFamily="18" charset="0"/>
                <a:cs typeface="Arial" panose="020B0604020202020204" pitchFamily="34" charset="0"/>
              </a:rPr>
              <a:t>To prevent contaminated of the out side of the container the patient should be instructed to press the rim of the container and the lower lip to catch the entire expectorated cough sample.</a:t>
            </a:r>
          </a:p>
          <a:p>
            <a:pPr marL="342900" indent="-342900" algn="just">
              <a:buClr>
                <a:srgbClr val="00B0F0"/>
              </a:buClr>
              <a:buFont typeface="Wingdings" panose="05000000000000000000" pitchFamily="2" charset="2"/>
              <a:buChar char="v"/>
              <a:defRPr/>
            </a:pPr>
            <a:endParaRPr lang="en-US" sz="2200" dirty="0">
              <a:solidFill>
                <a:srgbClr val="000000"/>
              </a:solidFill>
              <a:latin typeface="Cambria" panose="02040503050406030204" pitchFamily="18" charset="0"/>
              <a:cs typeface="Arial" panose="020B0604020202020204" pitchFamily="34" charset="0"/>
            </a:endParaRPr>
          </a:p>
          <a:p>
            <a:pPr marL="342900" indent="-342900" algn="just">
              <a:buClr>
                <a:srgbClr val="00B0F0"/>
              </a:buClr>
              <a:buFont typeface="Wingdings" panose="05000000000000000000" pitchFamily="2" charset="2"/>
              <a:buChar char="v"/>
              <a:defRPr/>
            </a:pPr>
            <a:r>
              <a:rPr lang="en-US" sz="2200" dirty="0">
                <a:solidFill>
                  <a:srgbClr val="000000"/>
                </a:solidFill>
                <a:latin typeface="Cambria" panose="02040503050406030204" pitchFamily="18" charset="0"/>
                <a:cs typeface="Arial" panose="020B0604020202020204" pitchFamily="34" charset="0"/>
              </a:rPr>
              <a:t>When a sputum specimen is plated out, it is best to get the portion of the sample that most looks like pus onto the swab. If there is any blood in the sputum, this should also be on the swab.</a:t>
            </a:r>
          </a:p>
        </p:txBody>
      </p:sp>
    </p:spTree>
    <p:extLst>
      <p:ext uri="{BB962C8B-B14F-4D97-AF65-F5344CB8AC3E}">
        <p14:creationId xmlns:p14="http://schemas.microsoft.com/office/powerpoint/2010/main" val="61317593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63719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30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61261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12875"/>
            <a:ext cx="838041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ChangeArrowheads="1"/>
          </p:cNvSpPr>
          <p:nvPr/>
        </p:nvSpPr>
        <p:spPr bwMode="auto">
          <a:xfrm>
            <a:off x="285750" y="247353"/>
            <a:ext cx="5629426" cy="769441"/>
          </a:xfrm>
          <a:prstGeom prst="rect">
            <a:avLst/>
          </a:prstGeom>
          <a:noFill/>
          <a:ln>
            <a:noFill/>
          </a:ln>
          <a:extLst/>
        </p:spPr>
        <p:txBody>
          <a:bodyPr wrap="none">
            <a:spAutoFit/>
          </a:bodyPr>
          <a:lstStyle/>
          <a:p>
            <a:pPr fontAlgn="base">
              <a:spcBef>
                <a:spcPct val="0"/>
              </a:spcBef>
              <a:spcAft>
                <a:spcPct val="0"/>
              </a:spcAft>
              <a:defRPr/>
            </a:pPr>
            <a:r>
              <a:rPr lang="en-US" sz="4400" b="1" dirty="0">
                <a:ln w="0"/>
                <a:solidFill>
                  <a:schemeClr val="accent1"/>
                </a:solidFill>
                <a:effectLst>
                  <a:outerShdw blurRad="38100" dist="25400" dir="5400000" algn="ctr" rotWithShape="0">
                    <a:srgbClr val="6E747A">
                      <a:alpha val="43000"/>
                    </a:srgbClr>
                  </a:outerShdw>
                </a:effectLst>
                <a:latin typeface="Cambria" panose="02040503050406030204" pitchFamily="18" charset="0"/>
                <a:cs typeface="Arial" panose="020B0604020202020204" pitchFamily="34" charset="0"/>
              </a:rPr>
              <a:t>Specimen Processing</a:t>
            </a:r>
          </a:p>
        </p:txBody>
      </p:sp>
      <p:sp>
        <p:nvSpPr>
          <p:cNvPr id="2" name="Rectangle 1"/>
          <p:cNvSpPr/>
          <p:nvPr/>
        </p:nvSpPr>
        <p:spPr>
          <a:xfrm>
            <a:off x="285750" y="4878454"/>
            <a:ext cx="8534400" cy="80010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base">
              <a:spcBef>
                <a:spcPct val="0"/>
              </a:spcBef>
              <a:spcAft>
                <a:spcPct val="0"/>
              </a:spcAft>
              <a:defRPr/>
            </a:pPr>
            <a:r>
              <a:rPr lang="en-US" sz="2800" dirty="0" smtClean="0">
                <a:solidFill>
                  <a:schemeClr val="bg1">
                    <a:lumMod val="75000"/>
                  </a:schemeClr>
                </a:solidFill>
                <a:latin typeface="Cambria" panose="02040503050406030204" pitchFamily="18" charset="0"/>
              </a:rPr>
              <a:t>Note: </a:t>
            </a:r>
            <a:r>
              <a:rPr lang="en-US" dirty="0">
                <a:solidFill>
                  <a:schemeClr val="bg1">
                    <a:lumMod val="20000"/>
                    <a:lumOff val="80000"/>
                  </a:schemeClr>
                </a:solidFill>
                <a:latin typeface="Cambria" panose="02040503050406030204" pitchFamily="18" charset="0"/>
              </a:rPr>
              <a:t>Trans-tracheal and percutaneous lung aspiration material maybe inoculated to enrich Thioglycolate and anaerobic blood agar plate.</a:t>
            </a:r>
            <a:endParaRPr lang="ar-SA" dirty="0">
              <a:solidFill>
                <a:schemeClr val="bg1">
                  <a:lumMod val="20000"/>
                  <a:lumOff val="80000"/>
                </a:schemeClr>
              </a:solidFill>
              <a:latin typeface="Cambria" panose="02040503050406030204" pitchFamily="18" charset="0"/>
            </a:endParaRPr>
          </a:p>
        </p:txBody>
      </p:sp>
    </p:spTree>
    <p:extLst>
      <p:ext uri="{BB962C8B-B14F-4D97-AF65-F5344CB8AC3E}">
        <p14:creationId xmlns:p14="http://schemas.microsoft.com/office/powerpoint/2010/main" val="141450234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heme1" id="{CE8B58AE-6FE0-4ABA-A1EB-1B7EE9855773}" vid="{D7B523C2-297C-4175-A802-67B8E7FA38B6}"/>
    </a:ext>
  </a:extLst>
</a:theme>
</file>

<file path=ppt/theme/theme2.xml><?xml version="1.0" encoding="utf-8"?>
<a:theme xmlns:a="http://schemas.openxmlformats.org/drawingml/2006/main" name="1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heme1" id="{CE8B58AE-6FE0-4ABA-A1EB-1B7EE9855773}" vid="{D7B523C2-297C-4175-A802-67B8E7FA38B6}"/>
    </a:ext>
  </a:extLst>
</a:theme>
</file>

<file path=ppt/theme/theme3.xml><?xml version="1.0" encoding="utf-8"?>
<a:theme xmlns:a="http://schemas.openxmlformats.org/drawingml/2006/main" name="2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heme1" id="{CE8B58AE-6FE0-4ABA-A1EB-1B7EE9855773}" vid="{D7B523C2-297C-4175-A802-67B8E7FA38B6}"/>
    </a:ext>
  </a:extLst>
</a:theme>
</file>

<file path=ppt/theme/theme4.xml><?xml version="1.0" encoding="utf-8"?>
<a:theme xmlns:a="http://schemas.openxmlformats.org/drawingml/2006/main" name="3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heme1" id="{CE8B58AE-6FE0-4ABA-A1EB-1B7EE9855773}" vid="{D7B523C2-297C-4175-A802-67B8E7FA38B6}"/>
    </a:ext>
  </a:extLst>
</a:theme>
</file>

<file path=ppt/theme/theme5.xml><?xml version="1.0" encoding="utf-8"?>
<a:theme xmlns:a="http://schemas.openxmlformats.org/drawingml/2006/main" name="4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heme1" id="{CE8B58AE-6FE0-4ABA-A1EB-1B7EE9855773}" vid="{D7B523C2-297C-4175-A802-67B8E7FA38B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653</TotalTime>
  <Words>1829</Words>
  <Application>Microsoft Office PowerPoint</Application>
  <PresentationFormat>On-screen Show (4:3)</PresentationFormat>
  <Paragraphs>197</Paragraphs>
  <Slides>52</Slides>
  <Notes>15</Notes>
  <HiddenSlides>0</HiddenSlides>
  <MMClips>0</MMClips>
  <ScaleCrop>false</ScaleCrop>
  <HeadingPairs>
    <vt:vector size="4" baseType="variant">
      <vt:variant>
        <vt:lpstr>Theme</vt:lpstr>
      </vt:variant>
      <vt:variant>
        <vt:i4>5</vt:i4>
      </vt:variant>
      <vt:variant>
        <vt:lpstr>Slide Titles</vt:lpstr>
      </vt:variant>
      <vt:variant>
        <vt:i4>52</vt:i4>
      </vt:variant>
    </vt:vector>
  </HeadingPairs>
  <TitlesOfParts>
    <vt:vector size="57" baseType="lpstr">
      <vt:lpstr>Theme1</vt:lpstr>
      <vt:lpstr>1_Theme1</vt:lpstr>
      <vt:lpstr>2_Theme1</vt:lpstr>
      <vt:lpstr>3_Theme1</vt:lpstr>
      <vt:lpstr>4_Theme1</vt:lpstr>
      <vt:lpstr>Sputum Culture Sadeq Kaabi</vt:lpstr>
      <vt:lpstr>Sputum Culture</vt:lpstr>
      <vt:lpstr>PowerPoint Presentation</vt:lpstr>
      <vt:lpstr>PowerPoint Presentation</vt:lpstr>
      <vt:lpstr>Expectorated Sputum</vt:lpstr>
      <vt:lpstr>PowerPoint Presentation</vt:lpstr>
      <vt:lpstr>PowerPoint Presentation</vt:lpstr>
      <vt:lpstr>PowerPoint Presentation</vt:lpstr>
      <vt:lpstr>PowerPoint Presentation</vt:lpstr>
      <vt:lpstr>Sputum’s Gram Stain </vt:lpstr>
      <vt:lpstr>Unacceptable specimen This low-power (100x) view of a sputum specimen shows many squamous cells, each of which has a single nucleus surrounded by a large volume of cytoplasm.</vt:lpstr>
      <vt:lpstr>PowerPoint Presentation</vt:lpstr>
      <vt:lpstr>PowerPoint Presentation</vt:lpstr>
      <vt:lpstr>PowerPoint Presentation</vt:lpstr>
      <vt:lpstr>Note:  the numerous polymorphonuclear neutrophils and gram-positive, lancet-shaped diplococci.</vt:lpstr>
      <vt:lpstr>Acid fast stain                            Ziehl Neelsen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 Reporting of AFS</vt:lpstr>
      <vt:lpstr>PowerPoint Presentation</vt:lpstr>
      <vt:lpstr>Post specimen processing</vt:lpstr>
      <vt:lpstr>Throat swab  Culture Sadeq Kaabi</vt:lpstr>
      <vt:lpstr>PowerPoint Presentation</vt:lpstr>
      <vt:lpstr>PowerPoint Presentation</vt:lpstr>
      <vt:lpstr>PowerPoint Presentation</vt:lpstr>
      <vt:lpstr>PowerPoint Presentation</vt:lpstr>
      <vt:lpstr>PowerPoint Presentation</vt:lpstr>
      <vt:lpstr>Gram Stain</vt:lpstr>
      <vt:lpstr>Throat Swab Culturing</vt:lpstr>
      <vt:lpstr>Columbia C.N.A. agar with Blood</vt:lpstr>
      <vt:lpstr>Make few stabs in the agar plates</vt:lpstr>
      <vt:lpstr>Streptococcal Selective agar (SSA)</vt:lpstr>
      <vt:lpstr>Specimen Processing continue…</vt:lpstr>
      <vt:lpstr>PowerPoint Presentation</vt:lpstr>
      <vt:lpstr>PowerPoint Presentation</vt:lpstr>
      <vt:lpstr>Additional information</vt:lpstr>
      <vt:lpstr>Post specimen processing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Sputum Culture</dc:title>
  <dc:creator>Abu- Karam</dc:creator>
  <cp:lastModifiedBy>Maher</cp:lastModifiedBy>
  <cp:revision>51</cp:revision>
  <dcterms:created xsi:type="dcterms:W3CDTF">2014-04-18T08:39:52Z</dcterms:created>
  <dcterms:modified xsi:type="dcterms:W3CDTF">2019-01-15T09:18:21Z</dcterms:modified>
</cp:coreProperties>
</file>