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 id="2147483728" r:id="rId5"/>
  </p:sldMasterIdLst>
  <p:notesMasterIdLst>
    <p:notesMasterId r:id="rId27"/>
  </p:notesMasterIdLst>
  <p:sldIdLst>
    <p:sldId id="318"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860" autoAdjust="0"/>
  </p:normalViewPr>
  <p:slideViewPr>
    <p:cSldViewPr snapToGrid="0">
      <p:cViewPr>
        <p:scale>
          <a:sx n="85" d="100"/>
          <a:sy n="85" d="100"/>
        </p:scale>
        <p:origin x="-48"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7D245-14D3-4224-B988-AD4514BA0A8B}" type="datetimeFigureOut">
              <a:rPr lang="en-US" smtClean="0"/>
              <a:t>12/29/2018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5A386-4413-4E80-9982-0CB2BA019E68}" type="slidenum">
              <a:rPr lang="en-US" smtClean="0"/>
              <a:t>‹#›</a:t>
            </a:fld>
            <a:endParaRPr lang="en-US"/>
          </a:p>
        </p:txBody>
      </p:sp>
    </p:spTree>
    <p:extLst>
      <p:ext uri="{BB962C8B-B14F-4D97-AF65-F5344CB8AC3E}">
        <p14:creationId xmlns:p14="http://schemas.microsoft.com/office/powerpoint/2010/main" val="259621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4ECE4BB-9156-411A-A0F1-8D77530C5F2B}" type="slidenum">
              <a:rPr lang="ar-IQ" smtClean="0"/>
              <a:t>6</a:t>
            </a:fld>
            <a:endParaRPr lang="ar-IQ"/>
          </a:p>
        </p:txBody>
      </p:sp>
    </p:spTree>
    <p:extLst>
      <p:ext uri="{BB962C8B-B14F-4D97-AF65-F5344CB8AC3E}">
        <p14:creationId xmlns:p14="http://schemas.microsoft.com/office/powerpoint/2010/main" val="71702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4ECE4BB-9156-411A-A0F1-8D77530C5F2B}" type="slidenum">
              <a:rPr lang="ar-IQ" smtClean="0"/>
              <a:t>9</a:t>
            </a:fld>
            <a:endParaRPr lang="ar-IQ"/>
          </a:p>
        </p:txBody>
      </p:sp>
    </p:spTree>
    <p:extLst>
      <p:ext uri="{BB962C8B-B14F-4D97-AF65-F5344CB8AC3E}">
        <p14:creationId xmlns:p14="http://schemas.microsoft.com/office/powerpoint/2010/main" val="29446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4ECE4BB-9156-411A-A0F1-8D77530C5F2B}" type="slidenum">
              <a:rPr lang="ar-IQ" smtClean="0"/>
              <a:t>11</a:t>
            </a:fld>
            <a:endParaRPr lang="ar-IQ"/>
          </a:p>
        </p:txBody>
      </p:sp>
    </p:spTree>
    <p:extLst>
      <p:ext uri="{BB962C8B-B14F-4D97-AF65-F5344CB8AC3E}">
        <p14:creationId xmlns:p14="http://schemas.microsoft.com/office/powerpoint/2010/main" val="208020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7"/>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5" name="Freeform 43"/>
          <p:cNvSpPr>
            <a:spLocks/>
          </p:cNvSpPr>
          <p:nvPr/>
        </p:nvSpPr>
        <p:spPr bwMode="gray">
          <a:xfrm>
            <a:off x="4800600" y="2"/>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51" name="Freeform 79"/>
          <p:cNvSpPr>
            <a:spLocks/>
          </p:cNvSpPr>
          <p:nvPr/>
        </p:nvSpPr>
        <p:spPr bwMode="gray">
          <a:xfrm>
            <a:off x="1" y="2"/>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7" name="Freeform 45"/>
          <p:cNvSpPr>
            <a:spLocks/>
          </p:cNvSpPr>
          <p:nvPr/>
        </p:nvSpPr>
        <p:spPr bwMode="gray">
          <a:xfrm>
            <a:off x="1" y="2"/>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9" name="Line 47"/>
          <p:cNvSpPr>
            <a:spLocks noChangeShapeType="1"/>
          </p:cNvSpPr>
          <p:nvPr/>
        </p:nvSpPr>
        <p:spPr bwMode="gray">
          <a:xfrm>
            <a:off x="250825" y="1590"/>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0" name="Line 48"/>
          <p:cNvSpPr>
            <a:spLocks noChangeShapeType="1"/>
          </p:cNvSpPr>
          <p:nvPr/>
        </p:nvSpPr>
        <p:spPr bwMode="gray">
          <a:xfrm>
            <a:off x="1293813" y="1590"/>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2" name="Line 50"/>
          <p:cNvSpPr>
            <a:spLocks noChangeShapeType="1"/>
          </p:cNvSpPr>
          <p:nvPr/>
        </p:nvSpPr>
        <p:spPr bwMode="gray">
          <a:xfrm>
            <a:off x="3382963" y="1590"/>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3" name="Line 51"/>
          <p:cNvSpPr>
            <a:spLocks noChangeShapeType="1"/>
          </p:cNvSpPr>
          <p:nvPr/>
        </p:nvSpPr>
        <p:spPr bwMode="gray">
          <a:xfrm>
            <a:off x="4427538" y="1590"/>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9" name="Line 57"/>
          <p:cNvSpPr>
            <a:spLocks noChangeShapeType="1"/>
          </p:cNvSpPr>
          <p:nvPr/>
        </p:nvSpPr>
        <p:spPr bwMode="gray">
          <a:xfrm rot="5400000">
            <a:off x="2666207" y="1854995"/>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1" name="Rectangle 59"/>
          <p:cNvSpPr>
            <a:spLocks noChangeArrowheads="1"/>
          </p:cNvSpPr>
          <p:nvPr/>
        </p:nvSpPr>
        <p:spPr bwMode="gray">
          <a:xfrm>
            <a:off x="2362201" y="277815"/>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2" name="Rectangle 60"/>
          <p:cNvSpPr>
            <a:spLocks noChangeArrowheads="1"/>
          </p:cNvSpPr>
          <p:nvPr/>
        </p:nvSpPr>
        <p:spPr bwMode="gray">
          <a:xfrm>
            <a:off x="285751" y="2427290"/>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3" name="Rectangle 61"/>
          <p:cNvSpPr>
            <a:spLocks noChangeArrowheads="1"/>
          </p:cNvSpPr>
          <p:nvPr/>
        </p:nvSpPr>
        <p:spPr bwMode="gray">
          <a:xfrm>
            <a:off x="1" y="271465"/>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4" name="Rectangle 62"/>
          <p:cNvSpPr>
            <a:spLocks noChangeArrowheads="1"/>
          </p:cNvSpPr>
          <p:nvPr/>
        </p:nvSpPr>
        <p:spPr bwMode="gray">
          <a:xfrm>
            <a:off x="1331914"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03" name="Rectangle 31"/>
          <p:cNvSpPr>
            <a:spLocks noChangeArrowheads="1"/>
          </p:cNvSpPr>
          <p:nvPr/>
        </p:nvSpPr>
        <p:spPr bwMode="gray">
          <a:xfrm>
            <a:off x="285751" y="2435227"/>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2"/>
            <a:ext cx="2133600" cy="314325"/>
          </a:xfrm>
        </p:spPr>
        <p:txBody>
          <a:bodyPr/>
          <a:lstStyle>
            <a:lvl1pPr>
              <a:defRPr/>
            </a:lvl1pPr>
          </a:lstStyle>
          <a:p>
            <a:fld id="{874B404B-BC84-40A2-9EDF-B7C7FDBB0737}" type="datetimeFigureOut">
              <a:rPr lang="en-US" smtClean="0"/>
              <a:t>12/29/2018</a:t>
            </a:fld>
            <a:endParaRPr lang="en-US"/>
          </a:p>
        </p:txBody>
      </p:sp>
      <p:sp>
        <p:nvSpPr>
          <p:cNvPr id="3077" name="Rectangle 5"/>
          <p:cNvSpPr>
            <a:spLocks noGrp="1" noChangeArrowheads="1"/>
          </p:cNvSpPr>
          <p:nvPr>
            <p:ph type="ftr" sz="quarter" idx="3"/>
          </p:nvPr>
        </p:nvSpPr>
        <p:spPr>
          <a:xfrm>
            <a:off x="3124200" y="6407152"/>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2"/>
            <a:ext cx="2133600" cy="314325"/>
          </a:xfrm>
        </p:spPr>
        <p:txBody>
          <a:bodyPr/>
          <a:lstStyle>
            <a:lvl1pPr>
              <a:defRPr/>
            </a:lvl1pPr>
          </a:lstStyle>
          <a:p>
            <a:fld id="{F33CA2A3-CA95-4A52-8FC4-1D39B84FF169}" type="slidenum">
              <a:rPr lang="en-US" smtClean="0"/>
              <a:t>‹#›</a:t>
            </a:fld>
            <a:endParaRPr lang="en-US"/>
          </a:p>
        </p:txBody>
      </p:sp>
      <p:sp>
        <p:nvSpPr>
          <p:cNvPr id="3110" name="Text Box 38"/>
          <p:cNvSpPr txBox="1">
            <a:spLocks noChangeArrowheads="1"/>
          </p:cNvSpPr>
          <p:nvPr/>
        </p:nvSpPr>
        <p:spPr bwMode="gray">
          <a:xfrm>
            <a:off x="333375" y="4714876"/>
            <a:ext cx="1314784" cy="430887"/>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1"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grpSp>
      <p:sp>
        <p:nvSpPr>
          <p:cNvPr id="3152" name="Rectangle 80"/>
          <p:cNvSpPr>
            <a:spLocks noChangeArrowheads="1"/>
          </p:cNvSpPr>
          <p:nvPr/>
        </p:nvSpPr>
        <p:spPr bwMode="gray">
          <a:xfrm>
            <a:off x="5495925" y="1333502"/>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53" name="Line 81"/>
          <p:cNvSpPr>
            <a:spLocks noChangeShapeType="1"/>
          </p:cNvSpPr>
          <p:nvPr/>
        </p:nvSpPr>
        <p:spPr bwMode="gray">
          <a:xfrm>
            <a:off x="5480050" y="1590"/>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54" name="Rectangle 82"/>
          <p:cNvSpPr>
            <a:spLocks noChangeArrowheads="1"/>
          </p:cNvSpPr>
          <p:nvPr/>
        </p:nvSpPr>
        <p:spPr bwMode="gray">
          <a:xfrm>
            <a:off x="4457701"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4" name="Rectangle 2"/>
          <p:cNvSpPr>
            <a:spLocks noGrp="1" noChangeArrowheads="1"/>
          </p:cNvSpPr>
          <p:nvPr>
            <p:ph type="ctrTitle"/>
          </p:nvPr>
        </p:nvSpPr>
        <p:spPr bwMode="gray">
          <a:xfrm>
            <a:off x="333375" y="1884365"/>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1" y="609600"/>
            <a:ext cx="2663825" cy="2197100"/>
          </a:xfrm>
          <a:prstGeom prst="rect">
            <a:avLst/>
          </a:prstGeom>
          <a:noFill/>
        </p:spPr>
      </p:pic>
    </p:spTree>
    <p:extLst>
      <p:ext uri="{BB962C8B-B14F-4D97-AF65-F5344CB8AC3E}">
        <p14:creationId xmlns:p14="http://schemas.microsoft.com/office/powerpoint/2010/main" val="34921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6475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40"/>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40"/>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42677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12/29/2018</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540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12/29/2018</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1034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2"/>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12/29/2018</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28102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2"/>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12/29/2018</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09543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2"/>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12/29/2018</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16544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defTabSz="457200" fontAlgn="base">
              <a:spcBef>
                <a:spcPct val="0"/>
              </a:spcBef>
              <a:spcAft>
                <a:spcPct val="0"/>
              </a:spcAft>
            </a:pPr>
            <a:r>
              <a:rPr lang="en-US" sz="2200">
                <a:solidFill>
                  <a:srgbClr val="000000"/>
                </a:solidFill>
                <a:latin typeface="Arial Black" pitchFamily="34" charset="0"/>
                <a:cs typeface="Arial" panose="020B06040202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34679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22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3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33375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445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01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74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85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36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60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22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881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26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7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8542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801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4794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9846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4447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1694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945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6866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330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405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47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957588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14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6746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18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987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9090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38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9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274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336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23643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36722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229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74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7508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538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041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527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85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092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266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50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731293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531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902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5049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835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384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513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44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968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152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0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111374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463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6694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330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7681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782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024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240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893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1150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02912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12/29/2018</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98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12/29/2018</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99988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3" name="Freeform 9"/>
          <p:cNvSpPr>
            <a:spLocks/>
          </p:cNvSpPr>
          <p:nvPr/>
        </p:nvSpPr>
        <p:spPr bwMode="gray">
          <a:xfrm>
            <a:off x="-4762"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7" name="Line 13"/>
          <p:cNvSpPr>
            <a:spLocks noChangeShapeType="1"/>
          </p:cNvSpPr>
          <p:nvPr/>
        </p:nvSpPr>
        <p:spPr bwMode="gray">
          <a:xfrm>
            <a:off x="527050" y="2"/>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1" name="Line 17"/>
          <p:cNvSpPr>
            <a:spLocks noChangeShapeType="1"/>
          </p:cNvSpPr>
          <p:nvPr/>
        </p:nvSpPr>
        <p:spPr bwMode="gray">
          <a:xfrm>
            <a:off x="5133975" y="388940"/>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0" name="Line 26"/>
          <p:cNvSpPr>
            <a:spLocks noChangeShapeType="1"/>
          </p:cNvSpPr>
          <p:nvPr/>
        </p:nvSpPr>
        <p:spPr bwMode="gray">
          <a:xfrm rot="5400000">
            <a:off x="4579938" y="334963"/>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1" name="Line 27"/>
          <p:cNvSpPr>
            <a:spLocks noChangeShapeType="1"/>
          </p:cNvSpPr>
          <p:nvPr/>
        </p:nvSpPr>
        <p:spPr bwMode="gray">
          <a:xfrm rot="5400000">
            <a:off x="4905376" y="1824039"/>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2" name="Rectangle 28"/>
          <p:cNvSpPr>
            <a:spLocks noChangeArrowheads="1"/>
          </p:cNvSpPr>
          <p:nvPr/>
        </p:nvSpPr>
        <p:spPr bwMode="gray">
          <a:xfrm>
            <a:off x="4005264"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3" name="Rectangle 29"/>
          <p:cNvSpPr>
            <a:spLocks noChangeArrowheads="1"/>
          </p:cNvSpPr>
          <p:nvPr/>
        </p:nvSpPr>
        <p:spPr bwMode="gray">
          <a:xfrm>
            <a:off x="7459664"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4" name="Rectangle 30"/>
          <p:cNvSpPr>
            <a:spLocks noChangeArrowheads="1"/>
          </p:cNvSpPr>
          <p:nvPr/>
        </p:nvSpPr>
        <p:spPr bwMode="gray">
          <a:xfrm>
            <a:off x="549276"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7" name="Rectangle 33"/>
          <p:cNvSpPr>
            <a:spLocks noChangeArrowheads="1"/>
          </p:cNvSpPr>
          <p:nvPr/>
        </p:nvSpPr>
        <p:spPr bwMode="gray">
          <a:xfrm>
            <a:off x="2852739"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8" name="Rectangle 34"/>
          <p:cNvSpPr>
            <a:spLocks noChangeArrowheads="1"/>
          </p:cNvSpPr>
          <p:nvPr/>
        </p:nvSpPr>
        <p:spPr bwMode="gray">
          <a:xfrm>
            <a:off x="6300789"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12/29/2018</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1"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4" y="5726113"/>
            <a:ext cx="1223962" cy="1371600"/>
          </a:xfrm>
          <a:prstGeom prst="rect">
            <a:avLst/>
          </a:prstGeom>
          <a:noFill/>
        </p:spPr>
      </p:pic>
    </p:spTree>
    <p:extLst>
      <p:ext uri="{BB962C8B-B14F-4D97-AF65-F5344CB8AC3E}">
        <p14:creationId xmlns:p14="http://schemas.microsoft.com/office/powerpoint/2010/main" val="95388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33711CD1-5AA2-4C6A-8314-96355BBD5EE1}" type="datetimeFigureOut">
              <a:rPr lang="en-US" smtClean="0">
                <a:solidFill>
                  <a:srgbClr val="000000"/>
                </a:solidFill>
                <a:cs typeface="Arial" panose="020B0604020202020204" pitchFamily="34" charset="0"/>
              </a:rPr>
              <a:pPr fontAlgn="base">
                <a:spcBef>
                  <a:spcPct val="0"/>
                </a:spcBef>
                <a:spcAft>
                  <a:spcPct val="0"/>
                </a:spcAft>
                <a:defRPr/>
              </a:pPr>
              <a:t>12/29/2018</a:t>
            </a:fld>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7565B5E-6E6E-4036-9E87-D40CC68A6C17}"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999953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12/29/2018</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3285670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12/29/2018</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6191630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12/29/2018</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39190750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hyperlink" Target="http://www.differencebetween.com/difference-between-dominance-and-vs-codominance/" TargetMode="External"/><Relationship Id="rId2" Type="http://schemas.openxmlformats.org/officeDocument/2006/relationships/notesSlide" Target="../notesSlides/notesSlide3.xml"/><Relationship Id="rId1" Type="http://schemas.openxmlformats.org/officeDocument/2006/relationships/slideLayout" Target="../slideLayouts/slideLayout71.xml"/><Relationship Id="rId4" Type="http://schemas.openxmlformats.org/officeDocument/2006/relationships/hyperlink" Target="http://www.differencebetween.com/difference-between-prokaryotic-and-vs-eukaryotic-gen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627488"/>
            <a:ext cx="6264337"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Forensic DNA</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73" y="2206283"/>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5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4" y="188640"/>
            <a:ext cx="8739449" cy="2677656"/>
          </a:xfrm>
          <a:prstGeom prst="rect">
            <a:avLst/>
          </a:prstGeom>
        </p:spPr>
        <p:txBody>
          <a:bodyPr wrap="square">
            <a:spAutoFit/>
          </a:bodyPr>
          <a:lstStyle/>
          <a:p>
            <a:pPr algn="l" rtl="0"/>
            <a:r>
              <a:rPr lang="en-US" sz="2400" dirty="0">
                <a:cs typeface="+mj-cs"/>
              </a:rPr>
              <a:t>Similar to </a:t>
            </a:r>
            <a:r>
              <a:rPr lang="en-US" sz="2400" dirty="0" err="1">
                <a:cs typeface="+mj-cs"/>
              </a:rPr>
              <a:t>minisatellites</a:t>
            </a:r>
            <a:r>
              <a:rPr lang="en-US" sz="2400" dirty="0">
                <a:cs typeface="+mj-cs"/>
              </a:rPr>
              <a:t>, microsatellites also show polymorphism among individuals. The number of repeats for a given microsatellite varies among the individuals. Therefore, microsatellites can also be used as genetic markers in DNA fingerprinting. Microsatellite polymorphism can be easily identified by PCR and gel electrophoresis. Flanking region of microsatellite is highly conserved in related species.</a:t>
            </a:r>
            <a:endParaRPr lang="en-US" sz="2400" dirty="0">
              <a:effectLst/>
              <a:cs typeface="+mj-cs"/>
            </a:endParaRPr>
          </a:p>
        </p:txBody>
      </p:sp>
      <p:sp>
        <p:nvSpPr>
          <p:cNvPr id="4" name="Rectangle 3"/>
          <p:cNvSpPr/>
          <p:nvPr/>
        </p:nvSpPr>
        <p:spPr>
          <a:xfrm>
            <a:off x="202274" y="3078217"/>
            <a:ext cx="8352928" cy="3046988"/>
          </a:xfrm>
          <a:prstGeom prst="rect">
            <a:avLst/>
          </a:prstGeom>
        </p:spPr>
        <p:txBody>
          <a:bodyPr wrap="square">
            <a:spAutoFit/>
          </a:bodyPr>
          <a:lstStyle/>
          <a:p>
            <a:pPr algn="l" rtl="0"/>
            <a:r>
              <a:rPr lang="en-US" sz="2400" b="1" dirty="0">
                <a:solidFill>
                  <a:srgbClr val="0000FF"/>
                </a:solidFill>
                <a:cs typeface="+mj-cs"/>
              </a:rPr>
              <a:t>What are the Similarities Between </a:t>
            </a:r>
            <a:r>
              <a:rPr lang="en-US" sz="2400" b="1" dirty="0" err="1">
                <a:solidFill>
                  <a:srgbClr val="0000FF"/>
                </a:solidFill>
                <a:cs typeface="+mj-cs"/>
              </a:rPr>
              <a:t>Minisatellite</a:t>
            </a:r>
            <a:r>
              <a:rPr lang="en-US" sz="2400" b="1" dirty="0">
                <a:solidFill>
                  <a:srgbClr val="0000FF"/>
                </a:solidFill>
                <a:cs typeface="+mj-cs"/>
              </a:rPr>
              <a:t> and Microsatellite?</a:t>
            </a:r>
          </a:p>
          <a:p>
            <a:pPr algn="l" rtl="0"/>
            <a:r>
              <a:rPr lang="en-US" sz="2400" dirty="0" err="1">
                <a:cs typeface="+mj-cs"/>
              </a:rPr>
              <a:t>Minisatellites</a:t>
            </a:r>
            <a:r>
              <a:rPr lang="en-US" sz="2400" dirty="0">
                <a:cs typeface="+mj-cs"/>
              </a:rPr>
              <a:t> and microsatellites are non coding DNA sequences.</a:t>
            </a:r>
          </a:p>
          <a:p>
            <a:pPr algn="l" rtl="0"/>
            <a:r>
              <a:rPr lang="en-US" sz="2400" dirty="0">
                <a:cs typeface="+mj-cs"/>
              </a:rPr>
              <a:t>Both are tandem repeats.</a:t>
            </a:r>
          </a:p>
          <a:p>
            <a:pPr algn="l" rtl="0"/>
            <a:r>
              <a:rPr lang="en-US" sz="2400" dirty="0">
                <a:cs typeface="+mj-cs"/>
              </a:rPr>
              <a:t>Both consist of highly repeating sequences.</a:t>
            </a:r>
          </a:p>
          <a:p>
            <a:pPr algn="l" rtl="0"/>
            <a:r>
              <a:rPr lang="en-US" sz="2400" dirty="0">
                <a:cs typeface="+mj-cs"/>
              </a:rPr>
              <a:t>Both can be used as powerful genetic markers for DNA fingerprinting.</a:t>
            </a:r>
          </a:p>
        </p:txBody>
      </p:sp>
    </p:spTree>
    <p:extLst>
      <p:ext uri="{BB962C8B-B14F-4D97-AF65-F5344CB8AC3E}">
        <p14:creationId xmlns:p14="http://schemas.microsoft.com/office/powerpoint/2010/main" val="10017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3790799"/>
              </p:ext>
            </p:extLst>
          </p:nvPr>
        </p:nvGraphicFramePr>
        <p:xfrm>
          <a:off x="459114" y="900328"/>
          <a:ext cx="8081756" cy="5386820"/>
        </p:xfrm>
        <a:graphic>
          <a:graphicData uri="http://schemas.openxmlformats.org/drawingml/2006/table">
            <a:tbl>
              <a:tblPr/>
              <a:tblGrid>
                <a:gridCol w="4040878"/>
                <a:gridCol w="4040878"/>
              </a:tblGrid>
              <a:tr h="383773">
                <a:tc gridSpan="2">
                  <a:txBody>
                    <a:bodyPr/>
                    <a:lstStyle/>
                    <a:p>
                      <a:pPr algn="ctr" rtl="0" fontAlgn="ctr"/>
                      <a:r>
                        <a:rPr lang="en-US" sz="2000" b="1" dirty="0" err="1">
                          <a:solidFill>
                            <a:srgbClr val="FFFFFF"/>
                          </a:solidFill>
                          <a:effectLst/>
                          <a:cs typeface="+mj-cs"/>
                        </a:rPr>
                        <a:t>Minisatellite</a:t>
                      </a:r>
                      <a:r>
                        <a:rPr lang="en-US" sz="2000" b="1" dirty="0">
                          <a:solidFill>
                            <a:srgbClr val="FFFFFF"/>
                          </a:solidFill>
                          <a:effectLst/>
                          <a:cs typeface="+mj-cs"/>
                        </a:rPr>
                        <a:t> </a:t>
                      </a:r>
                      <a:r>
                        <a:rPr lang="en-US" sz="2000" b="1" dirty="0" err="1">
                          <a:solidFill>
                            <a:srgbClr val="FFFFFF"/>
                          </a:solidFill>
                          <a:effectLst/>
                          <a:cs typeface="+mj-cs"/>
                        </a:rPr>
                        <a:t>vs</a:t>
                      </a:r>
                      <a:r>
                        <a:rPr lang="en-US" sz="2000" b="1" dirty="0">
                          <a:solidFill>
                            <a:srgbClr val="FFFFFF"/>
                          </a:solidFill>
                          <a:effectLst/>
                          <a:cs typeface="+mj-cs"/>
                        </a:rPr>
                        <a:t> Microsatellite</a:t>
                      </a:r>
                      <a:endParaRPr lang="en-US" sz="2000" b="1" dirty="0">
                        <a:effectLst/>
                        <a:cs typeface="+mj-cs"/>
                      </a:endParaRPr>
                    </a:p>
                  </a:txBody>
                  <a:tcPr marL="90519" marR="90519" marT="45260" marB="45260" anchor="ctr">
                    <a:lnL>
                      <a:noFill/>
                    </a:lnL>
                    <a:lnR>
                      <a:noFill/>
                    </a:lnR>
                    <a:lnT>
                      <a:noFill/>
                    </a:lnT>
                    <a:lnB>
                      <a:noFill/>
                    </a:lnB>
                    <a:solidFill>
                      <a:srgbClr val="324B7A"/>
                    </a:solidFill>
                  </a:tcPr>
                </a:tc>
                <a:tc hMerge="1">
                  <a:txBody>
                    <a:bodyPr/>
                    <a:lstStyle/>
                    <a:p>
                      <a:pPr rtl="1"/>
                      <a:endParaRPr lang="ar-IQ"/>
                    </a:p>
                  </a:txBody>
                  <a:tcPr/>
                </a:tc>
              </a:tr>
              <a:tr h="1271464">
                <a:tc>
                  <a:txBody>
                    <a:bodyPr/>
                    <a:lstStyle/>
                    <a:p>
                      <a:pPr algn="l" rtl="0" fontAlgn="t"/>
                      <a:r>
                        <a:rPr lang="en-US" sz="1800" dirty="0" err="1">
                          <a:effectLst/>
                          <a:cs typeface="+mj-cs"/>
                        </a:rPr>
                        <a:t>Minisatellites</a:t>
                      </a:r>
                      <a:r>
                        <a:rPr lang="en-US" sz="1800" dirty="0">
                          <a:effectLst/>
                          <a:cs typeface="+mj-cs"/>
                        </a:rPr>
                        <a:t> are tandem repeats with a monomer repeat length of 10 to 100 base pairs.</a:t>
                      </a:r>
                    </a:p>
                  </a:txBody>
                  <a:tcPr marL="282873" marR="90519" marT="45260" marB="45260">
                    <a:lnL>
                      <a:noFill/>
                    </a:lnL>
                    <a:lnR>
                      <a:noFill/>
                    </a:lnR>
                    <a:lnT>
                      <a:noFill/>
                    </a:lnT>
                    <a:lnB>
                      <a:noFill/>
                    </a:lnB>
                    <a:solidFill>
                      <a:srgbClr val="E3EBFA"/>
                    </a:solidFill>
                  </a:tcPr>
                </a:tc>
                <a:tc>
                  <a:txBody>
                    <a:bodyPr/>
                    <a:lstStyle/>
                    <a:p>
                      <a:pPr algn="l" rtl="0" fontAlgn="t"/>
                      <a:r>
                        <a:rPr lang="en-US" sz="1800" dirty="0">
                          <a:effectLst/>
                          <a:cs typeface="+mj-cs"/>
                        </a:rPr>
                        <a:t>Microsatellites are short tandem repeats that consist of 1 to 9 base pairs monomer repeating sequences.</a:t>
                      </a:r>
                    </a:p>
                  </a:txBody>
                  <a:tcPr marL="282873" marR="90519" marT="45260" marB="45260">
                    <a:lnL>
                      <a:noFill/>
                    </a:lnL>
                    <a:lnR>
                      <a:noFill/>
                    </a:lnR>
                    <a:lnT>
                      <a:noFill/>
                    </a:lnT>
                    <a:lnB>
                      <a:noFill/>
                    </a:lnB>
                    <a:solidFill>
                      <a:srgbClr val="F7F9FC"/>
                    </a:solidFill>
                  </a:tcPr>
                </a:tc>
              </a:tr>
              <a:tr h="383773">
                <a:tc gridSpan="2">
                  <a:txBody>
                    <a:bodyPr/>
                    <a:lstStyle/>
                    <a:p>
                      <a:pPr algn="ctr" rtl="0" fontAlgn="ctr"/>
                      <a:r>
                        <a:rPr lang="en-US" sz="1800" b="1" dirty="0">
                          <a:solidFill>
                            <a:srgbClr val="FFFFFF"/>
                          </a:solidFill>
                          <a:effectLst/>
                          <a:cs typeface="+mj-cs"/>
                        </a:rPr>
                        <a:t>Size of the Repeating Sequence</a:t>
                      </a:r>
                      <a:endParaRPr lang="en-US" sz="1800" dirty="0">
                        <a:effectLst/>
                        <a:cs typeface="+mj-cs"/>
                      </a:endParaRPr>
                    </a:p>
                  </a:txBody>
                  <a:tcPr marL="90519" marR="90519" marT="45260" marB="45260" anchor="ctr">
                    <a:lnL>
                      <a:noFill/>
                    </a:lnL>
                    <a:lnR>
                      <a:noFill/>
                    </a:lnR>
                    <a:lnT>
                      <a:noFill/>
                    </a:lnT>
                    <a:lnB>
                      <a:noFill/>
                    </a:lnB>
                    <a:solidFill>
                      <a:srgbClr val="5C739E"/>
                    </a:solidFill>
                  </a:tcPr>
                </a:tc>
                <a:tc hMerge="1">
                  <a:txBody>
                    <a:bodyPr/>
                    <a:lstStyle/>
                    <a:p>
                      <a:pPr rtl="1"/>
                      <a:endParaRPr lang="ar-IQ"/>
                    </a:p>
                  </a:txBody>
                  <a:tcPr/>
                </a:tc>
              </a:tr>
              <a:tr h="975567">
                <a:tc>
                  <a:txBody>
                    <a:bodyPr/>
                    <a:lstStyle/>
                    <a:p>
                      <a:pPr algn="l" rtl="0" fontAlgn="t"/>
                      <a:r>
                        <a:rPr lang="en-US" sz="1800" dirty="0" err="1">
                          <a:effectLst/>
                          <a:cs typeface="+mj-cs"/>
                        </a:rPr>
                        <a:t>Minisatellite</a:t>
                      </a:r>
                      <a:r>
                        <a:rPr lang="en-US" sz="1800" dirty="0">
                          <a:effectLst/>
                          <a:cs typeface="+mj-cs"/>
                        </a:rPr>
                        <a:t> has repeating sequences of 10 to 100 base pairs.</a:t>
                      </a:r>
                    </a:p>
                  </a:txBody>
                  <a:tcPr marL="282873" marR="90519" marT="45260" marB="45260">
                    <a:lnL>
                      <a:noFill/>
                    </a:lnL>
                    <a:lnR>
                      <a:noFill/>
                    </a:lnR>
                    <a:lnT>
                      <a:noFill/>
                    </a:lnT>
                    <a:lnB>
                      <a:noFill/>
                    </a:lnB>
                    <a:solidFill>
                      <a:srgbClr val="E3EBFA"/>
                    </a:solidFill>
                  </a:tcPr>
                </a:tc>
                <a:tc>
                  <a:txBody>
                    <a:bodyPr/>
                    <a:lstStyle/>
                    <a:p>
                      <a:pPr algn="l" rtl="0" fontAlgn="t"/>
                      <a:r>
                        <a:rPr lang="en-US" sz="1800" dirty="0">
                          <a:effectLst/>
                          <a:cs typeface="+mj-cs"/>
                        </a:rPr>
                        <a:t>Microsatellite has short sequences of 1 to 9 base pairs.</a:t>
                      </a:r>
                    </a:p>
                  </a:txBody>
                  <a:tcPr marL="282873" marR="90519" marT="45260" marB="45260">
                    <a:lnL>
                      <a:noFill/>
                    </a:lnL>
                    <a:lnR>
                      <a:noFill/>
                    </a:lnR>
                    <a:lnT>
                      <a:noFill/>
                    </a:lnT>
                    <a:lnB>
                      <a:noFill/>
                    </a:lnB>
                    <a:solidFill>
                      <a:srgbClr val="F7F9FC"/>
                    </a:solidFill>
                  </a:tcPr>
                </a:tc>
              </a:tr>
              <a:tr h="383773">
                <a:tc gridSpan="2">
                  <a:txBody>
                    <a:bodyPr/>
                    <a:lstStyle/>
                    <a:p>
                      <a:pPr algn="ctr" rtl="0" fontAlgn="ctr"/>
                      <a:r>
                        <a:rPr lang="en-US" sz="1800" b="1" dirty="0">
                          <a:solidFill>
                            <a:srgbClr val="FFFFFF"/>
                          </a:solidFill>
                          <a:effectLst/>
                          <a:cs typeface="+mj-cs"/>
                        </a:rPr>
                        <a:t>Common Bases</a:t>
                      </a:r>
                      <a:endParaRPr lang="en-US" sz="1800" dirty="0">
                        <a:effectLst/>
                        <a:cs typeface="+mj-cs"/>
                      </a:endParaRPr>
                    </a:p>
                  </a:txBody>
                  <a:tcPr marL="90519" marR="90519" marT="45260" marB="45260" anchor="ctr">
                    <a:lnL>
                      <a:noFill/>
                    </a:lnL>
                    <a:lnR>
                      <a:noFill/>
                    </a:lnR>
                    <a:lnT>
                      <a:noFill/>
                    </a:lnT>
                    <a:lnB>
                      <a:noFill/>
                    </a:lnB>
                    <a:solidFill>
                      <a:srgbClr val="5C739E"/>
                    </a:solidFill>
                  </a:tcPr>
                </a:tc>
                <a:tc hMerge="1">
                  <a:txBody>
                    <a:bodyPr/>
                    <a:lstStyle/>
                    <a:p>
                      <a:pPr rtl="1"/>
                      <a:endParaRPr lang="ar-IQ"/>
                    </a:p>
                  </a:txBody>
                  <a:tcPr/>
                </a:tc>
              </a:tr>
              <a:tr h="679670">
                <a:tc>
                  <a:txBody>
                    <a:bodyPr/>
                    <a:lstStyle/>
                    <a:p>
                      <a:pPr algn="l" rtl="0" fontAlgn="t"/>
                      <a:r>
                        <a:rPr lang="en-US" sz="1800" dirty="0" err="1">
                          <a:effectLst/>
                          <a:cs typeface="+mj-cs"/>
                        </a:rPr>
                        <a:t>Minisatellites</a:t>
                      </a:r>
                      <a:r>
                        <a:rPr lang="en-US" sz="1800" dirty="0">
                          <a:effectLst/>
                          <a:cs typeface="+mj-cs"/>
                        </a:rPr>
                        <a:t> are rich with G and C bases.</a:t>
                      </a:r>
                    </a:p>
                  </a:txBody>
                  <a:tcPr marL="282873" marR="90519" marT="45260" marB="45260">
                    <a:lnL>
                      <a:noFill/>
                    </a:lnL>
                    <a:lnR>
                      <a:noFill/>
                    </a:lnR>
                    <a:lnT>
                      <a:noFill/>
                    </a:lnT>
                    <a:lnB>
                      <a:noFill/>
                    </a:lnB>
                    <a:solidFill>
                      <a:srgbClr val="E3EBFA"/>
                    </a:solidFill>
                  </a:tcPr>
                </a:tc>
                <a:tc>
                  <a:txBody>
                    <a:bodyPr/>
                    <a:lstStyle/>
                    <a:p>
                      <a:pPr algn="l" rtl="0" fontAlgn="t"/>
                      <a:r>
                        <a:rPr lang="en-US" sz="1800" dirty="0">
                          <a:effectLst/>
                          <a:cs typeface="+mj-cs"/>
                        </a:rPr>
                        <a:t>Microsatellites are rich with A and T bases.</a:t>
                      </a:r>
                    </a:p>
                  </a:txBody>
                  <a:tcPr marL="282873" marR="90519" marT="45260" marB="45260">
                    <a:lnL>
                      <a:noFill/>
                    </a:lnL>
                    <a:lnR>
                      <a:noFill/>
                    </a:lnR>
                    <a:lnT>
                      <a:noFill/>
                    </a:lnT>
                    <a:lnB>
                      <a:noFill/>
                    </a:lnB>
                    <a:solidFill>
                      <a:srgbClr val="F7F9FC"/>
                    </a:solidFill>
                  </a:tcPr>
                </a:tc>
              </a:tr>
              <a:tr h="383773">
                <a:tc gridSpan="2">
                  <a:txBody>
                    <a:bodyPr/>
                    <a:lstStyle/>
                    <a:p>
                      <a:pPr algn="ctr" rtl="0" fontAlgn="t"/>
                      <a:r>
                        <a:rPr lang="en-US" sz="1800" b="1" dirty="0">
                          <a:solidFill>
                            <a:srgbClr val="FFFFFF"/>
                          </a:solidFill>
                          <a:effectLst/>
                          <a:cs typeface="+mj-cs"/>
                        </a:rPr>
                        <a:t>Other Names</a:t>
                      </a:r>
                      <a:endParaRPr lang="en-US" sz="1800" dirty="0">
                        <a:effectLst/>
                        <a:cs typeface="+mj-cs"/>
                      </a:endParaRPr>
                    </a:p>
                  </a:txBody>
                  <a:tcPr marL="90519" marR="90519" marT="45260" marB="45260">
                    <a:lnL>
                      <a:noFill/>
                    </a:lnL>
                    <a:lnR>
                      <a:noFill/>
                    </a:lnR>
                    <a:lnT>
                      <a:noFill/>
                    </a:lnT>
                    <a:lnB>
                      <a:noFill/>
                    </a:lnB>
                    <a:solidFill>
                      <a:srgbClr val="5C739E"/>
                    </a:solidFill>
                  </a:tcPr>
                </a:tc>
                <a:tc hMerge="1">
                  <a:txBody>
                    <a:bodyPr/>
                    <a:lstStyle/>
                    <a:p>
                      <a:pPr rtl="1"/>
                      <a:endParaRPr lang="ar-IQ"/>
                    </a:p>
                  </a:txBody>
                  <a:tcPr/>
                </a:tc>
              </a:tr>
              <a:tr h="869587">
                <a:tc>
                  <a:txBody>
                    <a:bodyPr/>
                    <a:lstStyle/>
                    <a:p>
                      <a:pPr algn="l" rtl="0" fontAlgn="t"/>
                      <a:r>
                        <a:rPr lang="en-US" sz="1800" dirty="0" err="1">
                          <a:effectLst/>
                          <a:cs typeface="+mj-cs"/>
                        </a:rPr>
                        <a:t>Minisatellites</a:t>
                      </a:r>
                      <a:r>
                        <a:rPr lang="en-US" sz="1800" dirty="0">
                          <a:effectLst/>
                          <a:cs typeface="+mj-cs"/>
                        </a:rPr>
                        <a:t> are also known as variable number tandem repeats (VNTR).</a:t>
                      </a:r>
                    </a:p>
                  </a:txBody>
                  <a:tcPr marL="282873" marR="90519" marT="45260" marB="45260">
                    <a:lnL>
                      <a:noFill/>
                    </a:lnL>
                    <a:lnR>
                      <a:noFill/>
                    </a:lnR>
                    <a:lnT>
                      <a:noFill/>
                    </a:lnT>
                    <a:lnB>
                      <a:noFill/>
                    </a:lnB>
                    <a:solidFill>
                      <a:srgbClr val="E3EBFA"/>
                    </a:solidFill>
                  </a:tcPr>
                </a:tc>
                <a:tc>
                  <a:txBody>
                    <a:bodyPr/>
                    <a:lstStyle/>
                    <a:p>
                      <a:pPr algn="l" rtl="0" fontAlgn="t"/>
                      <a:r>
                        <a:rPr lang="en-US" sz="1800" dirty="0">
                          <a:effectLst/>
                          <a:cs typeface="+mj-cs"/>
                        </a:rPr>
                        <a:t>Microsatellites are also known as short sequence repeats (SSR) or simple tandem repeats (STR).</a:t>
                      </a:r>
                    </a:p>
                  </a:txBody>
                  <a:tcPr marL="282873" marR="90519" marT="45260" marB="45260">
                    <a:lnL>
                      <a:noFill/>
                    </a:lnL>
                    <a:lnR>
                      <a:noFill/>
                    </a:lnR>
                    <a:lnT>
                      <a:noFill/>
                    </a:lnT>
                    <a:lnB>
                      <a:noFill/>
                    </a:lnB>
                    <a:solidFill>
                      <a:srgbClr val="F7F9FC"/>
                    </a:solidFill>
                  </a:tcPr>
                </a:tc>
              </a:tr>
            </a:tbl>
          </a:graphicData>
        </a:graphic>
      </p:graphicFrame>
      <p:sp>
        <p:nvSpPr>
          <p:cNvPr id="3" name="Rectangle 1"/>
          <p:cNvSpPr>
            <a:spLocks noChangeArrowheads="1"/>
          </p:cNvSpPr>
          <p:nvPr/>
        </p:nvSpPr>
        <p:spPr bwMode="auto">
          <a:xfrm>
            <a:off x="107504" y="69331"/>
            <a:ext cx="87849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FF"/>
                </a:solidFill>
                <a:effectLst/>
                <a:latin typeface="Arial" pitchFamily="34" charset="0"/>
                <a:cs typeface="+mj-cs"/>
              </a:rPr>
              <a:t>What is the Difference Between Minisatellite and </a:t>
            </a:r>
            <a:r>
              <a:rPr kumimoji="0" lang="ar-IQ" sz="2400" b="1" i="0" u="none" strike="noStrike" cap="none" normalizeH="0" baseline="0" dirty="0" smtClean="0">
                <a:ln>
                  <a:noFill/>
                </a:ln>
                <a:solidFill>
                  <a:srgbClr val="0000FF"/>
                </a:solidFill>
                <a:effectLst/>
                <a:latin typeface="Arial" pitchFamily="34" charset="0"/>
                <a:cs typeface="+mj-cs"/>
              </a:rPr>
              <a:t> Microsatellite ؟ </a:t>
            </a:r>
            <a:r>
              <a:rPr kumimoji="0" lang="ar-IQ" sz="2400" b="1" i="0" u="none" strike="noStrike" cap="none" normalizeH="0" dirty="0" smtClean="0">
                <a:ln>
                  <a:noFill/>
                </a:ln>
                <a:solidFill>
                  <a:srgbClr val="0000FF"/>
                </a:solidFill>
                <a:effectLst/>
                <a:latin typeface="Arial" pitchFamily="34" charset="0"/>
                <a:cs typeface="+mj-cs"/>
              </a:rPr>
              <a:t> </a:t>
            </a:r>
            <a:endParaRPr kumimoji="0" lang="ar-IQ" sz="2400" b="1" i="0" u="none" strike="noStrike" cap="none" normalizeH="0" baseline="0" dirty="0" smtClean="0">
              <a:ln>
                <a:noFill/>
              </a:ln>
              <a:solidFill>
                <a:srgbClr val="0000FF"/>
              </a:solidFill>
              <a:effectLst/>
              <a:latin typeface="Arial" pitchFamily="34" charset="0"/>
              <a:cs typeface="+mj-cs"/>
            </a:endParaRPr>
          </a:p>
        </p:txBody>
      </p:sp>
    </p:spTree>
    <p:extLst>
      <p:ext uri="{BB962C8B-B14F-4D97-AF65-F5344CB8AC3E}">
        <p14:creationId xmlns:p14="http://schemas.microsoft.com/office/powerpoint/2010/main" val="391235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40" y="657922"/>
            <a:ext cx="7682205" cy="545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81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16" y="1689589"/>
            <a:ext cx="6962476" cy="467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508030"/>
            <a:ext cx="7632848" cy="830997"/>
          </a:xfrm>
          <a:prstGeom prst="rect">
            <a:avLst/>
          </a:prstGeom>
          <a:noFill/>
        </p:spPr>
        <p:txBody>
          <a:bodyPr wrap="square" rtlCol="1">
            <a:spAutoFit/>
          </a:bodyPr>
          <a:lstStyle/>
          <a:p>
            <a:pPr algn="just" rtl="0"/>
            <a:r>
              <a:rPr lang="en-US" sz="2400" b="1" dirty="0" smtClean="0">
                <a:solidFill>
                  <a:srgbClr val="FF0000"/>
                </a:solidFill>
              </a:rPr>
              <a:t>Update of CODIS till August 2010 according to U. S. Department of Justice:</a:t>
            </a:r>
            <a:endParaRPr lang="ar-IQ" sz="2400" b="1" dirty="0">
              <a:solidFill>
                <a:srgbClr val="FF0000"/>
              </a:solidFill>
            </a:endParaRPr>
          </a:p>
        </p:txBody>
      </p:sp>
    </p:spTree>
    <p:extLst>
      <p:ext uri="{BB962C8B-B14F-4D97-AF65-F5344CB8AC3E}">
        <p14:creationId xmlns:p14="http://schemas.microsoft.com/office/powerpoint/2010/main" val="204235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22205"/>
            <a:ext cx="6553150" cy="565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06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9088" y="1462088"/>
            <a:ext cx="8501062" cy="4935537"/>
          </a:xfrm>
          <a:prstGeom prst="rect">
            <a:avLst/>
          </a:prstGeom>
          <a:ln/>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b="1" dirty="0" smtClean="0">
                <a:solidFill>
                  <a:srgbClr val="FF0000"/>
                </a:solidFill>
              </a:rPr>
              <a:t>RFLP Analysis</a:t>
            </a:r>
          </a:p>
          <a:p>
            <a:pPr lvl="1" algn="l" rtl="0"/>
            <a:r>
              <a:rPr lang="en-US" dirty="0" smtClean="0"/>
              <a:t>Treat DNA with restriction enzyme</a:t>
            </a:r>
          </a:p>
          <a:p>
            <a:pPr lvl="2" algn="l" rtl="0"/>
            <a:r>
              <a:rPr lang="en-US" dirty="0" smtClean="0"/>
              <a:t>Restriction enzyme cuts DNA at restriction sites</a:t>
            </a:r>
          </a:p>
          <a:p>
            <a:pPr lvl="2" algn="l" rtl="0"/>
            <a:r>
              <a:rPr lang="en-US" dirty="0" smtClean="0"/>
              <a:t>Use several restriction enzymes in sequence or combined</a:t>
            </a:r>
          </a:p>
          <a:p>
            <a:pPr lvl="1" algn="l" rtl="0"/>
            <a:r>
              <a:rPr lang="en-US" dirty="0" smtClean="0"/>
              <a:t>Use </a:t>
            </a:r>
            <a:r>
              <a:rPr lang="en-US" dirty="0" err="1" smtClean="0"/>
              <a:t>agarose</a:t>
            </a:r>
            <a:r>
              <a:rPr lang="en-US" dirty="0" smtClean="0"/>
              <a:t> gel electrophoresis to separate the pieces</a:t>
            </a:r>
          </a:p>
          <a:p>
            <a:pPr lvl="1" algn="l" rtl="0"/>
            <a:r>
              <a:rPr lang="en-US" dirty="0" smtClean="0"/>
              <a:t>Gel is chemically treated or heated to denature the DNA</a:t>
            </a:r>
          </a:p>
          <a:p>
            <a:pPr lvl="2" algn="l" rtl="0"/>
            <a:r>
              <a:rPr lang="en-US" dirty="0" smtClean="0"/>
              <a:t>Allows the binding of a single-stranded probe</a:t>
            </a:r>
          </a:p>
          <a:p>
            <a:pPr algn="l" rtl="0">
              <a:lnSpc>
                <a:spcPct val="90000"/>
              </a:lnSpc>
            </a:pPr>
            <a:endParaRPr lang="en-US" dirty="0"/>
          </a:p>
        </p:txBody>
      </p:sp>
    </p:spTree>
    <p:extLst>
      <p:ext uri="{BB962C8B-B14F-4D97-AF65-F5344CB8AC3E}">
        <p14:creationId xmlns:p14="http://schemas.microsoft.com/office/powerpoint/2010/main" val="300657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9088" y="1462088"/>
            <a:ext cx="8501062" cy="4935537"/>
          </a:xfrm>
          <a:prstGeom prst="rect">
            <a:avLst/>
          </a:prstGeom>
          <a:ln/>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l" rtl="0"/>
            <a:r>
              <a:rPr lang="en-US" b="1" dirty="0" smtClean="0">
                <a:solidFill>
                  <a:srgbClr val="0000FF"/>
                </a:solidFill>
              </a:rPr>
              <a:t>Southern Blot Technique</a:t>
            </a:r>
          </a:p>
          <a:p>
            <a:pPr lvl="2" algn="l" rtl="0"/>
            <a:r>
              <a:rPr lang="en-US" dirty="0" smtClean="0"/>
              <a:t>Transfer DNA fragments from gel to nitrocellulose or nylon membrane</a:t>
            </a:r>
          </a:p>
          <a:p>
            <a:pPr lvl="2" algn="l" rtl="0"/>
            <a:r>
              <a:rPr lang="en-US" dirty="0" smtClean="0"/>
              <a:t>Membrane incubated with a probe</a:t>
            </a:r>
          </a:p>
          <a:p>
            <a:pPr lvl="3" algn="l" rtl="0"/>
            <a:r>
              <a:rPr lang="en-US" dirty="0" smtClean="0"/>
              <a:t>Short strand of complementary DNA with a radioactive or fluorescent tag</a:t>
            </a:r>
          </a:p>
          <a:p>
            <a:pPr lvl="3" algn="l" rtl="0"/>
            <a:r>
              <a:rPr lang="en-US" dirty="0" smtClean="0"/>
              <a:t>Targeted area on the DNA fragment is called a </a:t>
            </a:r>
            <a:r>
              <a:rPr lang="en-US" b="1" dirty="0" smtClean="0"/>
              <a:t>locus</a:t>
            </a:r>
          </a:p>
          <a:p>
            <a:pPr lvl="2" algn="l" rtl="0"/>
            <a:r>
              <a:rPr lang="en-US" dirty="0" smtClean="0"/>
              <a:t>Expose X-ray (photo) film to membrane to obtain permanent record of results</a:t>
            </a:r>
          </a:p>
          <a:p>
            <a:pPr algn="l" rtl="0"/>
            <a:endParaRPr lang="en-US" dirty="0"/>
          </a:p>
        </p:txBody>
      </p:sp>
    </p:spTree>
    <p:extLst>
      <p:ext uri="{BB962C8B-B14F-4D97-AF65-F5344CB8AC3E}">
        <p14:creationId xmlns:p14="http://schemas.microsoft.com/office/powerpoint/2010/main" val="75267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8" descr="08_03_Figure"/>
          <p:cNvPicPr>
            <a:picLocks noChangeAspect="1" noChangeArrowheads="1"/>
          </p:cNvPicPr>
          <p:nvPr/>
        </p:nvPicPr>
        <p:blipFill>
          <a:blip r:embed="rId2">
            <a:extLst>
              <a:ext uri="{28A0092B-C50C-407E-A947-70E740481C1C}">
                <a14:useLocalDpi xmlns:a14="http://schemas.microsoft.com/office/drawing/2010/main" val="0"/>
              </a:ext>
            </a:extLst>
          </a:blip>
          <a:srcRect b="3445"/>
          <a:stretch>
            <a:fillRect/>
          </a:stretch>
        </p:blipFill>
        <p:spPr bwMode="auto">
          <a:xfrm>
            <a:off x="83419" y="188640"/>
            <a:ext cx="8881069" cy="64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0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lidesharecdn.com/biologyfinalppt-140422085046-phpapp02/95/dna-mugshots-against-crime-22-638.jpg?cb=13981567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259"/>
            <a:ext cx="8380003" cy="629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6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976313"/>
            <a:ext cx="58197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1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089" y="4728117"/>
            <a:ext cx="1449116" cy="369332"/>
          </a:xfrm>
          <a:prstGeom prst="rect">
            <a:avLst/>
          </a:prstGeom>
          <a:solidFill>
            <a:schemeClr val="bg1">
              <a:lumMod val="40000"/>
              <a:lumOff val="60000"/>
            </a:schemeClr>
          </a:solidFill>
        </p:spPr>
        <p:txBody>
          <a:bodyPr wrap="square" rtlCol="1">
            <a:spAutoFit/>
          </a:bodyPr>
          <a:lstStyle/>
          <a:p>
            <a:endParaRPr lang="ar-IQ"/>
          </a:p>
        </p:txBody>
      </p:sp>
      <p:sp>
        <p:nvSpPr>
          <p:cNvPr id="4" name="Title 1"/>
          <p:cNvSpPr txBox="1">
            <a:spLocks/>
          </p:cNvSpPr>
          <p:nvPr/>
        </p:nvSpPr>
        <p:spPr>
          <a:xfrm>
            <a:off x="319088" y="273050"/>
            <a:ext cx="8501062" cy="960438"/>
          </a:xfrm>
          <a:prstGeom prst="rect">
            <a:avLst/>
          </a:prstGeom>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b="1" dirty="0" smtClean="0">
                <a:solidFill>
                  <a:srgbClr val="0000FF"/>
                </a:solidFill>
              </a:rPr>
              <a:t>What Is a DNA Fingerprint?</a:t>
            </a:r>
            <a:endParaRPr lang="en-US" b="1" dirty="0">
              <a:solidFill>
                <a:srgbClr val="0000FF"/>
              </a:solidFill>
            </a:endParaRPr>
          </a:p>
        </p:txBody>
      </p:sp>
      <p:sp>
        <p:nvSpPr>
          <p:cNvPr id="5" name="Content Placeholder 2"/>
          <p:cNvSpPr txBox="1">
            <a:spLocks/>
          </p:cNvSpPr>
          <p:nvPr/>
        </p:nvSpPr>
        <p:spPr>
          <a:xfrm>
            <a:off x="129521" y="1462088"/>
            <a:ext cx="8501062" cy="4935537"/>
          </a:xfrm>
          <a:prstGeom prst="rect">
            <a:avLst/>
          </a:prstGeom>
          <a:ln/>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rtl="0">
              <a:buFont typeface="Arial" pitchFamily="34" charset="0"/>
              <a:buChar char="•"/>
            </a:pPr>
            <a:r>
              <a:rPr lang="en-US" b="1" dirty="0" smtClean="0">
                <a:solidFill>
                  <a:schemeClr val="tx1"/>
                </a:solidFill>
              </a:rPr>
              <a:t>Every individual carries a unique set of genes</a:t>
            </a:r>
          </a:p>
          <a:p>
            <a:pPr marL="914400" lvl="1" indent="-457200" algn="l" rtl="0">
              <a:buFont typeface="Arial" pitchFamily="34" charset="0"/>
              <a:buChar char="•"/>
            </a:pPr>
            <a:r>
              <a:rPr lang="en-US" b="1" dirty="0" smtClean="0">
                <a:solidFill>
                  <a:schemeClr val="tx1"/>
                </a:solidFill>
              </a:rPr>
              <a:t>Chemical structure of DNA is same, but the order of the base pairs differs</a:t>
            </a:r>
          </a:p>
          <a:p>
            <a:pPr marL="457200" indent="-457200" algn="l" rtl="0">
              <a:buFont typeface="Arial" pitchFamily="34" charset="0"/>
              <a:buChar char="•"/>
            </a:pPr>
            <a:r>
              <a:rPr lang="en-US" b="1" dirty="0" smtClean="0">
                <a:solidFill>
                  <a:schemeClr val="tx1"/>
                </a:solidFill>
              </a:rPr>
              <a:t>Every cell contains a complete set of DNA that identifies the organism as a whole</a:t>
            </a:r>
          </a:p>
          <a:p>
            <a:pPr marL="457200" indent="-457200" algn="l" rtl="0">
              <a:buFont typeface="Arial" pitchFamily="34" charset="0"/>
              <a:buChar char="•"/>
            </a:pPr>
            <a:r>
              <a:rPr lang="en-US" b="1" dirty="0" smtClean="0">
                <a:solidFill>
                  <a:schemeClr val="tx1"/>
                </a:solidFill>
              </a:rPr>
              <a:t>Only one tenth of 1% of DNA differs from person   to person</a:t>
            </a:r>
          </a:p>
          <a:p>
            <a:pPr algn="l" rtl="0">
              <a:buFontTx/>
              <a:buNone/>
            </a:pPr>
            <a:endParaRPr lang="en-US" b="1" dirty="0" smtClean="0">
              <a:solidFill>
                <a:schemeClr val="tx1"/>
              </a:solidFill>
            </a:endParaRPr>
          </a:p>
          <a:p>
            <a:pPr algn="l" rtl="0"/>
            <a:endParaRPr lang="en-US" b="1" dirty="0">
              <a:solidFill>
                <a:schemeClr val="tx1"/>
              </a:solidFill>
            </a:endParaRPr>
          </a:p>
        </p:txBody>
      </p:sp>
    </p:spTree>
    <p:extLst>
      <p:ext uri="{BB962C8B-B14F-4D97-AF65-F5344CB8AC3E}">
        <p14:creationId xmlns:p14="http://schemas.microsoft.com/office/powerpoint/2010/main" val="3334693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866775"/>
            <a:ext cx="653415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429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042988"/>
            <a:ext cx="62007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93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9088" y="1462088"/>
            <a:ext cx="8501062" cy="4935537"/>
          </a:xfrm>
          <a:prstGeom prst="rect">
            <a:avLst/>
          </a:prstGeom>
          <a:ln/>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0"/>
            <a:endParaRPr lang="en-US" sz="2400" dirty="0">
              <a:cs typeface="+mj-cs"/>
            </a:endParaRPr>
          </a:p>
        </p:txBody>
      </p:sp>
      <p:sp>
        <p:nvSpPr>
          <p:cNvPr id="4" name="Rectangle 3"/>
          <p:cNvSpPr/>
          <p:nvPr/>
        </p:nvSpPr>
        <p:spPr>
          <a:xfrm>
            <a:off x="647733" y="610851"/>
            <a:ext cx="7995269" cy="5078313"/>
          </a:xfrm>
          <a:prstGeom prst="rect">
            <a:avLst/>
          </a:prstGeom>
        </p:spPr>
        <p:txBody>
          <a:bodyPr wrap="square">
            <a:spAutoFit/>
          </a:bodyPr>
          <a:lstStyle/>
          <a:p>
            <a:pPr algn="l" rtl="0"/>
            <a:r>
              <a:rPr lang="en-US" sz="3600" b="1" dirty="0">
                <a:solidFill>
                  <a:srgbClr val="FF0000"/>
                </a:solidFill>
                <a:cs typeface="+mj-cs"/>
              </a:rPr>
              <a:t>Two Main Types of Forensic DNA Testing</a:t>
            </a:r>
          </a:p>
          <a:p>
            <a:pPr marL="342900" indent="-342900" algn="l" rtl="0">
              <a:buFont typeface="Arial" pitchFamily="34" charset="0"/>
              <a:buChar char="•"/>
            </a:pPr>
            <a:r>
              <a:rPr lang="en-US" sz="2800" b="1" dirty="0">
                <a:solidFill>
                  <a:srgbClr val="0000FF"/>
                </a:solidFill>
                <a:cs typeface="+mj-cs"/>
              </a:rPr>
              <a:t>RFLP (restriction fragment length polymorphism)</a:t>
            </a:r>
            <a:endParaRPr lang="en-US" sz="2800" dirty="0">
              <a:solidFill>
                <a:srgbClr val="0000FF"/>
              </a:solidFill>
              <a:cs typeface="+mj-cs"/>
            </a:endParaRPr>
          </a:p>
          <a:p>
            <a:pPr algn="l" rtl="0"/>
            <a:r>
              <a:rPr lang="en-US" sz="2800" dirty="0">
                <a:cs typeface="+mj-cs"/>
              </a:rPr>
              <a:t>Requires larger amounts of DNA</a:t>
            </a:r>
          </a:p>
          <a:p>
            <a:pPr algn="l" rtl="0"/>
            <a:r>
              <a:rPr lang="en-US" sz="2800" dirty="0">
                <a:cs typeface="+mj-cs"/>
              </a:rPr>
              <a:t>DNA cannot be degraded</a:t>
            </a:r>
          </a:p>
          <a:p>
            <a:pPr marL="342900" indent="-342900" algn="l" rtl="0">
              <a:buFont typeface="Arial" pitchFamily="34" charset="0"/>
              <a:buChar char="•"/>
            </a:pPr>
            <a:r>
              <a:rPr lang="en-US" sz="2800" b="1" dirty="0">
                <a:solidFill>
                  <a:srgbClr val="0000FF"/>
                </a:solidFill>
                <a:cs typeface="+mj-cs"/>
              </a:rPr>
              <a:t>PCR (polymerase chain reaction)</a:t>
            </a:r>
            <a:endParaRPr lang="en-US" sz="2800" dirty="0">
              <a:solidFill>
                <a:srgbClr val="0000FF"/>
              </a:solidFill>
              <a:cs typeface="+mj-cs"/>
            </a:endParaRPr>
          </a:p>
          <a:p>
            <a:pPr algn="l" rtl="0"/>
            <a:r>
              <a:rPr lang="en-US" sz="2800" dirty="0">
                <a:cs typeface="+mj-cs"/>
              </a:rPr>
              <a:t>Less DNA and DNA can be partially degraded</a:t>
            </a:r>
          </a:p>
          <a:p>
            <a:pPr algn="l" rtl="0"/>
            <a:r>
              <a:rPr lang="en-US" sz="2800" dirty="0">
                <a:cs typeface="+mj-cs"/>
              </a:rPr>
              <a:t>Extremely sensitive to contaminating DNA</a:t>
            </a:r>
          </a:p>
          <a:p>
            <a:pPr marL="457200" lvl="0" indent="-457200" algn="l" rtl="0">
              <a:buFont typeface="+mj-lt"/>
              <a:buAutoNum type="arabicPeriod"/>
            </a:pPr>
            <a:r>
              <a:rPr lang="en-US" sz="2800" b="1" dirty="0">
                <a:solidFill>
                  <a:srgbClr val="660066"/>
                </a:solidFill>
                <a:cs typeface="+mj-cs"/>
              </a:rPr>
              <a:t>STRs </a:t>
            </a:r>
          </a:p>
          <a:p>
            <a:pPr marL="457200" lvl="0" indent="-457200" algn="l" rtl="0">
              <a:buFont typeface="+mj-lt"/>
              <a:buAutoNum type="arabicPeriod"/>
            </a:pPr>
            <a:r>
              <a:rPr lang="en-US" sz="2800" b="1" dirty="0">
                <a:solidFill>
                  <a:srgbClr val="660066"/>
                </a:solidFill>
                <a:cs typeface="+mj-cs"/>
              </a:rPr>
              <a:t>Mitochondrial DNA</a:t>
            </a:r>
          </a:p>
        </p:txBody>
      </p:sp>
    </p:spTree>
    <p:extLst>
      <p:ext uri="{BB962C8B-B14F-4D97-AF65-F5344CB8AC3E}">
        <p14:creationId xmlns:p14="http://schemas.microsoft.com/office/powerpoint/2010/main" val="288871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9088" y="273050"/>
            <a:ext cx="8501062" cy="960438"/>
          </a:xfrm>
          <a:prstGeom prst="rect">
            <a:avLst/>
          </a:prstGeom>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b="1" dirty="0" smtClean="0">
                <a:solidFill>
                  <a:srgbClr val="0000FF"/>
                </a:solidFill>
              </a:rPr>
              <a:t>What Is a DNA Fingerprint?</a:t>
            </a:r>
            <a:endParaRPr lang="en-US" b="1" dirty="0">
              <a:solidFill>
                <a:srgbClr val="0000FF"/>
              </a:solidFill>
            </a:endParaRPr>
          </a:p>
        </p:txBody>
      </p:sp>
      <p:sp>
        <p:nvSpPr>
          <p:cNvPr id="7" name="Content Placeholder 2"/>
          <p:cNvSpPr txBox="1">
            <a:spLocks/>
          </p:cNvSpPr>
          <p:nvPr/>
        </p:nvSpPr>
        <p:spPr>
          <a:xfrm>
            <a:off x="319088" y="1462088"/>
            <a:ext cx="8501062" cy="4935537"/>
          </a:xfrm>
          <a:prstGeom prst="rect">
            <a:avLst/>
          </a:prstGeom>
          <a:ln/>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dirty="0" smtClean="0"/>
              <a:t>DNA profiling depends on a small portion of the genome</a:t>
            </a:r>
          </a:p>
          <a:p>
            <a:pPr lvl="1" algn="l" rtl="0"/>
            <a:r>
              <a:rPr lang="en-US" b="1" dirty="0" smtClean="0">
                <a:solidFill>
                  <a:srgbClr val="FF0000"/>
                </a:solidFill>
              </a:rPr>
              <a:t>Exons code proteins</a:t>
            </a:r>
          </a:p>
          <a:p>
            <a:pPr lvl="1" algn="l" rtl="0"/>
            <a:r>
              <a:rPr lang="en-US" b="1" dirty="0" smtClean="0">
                <a:solidFill>
                  <a:srgbClr val="FF0000"/>
                </a:solidFill>
              </a:rPr>
              <a:t>Introns do not code for proteins</a:t>
            </a:r>
          </a:p>
          <a:p>
            <a:pPr lvl="2" algn="l" rtl="0"/>
            <a:r>
              <a:rPr lang="en-US" dirty="0" smtClean="0"/>
              <a:t>The introns contain repeated sequences of between 1 and 100 base pairs</a:t>
            </a:r>
          </a:p>
          <a:p>
            <a:pPr lvl="2" algn="l" rtl="0"/>
            <a:r>
              <a:rPr lang="en-US" dirty="0" smtClean="0"/>
              <a:t>Called </a:t>
            </a:r>
            <a:r>
              <a:rPr lang="en-US" b="1" dirty="0" smtClean="0">
                <a:solidFill>
                  <a:srgbClr val="0000FF"/>
                </a:solidFill>
              </a:rPr>
              <a:t>variable number tandem repeats</a:t>
            </a:r>
            <a:r>
              <a:rPr lang="en-US" b="1" dirty="0" smtClean="0"/>
              <a:t> (</a:t>
            </a:r>
            <a:r>
              <a:rPr lang="en-US" b="1" dirty="0" smtClean="0">
                <a:solidFill>
                  <a:srgbClr val="0000FF"/>
                </a:solidFill>
              </a:rPr>
              <a:t>VNTR’s</a:t>
            </a:r>
            <a:r>
              <a:rPr lang="en-US" b="1" dirty="0" smtClean="0"/>
              <a:t>)</a:t>
            </a:r>
          </a:p>
          <a:p>
            <a:pPr lvl="3" algn="l" rtl="0"/>
            <a:r>
              <a:rPr lang="en-US" dirty="0" smtClean="0"/>
              <a:t>Some VNTR’s are inherited from mother and some from father</a:t>
            </a:r>
          </a:p>
          <a:p>
            <a:pPr lvl="2" algn="l" rtl="0"/>
            <a:endParaRPr lang="en-US" dirty="0"/>
          </a:p>
        </p:txBody>
      </p:sp>
    </p:spTree>
    <p:extLst>
      <p:ext uri="{BB962C8B-B14F-4D97-AF65-F5344CB8AC3E}">
        <p14:creationId xmlns:p14="http://schemas.microsoft.com/office/powerpoint/2010/main" val="133039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8_01_Figure"/>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0" y="0"/>
            <a:ext cx="9144000" cy="682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4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6786" y="592310"/>
            <a:ext cx="8501062" cy="4935537"/>
          </a:xfrm>
          <a:prstGeom prst="rect">
            <a:avLst/>
          </a:prstGeom>
          <a:ln/>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dirty="0" smtClean="0"/>
              <a:t>DNA fingerprinting is restricted to the detection of </a:t>
            </a:r>
            <a:r>
              <a:rPr lang="en-US" b="1" dirty="0" smtClean="0">
                <a:solidFill>
                  <a:srgbClr val="0000FF"/>
                </a:solidFill>
              </a:rPr>
              <a:t>microsatellites</a:t>
            </a:r>
          </a:p>
          <a:p>
            <a:pPr lvl="1" algn="l" rtl="0"/>
            <a:r>
              <a:rPr lang="en-US" dirty="0" smtClean="0"/>
              <a:t>1 to 6 nucleotide repeats dispersed throughout the chromosomes</a:t>
            </a:r>
          </a:p>
          <a:p>
            <a:pPr lvl="1" algn="l" rtl="0"/>
            <a:r>
              <a:rPr lang="en-US" dirty="0" smtClean="0"/>
              <a:t>Probes used to identify the microsatellite surround the specific microsatellite being analyzed</a:t>
            </a:r>
          </a:p>
          <a:p>
            <a:pPr lvl="1" algn="l" rtl="0"/>
            <a:r>
              <a:rPr lang="en-US" dirty="0" smtClean="0"/>
              <a:t>Also called </a:t>
            </a:r>
            <a:r>
              <a:rPr lang="en-US" b="1" dirty="0" smtClean="0">
                <a:solidFill>
                  <a:srgbClr val="0000FF"/>
                </a:solidFill>
              </a:rPr>
              <a:t>short tandem repeats</a:t>
            </a:r>
            <a:r>
              <a:rPr lang="en-US" b="1" dirty="0" smtClean="0"/>
              <a:t> (</a:t>
            </a:r>
            <a:r>
              <a:rPr lang="en-US" b="1" dirty="0" smtClean="0">
                <a:solidFill>
                  <a:srgbClr val="0000FF"/>
                </a:solidFill>
              </a:rPr>
              <a:t>STR</a:t>
            </a:r>
            <a:r>
              <a:rPr lang="en-US" b="1" dirty="0" smtClean="0"/>
              <a:t>)</a:t>
            </a:r>
          </a:p>
          <a:p>
            <a:pPr lvl="1" algn="l" rtl="0"/>
            <a:r>
              <a:rPr lang="en-US" dirty="0" smtClean="0"/>
              <a:t>FBI has chosen 13 unique STRs for testing</a:t>
            </a:r>
          </a:p>
          <a:p>
            <a:pPr lvl="2" algn="l" rtl="0"/>
            <a:r>
              <a:rPr lang="en-US" dirty="0" smtClean="0"/>
              <a:t>Combined DNA Index System (CODIS)</a:t>
            </a:r>
            <a:endParaRPr lang="en-US" dirty="0"/>
          </a:p>
        </p:txBody>
      </p:sp>
    </p:spTree>
    <p:extLst>
      <p:ext uri="{BB962C8B-B14F-4D97-AF65-F5344CB8AC3E}">
        <p14:creationId xmlns:p14="http://schemas.microsoft.com/office/powerpoint/2010/main" val="49405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59" y="335846"/>
            <a:ext cx="8920975" cy="6617196"/>
          </a:xfrm>
          <a:prstGeom prst="rect">
            <a:avLst/>
          </a:prstGeom>
        </p:spPr>
        <p:txBody>
          <a:bodyPr wrap="square">
            <a:spAutoFit/>
          </a:bodyPr>
          <a:lstStyle/>
          <a:p>
            <a:pPr algn="l" rtl="0"/>
            <a:r>
              <a:rPr lang="en-US" sz="3200" b="1" dirty="0">
                <a:solidFill>
                  <a:srgbClr val="FF0000"/>
                </a:solidFill>
                <a:cs typeface="+mj-cs"/>
              </a:rPr>
              <a:t>Key Difference</a:t>
            </a:r>
            <a:r>
              <a:rPr lang="en-US" sz="3200" b="1" dirty="0">
                <a:cs typeface="+mj-cs"/>
              </a:rPr>
              <a:t> – </a:t>
            </a:r>
            <a:r>
              <a:rPr lang="en-US" sz="3200" b="1" dirty="0" err="1">
                <a:solidFill>
                  <a:srgbClr val="0000FF"/>
                </a:solidFill>
                <a:cs typeface="+mj-cs"/>
              </a:rPr>
              <a:t>Minisatellite</a:t>
            </a:r>
            <a:r>
              <a:rPr lang="en-US" sz="3200" b="1" dirty="0">
                <a:solidFill>
                  <a:srgbClr val="0000FF"/>
                </a:solidFill>
                <a:cs typeface="+mj-cs"/>
              </a:rPr>
              <a:t> </a:t>
            </a:r>
            <a:r>
              <a:rPr lang="en-US" sz="3200" b="1" dirty="0" err="1">
                <a:solidFill>
                  <a:srgbClr val="0000FF"/>
                </a:solidFill>
                <a:cs typeface="+mj-cs"/>
              </a:rPr>
              <a:t>vs</a:t>
            </a:r>
            <a:r>
              <a:rPr lang="en-US" sz="3200" b="1" dirty="0">
                <a:solidFill>
                  <a:srgbClr val="0000FF"/>
                </a:solidFill>
                <a:cs typeface="+mj-cs"/>
              </a:rPr>
              <a:t> </a:t>
            </a:r>
            <a:r>
              <a:rPr lang="en-US" sz="3200" b="1" dirty="0" smtClean="0">
                <a:solidFill>
                  <a:srgbClr val="0000FF"/>
                </a:solidFill>
                <a:cs typeface="+mj-cs"/>
              </a:rPr>
              <a:t>Microsatellite</a:t>
            </a:r>
            <a:r>
              <a:rPr lang="en-US" sz="3200" b="1" dirty="0">
                <a:cs typeface="+mj-cs"/>
              </a:rPr>
              <a:t> </a:t>
            </a:r>
          </a:p>
          <a:p>
            <a:pPr algn="just" rtl="0"/>
            <a:r>
              <a:rPr lang="en-US" sz="2400" dirty="0">
                <a:cs typeface="+mj-cs"/>
              </a:rPr>
              <a:t>Repetitive DNA is the </a:t>
            </a:r>
            <a:r>
              <a:rPr lang="en-US" sz="2400" dirty="0" smtClean="0">
                <a:cs typeface="+mj-cs"/>
              </a:rPr>
              <a:t>nucleotide </a:t>
            </a:r>
            <a:r>
              <a:rPr lang="en-US" sz="2400" dirty="0">
                <a:cs typeface="+mj-cs"/>
              </a:rPr>
              <a:t>sequences repeating over and over again in the genome of organisms. Repetitive DNA accounts for a significant fraction of genomic DNA, and there are three main types named tandem repeats, terminal repeats and interspersed repeats. Tandem repeats are the highly repeated sequences which lie adjacent to each other without interruption. There are three major types of tandem repeats in the vertebrate genome. They are satellite </a:t>
            </a:r>
            <a:r>
              <a:rPr lang="en-US" sz="2400" dirty="0" smtClean="0">
                <a:cs typeface="+mj-cs"/>
              </a:rPr>
              <a:t>DNA , </a:t>
            </a:r>
            <a:r>
              <a:rPr lang="en-US" sz="2400" dirty="0">
                <a:cs typeface="+mj-cs"/>
              </a:rPr>
              <a:t>microsatellite DNA and </a:t>
            </a:r>
            <a:r>
              <a:rPr lang="en-US" sz="2400" dirty="0" err="1">
                <a:cs typeface="+mj-cs"/>
              </a:rPr>
              <a:t>minisatellite</a:t>
            </a:r>
            <a:r>
              <a:rPr lang="en-US" sz="2400" dirty="0">
                <a:cs typeface="+mj-cs"/>
              </a:rPr>
              <a:t> DNA. </a:t>
            </a:r>
            <a:r>
              <a:rPr lang="en-US" sz="2400" b="1" dirty="0" err="1">
                <a:solidFill>
                  <a:srgbClr val="FF0000"/>
                </a:solidFill>
                <a:cs typeface="+mj-cs"/>
              </a:rPr>
              <a:t>Minisatellite</a:t>
            </a:r>
            <a:r>
              <a:rPr lang="en-US" sz="2400" b="1" dirty="0">
                <a:solidFill>
                  <a:srgbClr val="FF0000"/>
                </a:solidFill>
                <a:cs typeface="+mj-cs"/>
              </a:rPr>
              <a:t> is a section of highly repeated DNA that consists of a series of a repeating sequence composed of 10 to 100 base pairs. Microsatellite is a section of repetitive DNA that consists of short repeating sequences composed of 1 to 9 base pairs</a:t>
            </a:r>
            <a:r>
              <a:rPr lang="en-US" sz="2400" b="1" dirty="0">
                <a:cs typeface="+mj-cs"/>
              </a:rPr>
              <a:t>. </a:t>
            </a:r>
            <a:r>
              <a:rPr lang="en-US" sz="2400" dirty="0">
                <a:cs typeface="+mj-cs"/>
              </a:rPr>
              <a:t>Therefore, the key difference between </a:t>
            </a:r>
            <a:r>
              <a:rPr lang="en-US" sz="2400" dirty="0" err="1">
                <a:cs typeface="+mj-cs"/>
              </a:rPr>
              <a:t>minisatellite</a:t>
            </a:r>
            <a:r>
              <a:rPr lang="en-US" sz="2400" dirty="0">
                <a:cs typeface="+mj-cs"/>
              </a:rPr>
              <a:t> and microsatellite is the size or the length of the repeating sequence.</a:t>
            </a:r>
            <a:endParaRPr lang="en-US" sz="2400" dirty="0">
              <a:effectLst/>
              <a:cs typeface="+mj-cs"/>
            </a:endParaRPr>
          </a:p>
        </p:txBody>
      </p:sp>
    </p:spTree>
    <p:extLst>
      <p:ext uri="{BB962C8B-B14F-4D97-AF65-F5344CB8AC3E}">
        <p14:creationId xmlns:p14="http://schemas.microsoft.com/office/powerpoint/2010/main" val="4144997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08912" cy="3354765"/>
          </a:xfrm>
          <a:prstGeom prst="rect">
            <a:avLst/>
          </a:prstGeom>
        </p:spPr>
        <p:txBody>
          <a:bodyPr wrap="square">
            <a:spAutoFit/>
          </a:bodyPr>
          <a:lstStyle/>
          <a:p>
            <a:pPr algn="l" rtl="0"/>
            <a:r>
              <a:rPr lang="en-US" sz="2800" b="1" dirty="0">
                <a:solidFill>
                  <a:srgbClr val="0000FF"/>
                </a:solidFill>
                <a:cs typeface="+mj-cs"/>
              </a:rPr>
              <a:t>What is a </a:t>
            </a:r>
            <a:r>
              <a:rPr lang="en-US" sz="2800" b="1" dirty="0" err="1">
                <a:solidFill>
                  <a:srgbClr val="0000FF"/>
                </a:solidFill>
                <a:cs typeface="+mj-cs"/>
              </a:rPr>
              <a:t>Minisatellite</a:t>
            </a:r>
            <a:r>
              <a:rPr lang="en-US" sz="2000" b="1" dirty="0">
                <a:cs typeface="+mj-cs"/>
              </a:rPr>
              <a:t>?</a:t>
            </a:r>
          </a:p>
          <a:p>
            <a:pPr algn="l" rtl="0"/>
            <a:r>
              <a:rPr lang="en-US" sz="2400" b="1" dirty="0" err="1">
                <a:solidFill>
                  <a:srgbClr val="FF0000"/>
                </a:solidFill>
                <a:cs typeface="+mj-cs"/>
              </a:rPr>
              <a:t>Minisatellite</a:t>
            </a:r>
            <a:r>
              <a:rPr lang="en-US" sz="2400" b="1" dirty="0">
                <a:solidFill>
                  <a:srgbClr val="FF0000"/>
                </a:solidFill>
                <a:cs typeface="+mj-cs"/>
              </a:rPr>
              <a:t> DNA</a:t>
            </a:r>
            <a:r>
              <a:rPr lang="en-US" sz="2000" dirty="0">
                <a:cs typeface="+mj-cs"/>
              </a:rPr>
              <a:t> is a section of DNA which comprises a series of short DNA repeating sequence which is 10 to 60 base pair length. </a:t>
            </a:r>
            <a:r>
              <a:rPr lang="en-US" sz="2000" dirty="0" err="1">
                <a:cs typeface="+mj-cs"/>
              </a:rPr>
              <a:t>Minisatellites</a:t>
            </a:r>
            <a:r>
              <a:rPr lang="en-US" sz="2000" dirty="0">
                <a:cs typeface="+mj-cs"/>
              </a:rPr>
              <a:t> are also referred as </a:t>
            </a:r>
            <a:r>
              <a:rPr lang="en-US" sz="2000" b="1" dirty="0">
                <a:cs typeface="+mj-cs"/>
              </a:rPr>
              <a:t>variable number tandem repeats</a:t>
            </a:r>
            <a:r>
              <a:rPr lang="en-US" sz="2000" dirty="0">
                <a:cs typeface="+mj-cs"/>
              </a:rPr>
              <a:t> (VNTR). </a:t>
            </a:r>
            <a:r>
              <a:rPr lang="en-US" sz="2000" dirty="0" err="1">
                <a:cs typeface="+mj-cs"/>
              </a:rPr>
              <a:t>Minisatellites</a:t>
            </a:r>
            <a:r>
              <a:rPr lang="en-US" sz="2000" dirty="0">
                <a:cs typeface="+mj-cs"/>
              </a:rPr>
              <a:t> are often with confused with microsatellites. However, </a:t>
            </a:r>
            <a:r>
              <a:rPr lang="en-US" sz="2000" dirty="0" err="1">
                <a:cs typeface="+mj-cs"/>
              </a:rPr>
              <a:t>minisatellites</a:t>
            </a:r>
            <a:r>
              <a:rPr lang="en-US" sz="2000" dirty="0">
                <a:cs typeface="+mj-cs"/>
              </a:rPr>
              <a:t> and microsatellites are now distinguished based on the size of the repeating sequence by scientists.</a:t>
            </a:r>
          </a:p>
          <a:p>
            <a:pPr algn="l" rtl="0"/>
            <a:r>
              <a:rPr lang="en-US" sz="2000" dirty="0" err="1">
                <a:cs typeface="+mj-cs"/>
              </a:rPr>
              <a:t>Minisatellites</a:t>
            </a:r>
            <a:r>
              <a:rPr lang="en-US" sz="2000" dirty="0">
                <a:cs typeface="+mj-cs"/>
              </a:rPr>
              <a:t> can be seen in more than 1000 locations in the human genome. These short sequences are rich with G and C. The number of repeats in a given </a:t>
            </a:r>
            <a:r>
              <a:rPr lang="en-US" sz="2000" dirty="0" err="1">
                <a:cs typeface="+mj-cs"/>
              </a:rPr>
              <a:t>minisatellite</a:t>
            </a:r>
            <a:r>
              <a:rPr lang="en-US" sz="2000" dirty="0">
                <a:cs typeface="+mj-cs"/>
              </a:rPr>
              <a:t> widely varies among the individuals.</a:t>
            </a:r>
            <a:endParaRPr lang="en-US" sz="2000" dirty="0">
              <a:effectLst/>
              <a:cs typeface="+mj-cs"/>
            </a:endParaRPr>
          </a:p>
        </p:txBody>
      </p:sp>
      <p:pic>
        <p:nvPicPr>
          <p:cNvPr id="6146" name="Picture 2" descr="http://files.differencebetween.com/wp-content/uploads/2017/07/Difference-Between-Minisatellite-and-Microsatelli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92" y="3722979"/>
            <a:ext cx="8136904" cy="287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11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836724" cy="2677656"/>
          </a:xfrm>
          <a:prstGeom prst="rect">
            <a:avLst/>
          </a:prstGeom>
        </p:spPr>
        <p:txBody>
          <a:bodyPr wrap="square">
            <a:spAutoFit/>
          </a:bodyPr>
          <a:lstStyle/>
          <a:p>
            <a:pPr algn="l" rtl="0"/>
            <a:r>
              <a:rPr lang="en-US" sz="2400" dirty="0">
                <a:cs typeface="+mj-cs"/>
              </a:rPr>
              <a:t>First human </a:t>
            </a:r>
            <a:r>
              <a:rPr lang="en-US" sz="2400" dirty="0" err="1">
                <a:cs typeface="+mj-cs"/>
              </a:rPr>
              <a:t>minisatellite</a:t>
            </a:r>
            <a:r>
              <a:rPr lang="en-US" sz="2400" dirty="0">
                <a:cs typeface="+mj-cs"/>
              </a:rPr>
              <a:t> was identified by A. R. Wyman and R. White in 1980. Later, Alec </a:t>
            </a:r>
            <a:r>
              <a:rPr lang="en-US" sz="2400" dirty="0" err="1">
                <a:cs typeface="+mj-cs"/>
              </a:rPr>
              <a:t>Jeffreys</a:t>
            </a:r>
            <a:r>
              <a:rPr lang="en-US" sz="2400" dirty="0">
                <a:cs typeface="+mj-cs"/>
              </a:rPr>
              <a:t> discovered the extreme polymorphism of copy number of </a:t>
            </a:r>
            <a:r>
              <a:rPr lang="en-US" sz="2400" dirty="0" err="1">
                <a:cs typeface="+mj-cs"/>
              </a:rPr>
              <a:t>minisatellites</a:t>
            </a:r>
            <a:r>
              <a:rPr lang="en-US" sz="2400" dirty="0">
                <a:cs typeface="+mj-cs"/>
              </a:rPr>
              <a:t> among organisms. Those discoveries made </a:t>
            </a:r>
            <a:r>
              <a:rPr lang="en-US" sz="2400" dirty="0" err="1">
                <a:cs typeface="+mj-cs"/>
              </a:rPr>
              <a:t>minisatellites</a:t>
            </a:r>
            <a:r>
              <a:rPr lang="en-US" sz="2400" dirty="0">
                <a:cs typeface="+mj-cs"/>
              </a:rPr>
              <a:t> as ideal markers for DNA fingerprinting, linkage analysis, and population studies. </a:t>
            </a:r>
            <a:r>
              <a:rPr lang="en-US" sz="2400" dirty="0" err="1">
                <a:cs typeface="+mj-cs"/>
              </a:rPr>
              <a:t>Minisatellites</a:t>
            </a:r>
            <a:r>
              <a:rPr lang="en-US" sz="2400" dirty="0">
                <a:cs typeface="+mj-cs"/>
              </a:rPr>
              <a:t> also contribute to regulation of gene expression, transcription, alternative splicing, etc.</a:t>
            </a:r>
            <a:endParaRPr lang="en-US" sz="2400" dirty="0">
              <a:effectLst/>
              <a:cs typeface="+mj-cs"/>
            </a:endParaRPr>
          </a:p>
        </p:txBody>
      </p:sp>
      <p:sp>
        <p:nvSpPr>
          <p:cNvPr id="3" name="Rectangle 2"/>
          <p:cNvSpPr/>
          <p:nvPr/>
        </p:nvSpPr>
        <p:spPr>
          <a:xfrm>
            <a:off x="291976" y="2794288"/>
            <a:ext cx="8744519" cy="3785652"/>
          </a:xfrm>
          <a:prstGeom prst="rect">
            <a:avLst/>
          </a:prstGeom>
        </p:spPr>
        <p:txBody>
          <a:bodyPr wrap="square">
            <a:spAutoFit/>
          </a:bodyPr>
          <a:lstStyle/>
          <a:p>
            <a:pPr algn="l" rtl="0"/>
            <a:r>
              <a:rPr lang="en-US" sz="2400" b="1" dirty="0" smtClean="0">
                <a:cs typeface="+mj-cs"/>
              </a:rPr>
              <a:t>What is a Microsatellite?</a:t>
            </a:r>
          </a:p>
          <a:p>
            <a:pPr algn="l" rtl="0"/>
            <a:r>
              <a:rPr lang="en-US" sz="2400" dirty="0" smtClean="0">
                <a:cs typeface="+mj-cs"/>
              </a:rPr>
              <a:t>Microsatellite is a section of DNA which has simple sequence repeats of 1 to 10 base pair long. Microsatellites are also called </a:t>
            </a:r>
            <a:r>
              <a:rPr lang="en-US" sz="2400" b="1" dirty="0" smtClean="0">
                <a:cs typeface="+mj-cs"/>
              </a:rPr>
              <a:t>short sequence repeats (SSR) </a:t>
            </a:r>
            <a:r>
              <a:rPr lang="en-US" sz="2400" dirty="0" smtClean="0">
                <a:cs typeface="+mj-cs"/>
              </a:rPr>
              <a:t>or</a:t>
            </a:r>
            <a:r>
              <a:rPr lang="en-US" sz="2400" b="1" dirty="0" smtClean="0">
                <a:cs typeface="+mj-cs"/>
              </a:rPr>
              <a:t> simple tandem repeats (STR)</a:t>
            </a:r>
            <a:r>
              <a:rPr lang="en-US" sz="2400" dirty="0" smtClean="0">
                <a:cs typeface="+mj-cs"/>
              </a:rPr>
              <a:t>.  There are two types of microsatellites </a:t>
            </a:r>
            <a:r>
              <a:rPr lang="en-US" sz="2000" dirty="0" smtClean="0">
                <a:cs typeface="+mj-cs"/>
              </a:rPr>
              <a:t>named</a:t>
            </a:r>
            <a:r>
              <a:rPr lang="en-US" sz="2400" dirty="0" smtClean="0">
                <a:cs typeface="+mj-cs"/>
              </a:rPr>
              <a:t> simple microsatellites and composite microsatellites. Simple microsatellites consist of only one type of repeat sequences. Composite microsatellites consist of more than one type of repeats. Microsatellites most commonly possess poly A/T regions. Microsatellites are </a:t>
            </a:r>
            <a:r>
              <a:rPr lang="en-US" sz="2400" dirty="0" err="1" smtClean="0">
                <a:cs typeface="+mj-cs"/>
                <a:hlinkClick r:id="rId3"/>
              </a:rPr>
              <a:t>codominant</a:t>
            </a:r>
            <a:r>
              <a:rPr lang="en-US" sz="2400" dirty="0" smtClean="0">
                <a:cs typeface="+mj-cs"/>
                <a:hlinkClick r:id="rId3"/>
              </a:rPr>
              <a:t> </a:t>
            </a:r>
            <a:r>
              <a:rPr lang="en-US" sz="2400" dirty="0" smtClean="0">
                <a:cs typeface="+mj-cs"/>
              </a:rPr>
              <a:t>and abundant in </a:t>
            </a:r>
            <a:r>
              <a:rPr lang="en-US" sz="2400" dirty="0" smtClean="0">
                <a:cs typeface="+mj-cs"/>
                <a:hlinkClick r:id="rId4"/>
              </a:rPr>
              <a:t>eukaryotic genomes.</a:t>
            </a:r>
            <a:endParaRPr lang="en-US" sz="2400" dirty="0">
              <a:effectLst/>
              <a:cs typeface="+mj-cs"/>
            </a:endParaRPr>
          </a:p>
        </p:txBody>
      </p:sp>
    </p:spTree>
    <p:extLst>
      <p:ext uri="{BB962C8B-B14F-4D97-AF65-F5344CB8AC3E}">
        <p14:creationId xmlns:p14="http://schemas.microsoft.com/office/powerpoint/2010/main" val="19207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2.xml><?xml version="1.0" encoding="utf-8"?>
<a:theme xmlns:a="http://schemas.openxmlformats.org/drawingml/2006/main" name="1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3.xml><?xml version="1.0" encoding="utf-8"?>
<a:theme xmlns:a="http://schemas.openxmlformats.org/drawingml/2006/main" name="2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4.xml><?xml version="1.0" encoding="utf-8"?>
<a:theme xmlns:a="http://schemas.openxmlformats.org/drawingml/2006/main" name="3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5.xml><?xml version="1.0" encoding="utf-8"?>
<a:theme xmlns:a="http://schemas.openxmlformats.org/drawingml/2006/main" name="4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2436</TotalTime>
  <Words>794</Words>
  <Application>Microsoft Office PowerPoint</Application>
  <PresentationFormat>On-screen Show (4:3)</PresentationFormat>
  <Paragraphs>78</Paragraphs>
  <Slides>21</Slides>
  <Notes>4</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Theme1</vt:lpstr>
      <vt:lpstr>1_Theme1</vt:lpstr>
      <vt:lpstr>2_Theme1</vt:lpstr>
      <vt:lpstr>3_Theme1</vt:lpstr>
      <vt:lpstr>4_Theme1</vt:lpstr>
      <vt:lpstr>Forensic DNA Sadeq Kaabi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Sputum Culture</dc:title>
  <dc:creator>Abu- Karam</dc:creator>
  <cp:lastModifiedBy>Maher</cp:lastModifiedBy>
  <cp:revision>224</cp:revision>
  <dcterms:created xsi:type="dcterms:W3CDTF">2014-04-18T08:39:52Z</dcterms:created>
  <dcterms:modified xsi:type="dcterms:W3CDTF">2018-12-29T04:50:58Z</dcterms:modified>
</cp:coreProperties>
</file>