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11" r:id="rId4"/>
    <p:sldMasterId id="2147483728" r:id="rId5"/>
  </p:sldMasterIdLst>
  <p:notesMasterIdLst>
    <p:notesMasterId r:id="rId44"/>
  </p:notesMasterIdLst>
  <p:sldIdLst>
    <p:sldId id="318"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56"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860" autoAdjust="0"/>
  </p:normalViewPr>
  <p:slideViewPr>
    <p:cSldViewPr snapToGrid="0">
      <p:cViewPr>
        <p:scale>
          <a:sx n="85" d="100"/>
          <a:sy n="85" d="100"/>
        </p:scale>
        <p:origin x="-132"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7D245-14D3-4224-B988-AD4514BA0A8B}"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5A386-4413-4E80-9982-0CB2BA019E68}" type="slidenum">
              <a:rPr lang="en-US" smtClean="0"/>
              <a:t>‹#›</a:t>
            </a:fld>
            <a:endParaRPr lang="en-US"/>
          </a:p>
        </p:txBody>
      </p:sp>
    </p:spTree>
    <p:extLst>
      <p:ext uri="{BB962C8B-B14F-4D97-AF65-F5344CB8AC3E}">
        <p14:creationId xmlns:p14="http://schemas.microsoft.com/office/powerpoint/2010/main" val="259621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002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2002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1C23405-1586-469A-974E-C38DD9414B86}" type="slidenum">
              <a:rPr lang="ar-IQ" smtClean="0"/>
              <a:t>26</a:t>
            </a:fld>
            <a:endParaRPr lang="ar-IQ"/>
          </a:p>
        </p:txBody>
      </p:sp>
    </p:spTree>
    <p:extLst>
      <p:ext uri="{BB962C8B-B14F-4D97-AF65-F5344CB8AC3E}">
        <p14:creationId xmlns:p14="http://schemas.microsoft.com/office/powerpoint/2010/main" val="3363167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7"/>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5" name="Freeform 43"/>
          <p:cNvSpPr>
            <a:spLocks/>
          </p:cNvSpPr>
          <p:nvPr/>
        </p:nvSpPr>
        <p:spPr bwMode="gray">
          <a:xfrm>
            <a:off x="4800600" y="2"/>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51" name="Freeform 79"/>
          <p:cNvSpPr>
            <a:spLocks/>
          </p:cNvSpPr>
          <p:nvPr/>
        </p:nvSpPr>
        <p:spPr bwMode="gray">
          <a:xfrm>
            <a:off x="1" y="2"/>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7" name="Freeform 45"/>
          <p:cNvSpPr>
            <a:spLocks/>
          </p:cNvSpPr>
          <p:nvPr/>
        </p:nvSpPr>
        <p:spPr bwMode="gray">
          <a:xfrm>
            <a:off x="1" y="2"/>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9" name="Line 47"/>
          <p:cNvSpPr>
            <a:spLocks noChangeShapeType="1"/>
          </p:cNvSpPr>
          <p:nvPr/>
        </p:nvSpPr>
        <p:spPr bwMode="gray">
          <a:xfrm>
            <a:off x="250825" y="1590"/>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0" name="Line 48"/>
          <p:cNvSpPr>
            <a:spLocks noChangeShapeType="1"/>
          </p:cNvSpPr>
          <p:nvPr/>
        </p:nvSpPr>
        <p:spPr bwMode="gray">
          <a:xfrm>
            <a:off x="1293813" y="1590"/>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2" name="Line 50"/>
          <p:cNvSpPr>
            <a:spLocks noChangeShapeType="1"/>
          </p:cNvSpPr>
          <p:nvPr/>
        </p:nvSpPr>
        <p:spPr bwMode="gray">
          <a:xfrm>
            <a:off x="3382963" y="1590"/>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3" name="Line 51"/>
          <p:cNvSpPr>
            <a:spLocks noChangeShapeType="1"/>
          </p:cNvSpPr>
          <p:nvPr/>
        </p:nvSpPr>
        <p:spPr bwMode="gray">
          <a:xfrm>
            <a:off x="4427538" y="1590"/>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9" name="Line 57"/>
          <p:cNvSpPr>
            <a:spLocks noChangeShapeType="1"/>
          </p:cNvSpPr>
          <p:nvPr/>
        </p:nvSpPr>
        <p:spPr bwMode="gray">
          <a:xfrm rot="5400000">
            <a:off x="2666207" y="1854995"/>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1" name="Rectangle 59"/>
          <p:cNvSpPr>
            <a:spLocks noChangeArrowheads="1"/>
          </p:cNvSpPr>
          <p:nvPr/>
        </p:nvSpPr>
        <p:spPr bwMode="gray">
          <a:xfrm>
            <a:off x="2362201" y="277815"/>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2" name="Rectangle 60"/>
          <p:cNvSpPr>
            <a:spLocks noChangeArrowheads="1"/>
          </p:cNvSpPr>
          <p:nvPr/>
        </p:nvSpPr>
        <p:spPr bwMode="gray">
          <a:xfrm>
            <a:off x="285751" y="2427290"/>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3" name="Rectangle 61"/>
          <p:cNvSpPr>
            <a:spLocks noChangeArrowheads="1"/>
          </p:cNvSpPr>
          <p:nvPr/>
        </p:nvSpPr>
        <p:spPr bwMode="gray">
          <a:xfrm>
            <a:off x="1" y="271465"/>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4" name="Rectangle 62"/>
          <p:cNvSpPr>
            <a:spLocks noChangeArrowheads="1"/>
          </p:cNvSpPr>
          <p:nvPr/>
        </p:nvSpPr>
        <p:spPr bwMode="gray">
          <a:xfrm>
            <a:off x="1331914"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03" name="Rectangle 31"/>
          <p:cNvSpPr>
            <a:spLocks noChangeArrowheads="1"/>
          </p:cNvSpPr>
          <p:nvPr/>
        </p:nvSpPr>
        <p:spPr bwMode="gray">
          <a:xfrm>
            <a:off x="285751" y="2435227"/>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2"/>
            <a:ext cx="2133600" cy="314325"/>
          </a:xfrm>
        </p:spPr>
        <p:txBody>
          <a:bodyPr/>
          <a:lstStyle>
            <a:lvl1pPr>
              <a:defRPr/>
            </a:lvl1pPr>
          </a:lstStyle>
          <a:p>
            <a:fld id="{874B404B-BC84-40A2-9EDF-B7C7FDBB0737}" type="datetimeFigureOut">
              <a:rPr lang="en-US" smtClean="0"/>
              <a:t>1/15/2019</a:t>
            </a:fld>
            <a:endParaRPr lang="en-US"/>
          </a:p>
        </p:txBody>
      </p:sp>
      <p:sp>
        <p:nvSpPr>
          <p:cNvPr id="3077" name="Rectangle 5"/>
          <p:cNvSpPr>
            <a:spLocks noGrp="1" noChangeArrowheads="1"/>
          </p:cNvSpPr>
          <p:nvPr>
            <p:ph type="ftr" sz="quarter" idx="3"/>
          </p:nvPr>
        </p:nvSpPr>
        <p:spPr>
          <a:xfrm>
            <a:off x="3124200" y="6407152"/>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2"/>
            <a:ext cx="2133600" cy="314325"/>
          </a:xfrm>
        </p:spPr>
        <p:txBody>
          <a:bodyPr/>
          <a:lstStyle>
            <a:lvl1pPr>
              <a:defRPr/>
            </a:lvl1pPr>
          </a:lstStyle>
          <a:p>
            <a:fld id="{F33CA2A3-CA95-4A52-8FC4-1D39B84FF169}" type="slidenum">
              <a:rPr lang="en-US" smtClean="0"/>
              <a:t>‹#›</a:t>
            </a:fld>
            <a:endParaRPr lang="en-US"/>
          </a:p>
        </p:txBody>
      </p:sp>
      <p:sp>
        <p:nvSpPr>
          <p:cNvPr id="3110" name="Text Box 38"/>
          <p:cNvSpPr txBox="1">
            <a:spLocks noChangeArrowheads="1"/>
          </p:cNvSpPr>
          <p:nvPr/>
        </p:nvSpPr>
        <p:spPr bwMode="gray">
          <a:xfrm>
            <a:off x="333375" y="4714876"/>
            <a:ext cx="1314784" cy="430887"/>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1"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grpSp>
      <p:sp>
        <p:nvSpPr>
          <p:cNvPr id="3152" name="Rectangle 80"/>
          <p:cNvSpPr>
            <a:spLocks noChangeArrowheads="1"/>
          </p:cNvSpPr>
          <p:nvPr/>
        </p:nvSpPr>
        <p:spPr bwMode="gray">
          <a:xfrm>
            <a:off x="5495925" y="1333502"/>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53" name="Line 81"/>
          <p:cNvSpPr>
            <a:spLocks noChangeShapeType="1"/>
          </p:cNvSpPr>
          <p:nvPr/>
        </p:nvSpPr>
        <p:spPr bwMode="gray">
          <a:xfrm>
            <a:off x="5480050" y="1590"/>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54" name="Rectangle 82"/>
          <p:cNvSpPr>
            <a:spLocks noChangeArrowheads="1"/>
          </p:cNvSpPr>
          <p:nvPr/>
        </p:nvSpPr>
        <p:spPr bwMode="gray">
          <a:xfrm>
            <a:off x="4457701"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4" name="Rectangle 2"/>
          <p:cNvSpPr>
            <a:spLocks noGrp="1" noChangeArrowheads="1"/>
          </p:cNvSpPr>
          <p:nvPr>
            <p:ph type="ctrTitle"/>
          </p:nvPr>
        </p:nvSpPr>
        <p:spPr bwMode="gray">
          <a:xfrm>
            <a:off x="333375" y="1884365"/>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1" y="609600"/>
            <a:ext cx="2663825" cy="2197100"/>
          </a:xfrm>
          <a:prstGeom prst="rect">
            <a:avLst/>
          </a:prstGeom>
          <a:noFill/>
        </p:spPr>
      </p:pic>
    </p:spTree>
    <p:extLst>
      <p:ext uri="{BB962C8B-B14F-4D97-AF65-F5344CB8AC3E}">
        <p14:creationId xmlns:p14="http://schemas.microsoft.com/office/powerpoint/2010/main" val="34921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6475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40"/>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40"/>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42677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540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1034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2"/>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28102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2"/>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09543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2"/>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16544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defTabSz="457200" fontAlgn="base">
              <a:spcBef>
                <a:spcPct val="0"/>
              </a:spcBef>
              <a:spcAft>
                <a:spcPct val="0"/>
              </a:spcAft>
            </a:pPr>
            <a:r>
              <a:rPr lang="en-US" sz="2200">
                <a:solidFill>
                  <a:srgbClr val="000000"/>
                </a:solidFill>
                <a:latin typeface="Arial Black" pitchFamily="34" charset="0"/>
                <a:cs typeface="Arial" panose="020B0604020202020204"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34679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22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33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33375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445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101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74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85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36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60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22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881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226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17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8542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801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4794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9846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4447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1694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945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6866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4330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405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47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957588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140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6746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18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987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9090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2380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9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274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336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236439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36722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229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774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7508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538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041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527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85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092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266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50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731293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531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902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5049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835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384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513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44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968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152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0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111374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463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6694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330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7681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782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4024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9240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893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1150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029128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98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99988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3" name="Freeform 9"/>
          <p:cNvSpPr>
            <a:spLocks/>
          </p:cNvSpPr>
          <p:nvPr/>
        </p:nvSpPr>
        <p:spPr bwMode="gray">
          <a:xfrm>
            <a:off x="-4762"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7" name="Line 13"/>
          <p:cNvSpPr>
            <a:spLocks noChangeShapeType="1"/>
          </p:cNvSpPr>
          <p:nvPr/>
        </p:nvSpPr>
        <p:spPr bwMode="gray">
          <a:xfrm>
            <a:off x="527050" y="2"/>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1" name="Line 17"/>
          <p:cNvSpPr>
            <a:spLocks noChangeShapeType="1"/>
          </p:cNvSpPr>
          <p:nvPr/>
        </p:nvSpPr>
        <p:spPr bwMode="gray">
          <a:xfrm>
            <a:off x="5133975" y="388940"/>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0" name="Line 26"/>
          <p:cNvSpPr>
            <a:spLocks noChangeShapeType="1"/>
          </p:cNvSpPr>
          <p:nvPr/>
        </p:nvSpPr>
        <p:spPr bwMode="gray">
          <a:xfrm rot="5400000">
            <a:off x="4579938" y="334963"/>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1" name="Line 27"/>
          <p:cNvSpPr>
            <a:spLocks noChangeShapeType="1"/>
          </p:cNvSpPr>
          <p:nvPr/>
        </p:nvSpPr>
        <p:spPr bwMode="gray">
          <a:xfrm rot="5400000">
            <a:off x="4905376" y="1824039"/>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2" name="Rectangle 28"/>
          <p:cNvSpPr>
            <a:spLocks noChangeArrowheads="1"/>
          </p:cNvSpPr>
          <p:nvPr/>
        </p:nvSpPr>
        <p:spPr bwMode="gray">
          <a:xfrm>
            <a:off x="4005264"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3" name="Rectangle 29"/>
          <p:cNvSpPr>
            <a:spLocks noChangeArrowheads="1"/>
          </p:cNvSpPr>
          <p:nvPr/>
        </p:nvSpPr>
        <p:spPr bwMode="gray">
          <a:xfrm>
            <a:off x="7459664"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4" name="Rectangle 30"/>
          <p:cNvSpPr>
            <a:spLocks noChangeArrowheads="1"/>
          </p:cNvSpPr>
          <p:nvPr/>
        </p:nvSpPr>
        <p:spPr bwMode="gray">
          <a:xfrm>
            <a:off x="549276"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5" name="Rectangle 31"/>
          <p:cNvSpPr>
            <a:spLocks noChangeArrowheads="1"/>
          </p:cNvSpPr>
          <p:nvPr/>
        </p:nvSpPr>
        <p:spPr bwMode="gray">
          <a:xfrm>
            <a:off x="6307139" y="6064252"/>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6" name="Rectangle 32"/>
          <p:cNvSpPr>
            <a:spLocks noChangeArrowheads="1"/>
          </p:cNvSpPr>
          <p:nvPr/>
        </p:nvSpPr>
        <p:spPr bwMode="gray">
          <a:xfrm>
            <a:off x="2846388" y="2"/>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7" name="Rectangle 33"/>
          <p:cNvSpPr>
            <a:spLocks noChangeArrowheads="1"/>
          </p:cNvSpPr>
          <p:nvPr/>
        </p:nvSpPr>
        <p:spPr bwMode="gray">
          <a:xfrm>
            <a:off x="2852739"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8" name="Rectangle 34"/>
          <p:cNvSpPr>
            <a:spLocks noChangeArrowheads="1"/>
          </p:cNvSpPr>
          <p:nvPr/>
        </p:nvSpPr>
        <p:spPr bwMode="gray">
          <a:xfrm>
            <a:off x="6300789"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27" name="Rectangle 3"/>
          <p:cNvSpPr>
            <a:spLocks noGrp="1" noChangeArrowheads="1"/>
          </p:cNvSpPr>
          <p:nvPr>
            <p:ph type="body" idx="1"/>
          </p:nvPr>
        </p:nvSpPr>
        <p:spPr bwMode="gray">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2"/>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1"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4" y="5726113"/>
            <a:ext cx="1223962" cy="1371600"/>
          </a:xfrm>
          <a:prstGeom prst="rect">
            <a:avLst/>
          </a:prstGeom>
          <a:noFill/>
        </p:spPr>
      </p:pic>
    </p:spTree>
    <p:extLst>
      <p:ext uri="{BB962C8B-B14F-4D97-AF65-F5344CB8AC3E}">
        <p14:creationId xmlns:p14="http://schemas.microsoft.com/office/powerpoint/2010/main" val="95388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33711CD1-5AA2-4C6A-8314-96355BBD5EE1}" type="datetimeFigureOut">
              <a:rPr lang="en-US" smtClean="0">
                <a:solidFill>
                  <a:srgbClr val="000000"/>
                </a:solidFill>
                <a:cs typeface="Arial" panose="020B0604020202020204" pitchFamily="34" charset="0"/>
              </a:rPr>
              <a:pPr fontAlgn="base">
                <a:spcBef>
                  <a:spcPct val="0"/>
                </a:spcBef>
                <a:spcAft>
                  <a:spcPct val="0"/>
                </a:spcAft>
                <a:defRPr/>
              </a:pPr>
              <a:t>1/15/2019</a:t>
            </a:fld>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7565B5E-6E6E-4036-9E87-D40CC68A6C17}"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999953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3285670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6191630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39190750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627488"/>
            <a:ext cx="6264337" cy="3513555"/>
          </a:xfrm>
        </p:spPr>
        <p:txBody>
          <a:bodyPr/>
          <a:lstStyle/>
          <a:p>
            <a:pPr algn="ctr" rtl="0">
              <a:defRPr/>
            </a:pP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CSF</a:t>
            </a:r>
            <a:b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Sadeq</a:t>
            </a:r>
            <a:r>
              <a:rPr lang="en-US" sz="54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t>
            </a: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Kaabi</a:t>
            </a:r>
            <a:endParaRPr lang="en-US" sz="5400" b="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2" name="Rounded Rectangle 1"/>
          <p:cNvSpPr/>
          <p:nvPr/>
        </p:nvSpPr>
        <p:spPr bwMode="auto">
          <a:xfrm>
            <a:off x="84221" y="4615771"/>
            <a:ext cx="1472062" cy="8465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en-US" dirty="0" smtClean="0">
                <a:solidFill>
                  <a:srgbClr val="000000"/>
                </a:solidFill>
              </a:rPr>
              <a:t>Fourth grade</a:t>
            </a:r>
          </a:p>
          <a:p>
            <a:pPr algn="ctr" fontAlgn="base">
              <a:spcBef>
                <a:spcPct val="0"/>
              </a:spcBef>
              <a:spcAft>
                <a:spcPct val="0"/>
              </a:spcAft>
            </a:pPr>
            <a:r>
              <a:rPr lang="en-US" dirty="0" smtClean="0">
                <a:solidFill>
                  <a:srgbClr val="000000"/>
                </a:solidFill>
              </a:rPr>
              <a:t>First semester</a:t>
            </a:r>
          </a:p>
          <a:p>
            <a:pPr algn="ctr" fontAlgn="base">
              <a:spcBef>
                <a:spcPct val="0"/>
              </a:spcBef>
              <a:spcAft>
                <a:spcPct val="0"/>
              </a:spcAft>
            </a:pPr>
            <a:r>
              <a:rPr lang="en-US" dirty="0" smtClean="0">
                <a:solidFill>
                  <a:srgbClr val="000000"/>
                </a:solidFill>
              </a:rPr>
              <a:t>2018-2019</a:t>
            </a:r>
            <a:endParaRPr lang="ar-SA" dirty="0">
              <a:solidFill>
                <a:srgbClr val="000000"/>
              </a:solidFill>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1026"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473" y="2206283"/>
            <a:ext cx="3762375" cy="39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5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585" y="142142"/>
            <a:ext cx="7560840" cy="5693866"/>
          </a:xfrm>
          <a:prstGeom prst="rect">
            <a:avLst/>
          </a:prstGeom>
        </p:spPr>
        <p:txBody>
          <a:bodyPr wrap="square">
            <a:spAutoFit/>
          </a:bodyPr>
          <a:lstStyle/>
          <a:p>
            <a:pPr algn="just" rtl="0"/>
            <a:r>
              <a:rPr lang="en-US" sz="2800" b="1" i="1" dirty="0">
                <a:solidFill>
                  <a:srgbClr val="0000FF"/>
                </a:solidFill>
              </a:rPr>
              <a:t>Collection and transportation of specimens</a:t>
            </a:r>
            <a:endParaRPr lang="en-US" sz="2800" dirty="0">
              <a:solidFill>
                <a:srgbClr val="0000FF"/>
              </a:solidFill>
            </a:endParaRPr>
          </a:p>
          <a:p>
            <a:pPr algn="just" rtl="0"/>
            <a:endParaRPr lang="en-US" sz="2800" dirty="0" smtClean="0"/>
          </a:p>
          <a:p>
            <a:pPr algn="just" rtl="0"/>
            <a:r>
              <a:rPr lang="en-US" sz="2800" dirty="0" smtClean="0"/>
              <a:t>- Approximately </a:t>
            </a:r>
            <a:r>
              <a:rPr lang="en-US" sz="2800" dirty="0"/>
              <a:t>5–10 ml of CSF should be collected in two sterile tubes by lumbar or ventricular puncture performed by a physician. </a:t>
            </a:r>
            <a:endParaRPr lang="en-US" sz="2800" dirty="0" smtClean="0"/>
          </a:p>
          <a:p>
            <a:pPr marL="457200" indent="-457200" algn="just" rtl="0">
              <a:buFontTx/>
              <a:buChar char="-"/>
            </a:pPr>
            <a:r>
              <a:rPr lang="en-US" sz="2800" dirty="0" smtClean="0"/>
              <a:t>Part </a:t>
            </a:r>
            <a:r>
              <a:rPr lang="en-US" sz="2800" dirty="0"/>
              <a:t>of the CSF specimen will be used for cytological and chemical examination, and the remainder for the microbiological examination</a:t>
            </a:r>
            <a:r>
              <a:rPr lang="en-US" sz="2800" dirty="0" smtClean="0"/>
              <a:t>.</a:t>
            </a:r>
          </a:p>
          <a:p>
            <a:pPr marL="457200" indent="-457200" algn="just" rtl="0">
              <a:buFontTx/>
              <a:buChar char="-"/>
            </a:pPr>
            <a:r>
              <a:rPr lang="en-US" sz="2800" dirty="0" smtClean="0"/>
              <a:t> The </a:t>
            </a:r>
            <a:r>
              <a:rPr lang="en-US" sz="2800" dirty="0"/>
              <a:t>specimen should be delivered to the laboratory at once, and processed immediately, since cells disintegrate rapidly. Any delay may produce a cell count that does not reflect the clinical situation of the patient.</a:t>
            </a:r>
          </a:p>
        </p:txBody>
      </p:sp>
    </p:spTree>
    <p:extLst>
      <p:ext uri="{BB962C8B-B14F-4D97-AF65-F5344CB8AC3E}">
        <p14:creationId xmlns:p14="http://schemas.microsoft.com/office/powerpoint/2010/main" val="2139575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NTRA-INDICATIONS for Lumbar Puncture&#10;ABSOLUTE RELATIVE&#10; Local skin infections over&#10;proposed puncture site&#10; Raised in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23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lass tubes – X Refrigeration - X&#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 y="1"/>
            <a:ext cx="9135549"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906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35" y="1052736"/>
            <a:ext cx="7344816" cy="561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6035" y="332656"/>
            <a:ext cx="7120341" cy="646331"/>
          </a:xfrm>
          <a:prstGeom prst="rect">
            <a:avLst/>
          </a:prstGeom>
          <a:noFill/>
        </p:spPr>
        <p:txBody>
          <a:bodyPr wrap="square" rtlCol="1">
            <a:spAutoFit/>
          </a:bodyPr>
          <a:lstStyle/>
          <a:p>
            <a:pPr algn="ctr" rtl="0"/>
            <a:r>
              <a:rPr lang="en-US" sz="3600" b="1" dirty="0">
                <a:solidFill>
                  <a:srgbClr val="FF0000"/>
                </a:solidFill>
              </a:rPr>
              <a:t>Preparation of specimen</a:t>
            </a:r>
            <a:endParaRPr lang="en-US" sz="3600" dirty="0">
              <a:solidFill>
                <a:srgbClr val="FF0000"/>
              </a:solidFill>
            </a:endParaRPr>
          </a:p>
        </p:txBody>
      </p:sp>
    </p:spTree>
    <p:extLst>
      <p:ext uri="{BB962C8B-B14F-4D97-AF65-F5344CB8AC3E}">
        <p14:creationId xmlns:p14="http://schemas.microsoft.com/office/powerpoint/2010/main" val="209512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ideplayer.com/10687427/37/images/11/Encapsulated+Yeast+of+Cryptococcus+neoformans+%28India+ink%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07040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53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548680"/>
            <a:ext cx="7200800" cy="954107"/>
          </a:xfrm>
          <a:prstGeom prst="rect">
            <a:avLst/>
          </a:prstGeom>
          <a:noFill/>
        </p:spPr>
        <p:txBody>
          <a:bodyPr wrap="square" rtlCol="1">
            <a:spAutoFit/>
          </a:bodyPr>
          <a:lstStyle/>
          <a:p>
            <a:pPr algn="ctr"/>
            <a:r>
              <a:rPr lang="en-US" sz="2800" b="1" i="1" dirty="0" err="1" smtClean="0">
                <a:solidFill>
                  <a:srgbClr val="FF0000"/>
                </a:solidFill>
              </a:rPr>
              <a:t>Naegleria</a:t>
            </a:r>
            <a:r>
              <a:rPr lang="en-US" sz="2800" b="1" i="1" dirty="0" smtClean="0">
                <a:solidFill>
                  <a:srgbClr val="FF0000"/>
                </a:solidFill>
              </a:rPr>
              <a:t> </a:t>
            </a:r>
            <a:r>
              <a:rPr lang="en-US" sz="2800" b="1" i="1" dirty="0" err="1" smtClean="0">
                <a:solidFill>
                  <a:srgbClr val="FF0000"/>
                </a:solidFill>
              </a:rPr>
              <a:t>fowleri</a:t>
            </a:r>
            <a:r>
              <a:rPr lang="en-US" sz="2800" dirty="0" smtClean="0"/>
              <a:t> – </a:t>
            </a:r>
            <a:r>
              <a:rPr lang="en-US" sz="2800" dirty="0" smtClean="0">
                <a:solidFill>
                  <a:srgbClr val="0000FF"/>
                </a:solidFill>
              </a:rPr>
              <a:t>Brain eating amoeba</a:t>
            </a:r>
          </a:p>
          <a:p>
            <a:pPr algn="ctr"/>
            <a:r>
              <a:rPr lang="en-US" sz="2800" dirty="0" smtClean="0">
                <a:solidFill>
                  <a:srgbClr val="0000FF"/>
                </a:solidFill>
              </a:rPr>
              <a:t>Encephalitis- necrosis and </a:t>
            </a:r>
            <a:r>
              <a:rPr lang="en-US" sz="2800" dirty="0" err="1" smtClean="0">
                <a:solidFill>
                  <a:srgbClr val="0000FF"/>
                </a:solidFill>
              </a:rPr>
              <a:t>homorrhage</a:t>
            </a:r>
            <a:r>
              <a:rPr lang="en-US" sz="2800" dirty="0" smtClean="0">
                <a:solidFill>
                  <a:srgbClr val="0000FF"/>
                </a:solidFill>
              </a:rPr>
              <a:t> of brain</a:t>
            </a:r>
            <a:endParaRPr lang="ar-IQ" sz="2800" dirty="0">
              <a:solidFill>
                <a:srgbClr val="0000FF"/>
              </a:solidFill>
            </a:endParaRPr>
          </a:p>
        </p:txBody>
      </p:sp>
      <p:pic>
        <p:nvPicPr>
          <p:cNvPr id="9218" name="Picture 2" descr="نتيجة بحث الصور عن ‪Naegleria fowleri + mening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046" y="1954391"/>
            <a:ext cx="5459257" cy="490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5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88640"/>
            <a:ext cx="6408712" cy="523220"/>
          </a:xfrm>
          <a:prstGeom prst="rect">
            <a:avLst/>
          </a:prstGeom>
          <a:noFill/>
        </p:spPr>
        <p:txBody>
          <a:bodyPr wrap="square" rtlCol="1">
            <a:spAutoFit/>
          </a:bodyPr>
          <a:lstStyle/>
          <a:p>
            <a:pPr algn="ctr"/>
            <a:r>
              <a:rPr lang="en-US" sz="2800" b="1" dirty="0" smtClean="0">
                <a:solidFill>
                  <a:srgbClr val="0000FF"/>
                </a:solidFill>
              </a:rPr>
              <a:t>Staining of CSF smear </a:t>
            </a:r>
            <a:endParaRPr lang="ar-IQ" sz="2800" b="1" dirty="0">
              <a:solidFill>
                <a:srgbClr val="0000FF"/>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00" y="1031415"/>
            <a:ext cx="873102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658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9036496" cy="6858000"/>
          </a:xfrm>
          <a:prstGeom prst="rect">
            <a:avLst/>
          </a:prstGeom>
        </p:spPr>
      </p:pic>
    </p:spTree>
    <p:extLst>
      <p:ext uri="{BB962C8B-B14F-4D97-AF65-F5344CB8AC3E}">
        <p14:creationId xmlns:p14="http://schemas.microsoft.com/office/powerpoint/2010/main" val="2508505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ideplayer.com/4450264/14/images/42/Differential+Diagnosis+of+Meningitis+by+Laboratory+Resul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9224"/>
            <a:ext cx="9182964" cy="688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66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332656"/>
            <a:ext cx="7920880" cy="1384995"/>
          </a:xfrm>
          <a:prstGeom prst="rect">
            <a:avLst/>
          </a:prstGeom>
        </p:spPr>
        <p:txBody>
          <a:bodyPr wrap="square">
            <a:spAutoFit/>
          </a:bodyPr>
          <a:lstStyle/>
          <a:p>
            <a:pPr algn="ctr" rtl="0"/>
            <a:r>
              <a:rPr lang="en-US" sz="3600" b="1" dirty="0">
                <a:solidFill>
                  <a:srgbClr val="0000FF"/>
                </a:solidFill>
              </a:rPr>
              <a:t>Culture</a:t>
            </a:r>
            <a:endParaRPr lang="en-US" sz="3600" dirty="0">
              <a:solidFill>
                <a:srgbClr val="0000FF"/>
              </a:solidFill>
            </a:endParaRPr>
          </a:p>
          <a:p>
            <a:pPr algn="l" rtl="0"/>
            <a:r>
              <a:rPr lang="en-US" sz="2400" dirty="0" smtClean="0"/>
              <a:t>- If bacteria have been seen in the Gram-stained smear, the appropriate culture media should be inoculated:</a:t>
            </a: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90724"/>
            <a:ext cx="9012667" cy="467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65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20888"/>
            <a:ext cx="9032488" cy="1470025"/>
          </a:xfrm>
        </p:spPr>
        <p:txBody>
          <a:bodyPr>
            <a:noAutofit/>
          </a:bodyPr>
          <a:lstStyle/>
          <a:p>
            <a:pPr algn="ctr"/>
            <a:r>
              <a:rPr lang="en-US" sz="5400" b="1" dirty="0" smtClean="0">
                <a:solidFill>
                  <a:srgbClr val="FF0000"/>
                </a:solidFill>
                <a:latin typeface="Franklin Gothic Medium" pitchFamily="34" charset="0"/>
              </a:rPr>
              <a:t>Cerebrospinal fluid  (CSF) culture</a:t>
            </a:r>
            <a:endParaRPr lang="ar-IQ" sz="5400" b="1" dirty="0">
              <a:solidFill>
                <a:srgbClr val="FF0000"/>
              </a:solidFill>
              <a:latin typeface="Franklin Gothic Medium" pitchFamily="34" charset="0"/>
            </a:endParaRPr>
          </a:p>
        </p:txBody>
      </p:sp>
      <p:sp>
        <p:nvSpPr>
          <p:cNvPr id="3" name="TextBox 2"/>
          <p:cNvSpPr txBox="1"/>
          <p:nvPr/>
        </p:nvSpPr>
        <p:spPr>
          <a:xfrm>
            <a:off x="167268" y="4667457"/>
            <a:ext cx="1538869" cy="369332"/>
          </a:xfrm>
          <a:prstGeom prst="rect">
            <a:avLst/>
          </a:prstGeom>
          <a:solidFill>
            <a:schemeClr val="bg1">
              <a:lumMod val="40000"/>
              <a:lumOff val="60000"/>
            </a:schemeClr>
          </a:solidFill>
        </p:spPr>
        <p:txBody>
          <a:bodyPr wrap="square" rtlCol="1">
            <a:spAutoFit/>
          </a:bodyPr>
          <a:lstStyle/>
          <a:p>
            <a:endParaRPr lang="ar-IQ" dirty="0"/>
          </a:p>
        </p:txBody>
      </p:sp>
    </p:spTree>
    <p:extLst>
      <p:ext uri="{BB962C8B-B14F-4D97-AF65-F5344CB8AC3E}">
        <p14:creationId xmlns:p14="http://schemas.microsoft.com/office/powerpoint/2010/main" val="3003168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404663"/>
            <a:ext cx="5051255" cy="646331"/>
          </a:xfrm>
          <a:prstGeom prst="rect">
            <a:avLst/>
          </a:prstGeom>
        </p:spPr>
        <p:txBody>
          <a:bodyPr wrap="none">
            <a:spAutoFit/>
          </a:bodyPr>
          <a:lstStyle/>
          <a:p>
            <a:pPr algn="ctr" rtl="0"/>
            <a:r>
              <a:rPr lang="en-US" sz="3600" b="1" i="1" dirty="0">
                <a:solidFill>
                  <a:srgbClr val="FF0000"/>
                </a:solidFill>
              </a:rPr>
              <a:t>Preliminary identification</a:t>
            </a:r>
            <a:endParaRPr lang="en-US" sz="3600" dirty="0">
              <a:solidFill>
                <a:srgbClr val="FF0000"/>
              </a:solidFill>
            </a:endParaRPr>
          </a:p>
        </p:txBody>
      </p:sp>
      <p:sp>
        <p:nvSpPr>
          <p:cNvPr id="6" name="Rectangle 2"/>
          <p:cNvSpPr>
            <a:spLocks noChangeArrowheads="1"/>
          </p:cNvSpPr>
          <p:nvPr/>
        </p:nvSpPr>
        <p:spPr bwMode="auto">
          <a:xfrm>
            <a:off x="311966" y="1340768"/>
            <a:ext cx="870218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Growth on </a:t>
            </a:r>
            <a:r>
              <a:rPr kumimoji="0" lang="en-US" sz="2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MacConkey</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agar is suggestive of </a:t>
            </a:r>
            <a:r>
              <a:rPr kumimoji="0" lang="en-US" sz="2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Enterobacteriaceae</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should be further identified using the methods and media recommended for enteric pathogens.</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Colonies of Gram-positive </a:t>
            </a:r>
            <a:r>
              <a:rPr kumimoji="0" lang="en-US" sz="2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cocci</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with a narrow zone of </a:t>
            </a:r>
            <a:r>
              <a:rPr kumimoji="0" lang="el-GR" sz="2500" b="0" i="0" u="none" strike="noStrike" cap="none" normalizeH="0" baseline="0" dirty="0" smtClean="0">
                <a:ln>
                  <a:noFill/>
                </a:ln>
                <a:solidFill>
                  <a:schemeClr val="tx1"/>
                </a:solidFill>
                <a:effectLst/>
                <a:latin typeface="Times New Roman" pitchFamily="18" charset="0"/>
                <a:ea typeface="SymbolBS" charset="-128"/>
                <a:cs typeface="Times New Roman" pitchFamily="18" charset="0"/>
              </a:rPr>
              <a:t>β</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haemolysis</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may be </a:t>
            </a:r>
            <a:r>
              <a:rPr kumimoji="0" lang="en-US" sz="25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kumimoji="0" lang="en-US" sz="25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agalactiae</a:t>
            </a:r>
            <a:r>
              <a:rPr kumimoji="0" lang="en-US" sz="25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B streptococci). This should be confirmed with the reverse CAMP test.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Flat colonies with a concave </a:t>
            </a:r>
            <a:r>
              <a:rPr kumimoji="0" lang="en-US" sz="2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centre</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 slight green zone of </a:t>
            </a:r>
            <a:r>
              <a:rPr kumimoji="0" lang="el-GR" sz="2500" b="0" i="0" u="none" strike="noStrike" cap="none" normalizeH="0" baseline="0" dirty="0" smtClean="0">
                <a:ln>
                  <a:noFill/>
                </a:ln>
                <a:solidFill>
                  <a:schemeClr val="tx1"/>
                </a:solidFill>
                <a:effectLst/>
                <a:latin typeface="Times New Roman" pitchFamily="18" charset="0"/>
                <a:ea typeface="SymbolBS" charset="-128"/>
                <a:cs typeface="Times New Roman" pitchFamily="18" charset="0"/>
              </a:rPr>
              <a:t>α</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haemolysis</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probably </a:t>
            </a:r>
            <a:r>
              <a:rPr kumimoji="0" lang="en-US" sz="25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r>
              <a:rPr kumimoji="0" lang="en-US" sz="25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pneumoniae</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confirmation, a 6-mm </a:t>
            </a:r>
            <a:r>
              <a:rPr kumimoji="0" lang="en-US" sz="2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optochin</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disc should be placed on a blood agar plate heavily inoculated with a pure culture of the suspected strain. After overnight incubation, pneumococci will exhibit an inhibition zone of 14 mm or more around the </a:t>
            </a:r>
            <a:r>
              <a:rPr kumimoji="0" lang="en-US" sz="25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optochin</a:t>
            </a:r>
            <a:r>
              <a:rPr kumimoji="0" lang="en-US" sz="2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disc.</a:t>
            </a:r>
            <a:r>
              <a:rPr kumimoji="0" lang="en-US" sz="25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678886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340768"/>
            <a:ext cx="8424936" cy="2015936"/>
          </a:xfrm>
          <a:prstGeom prst="rect">
            <a:avLst/>
          </a:prstGeom>
        </p:spPr>
        <p:txBody>
          <a:bodyPr wrap="square">
            <a:spAutoFit/>
          </a:bodyPr>
          <a:lstStyle/>
          <a:p>
            <a:pPr algn="l"/>
            <a:r>
              <a:rPr lang="en-US" sz="2500" b="1" dirty="0" smtClean="0">
                <a:cs typeface="+mj-cs"/>
              </a:rPr>
              <a:t>- Gram-negative </a:t>
            </a:r>
            <a:r>
              <a:rPr lang="en-US" sz="2500" b="1" dirty="0" err="1">
                <a:cs typeface="+mj-cs"/>
              </a:rPr>
              <a:t>diplococci</a:t>
            </a:r>
            <a:r>
              <a:rPr lang="en-US" sz="2500" b="1" dirty="0">
                <a:cs typeface="+mj-cs"/>
              </a:rPr>
              <a:t> growing on blood and chocolate agar, and giving a rapidly positive oxidase test, may be considered to be </a:t>
            </a:r>
            <a:r>
              <a:rPr lang="en-US" sz="2500" b="1" dirty="0" err="1">
                <a:cs typeface="+mj-cs"/>
              </a:rPr>
              <a:t>meningococci</a:t>
            </a:r>
            <a:r>
              <a:rPr lang="en-US" sz="2500" b="1" dirty="0">
                <a:cs typeface="+mj-cs"/>
              </a:rPr>
              <a:t>. Confirmation is accomplished by grouping with appropriate </a:t>
            </a:r>
            <a:r>
              <a:rPr lang="en-US" sz="2500" b="1" i="1" dirty="0">
                <a:cs typeface="+mj-cs"/>
              </a:rPr>
              <a:t>N. </a:t>
            </a:r>
            <a:r>
              <a:rPr lang="en-US" sz="2500" b="1" i="1" dirty="0" err="1">
                <a:cs typeface="+mj-cs"/>
              </a:rPr>
              <a:t>meningitidis</a:t>
            </a:r>
            <a:r>
              <a:rPr lang="en-US" sz="2500" b="1" i="1" dirty="0">
                <a:cs typeface="+mj-cs"/>
              </a:rPr>
              <a:t> </a:t>
            </a:r>
            <a:r>
              <a:rPr lang="en-US" sz="2500" b="1" dirty="0">
                <a:cs typeface="+mj-cs"/>
              </a:rPr>
              <a:t>antisera (A, B, C) in the slide agglutination test.</a:t>
            </a:r>
            <a:endParaRPr lang="ar-IQ" sz="2500" b="1" dirty="0">
              <a:cs typeface="+mj-cs"/>
            </a:endParaRPr>
          </a:p>
        </p:txBody>
      </p:sp>
      <p:sp>
        <p:nvSpPr>
          <p:cNvPr id="5" name="Rectangle 4"/>
          <p:cNvSpPr/>
          <p:nvPr/>
        </p:nvSpPr>
        <p:spPr>
          <a:xfrm>
            <a:off x="179512" y="3933056"/>
            <a:ext cx="8568952" cy="2308324"/>
          </a:xfrm>
          <a:prstGeom prst="rect">
            <a:avLst/>
          </a:prstGeom>
        </p:spPr>
        <p:txBody>
          <a:bodyPr wrap="square">
            <a:spAutoFit/>
          </a:bodyPr>
          <a:lstStyle/>
          <a:p>
            <a:pPr marL="342900" indent="-342900" algn="just" rtl="0">
              <a:buFontTx/>
              <a:buChar char="-"/>
            </a:pPr>
            <a:r>
              <a:rPr lang="en-US" sz="2400" b="1" dirty="0" smtClean="0"/>
              <a:t>Colonies </a:t>
            </a:r>
            <a:r>
              <a:rPr lang="en-US" sz="2400" b="1" dirty="0"/>
              <a:t>of Gram-positive rods with a narrow zone of b-</a:t>
            </a:r>
            <a:r>
              <a:rPr lang="en-US" sz="2400" b="1" dirty="0" err="1"/>
              <a:t>haemolysis</a:t>
            </a:r>
            <a:r>
              <a:rPr lang="en-US" sz="2400" b="1" dirty="0"/>
              <a:t> on blood agar may be </a:t>
            </a:r>
            <a:r>
              <a:rPr lang="en-US" sz="2400" b="1" i="1" dirty="0"/>
              <a:t>Listeria </a:t>
            </a:r>
            <a:r>
              <a:rPr lang="en-US" sz="2400" b="1" i="1" dirty="0" err="1"/>
              <a:t>monocytogenes</a:t>
            </a:r>
            <a:r>
              <a:rPr lang="en-US" sz="2400" b="1" dirty="0"/>
              <a:t>. The following confirmatory tests are suggested: positive catalase reaction, motility in broth culture or in MIU, growth and black discoloration on bile–</a:t>
            </a:r>
            <a:r>
              <a:rPr lang="en-US" sz="2400" b="1" dirty="0" err="1"/>
              <a:t>aesculin</a:t>
            </a:r>
            <a:r>
              <a:rPr lang="en-US" sz="2400" b="1" dirty="0"/>
              <a:t> agar</a:t>
            </a:r>
            <a:r>
              <a:rPr lang="en-US" sz="2400" b="1" dirty="0" smtClean="0"/>
              <a:t>.</a:t>
            </a:r>
          </a:p>
          <a:p>
            <a:pPr marL="342900" indent="-342900" algn="just" rtl="0">
              <a:buFontTx/>
              <a:buChar char="-"/>
            </a:pPr>
            <a:r>
              <a:rPr lang="en-US" sz="2400" b="1" dirty="0" smtClean="0"/>
              <a:t>MIU: Stands for motility- </a:t>
            </a:r>
            <a:r>
              <a:rPr lang="en-US" sz="2400" b="1" dirty="0" err="1" smtClean="0"/>
              <a:t>Indole</a:t>
            </a:r>
            <a:r>
              <a:rPr lang="en-US" sz="2400" b="1" dirty="0" smtClean="0"/>
              <a:t>- Urease test.</a:t>
            </a:r>
            <a:endParaRPr lang="en-US" sz="2400" b="1" dirty="0"/>
          </a:p>
        </p:txBody>
      </p:sp>
      <p:sp>
        <p:nvSpPr>
          <p:cNvPr id="6" name="TextBox 5"/>
          <p:cNvSpPr txBox="1"/>
          <p:nvPr/>
        </p:nvSpPr>
        <p:spPr>
          <a:xfrm>
            <a:off x="467544" y="404664"/>
            <a:ext cx="7848872" cy="584775"/>
          </a:xfrm>
          <a:prstGeom prst="rect">
            <a:avLst/>
          </a:prstGeom>
          <a:noFill/>
        </p:spPr>
        <p:txBody>
          <a:bodyPr wrap="square" rtlCol="1">
            <a:spAutoFit/>
          </a:bodyPr>
          <a:lstStyle/>
          <a:p>
            <a:r>
              <a:rPr lang="en-US" sz="3200" dirty="0" err="1" smtClean="0">
                <a:solidFill>
                  <a:srgbClr val="0000FF"/>
                </a:solidFill>
                <a:cs typeface="+mj-cs"/>
              </a:rPr>
              <a:t>Meningococci</a:t>
            </a:r>
            <a:r>
              <a:rPr lang="en-US" sz="3200" dirty="0" smtClean="0">
                <a:solidFill>
                  <a:srgbClr val="0000FF"/>
                </a:solidFill>
                <a:cs typeface="+mj-cs"/>
              </a:rPr>
              <a:t> and </a:t>
            </a:r>
            <a:r>
              <a:rPr lang="en-US" sz="3200" i="1" dirty="0" smtClean="0">
                <a:solidFill>
                  <a:srgbClr val="0000FF"/>
                </a:solidFill>
                <a:cs typeface="+mj-cs"/>
              </a:rPr>
              <a:t>Listeria </a:t>
            </a:r>
            <a:r>
              <a:rPr lang="en-US" sz="3200" i="1" dirty="0" err="1" smtClean="0">
                <a:solidFill>
                  <a:srgbClr val="0000FF"/>
                </a:solidFill>
                <a:cs typeface="+mj-cs"/>
              </a:rPr>
              <a:t>monocytogenes</a:t>
            </a:r>
            <a:endParaRPr lang="ar-IQ" sz="3200" i="1" dirty="0">
              <a:solidFill>
                <a:srgbClr val="0000FF"/>
              </a:solidFill>
              <a:cs typeface="+mj-cs"/>
            </a:endParaRPr>
          </a:p>
        </p:txBody>
      </p:sp>
    </p:spTree>
    <p:extLst>
      <p:ext uri="{BB962C8B-B14F-4D97-AF65-F5344CB8AC3E}">
        <p14:creationId xmlns:p14="http://schemas.microsoft.com/office/powerpoint/2010/main" val="2643781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9635" y="188640"/>
            <a:ext cx="2188804" cy="646331"/>
          </a:xfrm>
          <a:prstGeom prst="rect">
            <a:avLst/>
          </a:prstGeom>
        </p:spPr>
        <p:txBody>
          <a:bodyPr wrap="none">
            <a:spAutoFit/>
          </a:bodyPr>
          <a:lstStyle/>
          <a:p>
            <a:r>
              <a:rPr lang="en-US" sz="3600" b="1" dirty="0">
                <a:solidFill>
                  <a:srgbClr val="FF0000"/>
                </a:solidFill>
              </a:rPr>
              <a:t>CAMP test</a:t>
            </a:r>
          </a:p>
        </p:txBody>
      </p:sp>
      <p:sp>
        <p:nvSpPr>
          <p:cNvPr id="6" name="Rectangle 5"/>
          <p:cNvSpPr/>
          <p:nvPr/>
        </p:nvSpPr>
        <p:spPr>
          <a:xfrm>
            <a:off x="446049" y="5157192"/>
            <a:ext cx="8590447" cy="830997"/>
          </a:xfrm>
          <a:prstGeom prst="rect">
            <a:avLst/>
          </a:prstGeom>
        </p:spPr>
        <p:txBody>
          <a:bodyPr wrap="square">
            <a:spAutoFit/>
          </a:bodyPr>
          <a:lstStyle/>
          <a:p>
            <a:pPr algn="l"/>
            <a:r>
              <a:rPr lang="en-US" sz="2400" b="1" dirty="0" smtClean="0"/>
              <a:t>B: Group </a:t>
            </a:r>
            <a:r>
              <a:rPr lang="en-US" sz="2400" b="1" dirty="0"/>
              <a:t>B streptococci ( </a:t>
            </a:r>
            <a:r>
              <a:rPr lang="en-US" sz="2400" b="1" i="1" dirty="0" err="1"/>
              <a:t>Sterptococcus</a:t>
            </a:r>
            <a:r>
              <a:rPr lang="en-US" sz="2400" b="1" i="1" dirty="0"/>
              <a:t> </a:t>
            </a:r>
            <a:r>
              <a:rPr lang="en-US" sz="2400" b="1" i="1" dirty="0" err="1"/>
              <a:t>agalactiae</a:t>
            </a:r>
            <a:r>
              <a:rPr lang="en-US" sz="2400" b="1" dirty="0"/>
              <a:t> )</a:t>
            </a:r>
          </a:p>
          <a:p>
            <a:pPr algn="l"/>
            <a:r>
              <a:rPr lang="en-US" sz="2400" b="1" dirty="0" smtClean="0"/>
              <a:t>A: Group </a:t>
            </a:r>
            <a:r>
              <a:rPr lang="en-US" sz="2400" b="1" dirty="0"/>
              <a:t>A </a:t>
            </a:r>
            <a:r>
              <a:rPr lang="en-US" sz="2400" b="1" dirty="0" err="1"/>
              <a:t>stretptococci</a:t>
            </a:r>
            <a:r>
              <a:rPr lang="en-US" sz="2400" b="1" dirty="0"/>
              <a:t> ( </a:t>
            </a:r>
            <a:r>
              <a:rPr lang="en-US" sz="2400" b="1" i="1" dirty="0" smtClean="0"/>
              <a:t>Streptococcus </a:t>
            </a:r>
            <a:r>
              <a:rPr lang="en-US" sz="2400" b="1" i="1" dirty="0" err="1" smtClean="0"/>
              <a:t>pyogenes</a:t>
            </a:r>
            <a:r>
              <a:rPr lang="en-US" sz="2400" b="1" dirty="0" smtClean="0"/>
              <a:t> )</a:t>
            </a:r>
          </a:p>
        </p:txBody>
      </p:sp>
      <p:pic>
        <p:nvPicPr>
          <p:cNvPr id="2"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68" y="834971"/>
            <a:ext cx="6351628" cy="391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51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4644008" cy="5601533"/>
          </a:xfrm>
          <a:prstGeom prst="rect">
            <a:avLst/>
          </a:prstGeom>
        </p:spPr>
        <p:txBody>
          <a:bodyPr wrap="square">
            <a:spAutoFit/>
          </a:bodyPr>
          <a:lstStyle/>
          <a:p>
            <a:pPr algn="l"/>
            <a:r>
              <a:rPr lang="en-US" sz="2800" b="1" dirty="0">
                <a:solidFill>
                  <a:srgbClr val="FF0000"/>
                </a:solidFill>
              </a:rPr>
              <a:t>Reverse CAMP test</a:t>
            </a:r>
            <a:endParaRPr lang="en-US" sz="2800" dirty="0">
              <a:solidFill>
                <a:srgbClr val="FF0000"/>
              </a:solidFill>
            </a:endParaRPr>
          </a:p>
          <a:p>
            <a:pPr algn="l"/>
            <a:r>
              <a:rPr lang="en-US" sz="2200" dirty="0"/>
              <a:t>It can be used for differentiation of </a:t>
            </a:r>
            <a:r>
              <a:rPr lang="en-US" sz="2200" i="1" dirty="0"/>
              <a:t>Clostridium </a:t>
            </a:r>
            <a:r>
              <a:rPr lang="en-US" sz="2200" i="1" dirty="0" err="1"/>
              <a:t>perfringens</a:t>
            </a:r>
            <a:r>
              <a:rPr lang="en-US" sz="2200" dirty="0"/>
              <a:t> from other Clostridium species. Here, a CAMP positive Group B Streptococcus is streaked in the center of sheep blood agar, and </a:t>
            </a:r>
            <a:r>
              <a:rPr lang="en-US" sz="2200" i="1" dirty="0"/>
              <a:t>Clostridium </a:t>
            </a:r>
            <a:r>
              <a:rPr lang="en-US" sz="2200" i="1" dirty="0" err="1"/>
              <a:t>perfringens</a:t>
            </a:r>
            <a:r>
              <a:rPr lang="en-US" sz="2200" dirty="0"/>
              <a:t> is streaked perpendicular to it. Following incubation at 37oC for 24-48 hours in anaerobic conditions, an “arrowhead” hemolysis is seen between the growth of </a:t>
            </a:r>
            <a:r>
              <a:rPr lang="en-US" sz="2200" i="1" dirty="0"/>
              <a:t>Clostridium  </a:t>
            </a:r>
            <a:r>
              <a:rPr lang="en-US" sz="2200" i="1" dirty="0" err="1"/>
              <a:t>perfringens</a:t>
            </a:r>
            <a:r>
              <a:rPr lang="en-US" sz="2200" dirty="0"/>
              <a:t> and Group B Streptococcus. This is because of alpha toxin produced by </a:t>
            </a:r>
            <a:r>
              <a:rPr lang="en-US" sz="2200" i="1" dirty="0"/>
              <a:t>Clostridium </a:t>
            </a:r>
            <a:r>
              <a:rPr lang="en-US" sz="2200" i="1" dirty="0" err="1"/>
              <a:t>perfringens</a:t>
            </a:r>
            <a:r>
              <a:rPr lang="en-US" sz="2200" dirty="0"/>
              <a:t> interacts with CAMP factor and produce synergistic hemolysis.</a:t>
            </a:r>
          </a:p>
        </p:txBody>
      </p:sp>
      <p:pic>
        <p:nvPicPr>
          <p:cNvPr id="6" name="Picture 2" descr="http://www.asmscience.org/docserver/fulltext/education/imagegallery/images/atlas_camptest/c_perfringens_s_agalactiae_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88640"/>
            <a:ext cx="4644008" cy="510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73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627488"/>
            <a:ext cx="6264337" cy="3513555"/>
          </a:xfrm>
        </p:spPr>
        <p:txBody>
          <a:bodyPr/>
          <a:lstStyle/>
          <a:p>
            <a:pPr algn="ctr" rtl="0">
              <a:defRPr/>
            </a:pP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Urine Culture</a:t>
            </a:r>
            <a:b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Sadeq</a:t>
            </a:r>
            <a:r>
              <a:rPr lang="en-US" sz="54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t>
            </a: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Kaabi</a:t>
            </a:r>
            <a:endParaRPr lang="en-US" sz="5400" b="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2" name="Rounded Rectangle 1"/>
          <p:cNvSpPr/>
          <p:nvPr/>
        </p:nvSpPr>
        <p:spPr bwMode="auto">
          <a:xfrm>
            <a:off x="84221" y="4615771"/>
            <a:ext cx="1472062" cy="8465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en-US" dirty="0" smtClean="0">
                <a:solidFill>
                  <a:srgbClr val="000000"/>
                </a:solidFill>
              </a:rPr>
              <a:t>Fourth grade</a:t>
            </a:r>
          </a:p>
          <a:p>
            <a:pPr algn="ctr" fontAlgn="base">
              <a:spcBef>
                <a:spcPct val="0"/>
              </a:spcBef>
              <a:spcAft>
                <a:spcPct val="0"/>
              </a:spcAft>
            </a:pPr>
            <a:r>
              <a:rPr lang="en-US" dirty="0" smtClean="0">
                <a:solidFill>
                  <a:srgbClr val="000000"/>
                </a:solidFill>
              </a:rPr>
              <a:t>First semester</a:t>
            </a:r>
          </a:p>
          <a:p>
            <a:pPr algn="ctr" fontAlgn="base">
              <a:spcBef>
                <a:spcPct val="0"/>
              </a:spcBef>
              <a:spcAft>
                <a:spcPct val="0"/>
              </a:spcAft>
            </a:pPr>
            <a:r>
              <a:rPr lang="en-US" dirty="0" smtClean="0">
                <a:solidFill>
                  <a:srgbClr val="000000"/>
                </a:solidFill>
              </a:rPr>
              <a:t>2018-2019</a:t>
            </a:r>
            <a:endParaRPr lang="ar-SA" dirty="0">
              <a:solidFill>
                <a:srgbClr val="000000"/>
              </a:solidFill>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1026"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473" y="2206283"/>
            <a:ext cx="3762375" cy="39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30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8712" y="116632"/>
            <a:ext cx="2651688" cy="1446550"/>
          </a:xfrm>
          <a:prstGeom prst="rect">
            <a:avLst/>
          </a:prstGeom>
        </p:spPr>
        <p:txBody>
          <a:bodyPr wrap="none">
            <a:spAutoFit/>
          </a:bodyPr>
          <a:lstStyle/>
          <a:p>
            <a:pPr rtl="0"/>
            <a:r>
              <a:rPr lang="en-US" sz="8800" b="1" dirty="0" smtClean="0">
                <a:solidFill>
                  <a:srgbClr val="FF0000"/>
                </a:solidFill>
                <a:latin typeface="Narkisim" pitchFamily="34" charset="-79"/>
                <a:cs typeface="Narkisim" pitchFamily="34" charset="-79"/>
              </a:rPr>
              <a:t>Urine</a:t>
            </a:r>
            <a:endParaRPr lang="en-US" sz="8800" dirty="0">
              <a:solidFill>
                <a:srgbClr val="FF0000"/>
              </a:solidFill>
              <a:latin typeface="Narkisim" pitchFamily="34" charset="-79"/>
              <a:cs typeface="Narkisim" pitchFamily="34" charset="-79"/>
            </a:endParaRPr>
          </a:p>
        </p:txBody>
      </p:sp>
      <p:sp>
        <p:nvSpPr>
          <p:cNvPr id="6" name="AutoShape 2" descr="http://www.medicalnewstoday.com/images/articles/189/189953/diagram-of-kidneys.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4340" name="Picture 4" descr="http://www.medicalnewstoday.com/images/articles/189/189953/diagram-of-kidne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47417"/>
            <a:ext cx="7416824" cy="557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592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92696"/>
            <a:ext cx="8352928" cy="4401205"/>
          </a:xfrm>
          <a:prstGeom prst="rect">
            <a:avLst/>
          </a:prstGeom>
        </p:spPr>
        <p:txBody>
          <a:bodyPr wrap="square">
            <a:spAutoFit/>
          </a:bodyPr>
          <a:lstStyle/>
          <a:p>
            <a:pPr algn="just" rtl="0"/>
            <a:r>
              <a:rPr lang="en-US" sz="2800" b="1" i="1" dirty="0" smtClean="0">
                <a:cs typeface="+mj-cs"/>
              </a:rPr>
              <a:t>- The </a:t>
            </a:r>
            <a:r>
              <a:rPr lang="en-US" sz="2800" b="1" i="1" dirty="0">
                <a:cs typeface="+mj-cs"/>
              </a:rPr>
              <a:t>most common sites of urinary tract infection (UTI) are the urinary bladder (cystitis) and the urethra. From these sites the infection may ascend into the ureters (</a:t>
            </a:r>
            <a:r>
              <a:rPr lang="en-US" sz="2800" b="1" i="1" dirty="0" err="1">
                <a:cs typeface="+mj-cs"/>
              </a:rPr>
              <a:t>ureteritis</a:t>
            </a:r>
            <a:r>
              <a:rPr lang="en-US" sz="2800" b="1" i="1" dirty="0">
                <a:cs typeface="+mj-cs"/>
              </a:rPr>
              <a:t>) and subsequently involve the kidney (pyelonephritis). Females are more prone to infection of the urinary tract than are males and also present the greater problem in the proper collection of specimens.</a:t>
            </a:r>
          </a:p>
          <a:p>
            <a:pPr algn="just" rtl="0"/>
            <a:r>
              <a:rPr lang="en-US" sz="2800" b="1" i="1" dirty="0" smtClean="0">
                <a:cs typeface="+mj-cs"/>
              </a:rPr>
              <a:t>- In </a:t>
            </a:r>
            <a:r>
              <a:rPr lang="en-US" sz="2800" b="1" i="1" dirty="0">
                <a:cs typeface="+mj-cs"/>
              </a:rPr>
              <a:t>both males and females, UTI may be asymptomatic, acute, or chronic.</a:t>
            </a:r>
          </a:p>
        </p:txBody>
      </p:sp>
    </p:spTree>
    <p:extLst>
      <p:ext uri="{BB962C8B-B14F-4D97-AF65-F5344CB8AC3E}">
        <p14:creationId xmlns:p14="http://schemas.microsoft.com/office/powerpoint/2010/main" val="1131781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نتيجة بحث الصور عن ‪percentage of uti bacterial pathog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1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65"/>
            <a:ext cx="8964488" cy="5509200"/>
          </a:xfrm>
          <a:prstGeom prst="rect">
            <a:avLst/>
          </a:prstGeom>
        </p:spPr>
        <p:txBody>
          <a:bodyPr wrap="square">
            <a:spAutoFit/>
          </a:bodyPr>
          <a:lstStyle/>
          <a:p>
            <a:pPr algn="ctr" rtl="0"/>
            <a:r>
              <a:rPr lang="en-US" sz="4400" b="1" dirty="0">
                <a:solidFill>
                  <a:srgbClr val="FF0000"/>
                </a:solidFill>
              </a:rPr>
              <a:t>Types of urine </a:t>
            </a:r>
            <a:r>
              <a:rPr lang="en-US" sz="4400" b="1" dirty="0" smtClean="0">
                <a:solidFill>
                  <a:srgbClr val="FF0000"/>
                </a:solidFill>
              </a:rPr>
              <a:t>specimens</a:t>
            </a:r>
            <a:endParaRPr lang="en-US" sz="4400" dirty="0">
              <a:solidFill>
                <a:srgbClr val="FF0000"/>
              </a:solidFill>
            </a:endParaRPr>
          </a:p>
          <a:p>
            <a:pPr marL="514350" indent="-514350" algn="just" rtl="0">
              <a:buAutoNum type="arabicPeriod"/>
            </a:pPr>
            <a:r>
              <a:rPr lang="en-US" sz="2800" b="1" u="sng" dirty="0" smtClean="0">
                <a:solidFill>
                  <a:srgbClr val="0000FF"/>
                </a:solidFill>
              </a:rPr>
              <a:t>Random </a:t>
            </a:r>
            <a:r>
              <a:rPr lang="en-US" sz="2800" b="1" u="sng" dirty="0">
                <a:solidFill>
                  <a:srgbClr val="0000FF"/>
                </a:solidFill>
              </a:rPr>
              <a:t>sample</a:t>
            </a:r>
            <a:r>
              <a:rPr lang="en-US" sz="2800" dirty="0"/>
              <a:t>: Sample which is collected anytime during the day. Usually used only for routine screening because the composition of urine changes throughout the day</a:t>
            </a:r>
            <a:r>
              <a:rPr lang="en-US" sz="2800" dirty="0" smtClean="0"/>
              <a:t>.</a:t>
            </a:r>
          </a:p>
          <a:p>
            <a:pPr marL="514350" indent="-514350" algn="just" rtl="0">
              <a:buAutoNum type="arabicPeriod"/>
            </a:pPr>
            <a:endParaRPr lang="en-US" sz="2800" dirty="0"/>
          </a:p>
          <a:p>
            <a:pPr algn="just" rtl="0"/>
            <a:r>
              <a:rPr lang="en-US" sz="2800" dirty="0"/>
              <a:t>2. </a:t>
            </a:r>
            <a:r>
              <a:rPr lang="en-US" sz="2800" b="1" u="sng" dirty="0">
                <a:solidFill>
                  <a:srgbClr val="0000FF"/>
                </a:solidFill>
              </a:rPr>
              <a:t>First voided specimen</a:t>
            </a:r>
            <a:r>
              <a:rPr lang="en-US" sz="2800" dirty="0"/>
              <a:t>: Sample also referred to as a first morning specimen. This sample is collected the first time the patient urinates in the morning. A first voided specimen is the most concentrated and is the preferred specimen for pregnancy testing, bacterial cultures and microscopic examinations</a:t>
            </a:r>
            <a:r>
              <a:rPr lang="en-US" sz="2800" dirty="0" smtClean="0"/>
              <a:t>.</a:t>
            </a:r>
            <a:endParaRPr lang="en-US" sz="2800" dirty="0"/>
          </a:p>
        </p:txBody>
      </p:sp>
    </p:spTree>
    <p:extLst>
      <p:ext uri="{BB962C8B-B14F-4D97-AF65-F5344CB8AC3E}">
        <p14:creationId xmlns:p14="http://schemas.microsoft.com/office/powerpoint/2010/main" val="1459878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06" y="260648"/>
            <a:ext cx="8892480" cy="6124754"/>
          </a:xfrm>
          <a:prstGeom prst="rect">
            <a:avLst/>
          </a:prstGeom>
        </p:spPr>
        <p:txBody>
          <a:bodyPr wrap="square">
            <a:spAutoFit/>
          </a:bodyPr>
          <a:lstStyle/>
          <a:p>
            <a:pPr algn="just" rtl="0"/>
            <a:r>
              <a:rPr lang="en-US" sz="2800" dirty="0"/>
              <a:t>3. </a:t>
            </a:r>
            <a:r>
              <a:rPr lang="en-US" sz="2800" b="1" u="sng" dirty="0">
                <a:solidFill>
                  <a:srgbClr val="0000FF"/>
                </a:solidFill>
              </a:rPr>
              <a:t>Timed specimens</a:t>
            </a:r>
            <a:r>
              <a:rPr lang="en-US" sz="2800" dirty="0"/>
              <a:t>: These specimens are used when the physician requires urine samples to be taken at specific intervals during the day. Twenty-four (24) hour urine specimens are required for creatinine clearance tests and many other hormone studies.</a:t>
            </a:r>
          </a:p>
          <a:p>
            <a:pPr algn="just" rtl="0"/>
            <a:r>
              <a:rPr lang="en-US" sz="2800" dirty="0"/>
              <a:t>4. </a:t>
            </a:r>
            <a:r>
              <a:rPr lang="en-US" sz="2800" b="1" u="sng" dirty="0">
                <a:solidFill>
                  <a:srgbClr val="0000FF"/>
                </a:solidFill>
              </a:rPr>
              <a:t>Clean-catch midstream specimen</a:t>
            </a:r>
            <a:r>
              <a:rPr lang="en-US" sz="2800" dirty="0"/>
              <a:t>: This sample type is collected if the urine is going to be cultured and examined for bacterial growth or used for cytology.</a:t>
            </a:r>
          </a:p>
          <a:p>
            <a:pPr algn="just" rtl="0"/>
            <a:r>
              <a:rPr lang="en-US" sz="2800" dirty="0"/>
              <a:t>5. “</a:t>
            </a:r>
            <a:r>
              <a:rPr lang="en-US" sz="2800" b="1" u="sng" dirty="0">
                <a:solidFill>
                  <a:srgbClr val="0000FF"/>
                </a:solidFill>
              </a:rPr>
              <a:t>Dirty collection</a:t>
            </a:r>
            <a:r>
              <a:rPr lang="en-US" sz="2800" dirty="0"/>
              <a:t>:” This specimen will be used for DNA testing and the FIRST part of the voided stream is collected. </a:t>
            </a:r>
          </a:p>
          <a:p>
            <a:pPr algn="just" rtl="0"/>
            <a:r>
              <a:rPr lang="en-US" sz="2800" dirty="0"/>
              <a:t>6. </a:t>
            </a:r>
            <a:r>
              <a:rPr lang="en-US" sz="2800" b="1" u="sng" dirty="0">
                <a:solidFill>
                  <a:srgbClr val="0000FF"/>
                </a:solidFill>
              </a:rPr>
              <a:t>Catheterized specimen</a:t>
            </a:r>
            <a:r>
              <a:rPr lang="en-US" sz="2800" dirty="0"/>
              <a:t>: These specimens are obtained by inserting a catheter or sterile flexible tube into the bladder via the urethra to withdraw urine. This procedure is done only by specially trained personnel</a:t>
            </a:r>
          </a:p>
        </p:txBody>
      </p:sp>
    </p:spTree>
    <p:extLst>
      <p:ext uri="{BB962C8B-B14F-4D97-AF65-F5344CB8AC3E}">
        <p14:creationId xmlns:p14="http://schemas.microsoft.com/office/powerpoint/2010/main" val="428879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CSF in general</a:t>
            </a:r>
            <a:endParaRPr lang="ar-IQ" dirty="0"/>
          </a:p>
        </p:txBody>
      </p:sp>
      <p:pic>
        <p:nvPicPr>
          <p:cNvPr id="1026" name="Picture 2" descr="نتيجة بحث الصور عن ‪cerebrospinal fluid cir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3"/>
            <a:ext cx="9144000" cy="569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38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0948" y="415116"/>
            <a:ext cx="5198026" cy="646331"/>
          </a:xfrm>
          <a:prstGeom prst="rect">
            <a:avLst/>
          </a:prstGeom>
        </p:spPr>
        <p:txBody>
          <a:bodyPr wrap="none">
            <a:spAutoFit/>
          </a:bodyPr>
          <a:lstStyle/>
          <a:p>
            <a:pPr rtl="0"/>
            <a:r>
              <a:rPr lang="en-US" sz="3600" b="1" i="1" dirty="0">
                <a:solidFill>
                  <a:srgbClr val="0000FF"/>
                </a:solidFill>
                <a:cs typeface="+mj-cs"/>
              </a:rPr>
              <a:t>Culture and interpretation</a:t>
            </a:r>
            <a:endParaRPr lang="en-US" sz="3600" dirty="0">
              <a:solidFill>
                <a:srgbClr val="0000FF"/>
              </a:solidFill>
              <a:cs typeface="+mj-cs"/>
            </a:endParaRPr>
          </a:p>
        </p:txBody>
      </p:sp>
      <p:sp>
        <p:nvSpPr>
          <p:cNvPr id="5" name="Rectangle 4"/>
          <p:cNvSpPr/>
          <p:nvPr/>
        </p:nvSpPr>
        <p:spPr>
          <a:xfrm>
            <a:off x="179512" y="1061447"/>
            <a:ext cx="8208912" cy="2785378"/>
          </a:xfrm>
          <a:prstGeom prst="rect">
            <a:avLst/>
          </a:prstGeom>
        </p:spPr>
        <p:txBody>
          <a:bodyPr wrap="square">
            <a:spAutoFit/>
          </a:bodyPr>
          <a:lstStyle/>
          <a:p>
            <a:pPr algn="l"/>
            <a:r>
              <a:rPr lang="en-US" sz="2500" dirty="0" smtClean="0"/>
              <a:t>1- </a:t>
            </a:r>
            <a:r>
              <a:rPr lang="en-US" sz="2500" b="1" u="sng" dirty="0" smtClean="0">
                <a:solidFill>
                  <a:srgbClr val="FF0000"/>
                </a:solidFill>
              </a:rPr>
              <a:t>Gram staining for </a:t>
            </a:r>
            <a:r>
              <a:rPr lang="en-US" sz="2500" b="1" u="sng" dirty="0" err="1" smtClean="0">
                <a:solidFill>
                  <a:srgbClr val="FF0000"/>
                </a:solidFill>
              </a:rPr>
              <a:t>uncentrifuged</a:t>
            </a:r>
            <a:r>
              <a:rPr lang="en-US" sz="2500" b="1" u="sng" dirty="0" smtClean="0">
                <a:solidFill>
                  <a:srgbClr val="FF0000"/>
                </a:solidFill>
              </a:rPr>
              <a:t> urine</a:t>
            </a:r>
            <a:r>
              <a:rPr lang="en-US" sz="2500" dirty="0" smtClean="0"/>
              <a:t>: Using </a:t>
            </a:r>
            <a:r>
              <a:rPr lang="en-US" sz="2500" dirty="0"/>
              <a:t>a sterile Pasteur pipette (one for each sample), place one drop of well-mixed, </a:t>
            </a:r>
            <a:r>
              <a:rPr lang="en-US" sz="2500" dirty="0" err="1"/>
              <a:t>uncentrifuged</a:t>
            </a:r>
            <a:r>
              <a:rPr lang="en-US" sz="2500" dirty="0"/>
              <a:t> urine on a slide. Allow the drop to dry without spreading, heat-fix and stain. Examine under an oil-immersion lens (\600 or more) for the presence or absence of bacteria, </a:t>
            </a:r>
            <a:r>
              <a:rPr lang="en-US" sz="2500" dirty="0" err="1"/>
              <a:t>polymorphonuclear</a:t>
            </a:r>
            <a:r>
              <a:rPr lang="en-US" sz="2500" dirty="0"/>
              <a:t> leukocytes, and squamous epithelial cells.</a:t>
            </a:r>
            <a:endParaRPr lang="ar-IQ" sz="2500" dirty="0"/>
          </a:p>
        </p:txBody>
      </p:sp>
      <p:sp>
        <p:nvSpPr>
          <p:cNvPr id="6" name="Rectangle 5"/>
          <p:cNvSpPr/>
          <p:nvPr/>
        </p:nvSpPr>
        <p:spPr>
          <a:xfrm>
            <a:off x="179512" y="4077072"/>
            <a:ext cx="7632848" cy="2246769"/>
          </a:xfrm>
          <a:prstGeom prst="rect">
            <a:avLst/>
          </a:prstGeom>
        </p:spPr>
        <p:txBody>
          <a:bodyPr wrap="square">
            <a:spAutoFit/>
          </a:bodyPr>
          <a:lstStyle/>
          <a:p>
            <a:pPr algn="l" rtl="0"/>
            <a:r>
              <a:rPr lang="en-US" sz="2800" b="1" dirty="0">
                <a:solidFill>
                  <a:srgbClr val="006600"/>
                </a:solidFill>
              </a:rPr>
              <a:t>One or more bacterial cells per oil-immersion field usually implies that there are 105 or more bacteria per </a:t>
            </a:r>
            <a:r>
              <a:rPr lang="en-US" sz="2800" b="1" dirty="0" err="1">
                <a:solidFill>
                  <a:srgbClr val="006600"/>
                </a:solidFill>
              </a:rPr>
              <a:t>millilitre</a:t>
            </a:r>
            <a:r>
              <a:rPr lang="en-US" sz="2800" b="1" dirty="0">
                <a:solidFill>
                  <a:srgbClr val="006600"/>
                </a:solidFill>
              </a:rPr>
              <a:t> in the specimen. The presence of one or more leukocytes per oil-immersion field is a further indication of UTI.</a:t>
            </a:r>
            <a:endParaRPr lang="en-US" sz="2800" dirty="0">
              <a:solidFill>
                <a:srgbClr val="006600"/>
              </a:solidFill>
            </a:endParaRPr>
          </a:p>
        </p:txBody>
      </p:sp>
    </p:spTree>
    <p:extLst>
      <p:ext uri="{BB962C8B-B14F-4D97-AF65-F5344CB8AC3E}">
        <p14:creationId xmlns:p14="http://schemas.microsoft.com/office/powerpoint/2010/main" val="257595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156" y="71626"/>
            <a:ext cx="2931252" cy="477054"/>
          </a:xfrm>
          <a:prstGeom prst="rect">
            <a:avLst/>
          </a:prstGeom>
        </p:spPr>
        <p:txBody>
          <a:bodyPr wrap="none">
            <a:spAutoFit/>
          </a:bodyPr>
          <a:lstStyle/>
          <a:p>
            <a:pPr rtl="0"/>
            <a:r>
              <a:rPr lang="en-US" sz="2500" b="1" dirty="0" smtClean="0"/>
              <a:t>2- </a:t>
            </a:r>
            <a:r>
              <a:rPr lang="en-US" sz="2500" b="1" dirty="0" smtClean="0">
                <a:solidFill>
                  <a:srgbClr val="FF0000"/>
                </a:solidFill>
              </a:rPr>
              <a:t>Screening </a:t>
            </a:r>
            <a:r>
              <a:rPr lang="en-US" sz="2500" b="1" dirty="0">
                <a:solidFill>
                  <a:srgbClr val="FF0000"/>
                </a:solidFill>
              </a:rPr>
              <a:t>method</a:t>
            </a:r>
            <a:r>
              <a:rPr lang="en-US" sz="2500" b="1" dirty="0"/>
              <a:t>	</a:t>
            </a:r>
            <a:endParaRPr lang="en-US" sz="2500" dirty="0"/>
          </a:p>
        </p:txBody>
      </p:sp>
      <p:sp>
        <p:nvSpPr>
          <p:cNvPr id="3" name="Rectangle 2"/>
          <p:cNvSpPr/>
          <p:nvPr/>
        </p:nvSpPr>
        <p:spPr>
          <a:xfrm>
            <a:off x="133826" y="620688"/>
            <a:ext cx="8660324" cy="3170099"/>
          </a:xfrm>
          <a:prstGeom prst="rect">
            <a:avLst/>
          </a:prstGeom>
        </p:spPr>
        <p:txBody>
          <a:bodyPr wrap="square">
            <a:spAutoFit/>
          </a:bodyPr>
          <a:lstStyle/>
          <a:p>
            <a:pPr algn="l"/>
            <a:r>
              <a:rPr lang="en-US" sz="2500" dirty="0">
                <a:cs typeface="+mj-cs"/>
              </a:rPr>
              <a:t>An alternative simple and effective screening test is the test strip for leukocyte esterase/nitrate reduction. The strip is dipped into the urine specimen as instructed in the package literature. Any pink colour is a positive reaction indicating the presence of leukocyte esterase and/or bacteria in excess of 105 per ml. Urine samples that are positive in the screening test should be cultured as soon as possible to prevent possible overgrowth by non-significant bacteria.</a:t>
            </a:r>
            <a:endParaRPr lang="ar-IQ" sz="2500" dirty="0">
              <a:cs typeface="+mj-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4" y="3998064"/>
            <a:ext cx="7800557" cy="289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765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277"/>
            <a:ext cx="8136904" cy="523220"/>
          </a:xfrm>
          <a:prstGeom prst="rect">
            <a:avLst/>
          </a:prstGeom>
        </p:spPr>
        <p:txBody>
          <a:bodyPr wrap="square">
            <a:spAutoFit/>
          </a:bodyPr>
          <a:lstStyle/>
          <a:p>
            <a:pPr rtl="0"/>
            <a:r>
              <a:rPr lang="en-US" sz="2800" b="1" dirty="0">
                <a:solidFill>
                  <a:srgbClr val="FF0000"/>
                </a:solidFill>
              </a:rPr>
              <a:t>Quantitative culture and presumptive identification</a:t>
            </a:r>
            <a:endParaRPr lang="en-US" sz="2800" dirty="0">
              <a:solidFill>
                <a:srgbClr val="FF0000"/>
              </a:solidFill>
            </a:endParaRPr>
          </a:p>
        </p:txBody>
      </p:sp>
      <p:sp>
        <p:nvSpPr>
          <p:cNvPr id="5" name="Rectangle 4"/>
          <p:cNvSpPr/>
          <p:nvPr/>
        </p:nvSpPr>
        <p:spPr>
          <a:xfrm>
            <a:off x="121089" y="780010"/>
            <a:ext cx="7848872" cy="2015936"/>
          </a:xfrm>
          <a:prstGeom prst="rect">
            <a:avLst/>
          </a:prstGeom>
        </p:spPr>
        <p:txBody>
          <a:bodyPr wrap="square">
            <a:spAutoFit/>
          </a:bodyPr>
          <a:lstStyle/>
          <a:p>
            <a:pPr algn="l" rtl="0"/>
            <a:r>
              <a:rPr lang="en-US" sz="2500" b="1" i="1" dirty="0" smtClean="0">
                <a:solidFill>
                  <a:srgbClr val="0000FF"/>
                </a:solidFill>
              </a:rPr>
              <a:t>1- Calibrated </a:t>
            </a:r>
            <a:r>
              <a:rPr lang="en-US" sz="2500" b="1" i="1" dirty="0">
                <a:solidFill>
                  <a:srgbClr val="0000FF"/>
                </a:solidFill>
              </a:rPr>
              <a:t>loop technique</a:t>
            </a:r>
            <a:endParaRPr lang="en-US" sz="2500" dirty="0">
              <a:solidFill>
                <a:srgbClr val="0000FF"/>
              </a:solidFill>
            </a:endParaRPr>
          </a:p>
          <a:p>
            <a:pPr algn="just" rtl="0"/>
            <a:r>
              <a:rPr lang="en-US" sz="2500" dirty="0">
                <a:cs typeface="+mj-cs"/>
              </a:rPr>
              <a:t>The recommended procedure uses a calibrated plastic or metal loop to transfer 1µ of urine to the culture medium (</a:t>
            </a:r>
            <a:r>
              <a:rPr lang="en-US" sz="2500" dirty="0" err="1">
                <a:cs typeface="+mj-cs"/>
              </a:rPr>
              <a:t>MacConkey</a:t>
            </a:r>
            <a:r>
              <a:rPr lang="en-US" sz="2500" dirty="0">
                <a:cs typeface="+mj-cs"/>
              </a:rPr>
              <a:t> agar with crystal violet and non-selective blood agar).</a:t>
            </a:r>
          </a:p>
        </p:txBody>
      </p:sp>
      <p:pic>
        <p:nvPicPr>
          <p:cNvPr id="6" name="Picture 5"/>
          <p:cNvPicPr/>
          <p:nvPr/>
        </p:nvPicPr>
        <p:blipFill>
          <a:blip r:embed="rId2"/>
          <a:stretch>
            <a:fillRect/>
          </a:stretch>
        </p:blipFill>
        <p:spPr>
          <a:xfrm>
            <a:off x="2771800" y="2672189"/>
            <a:ext cx="5908037" cy="4184610"/>
          </a:xfrm>
          <a:prstGeom prst="rect">
            <a:avLst/>
          </a:prstGeom>
        </p:spPr>
      </p:pic>
    </p:spTree>
    <p:extLst>
      <p:ext uri="{BB962C8B-B14F-4D97-AF65-F5344CB8AC3E}">
        <p14:creationId xmlns:p14="http://schemas.microsoft.com/office/powerpoint/2010/main" val="3069937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2" y="0"/>
            <a:ext cx="9152182" cy="2785378"/>
          </a:xfrm>
          <a:prstGeom prst="rect">
            <a:avLst/>
          </a:prstGeom>
        </p:spPr>
        <p:txBody>
          <a:bodyPr wrap="square">
            <a:spAutoFit/>
          </a:bodyPr>
          <a:lstStyle/>
          <a:p>
            <a:pPr algn="just" rtl="0"/>
            <a:r>
              <a:rPr lang="en-US" sz="2500" b="1" i="1" dirty="0" smtClean="0"/>
              <a:t>2- </a:t>
            </a:r>
            <a:r>
              <a:rPr lang="en-US" sz="2500" b="1" i="1" dirty="0" smtClean="0">
                <a:solidFill>
                  <a:srgbClr val="0000FF"/>
                </a:solidFill>
              </a:rPr>
              <a:t>Filter-paper </a:t>
            </a:r>
            <a:r>
              <a:rPr lang="en-US" sz="2500" b="1" i="1" dirty="0">
                <a:solidFill>
                  <a:srgbClr val="0000FF"/>
                </a:solidFill>
              </a:rPr>
              <a:t>dip-strip </a:t>
            </a:r>
            <a:r>
              <a:rPr lang="en-US" sz="2500" b="1" i="1" dirty="0" smtClean="0">
                <a:solidFill>
                  <a:srgbClr val="0000FF"/>
                </a:solidFill>
              </a:rPr>
              <a:t>method</a:t>
            </a:r>
            <a:endParaRPr lang="en-US" sz="2500" dirty="0">
              <a:solidFill>
                <a:srgbClr val="0000FF"/>
              </a:solidFill>
            </a:endParaRPr>
          </a:p>
          <a:p>
            <a:pPr algn="just" rtl="0"/>
            <a:r>
              <a:rPr lang="en-US" sz="2500" dirty="0">
                <a:cs typeface="+mj-cs"/>
              </a:rPr>
              <a:t>The strips can be locally prepared using a specific type of blotting-paper and should measure 7.5 cm long by 0.6 cm wide (see Fig. 4). They are marked at 1.2 cm from one end with a pencil. </a:t>
            </a:r>
          </a:p>
          <a:p>
            <a:pPr algn="just" rtl="0"/>
            <a:r>
              <a:rPr lang="en-US" sz="2500" dirty="0">
                <a:cs typeface="+mj-cs"/>
              </a:rPr>
              <a:t>The area below the mark, which will bend over like the foot of an “L”, should then be placed in contact with a plate of  </a:t>
            </a:r>
            <a:r>
              <a:rPr lang="en-US" sz="2500" dirty="0" err="1">
                <a:cs typeface="+mj-cs"/>
              </a:rPr>
              <a:t>brolacin</a:t>
            </a:r>
            <a:r>
              <a:rPr lang="en-US" sz="2500" dirty="0">
                <a:cs typeface="+mj-cs"/>
              </a:rPr>
              <a:t> agar or purple lactose agar for 2–3 seconds</a:t>
            </a:r>
            <a:r>
              <a:rPr lang="en-US" sz="2500" dirty="0" smtClean="0">
                <a:cs typeface="+mj-cs"/>
              </a:rPr>
              <a:t>.</a:t>
            </a:r>
            <a:endParaRPr lang="en-US" sz="2500" dirty="0">
              <a:cs typeface="+mj-cs"/>
            </a:endParaRPr>
          </a:p>
        </p:txBody>
      </p:sp>
    </p:spTree>
    <p:extLst>
      <p:ext uri="{BB962C8B-B14F-4D97-AF65-F5344CB8AC3E}">
        <p14:creationId xmlns:p14="http://schemas.microsoft.com/office/powerpoint/2010/main" val="1131234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9144001" cy="6858000"/>
          </a:xfrm>
          <a:prstGeom prst="rect">
            <a:avLst/>
          </a:prstGeom>
        </p:spPr>
      </p:pic>
    </p:spTree>
    <p:extLst>
      <p:ext uri="{BB962C8B-B14F-4D97-AF65-F5344CB8AC3E}">
        <p14:creationId xmlns:p14="http://schemas.microsoft.com/office/powerpoint/2010/main" val="48040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692696"/>
            <a:ext cx="8280920" cy="2400657"/>
          </a:xfrm>
          <a:prstGeom prst="rect">
            <a:avLst/>
          </a:prstGeom>
        </p:spPr>
        <p:txBody>
          <a:bodyPr wrap="square">
            <a:spAutoFit/>
          </a:bodyPr>
          <a:lstStyle/>
          <a:p>
            <a:pPr algn="just" rtl="0"/>
            <a:r>
              <a:rPr lang="en-US" sz="2500" b="1" u="sng" dirty="0">
                <a:solidFill>
                  <a:srgbClr val="0000FF"/>
                </a:solidFill>
              </a:rPr>
              <a:t>Identification procedures may then be initiated</a:t>
            </a:r>
            <a:r>
              <a:rPr lang="en-US" sz="2500" dirty="0"/>
              <a:t> using well-separated colonies of similar appearance. If required, the inoculum for performing the disc-diffusion susceptibility test prepared from either of these plates. In this way, the results of both identification and susceptibility tests will be available on the next day.</a:t>
            </a:r>
          </a:p>
        </p:txBody>
      </p:sp>
    </p:spTree>
    <p:extLst>
      <p:ext uri="{BB962C8B-B14F-4D97-AF65-F5344CB8AC3E}">
        <p14:creationId xmlns:p14="http://schemas.microsoft.com/office/powerpoint/2010/main" val="207885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527" y="274618"/>
            <a:ext cx="8296507" cy="477054"/>
          </a:xfrm>
          <a:prstGeom prst="rect">
            <a:avLst/>
          </a:prstGeom>
        </p:spPr>
        <p:txBody>
          <a:bodyPr wrap="square">
            <a:spAutoFit/>
          </a:bodyPr>
          <a:lstStyle/>
          <a:p>
            <a:pPr rtl="0"/>
            <a:r>
              <a:rPr lang="en-US" sz="2500" b="1" i="1" dirty="0">
                <a:solidFill>
                  <a:srgbClr val="0000FF"/>
                </a:solidFill>
              </a:rPr>
              <a:t>Interpretation of quantitative urine culture results</a:t>
            </a:r>
            <a:endParaRPr lang="en-US" sz="2500" dirty="0">
              <a:solidFill>
                <a:srgbClr val="0000FF"/>
              </a:solidFill>
            </a:endParaRPr>
          </a:p>
        </p:txBody>
      </p:sp>
      <p:sp>
        <p:nvSpPr>
          <p:cNvPr id="5" name="Rectangle 4"/>
          <p:cNvSpPr/>
          <p:nvPr/>
        </p:nvSpPr>
        <p:spPr>
          <a:xfrm>
            <a:off x="10840" y="795478"/>
            <a:ext cx="9144000" cy="5632311"/>
          </a:xfrm>
          <a:prstGeom prst="rect">
            <a:avLst/>
          </a:prstGeom>
        </p:spPr>
        <p:txBody>
          <a:bodyPr wrap="square">
            <a:spAutoFit/>
          </a:bodyPr>
          <a:lstStyle/>
          <a:p>
            <a:pPr algn="just" rtl="0"/>
            <a:r>
              <a:rPr lang="en-US" sz="2400" dirty="0"/>
              <a:t>General recommendations for reporting are given below.</a:t>
            </a:r>
          </a:p>
          <a:p>
            <a:pPr algn="just" rtl="0"/>
            <a:r>
              <a:rPr lang="en-US" sz="2400" b="1" u="sng" dirty="0">
                <a:solidFill>
                  <a:srgbClr val="FF0000"/>
                </a:solidFill>
              </a:rPr>
              <a:t>Category 1</a:t>
            </a:r>
            <a:r>
              <a:rPr lang="en-US" sz="2400" b="1" dirty="0"/>
              <a:t>: </a:t>
            </a:r>
            <a:r>
              <a:rPr lang="en-US" sz="2400" dirty="0"/>
              <a:t>fewer than 104 CFU per ml. Report as </a:t>
            </a:r>
            <a:r>
              <a:rPr lang="en-US" sz="2400" i="1" dirty="0"/>
              <a:t>probable absence </a:t>
            </a:r>
            <a:r>
              <a:rPr lang="en-US" sz="2400" dirty="0"/>
              <a:t>of UTI. (Exceptions: if fewer than 104 CFU per ml are present in urine taken directly from the bladder by </a:t>
            </a:r>
            <a:r>
              <a:rPr lang="en-US" sz="2400" dirty="0" err="1"/>
              <a:t>suprapubic</a:t>
            </a:r>
            <a:r>
              <a:rPr lang="en-US" sz="2400" dirty="0"/>
              <a:t> puncture or cystoscopy, in; symptomatic women, or in the presence of </a:t>
            </a:r>
            <a:r>
              <a:rPr lang="en-US" sz="2400" dirty="0" err="1"/>
              <a:t>leukocyturia</a:t>
            </a:r>
            <a:r>
              <a:rPr lang="en-US" sz="2400" dirty="0"/>
              <a:t>, report the identification and the result of the susceptibility test.)</a:t>
            </a:r>
          </a:p>
          <a:p>
            <a:pPr algn="just" rtl="0"/>
            <a:r>
              <a:rPr lang="en-US" sz="2400" b="1" u="sng" dirty="0">
                <a:solidFill>
                  <a:srgbClr val="FF0000"/>
                </a:solidFill>
              </a:rPr>
              <a:t>Category 2</a:t>
            </a:r>
            <a:r>
              <a:rPr lang="en-US" sz="2400" b="1" dirty="0"/>
              <a:t>: </a:t>
            </a:r>
            <a:r>
              <a:rPr lang="en-US" sz="2400" dirty="0"/>
              <a:t>104–105 CFU per ml. If the patient is asymptomatic, request a second urine specimen and repeat the count. If the patient has symptoms of UTI, proceed with both identification and susceptibility </a:t>
            </a:r>
            <a:r>
              <a:rPr lang="en-US" sz="2400" dirty="0" smtClean="0"/>
              <a:t>tests. </a:t>
            </a:r>
            <a:r>
              <a:rPr lang="en-US" sz="2400" dirty="0"/>
              <a:t>if one or two different colony types of bacteria are present. Bacterial counts in this range strongly suggest UTI in symptomatic patients, or in the presence of </a:t>
            </a:r>
            <a:r>
              <a:rPr lang="en-US" sz="2400" dirty="0" err="1"/>
              <a:t>leukocyturia</a:t>
            </a:r>
            <a:r>
              <a:rPr lang="en-US" sz="2400" dirty="0"/>
              <a:t>. If the count, the quality of the urine specimen, or the significance of the patient’s symptoms is in doubt, </a:t>
            </a:r>
            <a:r>
              <a:rPr lang="en-US" sz="2400" dirty="0" smtClean="0"/>
              <a:t>a second </a:t>
            </a:r>
            <a:r>
              <a:rPr lang="en-US" sz="2400" dirty="0"/>
              <a:t>urine specimen should be obtained for retesting. Report the number of CFU</a:t>
            </a:r>
            <a:r>
              <a:rPr lang="en-US" sz="2400" dirty="0" smtClean="0"/>
              <a:t>.</a:t>
            </a:r>
            <a:endParaRPr lang="en-US" sz="2400" dirty="0"/>
          </a:p>
        </p:txBody>
      </p:sp>
    </p:spTree>
    <p:extLst>
      <p:ext uri="{BB962C8B-B14F-4D97-AF65-F5344CB8AC3E}">
        <p14:creationId xmlns:p14="http://schemas.microsoft.com/office/powerpoint/2010/main" val="1345031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56"/>
            <a:ext cx="8712968" cy="3262432"/>
          </a:xfrm>
          <a:prstGeom prst="rect">
            <a:avLst/>
          </a:prstGeom>
        </p:spPr>
        <p:txBody>
          <a:bodyPr wrap="square">
            <a:spAutoFit/>
          </a:bodyPr>
          <a:lstStyle/>
          <a:p>
            <a:pPr algn="just" rtl="0"/>
            <a:r>
              <a:rPr lang="en-US" sz="2500" b="1" u="sng" dirty="0">
                <a:solidFill>
                  <a:srgbClr val="FF0000"/>
                </a:solidFill>
              </a:rPr>
              <a:t>Category 3</a:t>
            </a:r>
            <a:r>
              <a:rPr lang="en-US" sz="2500" b="1" dirty="0"/>
              <a:t>: </a:t>
            </a:r>
            <a:r>
              <a:rPr lang="en-US" sz="2500" dirty="0"/>
              <a:t>More than 105 CFU per ml. Report the count to the physician and proceed with identification and susceptibility tests if </a:t>
            </a:r>
            <a:r>
              <a:rPr lang="en-US" sz="2500" dirty="0" smtClean="0"/>
              <a:t>one or </a:t>
            </a:r>
            <a:r>
              <a:rPr lang="en-US" sz="2500" dirty="0"/>
              <a:t>two different colony types of bacteria are present. These bacterial counts are strongly suggestive of UTI in all patients, including asymptomatic females.</a:t>
            </a:r>
          </a:p>
          <a:p>
            <a:pPr algn="just" rtl="0"/>
            <a:r>
              <a:rPr lang="en-US" sz="2500" dirty="0"/>
              <a:t>If more than two species of bacteria are present in urine samples in categories 2 and 3, report as “</a:t>
            </a:r>
            <a:r>
              <a:rPr lang="en-US" sz="2800" b="1" dirty="0">
                <a:solidFill>
                  <a:srgbClr val="0000FF"/>
                </a:solidFill>
              </a:rPr>
              <a:t>Probably contaminated</a:t>
            </a:r>
            <a:r>
              <a:rPr lang="en-US" sz="2800" dirty="0">
                <a:solidFill>
                  <a:srgbClr val="0000FF"/>
                </a:solidFill>
              </a:rPr>
              <a:t>; </a:t>
            </a:r>
            <a:r>
              <a:rPr lang="en-US" sz="2800" b="1" dirty="0">
                <a:solidFill>
                  <a:srgbClr val="0000FF"/>
                </a:solidFill>
              </a:rPr>
              <a:t>please submit a fresh, clean-catch specimen</a:t>
            </a:r>
            <a:r>
              <a:rPr lang="en-US" sz="2500" dirty="0"/>
              <a:t>”.</a:t>
            </a:r>
          </a:p>
        </p:txBody>
      </p:sp>
    </p:spTree>
    <p:extLst>
      <p:ext uri="{BB962C8B-B14F-4D97-AF65-F5344CB8AC3E}">
        <p14:creationId xmlns:p14="http://schemas.microsoft.com/office/powerpoint/2010/main" val="1199376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17" y="116632"/>
            <a:ext cx="8856984" cy="5324535"/>
          </a:xfrm>
          <a:prstGeom prst="rect">
            <a:avLst/>
          </a:prstGeom>
        </p:spPr>
        <p:txBody>
          <a:bodyPr wrap="square">
            <a:spAutoFit/>
          </a:bodyPr>
          <a:lstStyle/>
          <a:p>
            <a:pPr algn="ctr" rtl="0"/>
            <a:r>
              <a:rPr lang="en-US" sz="4000" b="1" i="1" dirty="0">
                <a:solidFill>
                  <a:srgbClr val="FF0000"/>
                </a:solidFill>
              </a:rPr>
              <a:t>Identification</a:t>
            </a:r>
            <a:endParaRPr lang="en-US" sz="4000" dirty="0">
              <a:solidFill>
                <a:srgbClr val="FF0000"/>
              </a:solidFill>
            </a:endParaRPr>
          </a:p>
          <a:p>
            <a:pPr algn="just" rtl="0"/>
            <a:r>
              <a:rPr lang="en-US" sz="2500" dirty="0"/>
              <a:t>Identification should be performed as rapidly as possible. Since the </a:t>
            </a:r>
            <a:r>
              <a:rPr lang="en-US" sz="2500" dirty="0" smtClean="0"/>
              <a:t>vast majority </a:t>
            </a:r>
            <a:r>
              <a:rPr lang="en-US" sz="2500" dirty="0"/>
              <a:t>of urinary tract infections are caused by </a:t>
            </a:r>
            <a:r>
              <a:rPr lang="en-US" sz="2500" i="1" dirty="0"/>
              <a:t>E. coli</a:t>
            </a:r>
            <a:r>
              <a:rPr lang="en-US" sz="2500" dirty="0"/>
              <a:t>, a rapid test should be used to identify red colonies from </a:t>
            </a:r>
            <a:r>
              <a:rPr lang="en-US" sz="2500" dirty="0" err="1"/>
              <a:t>MacConkey</a:t>
            </a:r>
            <a:r>
              <a:rPr lang="en-US" sz="2500" dirty="0"/>
              <a:t> agar.</a:t>
            </a:r>
          </a:p>
          <a:p>
            <a:pPr algn="just" rtl="0"/>
            <a:r>
              <a:rPr lang="en-US" sz="2500" dirty="0"/>
              <a:t> </a:t>
            </a:r>
          </a:p>
          <a:p>
            <a:pPr algn="just" rtl="0"/>
            <a:r>
              <a:rPr lang="en-US" sz="2500" b="1" dirty="0">
                <a:solidFill>
                  <a:srgbClr val="0000FF"/>
                </a:solidFill>
              </a:rPr>
              <a:t> β-</a:t>
            </a:r>
            <a:r>
              <a:rPr lang="en-US" sz="2500" b="1" dirty="0" err="1">
                <a:solidFill>
                  <a:srgbClr val="0000FF"/>
                </a:solidFill>
              </a:rPr>
              <a:t>Glucuronidase</a:t>
            </a:r>
            <a:r>
              <a:rPr lang="en-US" sz="2500" b="1" dirty="0">
                <a:solidFill>
                  <a:srgbClr val="0000FF"/>
                </a:solidFill>
              </a:rPr>
              <a:t> test for rapid identification</a:t>
            </a:r>
            <a:endParaRPr lang="en-US" sz="2500" dirty="0">
              <a:solidFill>
                <a:srgbClr val="0000FF"/>
              </a:solidFill>
            </a:endParaRPr>
          </a:p>
          <a:p>
            <a:pPr algn="just" rtl="0"/>
            <a:r>
              <a:rPr lang="en-US" sz="2500" b="1" dirty="0"/>
              <a:t> </a:t>
            </a:r>
            <a:endParaRPr lang="en-US" sz="2500" dirty="0"/>
          </a:p>
          <a:p>
            <a:pPr algn="just" rtl="0"/>
            <a:r>
              <a:rPr lang="en-US" sz="2500" dirty="0"/>
              <a:t>This test determines the ability of an organism to produce the enzyme β-</a:t>
            </a:r>
            <a:r>
              <a:rPr lang="en-US" sz="2500" dirty="0" err="1"/>
              <a:t>glucuronidase</a:t>
            </a:r>
            <a:r>
              <a:rPr lang="en-US" sz="2500" dirty="0"/>
              <a:t>. The enzyme hydrolyses the 4-nitrophenyl-β-D-</a:t>
            </a:r>
            <a:r>
              <a:rPr lang="en-US" sz="2500" dirty="0" err="1"/>
              <a:t>glucopyranosiduronic</a:t>
            </a:r>
            <a:r>
              <a:rPr lang="en-US" sz="2500" dirty="0"/>
              <a:t> acid (PGUA) reagent to </a:t>
            </a:r>
            <a:r>
              <a:rPr lang="en-US" sz="2500" dirty="0" err="1"/>
              <a:t>glucuronic</a:t>
            </a:r>
            <a:r>
              <a:rPr lang="en-US" sz="2500" dirty="0"/>
              <a:t> acid and </a:t>
            </a:r>
            <a:r>
              <a:rPr lang="en-US" sz="2500" i="1" dirty="0"/>
              <a:t>p</a:t>
            </a:r>
            <a:r>
              <a:rPr lang="en-US" sz="2500" dirty="0"/>
              <a:t>-</a:t>
            </a:r>
            <a:r>
              <a:rPr lang="en-US" sz="2500" dirty="0" err="1"/>
              <a:t>nitrophenol</a:t>
            </a:r>
            <a:r>
              <a:rPr lang="en-US" sz="2500" dirty="0"/>
              <a:t>. The development of a yellow colour indicates a positive reaction.</a:t>
            </a:r>
          </a:p>
        </p:txBody>
      </p:sp>
      <p:sp>
        <p:nvSpPr>
          <p:cNvPr id="5" name="Rectangle 4"/>
          <p:cNvSpPr/>
          <p:nvPr/>
        </p:nvSpPr>
        <p:spPr>
          <a:xfrm>
            <a:off x="395536" y="5661248"/>
            <a:ext cx="5976664" cy="861774"/>
          </a:xfrm>
          <a:prstGeom prst="rect">
            <a:avLst/>
          </a:prstGeom>
        </p:spPr>
        <p:txBody>
          <a:bodyPr wrap="square">
            <a:spAutoFit/>
          </a:bodyPr>
          <a:lstStyle/>
          <a:p>
            <a:pPr algn="just" rtl="0"/>
            <a:r>
              <a:rPr lang="en-US" sz="2500" i="1" dirty="0"/>
              <a:t>Escherichia coli </a:t>
            </a:r>
            <a:r>
              <a:rPr lang="en-US" sz="2500" dirty="0"/>
              <a:t>positive (yellow) result</a:t>
            </a:r>
          </a:p>
          <a:p>
            <a:pPr algn="just" rtl="0"/>
            <a:r>
              <a:rPr lang="en-US" sz="2500" i="1" dirty="0" err="1"/>
              <a:t>Shigella</a:t>
            </a:r>
            <a:r>
              <a:rPr lang="en-US" sz="2500" i="1" dirty="0"/>
              <a:t> </a:t>
            </a:r>
            <a:r>
              <a:rPr lang="en-US" sz="2500" i="1" dirty="0" err="1"/>
              <a:t>flexneri</a:t>
            </a:r>
            <a:r>
              <a:rPr lang="en-US" sz="2500" i="1" dirty="0"/>
              <a:t> </a:t>
            </a:r>
            <a:r>
              <a:rPr lang="en-US" sz="2500" dirty="0"/>
              <a:t>negative (clear) result</a:t>
            </a:r>
          </a:p>
        </p:txBody>
      </p:sp>
    </p:spTree>
    <p:extLst>
      <p:ext uri="{BB962C8B-B14F-4D97-AF65-F5344CB8AC3E}">
        <p14:creationId xmlns:p14="http://schemas.microsoft.com/office/powerpoint/2010/main" val="207845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OSITION OF CSF&#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2" y="-5477"/>
            <a:ext cx="92063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791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NCTIONS OF CSF&#10; Protection (Buoyancy)&#10; Nutrition&#10; Removal of waste&#10; Lubrication&#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4" y="-3866"/>
            <a:ext cx="9131176" cy="686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18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DICATIONS OF CSF EXAMINATION&#10;1. Infections: meningitis, encephalitis.&#10;2. Inflammatory conditions: Sarcoidosis,&#10;Neurosy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
            <a:ext cx="9134716" cy="68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38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UMBAR PUNCTURE&#10; A lumbar puncture also called a spinal tap is a&#10;procedure where a sample of cerebrospinal fluid is&#10;ta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7"/>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3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476672"/>
            <a:ext cx="7416824" cy="2677656"/>
          </a:xfrm>
          <a:prstGeom prst="rect">
            <a:avLst/>
          </a:prstGeom>
        </p:spPr>
        <p:txBody>
          <a:bodyPr wrap="square">
            <a:spAutoFit/>
          </a:bodyPr>
          <a:lstStyle/>
          <a:p>
            <a:pPr algn="just" rtl="0"/>
            <a:r>
              <a:rPr lang="en-US" sz="2400" dirty="0"/>
              <a:t>The examination of cerebrospinal fluid (CSF) is an essential step in the diagnosis of bacterial and fungal meningitis and CSF must always be considered as a priority specimen that requires prompt attention by the laboratory staff.</a:t>
            </a:r>
          </a:p>
          <a:p>
            <a:pPr algn="l"/>
            <a:r>
              <a:rPr lang="en-US" sz="2400" b="1" u="sng" dirty="0"/>
              <a:t>Normal CSF is sterile and clear, and usually contains three leukocytes or fewer per mm</a:t>
            </a:r>
            <a:r>
              <a:rPr lang="en-US" sz="2400" b="1" u="sng" baseline="30000" dirty="0"/>
              <a:t>3</a:t>
            </a:r>
            <a:r>
              <a:rPr lang="en-US" sz="2400" b="1" u="sng" dirty="0"/>
              <a:t> and no erythrocytes</a:t>
            </a:r>
            <a:endParaRPr lang="ar-IQ" sz="2400" dirty="0"/>
          </a:p>
        </p:txBody>
      </p:sp>
    </p:spTree>
    <p:extLst>
      <p:ext uri="{BB962C8B-B14F-4D97-AF65-F5344CB8AC3E}">
        <p14:creationId xmlns:p14="http://schemas.microsoft.com/office/powerpoint/2010/main" val="2931025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39552" y="260648"/>
            <a:ext cx="8208912" cy="6120680"/>
          </a:xfrm>
          <a:prstGeom prst="rect">
            <a:avLst/>
          </a:prstGeom>
        </p:spPr>
      </p:pic>
    </p:spTree>
    <p:extLst>
      <p:ext uri="{BB962C8B-B14F-4D97-AF65-F5344CB8AC3E}">
        <p14:creationId xmlns:p14="http://schemas.microsoft.com/office/powerpoint/2010/main" val="843295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2.xml><?xml version="1.0" encoding="utf-8"?>
<a:theme xmlns:a="http://schemas.openxmlformats.org/drawingml/2006/main" name="1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3.xml><?xml version="1.0" encoding="utf-8"?>
<a:theme xmlns:a="http://schemas.openxmlformats.org/drawingml/2006/main" name="2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4.xml><?xml version="1.0" encoding="utf-8"?>
<a:theme xmlns:a="http://schemas.openxmlformats.org/drawingml/2006/main" name="3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5.xml><?xml version="1.0" encoding="utf-8"?>
<a:theme xmlns:a="http://schemas.openxmlformats.org/drawingml/2006/main" name="4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2471</TotalTime>
  <Words>1540</Words>
  <Application>Microsoft Office PowerPoint</Application>
  <PresentationFormat>On-screen Show (4:3)</PresentationFormat>
  <Paragraphs>80</Paragraphs>
  <Slides>38</Slides>
  <Notes>3</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Theme1</vt:lpstr>
      <vt:lpstr>1_Theme1</vt:lpstr>
      <vt:lpstr>2_Theme1</vt:lpstr>
      <vt:lpstr>3_Theme1</vt:lpstr>
      <vt:lpstr>4_Theme1</vt:lpstr>
      <vt:lpstr>CSF Sadeq Kaabi</vt:lpstr>
      <vt:lpstr>Cerebrospinal fluid  (CSF) culture</vt:lpstr>
      <vt:lpstr>CSF in general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Urine Culture Sadeq Kaabi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Sputum Culture</dc:title>
  <dc:creator>Abu- Karam</dc:creator>
  <cp:lastModifiedBy>Maher</cp:lastModifiedBy>
  <cp:revision>222</cp:revision>
  <dcterms:created xsi:type="dcterms:W3CDTF">2014-04-18T08:39:52Z</dcterms:created>
  <dcterms:modified xsi:type="dcterms:W3CDTF">2019-01-14T22:32:25Z</dcterms:modified>
</cp:coreProperties>
</file>