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876" r:id="rId2"/>
  </p:sldMasterIdLst>
  <p:notesMasterIdLst>
    <p:notesMasterId r:id="rId29"/>
  </p:notesMasterIdLst>
  <p:sldIdLst>
    <p:sldId id="283" r:id="rId3"/>
    <p:sldId id="257" r:id="rId4"/>
    <p:sldId id="284" r:id="rId5"/>
    <p:sldId id="285" r:id="rId6"/>
    <p:sldId id="259" r:id="rId7"/>
    <p:sldId id="261" r:id="rId8"/>
    <p:sldId id="289" r:id="rId9"/>
    <p:sldId id="287" r:id="rId10"/>
    <p:sldId id="267" r:id="rId11"/>
    <p:sldId id="293" r:id="rId12"/>
    <p:sldId id="300" r:id="rId13"/>
    <p:sldId id="290" r:id="rId14"/>
    <p:sldId id="298" r:id="rId15"/>
    <p:sldId id="295" r:id="rId16"/>
    <p:sldId id="288" r:id="rId17"/>
    <p:sldId id="271" r:id="rId18"/>
    <p:sldId id="273" r:id="rId19"/>
    <p:sldId id="274" r:id="rId20"/>
    <p:sldId id="276" r:id="rId21"/>
    <p:sldId id="277" r:id="rId22"/>
    <p:sldId id="278" r:id="rId23"/>
    <p:sldId id="279" r:id="rId24"/>
    <p:sldId id="296" r:id="rId25"/>
    <p:sldId id="280" r:id="rId26"/>
    <p:sldId id="297" r:id="rId27"/>
    <p:sldId id="29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4D7BB9-438D-419C-A387-D0C98FCE6128}" type="datetimeFigureOut">
              <a:rPr lang="en-US" smtClean="0"/>
              <a:t>3/1/2019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DDBFB8-9D36-4215-AC7B-A07E92F37857}" type="slidenum">
              <a:rPr lang="en-US" smtClean="0"/>
              <a:t>‹#›</a:t>
            </a:fld>
            <a:endParaRPr lang="en-US"/>
          </a:p>
        </p:txBody>
      </p:sp>
    </p:spTree>
    <p:extLst>
      <p:ext uri="{BB962C8B-B14F-4D97-AF65-F5344CB8AC3E}">
        <p14:creationId xmlns:p14="http://schemas.microsoft.com/office/powerpoint/2010/main" val="153919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DBFB8-9D36-4215-AC7B-A07E92F37857}" type="slidenum">
              <a:rPr lang="en-US" smtClean="0"/>
              <a:t>3</a:t>
            </a:fld>
            <a:endParaRPr lang="en-US"/>
          </a:p>
        </p:txBody>
      </p:sp>
    </p:spTree>
    <p:extLst>
      <p:ext uri="{BB962C8B-B14F-4D97-AF65-F5344CB8AC3E}">
        <p14:creationId xmlns:p14="http://schemas.microsoft.com/office/powerpoint/2010/main" val="241991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3/1/2019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70AB602-D596-4AA4-A74F-1AA1A71EEC4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74869079"/>
      </p:ext>
    </p:extLst>
  </p:cSld>
  <p:clrMapOvr>
    <a:masterClrMapping/>
  </p:clrMapOvr>
  <p:transition>
    <p:checke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9C1A4DE-5DDA-4BB8-A48F-C4CB5EF648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7746642"/>
      </p:ext>
    </p:extLst>
  </p:cSld>
  <p:clrMapOvr>
    <a:masterClrMapping/>
  </p:clrMapOvr>
  <p:transition>
    <p:checke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F5A0EB6-54D8-47ED-864C-9919D78C59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57007701"/>
      </p:ext>
    </p:extLst>
  </p:cSld>
  <p:clrMapOvr>
    <a:masterClrMapping/>
  </p:clrMapOvr>
  <p:transition>
    <p:checke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393D3C-F74F-4E29-937B-23547EDA0B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5908869"/>
      </p:ext>
    </p:extLst>
  </p:cSld>
  <p:clrMapOvr>
    <a:masterClrMapping/>
  </p:clrMapOvr>
  <p:transition>
    <p:checke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A14E75C-15E4-47D7-AFA4-1949268CBA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7276429"/>
      </p:ext>
    </p:extLst>
  </p:cSld>
  <p:clrMapOvr>
    <a:masterClrMapping/>
  </p:clrMapOvr>
  <p:transition>
    <p:checke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E2FBB5B-98E7-47F9-ADAF-347AA44BF26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59884834"/>
      </p:ext>
    </p:extLst>
  </p:cSld>
  <p:clrMapOvr>
    <a:masterClrMapping/>
  </p:clrMapOvr>
  <p:transition>
    <p:checke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A266DEF-184C-44D7-9557-C7AA717E0B8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1989085"/>
      </p:ext>
    </p:extLst>
  </p:cSld>
  <p:clrMapOvr>
    <a:masterClrMapping/>
  </p:clrMapOvr>
  <p:transition>
    <p:checke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03FDC3E-7593-4DFF-A5B5-178ACD8E21E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80121683"/>
      </p:ext>
    </p:extLst>
  </p:cSld>
  <p:clrMapOvr>
    <a:masterClrMapping/>
  </p:clrMapOvr>
  <p:transition>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E1A5D0-F3EA-4FBA-82F4-4F9F8A21818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64951838"/>
      </p:ext>
    </p:extLst>
  </p:cSld>
  <p:clrMapOvr>
    <a:masterClrMapping/>
  </p:clrMapOvr>
  <p:transition>
    <p:checke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C1FAFD2-6DFF-4F62-91B3-5782BFB79D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0442023"/>
      </p:ext>
    </p:extLst>
  </p:cSld>
  <p:clrMapOvr>
    <a:masterClrMapping/>
  </p:clrMapOvr>
  <p:transition>
    <p:checke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D240B63-34F2-4953-B66F-4C4568B279E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52615179"/>
      </p:ext>
    </p:extLst>
  </p:cSld>
  <p:clrMapOvr>
    <a:masterClrMapping/>
  </p:clrMapOvr>
  <p:transition>
    <p:checke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981200"/>
            <a:ext cx="3810000" cy="4114800"/>
          </a:xfrm>
        </p:spPr>
        <p:txBody>
          <a:bodyPr rtlCol="0">
            <a:normAutofit/>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41B7ACD2-250C-44B2-A0BA-5CD50606358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5383646"/>
      </p:ext>
    </p:extLst>
  </p:cSld>
  <p:clrMapOvr>
    <a:masterClrMapping/>
  </p:clrMapOvr>
  <p:transition>
    <p:checke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rtlCol="0">
            <a:normAutofit/>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93A8B20E-8F93-4ED4-A1C4-EE90BF082B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0364805"/>
      </p:ext>
    </p:extLst>
  </p:cSld>
  <p:clrMapOvr>
    <a:masterClrMapping/>
  </p:clrMapOvr>
  <p:transition>
    <p:checke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smtClean="0"/>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AB7F48CD-CF58-414D-9C7E-569BC1FEBD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10483528"/>
      </p:ext>
    </p:extLst>
  </p:cSld>
  <p:clrMapOvr>
    <a:masterClrMapping/>
  </p:clrMapOvr>
  <p:transition>
    <p:checke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3/1/2019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charset="0"/>
              </a:defRPr>
            </a:lvl1pPr>
          </a:lstStyle>
          <a:p>
            <a:pPr eaLnBrk="0" fontAlgn="base" hangingPunct="0">
              <a:spcBef>
                <a:spcPct val="0"/>
              </a:spcBef>
              <a:spcAft>
                <a:spcPct val="0"/>
              </a:spcAft>
              <a:defRPr/>
            </a:pPr>
            <a:fld id="{C9522339-8889-4BE0-B944-2EDA44878E18}" type="slidenum">
              <a:rPr lang="en-US">
                <a:solidFill>
                  <a:prstClr val="black">
                    <a:tint val="75000"/>
                  </a:prstClr>
                </a:solidFill>
              </a:rPr>
              <a:pPr eaLnBrk="0" fontAlgn="base" hangingPunct="0">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159730185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Lst>
  <p:transition>
    <p:checker dir="ver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90600"/>
            <a:ext cx="8077200" cy="5247590"/>
          </a:xfrm>
          <a:prstGeom prst="rect">
            <a:avLst/>
          </a:prstGeom>
        </p:spPr>
        <p:txBody>
          <a:bodyPr wrap="square">
            <a:spAutoFit/>
          </a:bodyPr>
          <a:lstStyle/>
          <a:p>
            <a:pPr algn="ctr"/>
            <a:r>
              <a:rPr lang="en-US" sz="6700" dirty="0" smtClean="0">
                <a:solidFill>
                  <a:srgbClr val="04617B"/>
                </a:solidFill>
                <a:latin typeface="Calibri"/>
                <a:ea typeface="+mj-ea"/>
                <a:cs typeface="+mj-cs"/>
              </a:rPr>
              <a:t> </a:t>
            </a:r>
            <a:r>
              <a:rPr lang="en-US" sz="6700" dirty="0">
                <a:solidFill>
                  <a:srgbClr val="04617B"/>
                </a:solidFill>
                <a:latin typeface="Calibri"/>
                <a:ea typeface="+mj-ea"/>
                <a:cs typeface="+mj-cs"/>
              </a:rPr>
              <a:t>genetic </a:t>
            </a:r>
            <a:r>
              <a:rPr lang="en-US" sz="6700" dirty="0" smtClean="0">
                <a:solidFill>
                  <a:srgbClr val="04617B"/>
                </a:solidFill>
                <a:latin typeface="Calibri"/>
                <a:ea typeface="+mj-ea"/>
                <a:cs typeface="+mj-cs"/>
              </a:rPr>
              <a:t>course</a:t>
            </a:r>
            <a:r>
              <a:rPr lang="en-US" sz="6700" dirty="0">
                <a:solidFill>
                  <a:srgbClr val="04617B"/>
                </a:solidFill>
                <a:latin typeface="Calibri"/>
                <a:ea typeface="+mj-ea"/>
                <a:cs typeface="+mj-cs"/>
              </a:rPr>
              <a:t/>
            </a:r>
            <a:br>
              <a:rPr lang="en-US" sz="6700" dirty="0">
                <a:solidFill>
                  <a:srgbClr val="04617B"/>
                </a:solidFill>
                <a:latin typeface="Calibri"/>
                <a:ea typeface="+mj-ea"/>
                <a:cs typeface="+mj-cs"/>
              </a:rPr>
            </a:br>
            <a:r>
              <a:rPr lang="en-US" sz="6700" dirty="0">
                <a:solidFill>
                  <a:srgbClr val="04617B"/>
                </a:solidFill>
                <a:latin typeface="Calibri"/>
                <a:ea typeface="+mj-ea"/>
                <a:cs typeface="+mj-cs"/>
              </a:rPr>
              <a:t>lecture (1</a:t>
            </a:r>
            <a:r>
              <a:rPr lang="en-US" sz="6700" dirty="0" smtClean="0">
                <a:solidFill>
                  <a:srgbClr val="04617B"/>
                </a:solidFill>
                <a:latin typeface="Calibri"/>
                <a:ea typeface="+mj-ea"/>
                <a:cs typeface="+mj-cs"/>
              </a:rPr>
              <a:t>)</a:t>
            </a:r>
          </a:p>
          <a:p>
            <a:pPr algn="ctr"/>
            <a:r>
              <a:rPr lang="en-US" sz="6700" dirty="0" smtClean="0">
                <a:solidFill>
                  <a:srgbClr val="04617B"/>
                </a:solidFill>
                <a:latin typeface="Times New Roman"/>
                <a:ea typeface="Times New Roman"/>
                <a:cs typeface="+mj-cs"/>
              </a:rPr>
              <a:t>The </a:t>
            </a:r>
            <a:r>
              <a:rPr lang="en-US" sz="6700" dirty="0">
                <a:solidFill>
                  <a:srgbClr val="04617B"/>
                </a:solidFill>
                <a:latin typeface="Times New Roman"/>
                <a:ea typeface="Times New Roman"/>
                <a:cs typeface="+mj-cs"/>
              </a:rPr>
              <a:t>chemical and engineering basis of </a:t>
            </a:r>
            <a:br>
              <a:rPr lang="en-US" sz="6700" dirty="0">
                <a:solidFill>
                  <a:srgbClr val="04617B"/>
                </a:solidFill>
                <a:latin typeface="Times New Roman"/>
                <a:ea typeface="Times New Roman"/>
                <a:cs typeface="+mj-cs"/>
              </a:rPr>
            </a:br>
            <a:r>
              <a:rPr lang="en-US" sz="6700" dirty="0">
                <a:solidFill>
                  <a:srgbClr val="04617B"/>
                </a:solidFill>
                <a:latin typeface="Times New Roman"/>
                <a:ea typeface="Times New Roman"/>
                <a:cs typeface="+mj-cs"/>
              </a:rPr>
              <a:t>heredity</a:t>
            </a:r>
            <a:endParaRPr lang="en-US" dirty="0"/>
          </a:p>
        </p:txBody>
      </p:sp>
    </p:spTree>
    <p:extLst>
      <p:ext uri="{BB962C8B-B14F-4D97-AF65-F5344CB8AC3E}">
        <p14:creationId xmlns:p14="http://schemas.microsoft.com/office/powerpoint/2010/main" val="924214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fontAlgn="auto">
              <a:spcAft>
                <a:spcPts val="0"/>
              </a:spcAft>
              <a:defRPr/>
            </a:pPr>
            <a:r>
              <a:rPr lang="en-US" altLang="en-US" smtClean="0"/>
              <a:t>Types of Chromosomes:</a:t>
            </a:r>
          </a:p>
        </p:txBody>
      </p:sp>
      <p:sp>
        <p:nvSpPr>
          <p:cNvPr id="17411" name="Rectangle 3"/>
          <p:cNvSpPr>
            <a:spLocks noGrp="1" noChangeArrowheads="1"/>
          </p:cNvSpPr>
          <p:nvPr>
            <p:ph idx="1"/>
          </p:nvPr>
        </p:nvSpPr>
        <p:spPr/>
        <p:txBody>
          <a:bodyPr/>
          <a:lstStyle/>
          <a:p>
            <a:pPr lvl="1"/>
            <a:r>
              <a:rPr lang="en-US" altLang="en-US" sz="3200" b="1" dirty="0" smtClean="0"/>
              <a:t>Autosomes</a:t>
            </a:r>
            <a:r>
              <a:rPr lang="en-US" altLang="en-US" sz="3200" dirty="0" smtClean="0"/>
              <a:t> = Body chromosomes or non sex chromosomes ( humans have 44 or 22 pairs)</a:t>
            </a:r>
          </a:p>
          <a:p>
            <a:pPr lvl="1"/>
            <a:r>
              <a:rPr lang="en-US" altLang="en-US" sz="3200" b="1" dirty="0" smtClean="0"/>
              <a:t>Sex Chromosomes</a:t>
            </a:r>
            <a:r>
              <a:rPr lang="en-US" altLang="en-US" sz="3200" dirty="0" smtClean="0"/>
              <a:t> = XX or XY (23</a:t>
            </a:r>
            <a:r>
              <a:rPr lang="en-US" altLang="en-US" sz="3200" baseline="30000" dirty="0" smtClean="0"/>
              <a:t>rd</a:t>
            </a:r>
            <a:r>
              <a:rPr lang="en-US" altLang="en-US" sz="3200" dirty="0" smtClean="0"/>
              <a:t> pair for humans) determines the sex of the offspring</a:t>
            </a:r>
          </a:p>
          <a:p>
            <a:endParaRPr lang="en-US" altLang="en-US" dirty="0" smtClean="0"/>
          </a:p>
        </p:txBody>
      </p:sp>
    </p:spTree>
    <p:extLst>
      <p:ext uri="{BB962C8B-B14F-4D97-AF65-F5344CB8AC3E}">
        <p14:creationId xmlns:p14="http://schemas.microsoft.com/office/powerpoint/2010/main" val="2999023834"/>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47678"/>
            <a:ext cx="8077200" cy="2862322"/>
          </a:xfrm>
          <a:prstGeom prst="rect">
            <a:avLst/>
          </a:prstGeom>
        </p:spPr>
        <p:txBody>
          <a:bodyPr wrap="square">
            <a:spAutoFit/>
          </a:bodyPr>
          <a:lstStyle/>
          <a:p>
            <a:r>
              <a:rPr lang="en-US" dirty="0"/>
              <a:t>The first 22 pairs of homologous chromosomes are called autosomes or autosomal chromosomes.</a:t>
            </a:r>
          </a:p>
          <a:p>
            <a:endParaRPr lang="en-US" dirty="0"/>
          </a:p>
          <a:p>
            <a:r>
              <a:rPr lang="en-US" dirty="0"/>
              <a:t>The 23rd pair of chromosomes determines the sex of the individual and are called sex chromosomes</a:t>
            </a:r>
            <a:r>
              <a:rPr lang="en-US" dirty="0" smtClean="0"/>
              <a:t>.</a:t>
            </a:r>
          </a:p>
          <a:p>
            <a:r>
              <a:rPr lang="en-US" dirty="0"/>
              <a:t>The sex chromosomes of a female are XX.</a:t>
            </a:r>
          </a:p>
          <a:p>
            <a:r>
              <a:rPr lang="en-US" dirty="0"/>
              <a:t>The sex chromosomes of a male are </a:t>
            </a:r>
            <a:r>
              <a:rPr lang="en-US" dirty="0" smtClean="0"/>
              <a:t>XY</a:t>
            </a:r>
          </a:p>
          <a:p>
            <a:endParaRPr lang="en-US" dirty="0"/>
          </a:p>
          <a:p>
            <a:endParaRPr lang="en-US" dirty="0" smtClean="0"/>
          </a:p>
          <a:p>
            <a:endParaRPr lang="en-US" dirty="0"/>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10000"/>
            <a:ext cx="6626225"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818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305800" cy="5078313"/>
          </a:xfrm>
          <a:prstGeom prst="rect">
            <a:avLst/>
          </a:prstGeom>
        </p:spPr>
        <p:txBody>
          <a:bodyPr wrap="square">
            <a:spAutoFit/>
          </a:bodyPr>
          <a:lstStyle/>
          <a:p>
            <a:pPr algn="just"/>
            <a:endParaRPr lang="en-US" dirty="0" smtClean="0">
              <a:solidFill>
                <a:prstClr val="black"/>
              </a:solidFill>
            </a:endParaRPr>
          </a:p>
          <a:p>
            <a:pPr algn="just"/>
            <a:r>
              <a:rPr lang="en-US" dirty="0" smtClean="0">
                <a:solidFill>
                  <a:prstClr val="black"/>
                </a:solidFill>
              </a:rPr>
              <a:t>In </a:t>
            </a:r>
            <a:r>
              <a:rPr lang="en-US" dirty="0">
                <a:solidFill>
                  <a:prstClr val="black"/>
                </a:solidFill>
              </a:rPr>
              <a:t>most eukaryotic cells, there are two sets of chromosomes. The presence of two sets is a consequence of sexual reproduction: one set is inherited from the male parent and the other from the female parent. Each chromosome in one set has a corresponding chromosome in the other set, together constituting a </a:t>
            </a:r>
            <a:r>
              <a:rPr lang="en-US" b="1" dirty="0">
                <a:solidFill>
                  <a:prstClr val="black"/>
                </a:solidFill>
              </a:rPr>
              <a:t>homologous pair </a:t>
            </a:r>
            <a:r>
              <a:rPr lang="en-US" dirty="0" smtClean="0">
                <a:solidFill>
                  <a:prstClr val="black"/>
                </a:solidFill>
              </a:rPr>
              <a:t>. </a:t>
            </a:r>
            <a:r>
              <a:rPr lang="en-US" dirty="0">
                <a:solidFill>
                  <a:prstClr val="black"/>
                </a:solidFill>
              </a:rPr>
              <a:t>Human cells, for example, have 46 chromosomes, constituting 23 homologous pairs. The two chromosomes of a homologous pair are usually alike in structure and size, and each carries genetic information for the same set of hereditary characteristics. (The sex chromosomes are an exception </a:t>
            </a:r>
            <a:r>
              <a:rPr lang="en-US" dirty="0" smtClean="0">
                <a:solidFill>
                  <a:prstClr val="black"/>
                </a:solidFill>
              </a:rPr>
              <a:t>) For </a:t>
            </a:r>
            <a:r>
              <a:rPr lang="en-US" dirty="0">
                <a:solidFill>
                  <a:prstClr val="black"/>
                </a:solidFill>
              </a:rPr>
              <a:t>example, if a gene on a particular chromosome encodes a characteristic such as hair color, another copy of the gene (each copy is called an allele) at the same position on that chromosome’s homolog also encodes hair color. However, these two alleles need not be identical: one might encode brown hair and the other might encode blond hair. Thus, most cells carry two sets of genetic information; these cells are </a:t>
            </a:r>
            <a:r>
              <a:rPr lang="en-US" b="1" dirty="0">
                <a:solidFill>
                  <a:prstClr val="black"/>
                </a:solidFill>
              </a:rPr>
              <a:t>diploid</a:t>
            </a:r>
            <a:r>
              <a:rPr lang="en-US" dirty="0">
                <a:solidFill>
                  <a:prstClr val="black"/>
                </a:solidFill>
              </a:rPr>
              <a:t>. But not all eukaryotic cells are diploid: reproductive cells (such as eggs, sperm, and spores) and even </a:t>
            </a:r>
            <a:r>
              <a:rPr lang="en-US" dirty="0" err="1">
                <a:solidFill>
                  <a:prstClr val="black"/>
                </a:solidFill>
              </a:rPr>
              <a:t>nonreproductive</a:t>
            </a:r>
            <a:r>
              <a:rPr lang="en-US" dirty="0">
                <a:solidFill>
                  <a:prstClr val="black"/>
                </a:solidFill>
              </a:rPr>
              <a:t> cells of some organisms may contain a single set of chromosomes. Cells with a single set of chromosomes are </a:t>
            </a:r>
            <a:r>
              <a:rPr lang="en-US" b="1" dirty="0">
                <a:solidFill>
                  <a:prstClr val="black"/>
                </a:solidFill>
              </a:rPr>
              <a:t>haploid. </a:t>
            </a:r>
            <a:r>
              <a:rPr lang="en-US" dirty="0">
                <a:solidFill>
                  <a:prstClr val="black"/>
                </a:solidFill>
              </a:rPr>
              <a:t>A haploid cell has only one copy of each gene</a:t>
            </a:r>
          </a:p>
        </p:txBody>
      </p:sp>
    </p:spTree>
    <p:extLst>
      <p:ext uri="{BB962C8B-B14F-4D97-AF65-F5344CB8AC3E}">
        <p14:creationId xmlns:p14="http://schemas.microsoft.com/office/powerpoint/2010/main" val="790802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fontAlgn="auto" hangingPunct="1">
              <a:spcAft>
                <a:spcPts val="0"/>
              </a:spcAft>
              <a:defRPr/>
            </a:pPr>
            <a:r>
              <a:rPr lang="en-US" altLang="en-US" smtClean="0"/>
              <a:t>Homologous Chromosomes</a:t>
            </a:r>
          </a:p>
        </p:txBody>
      </p:sp>
      <p:pic>
        <p:nvPicPr>
          <p:cNvPr id="9218" name="Picture 2" descr="http://cv-mrsdabbs.wikispaces.com/file/view/homologous_chromosomes.gif/199779844/homologous_chromosom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09800"/>
            <a:ext cx="72374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6200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92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286000"/>
            <a:ext cx="7772400" cy="1143000"/>
          </a:xfrm>
        </p:spPr>
        <p:txBody>
          <a:bodyPr/>
          <a:lstStyle/>
          <a:p>
            <a:pPr eaLnBrk="1" hangingPunct="1"/>
            <a:r>
              <a:rPr lang="en-US" altLang="en-US" sz="5400" smtClean="0">
                <a:solidFill>
                  <a:srgbClr val="C00000"/>
                </a:solidFill>
              </a:rPr>
              <a:t>Mitosis and Meiosis</a:t>
            </a:r>
            <a:endParaRPr lang="en-US" altLang="en-US" smtClean="0">
              <a:solidFill>
                <a:srgbClr val="C00000"/>
              </a:solidFill>
            </a:endParaRPr>
          </a:p>
        </p:txBody>
      </p:sp>
      <p:sp>
        <p:nvSpPr>
          <p:cNvPr id="5123" name="Rectangle 3"/>
          <p:cNvSpPr>
            <a:spLocks noGrp="1" noChangeArrowheads="1"/>
          </p:cNvSpPr>
          <p:nvPr>
            <p:ph type="subTitle" idx="1"/>
          </p:nvPr>
        </p:nvSpPr>
        <p:spPr/>
        <p:txBody>
          <a:bodyPr/>
          <a:lstStyle/>
          <a:p>
            <a:pPr eaLnBrk="1" hangingPunct="1"/>
            <a:r>
              <a:rPr lang="en-US" altLang="en-US" sz="4400" smtClean="0">
                <a:solidFill>
                  <a:srgbClr val="C00000"/>
                </a:solidFill>
              </a:rPr>
              <a:t>Cell Division</a:t>
            </a:r>
          </a:p>
        </p:txBody>
      </p:sp>
      <p:pic>
        <p:nvPicPr>
          <p:cNvPr id="512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2819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343400"/>
            <a:ext cx="2971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281940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0"/>
            <a:ext cx="3505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8161960"/>
      </p:ext>
    </p:extLst>
  </p:cSld>
  <p:clrMapOvr>
    <a:masterClrMapping/>
  </p:clrMapOvr>
  <p:transition>
    <p:checke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8077200" cy="4093428"/>
          </a:xfrm>
          <a:prstGeom prst="rect">
            <a:avLst/>
          </a:prstGeom>
        </p:spPr>
        <p:txBody>
          <a:bodyPr wrap="square">
            <a:spAutoFit/>
          </a:bodyPr>
          <a:lstStyle/>
          <a:p>
            <a:pPr algn="just"/>
            <a:r>
              <a:rPr lang="en-US" sz="2000" dirty="0">
                <a:solidFill>
                  <a:prstClr val="black"/>
                </a:solidFill>
              </a:rPr>
              <a:t>Chromosomes separate through the processes of mitosis and meiosis. The processes of mitosis and meiosis ensure that a complete set of an organism’s chromosomes exists in each cell resulting from cell division. Mitosis is the separation of chromosomes in the division of somatic (</a:t>
            </a:r>
            <a:r>
              <a:rPr lang="en-US" sz="2000" dirty="0" err="1">
                <a:solidFill>
                  <a:prstClr val="black"/>
                </a:solidFill>
              </a:rPr>
              <a:t>nonsex</a:t>
            </a:r>
            <a:r>
              <a:rPr lang="en-US" sz="2000" dirty="0">
                <a:solidFill>
                  <a:prstClr val="black"/>
                </a:solidFill>
              </a:rPr>
              <a:t>) cells. Meiosis is the pairing and separation of chromosomes in the division of sex cells to produce gametes (reproductive cells). </a:t>
            </a:r>
            <a:endParaRPr lang="en-US" sz="2000" dirty="0" smtClean="0">
              <a:solidFill>
                <a:prstClr val="black"/>
              </a:solidFill>
            </a:endParaRPr>
          </a:p>
          <a:p>
            <a:pPr algn="just"/>
            <a:endParaRPr lang="en-US" sz="2000" dirty="0">
              <a:solidFill>
                <a:prstClr val="black"/>
              </a:solidFill>
            </a:endParaRPr>
          </a:p>
          <a:p>
            <a:pPr algn="just"/>
            <a:r>
              <a:rPr lang="en-US" sz="2000" dirty="0">
                <a:solidFill>
                  <a:prstClr val="black"/>
                </a:solidFill>
              </a:rPr>
              <a:t>Origins of replication are the sites where DNA synthesis begins; they are not easily observed by microscopy. </a:t>
            </a:r>
            <a:r>
              <a:rPr lang="en-US" sz="2000" dirty="0" smtClean="0">
                <a:solidFill>
                  <a:prstClr val="black"/>
                </a:solidFill>
              </a:rPr>
              <a:t>In </a:t>
            </a:r>
            <a:r>
              <a:rPr lang="en-US" sz="2000" dirty="0">
                <a:solidFill>
                  <a:prstClr val="black"/>
                </a:solidFill>
              </a:rPr>
              <a:t>preparation for cell division, each chromosome replicates, making a copy of itself, as already mentioned. These two initially identical copies, called sister chromatids, are held together at the centromere </a:t>
            </a:r>
            <a:r>
              <a:rPr lang="en-US" sz="2000" dirty="0" smtClean="0">
                <a:solidFill>
                  <a:prstClr val="black"/>
                </a:solidFill>
              </a:rPr>
              <a:t>. </a:t>
            </a:r>
            <a:r>
              <a:rPr lang="en-US" sz="2000" dirty="0">
                <a:solidFill>
                  <a:prstClr val="black"/>
                </a:solidFill>
              </a:rPr>
              <a:t>Each sister chromatid consists of a single molecule of DNA</a:t>
            </a:r>
          </a:p>
        </p:txBody>
      </p:sp>
    </p:spTree>
    <p:extLst>
      <p:ext uri="{BB962C8B-B14F-4D97-AF65-F5344CB8AC3E}">
        <p14:creationId xmlns:p14="http://schemas.microsoft.com/office/powerpoint/2010/main" val="617517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7315200" cy="5601533"/>
          </a:xfrm>
          <a:prstGeom prst="rect">
            <a:avLst/>
          </a:prstGeom>
        </p:spPr>
        <p:txBody>
          <a:bodyPr wrap="square">
            <a:spAutoFit/>
          </a:bodyPr>
          <a:lstStyle/>
          <a:p>
            <a:pPr algn="just"/>
            <a:r>
              <a:rPr lang="en-US" sz="2000" dirty="0" smtClean="0"/>
              <a:t>The cell cycle and mitosis </a:t>
            </a:r>
          </a:p>
          <a:p>
            <a:pPr algn="just"/>
            <a:r>
              <a:rPr lang="en-US" sz="2000" dirty="0" smtClean="0"/>
              <a:t>The </a:t>
            </a:r>
            <a:r>
              <a:rPr lang="en-US" sz="2000" dirty="0"/>
              <a:t>cell cycle is the life story of a cell, the stages through which it passes from one division to the next </a:t>
            </a:r>
            <a:r>
              <a:rPr lang="en-US" sz="2000" dirty="0" smtClean="0"/>
              <a:t>. </a:t>
            </a:r>
            <a:r>
              <a:rPr lang="en-US" sz="2000" dirty="0"/>
              <a:t>This process is critical to genetics because, through the cell cycle, the genetic instructions for all characteristics are passed from parent to daughter cells. A new cycle begins after a cell has divided and produced two new cells</a:t>
            </a:r>
            <a:r>
              <a:rPr lang="en-US" sz="2000" dirty="0" smtClean="0"/>
              <a:t>.</a:t>
            </a:r>
          </a:p>
          <a:p>
            <a:pPr lvl="0" algn="just"/>
            <a:endParaRPr lang="en-US" sz="2000" dirty="0" smtClean="0">
              <a:solidFill>
                <a:prstClr val="black"/>
              </a:solidFill>
            </a:endParaRPr>
          </a:p>
          <a:p>
            <a:pPr lvl="0" algn="just"/>
            <a:endParaRPr lang="en-US" sz="2000" dirty="0">
              <a:solidFill>
                <a:prstClr val="black"/>
              </a:solidFill>
            </a:endParaRPr>
          </a:p>
          <a:p>
            <a:pPr lvl="0" algn="just"/>
            <a:r>
              <a:rPr lang="en-US" sz="2000" dirty="0" smtClean="0">
                <a:solidFill>
                  <a:prstClr val="black"/>
                </a:solidFill>
              </a:rPr>
              <a:t>The </a:t>
            </a:r>
            <a:r>
              <a:rPr lang="en-US" sz="2000" dirty="0">
                <a:solidFill>
                  <a:prstClr val="black"/>
                </a:solidFill>
              </a:rPr>
              <a:t>cell cycle consists of two major phases. The first is interphase, the period between cell divisions, in which the cell grows, develops, and functions. In interphase, critical events necessary for cell division also take place. The second major phase is the M phase (mitotic phase), the period of active cell division. The M phase includes mitosis, the process of nuclear division, and cytokinesis, or cytoplasmic division. Let’s take a closer look at the details of interphase and the M phase.</a:t>
            </a:r>
          </a:p>
          <a:p>
            <a:endParaRPr lang="en-US" dirty="0"/>
          </a:p>
        </p:txBody>
      </p:sp>
    </p:spTree>
    <p:extLst>
      <p:ext uri="{BB962C8B-B14F-4D97-AF65-F5344CB8AC3E}">
        <p14:creationId xmlns:p14="http://schemas.microsoft.com/office/powerpoint/2010/main" val="2735583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5638800"/>
            <a:ext cx="4572000" cy="369332"/>
          </a:xfrm>
          <a:prstGeom prst="rect">
            <a:avLst/>
          </a:prstGeom>
        </p:spPr>
        <p:txBody>
          <a:bodyPr>
            <a:spAutoFit/>
          </a:bodyPr>
          <a:lstStyle/>
          <a:p>
            <a:r>
              <a:rPr lang="en-US" dirty="0" smtClean="0"/>
              <a:t>Figure : stage of cell cycle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4322618" cy="411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914400"/>
            <a:ext cx="3926940" cy="411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7835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82176"/>
            <a:ext cx="8229600" cy="5293757"/>
          </a:xfrm>
          <a:prstGeom prst="rect">
            <a:avLst/>
          </a:prstGeom>
        </p:spPr>
        <p:txBody>
          <a:bodyPr wrap="square">
            <a:spAutoFit/>
          </a:bodyPr>
          <a:lstStyle/>
          <a:p>
            <a:pPr algn="just"/>
            <a:r>
              <a:rPr lang="en-US" sz="2000" dirty="0"/>
              <a:t>Interphase </a:t>
            </a:r>
            <a:r>
              <a:rPr lang="en-US" sz="2000" dirty="0" err="1"/>
              <a:t>Interphase</a:t>
            </a:r>
            <a:r>
              <a:rPr lang="en-US" sz="2000" dirty="0"/>
              <a:t> is the extended period of growth and development between cell divisions. Although little activity can be observed with a light microscope, the cell is quite busy: DNA is being synthesized, RNA and proteins are being produced, and hundreds of biochemical reactions necessary for cellular functions are taking place. interphase is divided into three </a:t>
            </a:r>
            <a:r>
              <a:rPr lang="en-US" sz="2000" dirty="0" err="1"/>
              <a:t>subphases</a:t>
            </a:r>
            <a:r>
              <a:rPr lang="en-US" sz="2000" dirty="0"/>
              <a:t>: G1, S, and G2 </a:t>
            </a:r>
            <a:endParaRPr lang="en-US" sz="2000" dirty="0" smtClean="0"/>
          </a:p>
          <a:p>
            <a:pPr algn="just"/>
            <a:endParaRPr lang="en-US" sz="2000" dirty="0"/>
          </a:p>
          <a:p>
            <a:pPr lvl="0" algn="just"/>
            <a:r>
              <a:rPr lang="en-US" sz="2000" dirty="0">
                <a:solidFill>
                  <a:prstClr val="black"/>
                </a:solidFill>
              </a:rPr>
              <a:t>M phase The M phase is the part of the cell cycle in which the copies of the cell’s chromosomes (sister chromatids) separate and the cell undergoes division. The separation of sister chromatids in the M phase is a critical process that results in a complete set of genetic information for each of the resulting cells. Biologists usually divide the M phase into six stages: the five stages of mitosis (prophase, </a:t>
            </a:r>
            <a:r>
              <a:rPr lang="en-US" sz="2000" dirty="0" err="1">
                <a:solidFill>
                  <a:prstClr val="black"/>
                </a:solidFill>
              </a:rPr>
              <a:t>prometaphase</a:t>
            </a:r>
            <a:r>
              <a:rPr lang="en-US" sz="2000" dirty="0">
                <a:solidFill>
                  <a:prstClr val="black"/>
                </a:solidFill>
              </a:rPr>
              <a:t>, metaphase, anaphase, and telophase), illustrated in Figure 2.10, and cytokinesis. It’s important to keep in mind that the M phase is a continuous process, and its separation into these six stages is somewhat arbitrary. </a:t>
            </a:r>
          </a:p>
          <a:p>
            <a:endParaRPr lang="en-US" dirty="0"/>
          </a:p>
        </p:txBody>
      </p:sp>
    </p:spTree>
    <p:extLst>
      <p:ext uri="{BB962C8B-B14F-4D97-AF65-F5344CB8AC3E}">
        <p14:creationId xmlns:p14="http://schemas.microsoft.com/office/powerpoint/2010/main" val="941631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0"/>
            <a:ext cx="8153400" cy="5355312"/>
          </a:xfrm>
          <a:prstGeom prst="rect">
            <a:avLst/>
          </a:prstGeom>
        </p:spPr>
        <p:txBody>
          <a:bodyPr wrap="square">
            <a:spAutoFit/>
          </a:bodyPr>
          <a:lstStyle/>
          <a:p>
            <a:pPr algn="just"/>
            <a:r>
              <a:rPr lang="en-US" dirty="0"/>
              <a:t>Prophase. As a cell enters prophase, the chromosomes become visible under a light microscope. Because the chromosome was duplicated in the preceding S phase, each chromosome possesses two chromatids attached at the centromere. The mitotic spindle, an organized array of microtubules that move the chromosomes in mitosis, forms. In animal cells, the spindle grows out from a pair of centrosomes that migrate to opposite sides of the cell. Within each centrosome is a special organelle, the centriole, which also is composed of microtubules. Some plant cells do not have centrosomes or centrioles, but they do have mitotic spindles. </a:t>
            </a:r>
            <a:endParaRPr lang="en-US" dirty="0" smtClean="0"/>
          </a:p>
          <a:p>
            <a:pPr algn="just"/>
            <a:r>
              <a:rPr lang="en-US" dirty="0" err="1" smtClean="0"/>
              <a:t>Prometaphase</a:t>
            </a:r>
            <a:r>
              <a:rPr lang="en-US" dirty="0"/>
              <a:t>. Disintegration of the nuclear membrane marks the start of </a:t>
            </a:r>
            <a:r>
              <a:rPr lang="en-US" dirty="0" err="1"/>
              <a:t>prometaphase</a:t>
            </a:r>
            <a:r>
              <a:rPr lang="en-US" dirty="0"/>
              <a:t>. Spindle microtubules, which until now have been outside the nucleus, enter the nuclear region. The ends of certain microtubules make contact with the chromosomes. For each chromosome, a microtubule from one of the centrosomes anchors to the kinetochore of one of the sister chromatids; a microtubule from the opposite centrosome then attaches to the other sister chromatid, and so the chromosome is anchored to both of the centrosomes. The microtubules lengthen and shorten, pushing and pulling the chromosomes about. Some microtubules extend from each centrosome toward the center of the spindle but do not attach to a chromosome. </a:t>
            </a:r>
          </a:p>
        </p:txBody>
      </p:sp>
    </p:spTree>
    <p:extLst>
      <p:ext uri="{BB962C8B-B14F-4D97-AF65-F5344CB8AC3E}">
        <p14:creationId xmlns:p14="http://schemas.microsoft.com/office/powerpoint/2010/main" val="2254136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6418" y="451775"/>
            <a:ext cx="8402782" cy="4724370"/>
          </a:xfrm>
          <a:prstGeom prst="rect">
            <a:avLst/>
          </a:prstGeom>
        </p:spPr>
        <p:txBody>
          <a:bodyPr wrap="square">
            <a:spAutoFit/>
          </a:bodyPr>
          <a:lstStyle/>
          <a:p>
            <a:pPr algn="just">
              <a:lnSpc>
                <a:spcPct val="115000"/>
              </a:lnSpc>
              <a:spcAft>
                <a:spcPts val="1000"/>
              </a:spcAft>
            </a:pPr>
            <a:r>
              <a:rPr lang="en-US" sz="2000" b="1" dirty="0" smtClean="0">
                <a:latin typeface="Calibri"/>
                <a:ea typeface="Calibri"/>
                <a:cs typeface="Arial"/>
              </a:rPr>
              <a:t>Genetic define </a:t>
            </a:r>
          </a:p>
          <a:p>
            <a:pPr algn="just">
              <a:lnSpc>
                <a:spcPct val="115000"/>
              </a:lnSpc>
              <a:spcAft>
                <a:spcPts val="1000"/>
              </a:spcAft>
            </a:pPr>
            <a:r>
              <a:rPr lang="en-US" b="1" dirty="0">
                <a:latin typeface="Calibri"/>
                <a:ea typeface="Calibri"/>
                <a:cs typeface="Arial"/>
              </a:rPr>
              <a:t> </a:t>
            </a:r>
            <a:r>
              <a:rPr lang="en-US" sz="2000" dirty="0">
                <a:latin typeface="Calibri"/>
                <a:ea typeface="Calibri"/>
                <a:cs typeface="Arial"/>
              </a:rPr>
              <a:t>Genetics is a branch of biology concerned with the study of genes, genetic variation, and heredity in organisms</a:t>
            </a:r>
            <a:endParaRPr lang="en-US" sz="2000" dirty="0" smtClean="0">
              <a:latin typeface="Calibri"/>
              <a:ea typeface="Calibri"/>
              <a:cs typeface="Arial"/>
            </a:endParaRPr>
          </a:p>
          <a:p>
            <a:pPr algn="just">
              <a:lnSpc>
                <a:spcPct val="115000"/>
              </a:lnSpc>
              <a:spcAft>
                <a:spcPts val="1000"/>
              </a:spcAft>
            </a:pPr>
            <a:r>
              <a:rPr lang="en-US" sz="2000" dirty="0" smtClean="0">
                <a:latin typeface="Calibri"/>
                <a:ea typeface="Calibri"/>
                <a:cs typeface="Arial"/>
              </a:rPr>
              <a:t>The </a:t>
            </a:r>
            <a:r>
              <a:rPr lang="en-US" sz="2000" dirty="0">
                <a:latin typeface="Calibri"/>
                <a:ea typeface="Calibri"/>
                <a:cs typeface="Arial"/>
              </a:rPr>
              <a:t>process of transmission of characters from one generation to next, either by gametes–sperms and ova–in sexual reproduction or by the asexual reproductive bodies in asexual reproduction, is called inheritance or </a:t>
            </a:r>
            <a:r>
              <a:rPr lang="en-US" sz="2000" dirty="0" smtClean="0">
                <a:latin typeface="Calibri"/>
                <a:ea typeface="Calibri"/>
                <a:cs typeface="Arial"/>
              </a:rPr>
              <a:t>heredity. It  </a:t>
            </a:r>
            <a:r>
              <a:rPr lang="en-US" sz="2000" dirty="0">
                <a:latin typeface="Calibri"/>
                <a:ea typeface="Calibri"/>
                <a:cs typeface="Arial"/>
              </a:rPr>
              <a:t>is the cause of similarities between individuals. This is the reason that brothers and sisters with the same parents resemble each other and with their </a:t>
            </a:r>
            <a:r>
              <a:rPr lang="en-US" sz="2000" dirty="0" smtClean="0">
                <a:latin typeface="Calibri"/>
                <a:ea typeface="Calibri"/>
                <a:cs typeface="Arial"/>
              </a:rPr>
              <a:t>parents. </a:t>
            </a:r>
          </a:p>
          <a:p>
            <a:pPr algn="just">
              <a:lnSpc>
                <a:spcPct val="115000"/>
              </a:lnSpc>
              <a:spcAft>
                <a:spcPts val="1000"/>
              </a:spcAft>
            </a:pPr>
            <a:r>
              <a:rPr lang="en-US" sz="2000" dirty="0" smtClean="0">
                <a:latin typeface="Calibri"/>
                <a:ea typeface="Calibri"/>
                <a:cs typeface="Arial"/>
              </a:rPr>
              <a:t>While the Variation </a:t>
            </a:r>
            <a:r>
              <a:rPr lang="en-US" sz="2000" dirty="0">
                <a:latin typeface="Calibri"/>
                <a:ea typeface="Calibri"/>
                <a:cs typeface="Arial"/>
              </a:rPr>
              <a:t>is the cause of differences who do resemble each other are still unique individuals. Thus, we have no trouble in recognizing the differences between sisters, for example, and even ‘identical’ twins are recognized as distinctive individuals by their parents and close friends. </a:t>
            </a:r>
            <a:endParaRPr lang="en-US" sz="2000" dirty="0"/>
          </a:p>
        </p:txBody>
      </p:sp>
    </p:spTree>
    <p:extLst>
      <p:ext uri="{BB962C8B-B14F-4D97-AF65-F5344CB8AC3E}">
        <p14:creationId xmlns:p14="http://schemas.microsoft.com/office/powerpoint/2010/main" val="3062316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364" y="228600"/>
            <a:ext cx="8153400" cy="5909310"/>
          </a:xfrm>
          <a:prstGeom prst="rect">
            <a:avLst/>
          </a:prstGeom>
        </p:spPr>
        <p:txBody>
          <a:bodyPr wrap="square">
            <a:spAutoFit/>
          </a:bodyPr>
          <a:lstStyle/>
          <a:p>
            <a:pPr lvl="0" algn="just"/>
            <a:r>
              <a:rPr lang="en-US" dirty="0">
                <a:solidFill>
                  <a:prstClr val="black"/>
                </a:solidFill>
              </a:rPr>
              <a:t>Metaphase. During metaphase, the chromosomes become arranged in a single plane, the metaphase plate, between the two centrosomes. The centrosomes, now at opposite ends of the cell with microtubules radiating outward and meeting in the middle of the cell, center at the spindle poles. A spindle-assembly checkpoint ensures that each chromosome is aligned on the metaphase plate and attached to spindle fibers from opposite poles. The passage of a cell through the spindle-assembly checkpoint depends on tension generated at the kinetochore as the two conjoined chromatids are pulled in opposite directions by the spindle fibers. This tension is required for the cell to pass through the spindle-assembly checkpoint. If a microtubule attaches to one chromatid but not to the other, no tension is generated and the cell is unable to progress to the next stage of the cell cycle. The spindle-assembly checkpoint is able to detect even a single pair of chromosomes that are not properly attached to microtubules. The importance of this checkpoint is illustrated by cells that are defective in their spindle-assembly checkpoint; these cells often end up with abnormal numbers of chromosomes. Anaphase. After the spindle-assembly checkpoint has been passed, the connection between sister chromatids breaks down and the sister chromatids separate. This chromatid separation marks the beginning of anaphase, during which the chromosomes move toward opposite spindle poles. The microtubules that connect the chromosomes to the spindle poles are composed of subunits of a protein </a:t>
            </a:r>
          </a:p>
        </p:txBody>
      </p:sp>
    </p:spTree>
    <p:extLst>
      <p:ext uri="{BB962C8B-B14F-4D97-AF65-F5344CB8AC3E}">
        <p14:creationId xmlns:p14="http://schemas.microsoft.com/office/powerpoint/2010/main" val="1181679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12845"/>
            <a:ext cx="8001000" cy="4093428"/>
          </a:xfrm>
          <a:prstGeom prst="rect">
            <a:avLst/>
          </a:prstGeom>
        </p:spPr>
        <p:txBody>
          <a:bodyPr wrap="square">
            <a:spAutoFit/>
          </a:bodyPr>
          <a:lstStyle/>
          <a:p>
            <a:pPr algn="just"/>
            <a:r>
              <a:rPr lang="en-US" sz="2000" dirty="0"/>
              <a:t>called tubulin .</a:t>
            </a:r>
            <a:r>
              <a:rPr lang="en-US" sz="2000" dirty="0" smtClean="0"/>
              <a:t> </a:t>
            </a:r>
            <a:r>
              <a:rPr lang="en-US" sz="2000" dirty="0"/>
              <a:t>Chromosome movement is due to the disassembly of tubulin molecules at both the kinetochore end (called the end) and the spindle end (called the end) of the spindle fiber. Special proteins called molecular motors disassemble tubulin molecules from the spindle and generate forces that pull the chromosome toward the spindle pole. Telophase. After the chromatids have separated, each is considered a separate chromosome. Telophase is marked by the arrival of the chromosomes at the spindle poles. The nuclear membrane re-forms around each set of chromosomes, producing two separate nuclei within the cell. The chromosomes relax and lengthen, once again disappearing from view. In many cells, division of the cytoplasm (cytokinesis) is simultaneous with telophase. The major features of the cell cycle are summarized </a:t>
            </a:r>
            <a:r>
              <a:rPr lang="en-US" sz="2000" dirty="0" smtClean="0"/>
              <a:t>in following figure  </a:t>
            </a:r>
            <a:endParaRPr lang="en-US" sz="2000" dirty="0"/>
          </a:p>
        </p:txBody>
      </p:sp>
    </p:spTree>
    <p:extLst>
      <p:ext uri="{BB962C8B-B14F-4D97-AF65-F5344CB8AC3E}">
        <p14:creationId xmlns:p14="http://schemas.microsoft.com/office/powerpoint/2010/main" val="518563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318655"/>
            <a:ext cx="7315200" cy="1200329"/>
          </a:xfrm>
          <a:prstGeom prst="rect">
            <a:avLst/>
          </a:prstGeom>
        </p:spPr>
        <p:txBody>
          <a:bodyPr wrap="square">
            <a:spAutoFit/>
          </a:bodyPr>
          <a:lstStyle/>
          <a:p>
            <a:r>
              <a:rPr lang="en-US" dirty="0"/>
              <a:t>Table :</a:t>
            </a:r>
            <a:r>
              <a:rPr lang="en-US" dirty="0" smtClean="0"/>
              <a:t>Features </a:t>
            </a:r>
            <a:r>
              <a:rPr lang="en-US" dirty="0"/>
              <a:t>of the cell cycle Stage Major Features </a:t>
            </a:r>
            <a:endParaRPr lang="en-US" dirty="0" smtClean="0"/>
          </a:p>
          <a:p>
            <a:endParaRPr lang="en-US" dirty="0"/>
          </a:p>
          <a:p>
            <a:endParaRPr lang="en-US" dirty="0" smtClean="0"/>
          </a:p>
          <a:p>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4126236809"/>
              </p:ext>
            </p:extLst>
          </p:nvPr>
        </p:nvGraphicFramePr>
        <p:xfrm>
          <a:off x="1295400" y="904964"/>
          <a:ext cx="6096000" cy="52273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sz="1100" dirty="0" smtClean="0"/>
                        <a:t>Stage</a:t>
                      </a:r>
                      <a:endParaRPr lang="en-US" sz="1100" dirty="0"/>
                    </a:p>
                  </a:txBody>
                  <a:tcPr/>
                </a:tc>
                <a:tc>
                  <a:txBody>
                    <a:bodyPr/>
                    <a:lstStyle/>
                    <a:p>
                      <a:r>
                        <a:rPr lang="en-US" sz="1100" dirty="0" smtClean="0"/>
                        <a:t>Major Features</a:t>
                      </a:r>
                    </a:p>
                    <a:p>
                      <a:endParaRPr lang="en-US" sz="1100" dirty="0"/>
                    </a:p>
                  </a:txBody>
                  <a:tcPr/>
                </a:tc>
              </a:tr>
              <a:tr h="370840">
                <a:tc>
                  <a:txBody>
                    <a:bodyPr/>
                    <a:lstStyle/>
                    <a:p>
                      <a:r>
                        <a:rPr lang="en-US" sz="1100" dirty="0" smtClean="0"/>
                        <a:t>G0 phase Stable, </a:t>
                      </a:r>
                      <a:endParaRPr lang="en-US" sz="1100" dirty="0"/>
                    </a:p>
                  </a:txBody>
                  <a:tcPr/>
                </a:tc>
                <a:tc>
                  <a:txBody>
                    <a:bodyPr/>
                    <a:lstStyle/>
                    <a:p>
                      <a:r>
                        <a:rPr lang="en-US" sz="1100" dirty="0" smtClean="0"/>
                        <a:t>Non dividing period of variable length.</a:t>
                      </a:r>
                    </a:p>
                    <a:p>
                      <a:endParaRPr lang="en-US" sz="1100" dirty="0"/>
                    </a:p>
                  </a:txBody>
                  <a:tcPr/>
                </a:tc>
              </a:tr>
              <a:tr h="370840">
                <a:tc>
                  <a:txBody>
                    <a:bodyPr/>
                    <a:lstStyle/>
                    <a:p>
                      <a:r>
                        <a:rPr lang="en-US" sz="1100" dirty="0" smtClean="0"/>
                        <a:t>Interphase</a:t>
                      </a:r>
                    </a:p>
                    <a:p>
                      <a:r>
                        <a:rPr lang="en-US" sz="1100" dirty="0" smtClean="0"/>
                        <a:t>G1 phase </a:t>
                      </a:r>
                    </a:p>
                    <a:p>
                      <a:endParaRPr lang="en-US" sz="1100" dirty="0" smtClean="0"/>
                    </a:p>
                    <a:p>
                      <a:r>
                        <a:rPr lang="en-US" sz="1100" dirty="0" smtClean="0"/>
                        <a:t>S phase Synthesis of DNA.</a:t>
                      </a:r>
                    </a:p>
                    <a:p>
                      <a:endParaRPr lang="en-US" sz="1100" dirty="0" smtClean="0"/>
                    </a:p>
                    <a:p>
                      <a:r>
                        <a:rPr lang="en-US" sz="1100" dirty="0" smtClean="0"/>
                        <a:t>G2 phase </a:t>
                      </a:r>
                      <a:endParaRPr lang="en-US" sz="1100" dirty="0"/>
                    </a:p>
                  </a:txBody>
                  <a:tcPr/>
                </a:tc>
                <a:tc>
                  <a:txBody>
                    <a:bodyPr/>
                    <a:lstStyle/>
                    <a:p>
                      <a:endParaRPr lang="en-US" sz="1100" dirty="0" smtClean="0"/>
                    </a:p>
                    <a:p>
                      <a:r>
                        <a:rPr lang="en-US" sz="1100" dirty="0" smtClean="0"/>
                        <a:t>Growth and development of the cell; G1/S checkpoint.</a:t>
                      </a:r>
                    </a:p>
                    <a:p>
                      <a:endParaRPr lang="en-US" sz="1100" dirty="0" smtClean="0"/>
                    </a:p>
                    <a:p>
                      <a:r>
                        <a:rPr lang="en-US" sz="1100" dirty="0" smtClean="0"/>
                        <a:t>Synthesis of DNA.</a:t>
                      </a:r>
                    </a:p>
                    <a:p>
                      <a:endParaRPr lang="en-US" sz="1100" dirty="0" smtClean="0"/>
                    </a:p>
                    <a:p>
                      <a:r>
                        <a:rPr lang="en-US" sz="1100" dirty="0" smtClean="0"/>
                        <a:t> Preparation for division; G2/M checkpoint.</a:t>
                      </a:r>
                      <a:endParaRPr lang="en-US" sz="1100" dirty="0"/>
                    </a:p>
                  </a:txBody>
                  <a:tcPr/>
                </a:tc>
              </a:tr>
              <a:tr h="370840">
                <a:tc>
                  <a:txBody>
                    <a:bodyPr/>
                    <a:lstStyle/>
                    <a:p>
                      <a:r>
                        <a:rPr lang="en-US" sz="1100" dirty="0" smtClean="0"/>
                        <a:t>M phase</a:t>
                      </a:r>
                    </a:p>
                    <a:p>
                      <a:r>
                        <a:rPr lang="en-US" sz="1100" dirty="0" smtClean="0"/>
                        <a:t>Prophase.</a:t>
                      </a:r>
                    </a:p>
                    <a:p>
                      <a:endParaRPr lang="en-US" sz="1100" dirty="0" smtClean="0"/>
                    </a:p>
                    <a:p>
                      <a:r>
                        <a:rPr lang="en-US" sz="1100" dirty="0" err="1" smtClean="0"/>
                        <a:t>Prometaphase</a:t>
                      </a:r>
                      <a:r>
                        <a:rPr lang="en-US" sz="1100" dirty="0" smtClean="0"/>
                        <a:t>                                                                </a:t>
                      </a:r>
                    </a:p>
                    <a:p>
                      <a:endParaRPr lang="en-US" sz="1100" dirty="0" smtClean="0"/>
                    </a:p>
                    <a:p>
                      <a:r>
                        <a:rPr lang="en-US" sz="1100" dirty="0" smtClean="0"/>
                        <a:t>Metaphase  </a:t>
                      </a:r>
                    </a:p>
                    <a:p>
                      <a:r>
                        <a:rPr lang="en-US" sz="1100" dirty="0" smtClean="0"/>
                        <a:t>                                                                    Anaphase.</a:t>
                      </a:r>
                    </a:p>
                    <a:p>
                      <a:endParaRPr lang="en-US" sz="1100" dirty="0" smtClean="0"/>
                    </a:p>
                    <a:p>
                      <a:endParaRPr lang="en-US" sz="1100" dirty="0" smtClean="0"/>
                    </a:p>
                    <a:p>
                      <a:r>
                        <a:rPr lang="en-US" sz="1100" dirty="0" smtClean="0"/>
                        <a:t>Telophase     </a:t>
                      </a:r>
                    </a:p>
                    <a:p>
                      <a:endParaRPr lang="en-US" sz="1100" dirty="0" smtClean="0"/>
                    </a:p>
                    <a:p>
                      <a:endParaRPr lang="en-US" sz="1100" dirty="0" smtClean="0"/>
                    </a:p>
                    <a:p>
                      <a:r>
                        <a:rPr lang="en-US" sz="1100" dirty="0" smtClean="0"/>
                        <a:t>                                                                   Cytokinesis</a:t>
                      </a:r>
                      <a:endParaRPr lang="en-US" sz="1100" dirty="0"/>
                    </a:p>
                  </a:txBody>
                  <a:tcPr/>
                </a:tc>
                <a:tc>
                  <a:txBody>
                    <a:bodyPr/>
                    <a:lstStyle/>
                    <a:p>
                      <a:endParaRPr lang="en-US" sz="1100" dirty="0" smtClean="0"/>
                    </a:p>
                    <a:p>
                      <a:pPr marL="171450" indent="-171450">
                        <a:buFont typeface="Arial" panose="020B0604020202020204" pitchFamily="34" charset="0"/>
                        <a:buChar char="•"/>
                      </a:pPr>
                      <a:r>
                        <a:rPr lang="en-US" sz="1100" dirty="0" smtClean="0"/>
                        <a:t>Chromosomes condense and mitotic spindle    forms</a:t>
                      </a:r>
                    </a:p>
                    <a:p>
                      <a:pPr marL="171450" indent="-171450">
                        <a:buFont typeface="Arial" panose="020B0604020202020204" pitchFamily="34" charset="0"/>
                        <a:buChar char="•"/>
                      </a:pPr>
                      <a:r>
                        <a:rPr lang="en-US" sz="1100" dirty="0" smtClean="0"/>
                        <a:t>Nuclear envelope disintegrates, and spindle microtubules anchor to kinetochores.</a:t>
                      </a:r>
                    </a:p>
                    <a:p>
                      <a:pPr marL="171450" indent="-171450">
                        <a:buFont typeface="Arial" panose="020B0604020202020204" pitchFamily="34" charset="0"/>
                        <a:buChar char="•"/>
                      </a:pPr>
                      <a:r>
                        <a:rPr lang="en-US" sz="1100" dirty="0" smtClean="0"/>
                        <a:t>Chromosomes align on the metaphase plate; spindle-assembly checkpoint.</a:t>
                      </a:r>
                    </a:p>
                    <a:p>
                      <a:pPr marL="171450" indent="-171450">
                        <a:buFont typeface="Arial" panose="020B0604020202020204" pitchFamily="34" charset="0"/>
                        <a:buChar char="•"/>
                      </a:pPr>
                      <a:r>
                        <a:rPr lang="en-US" sz="1100" dirty="0" smtClean="0"/>
                        <a:t>Sister chromatids separate, becoming individual chromosomes that migrate toward spindle poles</a:t>
                      </a:r>
                    </a:p>
                    <a:p>
                      <a:pPr marL="171450" indent="-171450">
                        <a:buFont typeface="Arial" panose="020B0604020202020204" pitchFamily="34" charset="0"/>
                        <a:buChar char="•"/>
                      </a:pPr>
                      <a:r>
                        <a:rPr lang="en-US" sz="1100" dirty="0" smtClean="0"/>
                        <a:t>Chromosomes arrive at spindle poles, the nuclear envelope re-forms, and the condensed</a:t>
                      </a:r>
                      <a:r>
                        <a:rPr lang="en-US" sz="1100" baseline="0" dirty="0" smtClean="0"/>
                        <a:t> </a:t>
                      </a:r>
                      <a:r>
                        <a:rPr lang="en-US" sz="1100" dirty="0" smtClean="0"/>
                        <a:t>chromosomes relax.</a:t>
                      </a:r>
                    </a:p>
                    <a:p>
                      <a:pPr marL="171450" indent="-171450">
                        <a:buFont typeface="Arial" panose="020B0604020202020204" pitchFamily="34" charset="0"/>
                        <a:buChar char="•"/>
                      </a:pPr>
                      <a:endParaRPr lang="en-US" sz="1100" dirty="0" smtClean="0"/>
                    </a:p>
                    <a:p>
                      <a:r>
                        <a:rPr lang="en-US" sz="1100" dirty="0" smtClean="0"/>
                        <a:t>Cytoplasm divides; cell wall forms in plant cells</a:t>
                      </a:r>
                    </a:p>
                    <a:p>
                      <a:endParaRPr lang="en-US" sz="1100" dirty="0" smtClean="0"/>
                    </a:p>
                    <a:p>
                      <a:endParaRPr lang="en-US" sz="1100" dirty="0" smtClean="0"/>
                    </a:p>
                  </a:txBody>
                  <a:tcPr/>
                </a:tc>
              </a:tr>
            </a:tbl>
          </a:graphicData>
        </a:graphic>
      </p:graphicFrame>
    </p:spTree>
    <p:extLst>
      <p:ext uri="{BB962C8B-B14F-4D97-AF65-F5344CB8AC3E}">
        <p14:creationId xmlns:p14="http://schemas.microsoft.com/office/powerpoint/2010/main" val="1827812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6800"/>
            <a:ext cx="7010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31390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7924800" cy="6340197"/>
          </a:xfrm>
          <a:prstGeom prst="rect">
            <a:avLst/>
          </a:prstGeom>
        </p:spPr>
        <p:txBody>
          <a:bodyPr wrap="square">
            <a:spAutoFit/>
          </a:bodyPr>
          <a:lstStyle/>
          <a:p>
            <a:pPr algn="just"/>
            <a:r>
              <a:rPr lang="en-US" sz="2800" b="1" u="sng" smtClean="0"/>
              <a:t>Miosis</a:t>
            </a:r>
            <a:r>
              <a:rPr lang="en-US" sz="2800" b="1" u="sng" dirty="0" smtClean="0"/>
              <a:t> </a:t>
            </a:r>
            <a:endParaRPr lang="en-US" sz="2800" b="1" u="sng" dirty="0" smtClean="0"/>
          </a:p>
          <a:p>
            <a:pPr algn="just"/>
            <a:r>
              <a:rPr lang="en-US" dirty="0" smtClean="0"/>
              <a:t>The </a:t>
            </a:r>
            <a:r>
              <a:rPr lang="en-US" dirty="0"/>
              <a:t>words mitosis and meiosis are sometimes confused. They sound a bit alike, and both refer to chromosome division and cytokinesis. But don’t be deceived. The outcomes of mitosis and meiosis are radically different, and several unique events that have important genetic consequences take place only in meiosis. How does meiosis differ from mitosis? Mitosis consists of a single nuclear division and is usually accompanied by a single cell division. Meiosis, on the other hand, consists of two divisions. After mitosis, chromosome number in newly formed cells is the same as that in the original cell, whereas meiosis causes chromosome number in the newly formed cells to be reduced by half. Finally, mitosis produces genetically identical cells, whereas meiosis produces genetically variable cells. Let’s see how these differences arise. Like mitosis, meiosis is preceded by an interphase stage that includes G1, S, and G2 phases. Meiosis consists of two distinct processes: meiosis I and meiosis II, each of which includes a cell division. The first division, which comes at the end of meiosis I, is termed the reduction division because the number of chromosomes per cell is reduced by half </a:t>
            </a:r>
            <a:r>
              <a:rPr lang="en-US" dirty="0" smtClean="0"/>
              <a:t>.The </a:t>
            </a:r>
            <a:r>
              <a:rPr lang="en-US" dirty="0"/>
              <a:t>second division, which comes at the end of meiosis II, is sometimes termed the </a:t>
            </a:r>
            <a:r>
              <a:rPr lang="en-US" b="1" dirty="0" err="1"/>
              <a:t>equational</a:t>
            </a:r>
            <a:r>
              <a:rPr lang="en-US" b="1" dirty="0"/>
              <a:t> division. </a:t>
            </a:r>
            <a:r>
              <a:rPr lang="en-US" dirty="0"/>
              <a:t>The events of meiosis II are similar to those of mitosis. However, meiosis II differs from mitosis in that chromosome number has already been halved in meiosis I, and the cell does not begin with the same number of chromosomes as it does in mitosis </a:t>
            </a:r>
          </a:p>
        </p:txBody>
      </p:sp>
    </p:spTree>
    <p:extLst>
      <p:ext uri="{BB962C8B-B14F-4D97-AF65-F5344CB8AC3E}">
        <p14:creationId xmlns:p14="http://schemas.microsoft.com/office/powerpoint/2010/main" val="12796871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79248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4477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519113"/>
            <a:ext cx="7143750" cy="581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1806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14400"/>
            <a:ext cx="8534400" cy="5170646"/>
          </a:xfrm>
          <a:prstGeom prst="rect">
            <a:avLst/>
          </a:prstGeom>
        </p:spPr>
        <p:txBody>
          <a:bodyPr wrap="square">
            <a:spAutoFit/>
          </a:bodyPr>
          <a:lstStyle/>
          <a:p>
            <a:pPr lvl="0" algn="just"/>
            <a:r>
              <a:rPr lang="en-US" sz="2000" b="1" dirty="0">
                <a:solidFill>
                  <a:prstClr val="black"/>
                </a:solidFill>
              </a:rPr>
              <a:t>The role of genetic in biology</a:t>
            </a:r>
          </a:p>
          <a:p>
            <a:pPr lvl="0" algn="just"/>
            <a:r>
              <a:rPr lang="en-US" dirty="0">
                <a:solidFill>
                  <a:prstClr val="black"/>
                </a:solidFill>
              </a:rPr>
              <a:t>Although the science of genetics is relatively new compared with sciences such as astronomy and chemistry, people have understood the hereditary nature of traits and have practiced genetics for thousands of years. The rise of agriculture began when people started to apply genetic principles to the domestication of plants and animals.</a:t>
            </a:r>
          </a:p>
          <a:p>
            <a:pPr lvl="0" algn="just"/>
            <a:endParaRPr lang="en-US" sz="2000" dirty="0" smtClean="0">
              <a:solidFill>
                <a:prstClr val="black"/>
              </a:solidFill>
            </a:endParaRPr>
          </a:p>
          <a:p>
            <a:pPr lvl="0" algn="just"/>
            <a:r>
              <a:rPr lang="en-US" sz="2000" dirty="0" smtClean="0">
                <a:solidFill>
                  <a:prstClr val="black"/>
                </a:solidFill>
              </a:rPr>
              <a:t>In </a:t>
            </a:r>
            <a:r>
              <a:rPr lang="en-US" sz="2000" dirty="0">
                <a:solidFill>
                  <a:prstClr val="black"/>
                </a:solidFill>
              </a:rPr>
              <a:t>spite of an understanding of genetics is important to all people, it is critical to the student of biology. Genetics provides one of biology’s unifying principles: all organisms use genetic systems that have a number of features in common. Genetics also undergirds the study of many other biological disciplines. Evolution, for example, is genetic change taking place through time; so the study of evolution requires an understanding of genetics. Developmental biology relies heavily on genetics: tissues and organs develop through the regulated expression of genes </a:t>
            </a:r>
            <a:r>
              <a:rPr lang="en-US" sz="2000" dirty="0" smtClean="0">
                <a:solidFill>
                  <a:prstClr val="black"/>
                </a:solidFill>
              </a:rPr>
              <a:t>. </a:t>
            </a:r>
            <a:r>
              <a:rPr lang="en-US" sz="2000" dirty="0">
                <a:solidFill>
                  <a:prstClr val="black"/>
                </a:solidFill>
              </a:rPr>
              <a:t>Even such fields as taxonomy, ecology, and animal behavior are making increasing use of genetic methods. The study of almost any field of biology or medicine is incomplete without a thorough understanding of genes and genetic methods</a:t>
            </a:r>
            <a:r>
              <a:rPr lang="en-US" dirty="0">
                <a:solidFill>
                  <a:prstClr val="black"/>
                </a:solidFill>
              </a:rPr>
              <a:t>.</a:t>
            </a:r>
          </a:p>
        </p:txBody>
      </p:sp>
    </p:spTree>
    <p:extLst>
      <p:ext uri="{BB962C8B-B14F-4D97-AF65-F5344CB8AC3E}">
        <p14:creationId xmlns:p14="http://schemas.microsoft.com/office/powerpoint/2010/main" val="3502956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85800"/>
            <a:ext cx="8382000" cy="6001643"/>
          </a:xfrm>
          <a:prstGeom prst="rect">
            <a:avLst/>
          </a:prstGeom>
        </p:spPr>
        <p:txBody>
          <a:bodyPr wrap="square">
            <a:spAutoFit/>
          </a:bodyPr>
          <a:lstStyle/>
          <a:p>
            <a:pPr algn="just"/>
            <a:r>
              <a:rPr lang="en-US" sz="2400" b="1" dirty="0" smtClean="0">
                <a:solidFill>
                  <a:prstClr val="black"/>
                </a:solidFill>
              </a:rPr>
              <a:t>Division of genetic </a:t>
            </a:r>
          </a:p>
          <a:p>
            <a:pPr algn="just"/>
            <a:r>
              <a:rPr lang="en-US" sz="2000" dirty="0" smtClean="0">
                <a:solidFill>
                  <a:prstClr val="black"/>
                </a:solidFill>
              </a:rPr>
              <a:t>The </a:t>
            </a:r>
            <a:r>
              <a:rPr lang="en-US" sz="2000" dirty="0">
                <a:solidFill>
                  <a:prstClr val="black"/>
                </a:solidFill>
              </a:rPr>
              <a:t>study of genetics consists of three major </a:t>
            </a:r>
            <a:r>
              <a:rPr lang="en-US" sz="2000" dirty="0" err="1">
                <a:solidFill>
                  <a:prstClr val="black"/>
                </a:solidFill>
              </a:rPr>
              <a:t>subdisciplines</a:t>
            </a:r>
            <a:r>
              <a:rPr lang="en-US" sz="2000" dirty="0">
                <a:solidFill>
                  <a:prstClr val="black"/>
                </a:solidFill>
              </a:rPr>
              <a:t>: </a:t>
            </a:r>
            <a:r>
              <a:rPr lang="en-US" sz="2000" b="1" dirty="0">
                <a:solidFill>
                  <a:prstClr val="black"/>
                </a:solidFill>
              </a:rPr>
              <a:t>transmission genetics, molecular genetics, and population genetics</a:t>
            </a:r>
            <a:r>
              <a:rPr lang="en-US" sz="2000" dirty="0">
                <a:solidFill>
                  <a:prstClr val="black"/>
                </a:solidFill>
              </a:rPr>
              <a:t> </a:t>
            </a:r>
            <a:r>
              <a:rPr lang="en-US" sz="2000" dirty="0" smtClean="0">
                <a:solidFill>
                  <a:prstClr val="black"/>
                </a:solidFill>
              </a:rPr>
              <a:t>.</a:t>
            </a:r>
          </a:p>
          <a:p>
            <a:pPr algn="just"/>
            <a:r>
              <a:rPr lang="en-US" sz="2000" b="1" dirty="0">
                <a:solidFill>
                  <a:prstClr val="black"/>
                </a:solidFill>
              </a:rPr>
              <a:t>classical genetics Also known as transmission genetics </a:t>
            </a:r>
            <a:r>
              <a:rPr lang="en-US" sz="2000" dirty="0">
                <a:solidFill>
                  <a:prstClr val="black"/>
                </a:solidFill>
              </a:rPr>
              <a:t>encompasses the basic principles of heredity and how traits are passed from one generation to the next. This area addresses the relation between chromosomes and heredity, the arrangement of genes on chromosomes, and gene mapping. Here, the focus is on the individual organism—how an individual organism inherits its genetic makeup and how it passes its genes to the next generation. </a:t>
            </a:r>
            <a:endParaRPr lang="en-US" sz="2000" dirty="0" smtClean="0">
              <a:solidFill>
                <a:prstClr val="black"/>
              </a:solidFill>
            </a:endParaRPr>
          </a:p>
          <a:p>
            <a:pPr algn="just"/>
            <a:r>
              <a:rPr lang="en-US" sz="2000" b="1" dirty="0" smtClean="0">
                <a:solidFill>
                  <a:prstClr val="black"/>
                </a:solidFill>
              </a:rPr>
              <a:t>Molecular </a:t>
            </a:r>
            <a:r>
              <a:rPr lang="en-US" sz="2000" b="1" dirty="0">
                <a:solidFill>
                  <a:prstClr val="black"/>
                </a:solidFill>
              </a:rPr>
              <a:t>genetics </a:t>
            </a:r>
            <a:r>
              <a:rPr lang="en-US" sz="2000" dirty="0">
                <a:solidFill>
                  <a:prstClr val="black"/>
                </a:solidFill>
              </a:rPr>
              <a:t>concerns the chemical nature of the gene itself: how genetic information is encoded, replicated, and expressed. It includes the cellular processes of replication, transcription, and translation (by which genetic information is transferred from one molecule to another) and gene regulation (the processes that control the expression of genetic information</a:t>
            </a:r>
            <a:r>
              <a:rPr lang="en-US" sz="2000" dirty="0" smtClean="0">
                <a:solidFill>
                  <a:prstClr val="black"/>
                </a:solidFill>
              </a:rPr>
              <a:t>).</a:t>
            </a:r>
          </a:p>
          <a:p>
            <a:pPr algn="just"/>
            <a:r>
              <a:rPr lang="en-US" sz="2000" dirty="0" smtClean="0">
                <a:solidFill>
                  <a:prstClr val="black"/>
                </a:solidFill>
              </a:rPr>
              <a:t> </a:t>
            </a:r>
            <a:r>
              <a:rPr lang="en-US" sz="2000" b="1" dirty="0">
                <a:solidFill>
                  <a:prstClr val="black"/>
                </a:solidFill>
              </a:rPr>
              <a:t>Population genetics </a:t>
            </a:r>
            <a:r>
              <a:rPr lang="en-US" sz="2000" dirty="0">
                <a:solidFill>
                  <a:prstClr val="black"/>
                </a:solidFill>
              </a:rPr>
              <a:t>explores the genetic composition of groups of individual members of the same species (populations) and how that composition changes geographically</a:t>
            </a:r>
          </a:p>
        </p:txBody>
      </p:sp>
    </p:spTree>
    <p:extLst>
      <p:ext uri="{BB962C8B-B14F-4D97-AF65-F5344CB8AC3E}">
        <p14:creationId xmlns:p14="http://schemas.microsoft.com/office/powerpoint/2010/main" val="4105139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64457"/>
            <a:ext cx="8686800" cy="5355312"/>
          </a:xfrm>
          <a:prstGeom prst="rect">
            <a:avLst/>
          </a:prstGeom>
        </p:spPr>
        <p:txBody>
          <a:bodyPr wrap="square">
            <a:spAutoFit/>
          </a:bodyPr>
          <a:lstStyle/>
          <a:p>
            <a:pPr algn="just"/>
            <a:r>
              <a:rPr lang="en-US" b="1" dirty="0" smtClean="0"/>
              <a:t>Prokaryotic and eukaryotic  cell differ in number of  genetic characteristics </a:t>
            </a:r>
          </a:p>
          <a:p>
            <a:pPr algn="just"/>
            <a:r>
              <a:rPr lang="en-US" dirty="0"/>
              <a:t>Biologists traditionally classify all living organisms into two major groups, the prokaryotes and the eukaryotes </a:t>
            </a:r>
            <a:r>
              <a:rPr lang="en-US" dirty="0" smtClean="0"/>
              <a:t> </a:t>
            </a:r>
            <a:r>
              <a:rPr lang="en-US" dirty="0"/>
              <a:t>A prokaryote is a unicellular organism with a relatively simple cell structure. lack a nuclear membrane and possess no membrane-bounded cell organelles </a:t>
            </a:r>
            <a:r>
              <a:rPr lang="en-US" dirty="0">
                <a:solidFill>
                  <a:prstClr val="black"/>
                </a:solidFill>
              </a:rPr>
              <a:t>whereas eukaryotic cells are more complex </a:t>
            </a:r>
            <a:r>
              <a:rPr lang="en-US" dirty="0" smtClean="0"/>
              <a:t>, it has </a:t>
            </a:r>
            <a:r>
              <a:rPr lang="en-US" dirty="0"/>
              <a:t>a compartmentalized cell structure with components bounded by intracellular membranes; eukaryotes are either unicellular or </a:t>
            </a:r>
            <a:r>
              <a:rPr lang="en-US" dirty="0" smtClean="0"/>
              <a:t>multicellular </a:t>
            </a:r>
            <a:r>
              <a:rPr lang="en-US" dirty="0"/>
              <a:t>,it has a nuclear envelope, which surrounds the genetic material to form a nucleus and separates the DNA from the other cellular contents</a:t>
            </a:r>
            <a:r>
              <a:rPr lang="en-US" dirty="0" smtClean="0"/>
              <a:t>.</a:t>
            </a:r>
            <a:r>
              <a:rPr lang="en-US" b="1" dirty="0" smtClean="0"/>
              <a:t>,</a:t>
            </a:r>
          </a:p>
          <a:p>
            <a:pPr lvl="0" algn="just"/>
            <a:r>
              <a:rPr lang="en-US" dirty="0">
                <a:solidFill>
                  <a:prstClr val="black"/>
                </a:solidFill>
              </a:rPr>
              <a:t>Genetic information is carried in DNA and RNA. Genetic information is encoded in the molecular structure of nucleic acids, which come in two types: deoxyribonucleic acid (DNA) and ribonucleic acid (RNA). Nucleic acids are polymers consisting of repeating units called nucleotides; each nucleotide consists of a sugar, a phosphate, and a nitrogenous base. The nitrogenous bases in DNA are of four types: adenine (A), cytosine (C), guanine (G), and thymine (T). The sequence of these bases encodes genetic information. DNA consists of two complementary nucleotide strands. Most organisms carry their genetic information in DNA, but a few viruses carry it in RNA. The four nitrogenous bases of RNA are adenine, cytosine, guanine, and uracil (U).</a:t>
            </a:r>
          </a:p>
          <a:p>
            <a:pPr algn="just"/>
            <a:endParaRPr lang="en-US" dirty="0" smtClean="0"/>
          </a:p>
        </p:txBody>
      </p:sp>
    </p:spTree>
    <p:extLst>
      <p:ext uri="{BB962C8B-B14F-4D97-AF65-F5344CB8AC3E}">
        <p14:creationId xmlns:p14="http://schemas.microsoft.com/office/powerpoint/2010/main" val="3877427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13137"/>
            <a:ext cx="8153400" cy="4401205"/>
          </a:xfrm>
          <a:prstGeom prst="rect">
            <a:avLst/>
          </a:prstGeom>
        </p:spPr>
        <p:txBody>
          <a:bodyPr wrap="square">
            <a:spAutoFit/>
          </a:bodyPr>
          <a:lstStyle/>
          <a:p>
            <a:pPr lvl="0" algn="just"/>
            <a:r>
              <a:rPr lang="en-US" sz="2000" dirty="0" smtClean="0"/>
              <a:t>The vehicles of genetic information within a cell are chromosomes  which consist of DNA and associated proteins. </a:t>
            </a:r>
            <a:r>
              <a:rPr lang="en-US" sz="2000" dirty="0">
                <a:solidFill>
                  <a:prstClr val="black"/>
                </a:solidFill>
              </a:rPr>
              <a:t>DNA is closely associated with a special class of proteins, </a:t>
            </a:r>
            <a:r>
              <a:rPr lang="en-US" sz="2000" b="1" dirty="0">
                <a:solidFill>
                  <a:prstClr val="black"/>
                </a:solidFill>
              </a:rPr>
              <a:t>the histones</a:t>
            </a:r>
            <a:r>
              <a:rPr lang="en-US" sz="2000" dirty="0">
                <a:solidFill>
                  <a:prstClr val="black"/>
                </a:solidFill>
              </a:rPr>
              <a:t>, to form tightly packed chromosomes. This complex of DNA and histone proteins is termed </a:t>
            </a:r>
            <a:r>
              <a:rPr lang="en-US" sz="2000" b="1" dirty="0">
                <a:solidFill>
                  <a:prstClr val="black"/>
                </a:solidFill>
              </a:rPr>
              <a:t>chromatin </a:t>
            </a:r>
            <a:r>
              <a:rPr lang="en-US" sz="2000" dirty="0" smtClean="0"/>
              <a:t>The cells of each species have a characteristic number of chromosomes; for example, bacterial cells normally possess a single chromosome; human cells possess 46; pigeon cells possess 80. Each chromosome carries a large number of genes. </a:t>
            </a:r>
            <a:r>
              <a:rPr lang="en-US" sz="2000" dirty="0">
                <a:solidFill>
                  <a:prstClr val="black"/>
                </a:solidFill>
              </a:rPr>
              <a:t>Genes are located on chromosomes</a:t>
            </a:r>
            <a:endParaRPr lang="en-US" sz="2000" b="1" dirty="0">
              <a:solidFill>
                <a:prstClr val="black"/>
              </a:solidFill>
            </a:endParaRPr>
          </a:p>
          <a:p>
            <a:pPr lvl="0" algn="just"/>
            <a:r>
              <a:rPr lang="en-US" sz="2000" b="1" dirty="0" smtClean="0">
                <a:solidFill>
                  <a:prstClr val="black"/>
                </a:solidFill>
              </a:rPr>
              <a:t>The gene </a:t>
            </a:r>
            <a:r>
              <a:rPr lang="en-US" sz="2000" dirty="0" smtClean="0">
                <a:solidFill>
                  <a:prstClr val="black"/>
                </a:solidFill>
              </a:rPr>
              <a:t>is the fundamental unit of heredity</a:t>
            </a:r>
            <a:r>
              <a:rPr lang="en-US" sz="2000" dirty="0">
                <a:solidFill>
                  <a:prstClr val="black"/>
                </a:solidFill>
              </a:rPr>
              <a:t>. </a:t>
            </a:r>
            <a:r>
              <a:rPr lang="en-US" sz="2000" dirty="0" smtClean="0">
                <a:solidFill>
                  <a:prstClr val="black"/>
                </a:solidFill>
              </a:rPr>
              <a:t>It is a Segment </a:t>
            </a:r>
            <a:r>
              <a:rPr lang="en-US" sz="2000" dirty="0">
                <a:solidFill>
                  <a:prstClr val="black"/>
                </a:solidFill>
              </a:rPr>
              <a:t>of DNA that has the information (the code) for a protein or RNA.</a:t>
            </a:r>
          </a:p>
          <a:p>
            <a:pPr lvl="0" algn="just"/>
            <a:r>
              <a:rPr lang="en-US" sz="2000" dirty="0" smtClean="0">
                <a:solidFill>
                  <a:prstClr val="black"/>
                </a:solidFill>
              </a:rPr>
              <a:t>these unit of information that encodes a genetic characteristic </a:t>
            </a:r>
            <a:r>
              <a:rPr lang="en-US" sz="2000" dirty="0">
                <a:solidFill>
                  <a:prstClr val="black"/>
                </a:solidFill>
              </a:rPr>
              <a:t>come in multiple forms called alleles. A single molecule of DNA has thousands of genes on the molecule</a:t>
            </a:r>
            <a:endParaRPr lang="en-US" sz="2000" dirty="0"/>
          </a:p>
        </p:txBody>
      </p:sp>
    </p:spTree>
    <p:extLst>
      <p:ext uri="{BB962C8B-B14F-4D97-AF65-F5344CB8AC3E}">
        <p14:creationId xmlns:p14="http://schemas.microsoft.com/office/powerpoint/2010/main" val="3857559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9600"/>
            <a:ext cx="7391400" cy="5632311"/>
          </a:xfrm>
          <a:prstGeom prst="rect">
            <a:avLst/>
          </a:prstGeom>
        </p:spPr>
        <p:txBody>
          <a:bodyPr wrap="square">
            <a:spAutoFit/>
          </a:bodyPr>
          <a:lstStyle/>
          <a:p>
            <a:pPr algn="just"/>
            <a:r>
              <a:rPr lang="en-US" dirty="0">
                <a:solidFill>
                  <a:prstClr val="black"/>
                </a:solidFill>
              </a:rPr>
              <a:t>Chromosome structure </a:t>
            </a:r>
            <a:endParaRPr lang="en-US" dirty="0" smtClean="0">
              <a:solidFill>
                <a:prstClr val="black"/>
              </a:solidFill>
            </a:endParaRPr>
          </a:p>
          <a:p>
            <a:pPr lvl="0" algn="just"/>
            <a:r>
              <a:rPr lang="en-US" dirty="0">
                <a:solidFill>
                  <a:prstClr val="black"/>
                </a:solidFill>
              </a:rPr>
              <a:t>Each eukaryotic species has a characteristic number of chromosomes per cell: potatoes have 48 chromosomes, fruit flies have 8, and humans have 46. There appears to be no special relation between the complexity of an organism and its number of chromosomes per </a:t>
            </a:r>
            <a:r>
              <a:rPr lang="en-US" dirty="0" smtClean="0">
                <a:solidFill>
                  <a:prstClr val="black"/>
                </a:solidFill>
              </a:rPr>
              <a:t>cell</a:t>
            </a:r>
          </a:p>
          <a:p>
            <a:pPr lvl="0" algn="just"/>
            <a:r>
              <a:rPr lang="en-US" dirty="0" smtClean="0">
                <a:solidFill>
                  <a:prstClr val="black"/>
                </a:solidFill>
              </a:rPr>
              <a:t>The </a:t>
            </a:r>
            <a:r>
              <a:rPr lang="en-US" dirty="0">
                <a:solidFill>
                  <a:prstClr val="black"/>
                </a:solidFill>
              </a:rPr>
              <a:t>chromosomes of eukaryotic cells are larger and more complex than those found in prokaryotes, but each </a:t>
            </a:r>
            <a:r>
              <a:rPr lang="en-US" dirty="0" err="1">
                <a:solidFill>
                  <a:prstClr val="black"/>
                </a:solidFill>
              </a:rPr>
              <a:t>unreplicated</a:t>
            </a:r>
            <a:r>
              <a:rPr lang="en-US" dirty="0">
                <a:solidFill>
                  <a:prstClr val="black"/>
                </a:solidFill>
              </a:rPr>
              <a:t> chromosome nevertheless consists of a single molecule of DNA. Although linear, the DNA molecules in eukaryotic chromosomes are highly folded and </a:t>
            </a:r>
            <a:r>
              <a:rPr lang="en-US" dirty="0" smtClean="0">
                <a:solidFill>
                  <a:prstClr val="black"/>
                </a:solidFill>
              </a:rPr>
              <a:t>condensed</a:t>
            </a:r>
            <a:r>
              <a:rPr lang="en-US" dirty="0">
                <a:solidFill>
                  <a:prstClr val="black"/>
                </a:solidFill>
              </a:rPr>
              <a:t> To package such a tremendous length of DNA into this small volume, each DNA molecule is coiled again and again and tightly packed around histone proteins, forming a rod-shaped chromosome. Most of the time, the chromosomes are thin and difficult to observe but, before cell division, they condense further into thick, readily observed structures; it is at this stage that chromosomes are usually studied. A </a:t>
            </a:r>
            <a:r>
              <a:rPr lang="en-US" b="1" dirty="0">
                <a:solidFill>
                  <a:prstClr val="black"/>
                </a:solidFill>
              </a:rPr>
              <a:t>functional chromosome has three essential elements: a centromere, a pair of telomeres, and origins of replication. The centromere is the attachment point for spindle microtubules—the filaments responsible for moving chromosomes in cell division </a:t>
            </a:r>
          </a:p>
          <a:p>
            <a:pPr algn="just"/>
            <a:endParaRPr lang="en-US" dirty="0">
              <a:solidFill>
                <a:prstClr val="black"/>
              </a:solidFill>
            </a:endParaRPr>
          </a:p>
        </p:txBody>
      </p:sp>
    </p:spTree>
    <p:extLst>
      <p:ext uri="{BB962C8B-B14F-4D97-AF65-F5344CB8AC3E}">
        <p14:creationId xmlns:p14="http://schemas.microsoft.com/office/powerpoint/2010/main" val="450289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5029200"/>
            <a:ext cx="6819900" cy="646331"/>
          </a:xfrm>
          <a:prstGeom prst="rect">
            <a:avLst/>
          </a:prstGeom>
        </p:spPr>
        <p:txBody>
          <a:bodyPr wrap="square">
            <a:spAutoFit/>
          </a:bodyPr>
          <a:lstStyle/>
          <a:p>
            <a:r>
              <a:rPr lang="en-US" dirty="0" smtClean="0">
                <a:solidFill>
                  <a:prstClr val="black"/>
                </a:solidFill>
              </a:rPr>
              <a:t>Figure </a:t>
            </a:r>
          </a:p>
          <a:p>
            <a:r>
              <a:rPr lang="en-US" dirty="0">
                <a:solidFill>
                  <a:prstClr val="black"/>
                </a:solidFill>
              </a:rPr>
              <a:t>e</a:t>
            </a:r>
            <a:r>
              <a:rPr lang="en-US" dirty="0" smtClean="0">
                <a:solidFill>
                  <a:prstClr val="black"/>
                </a:solidFill>
              </a:rPr>
              <a:t>ach </a:t>
            </a:r>
            <a:r>
              <a:rPr lang="en-US" dirty="0">
                <a:solidFill>
                  <a:prstClr val="black"/>
                </a:solidFill>
              </a:rPr>
              <a:t>eukaryotic chromosome has a centromere and telomeres.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706582"/>
            <a:ext cx="29718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706582"/>
            <a:ext cx="3700463" cy="3634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9793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38200"/>
            <a:ext cx="8305800" cy="1200329"/>
          </a:xfrm>
          <a:prstGeom prst="rect">
            <a:avLst/>
          </a:prstGeom>
        </p:spPr>
        <p:txBody>
          <a:bodyPr wrap="square">
            <a:spAutoFit/>
          </a:bodyPr>
          <a:lstStyle/>
          <a:p>
            <a:pPr algn="just"/>
            <a:r>
              <a:rPr lang="en-US" dirty="0"/>
              <a:t>On the basis of the location of the centromere, chromosomes are classified into four types: metacentric, </a:t>
            </a:r>
            <a:r>
              <a:rPr lang="en-US" dirty="0" err="1"/>
              <a:t>submetacentric</a:t>
            </a:r>
            <a:r>
              <a:rPr lang="en-US" dirty="0"/>
              <a:t>, acrocentric, and telocentric </a:t>
            </a:r>
            <a:r>
              <a:rPr lang="en-US" dirty="0" smtClean="0"/>
              <a:t>. </a:t>
            </a:r>
            <a:r>
              <a:rPr lang="en-US" dirty="0"/>
              <a:t>One of the two arms of a chromosome (the short arm of a </a:t>
            </a:r>
            <a:r>
              <a:rPr lang="en-US" dirty="0" err="1"/>
              <a:t>submetacentric</a:t>
            </a:r>
            <a:r>
              <a:rPr lang="en-US" dirty="0"/>
              <a:t> or acrocentric chromosome) is designated by the letter p and the other arm is designated by q.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888" y="2895600"/>
            <a:ext cx="6372225"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28495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830</TotalTime>
  <Words>3099</Words>
  <Application>Microsoft Office PowerPoint</Application>
  <PresentationFormat>On-screen Show (4:3)</PresentationFormat>
  <Paragraphs>99</Paragraphs>
  <Slides>26</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Constantia</vt:lpstr>
      <vt:lpstr>Times New Roman</vt:lpstr>
      <vt:lpstr>Wingdings 2</vt:lpstr>
      <vt:lpstr>Flow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Chromosomes:</vt:lpstr>
      <vt:lpstr>PowerPoint Presentation</vt:lpstr>
      <vt:lpstr>PowerPoint Presentation</vt:lpstr>
      <vt:lpstr>Homologous Chromosomes</vt:lpstr>
      <vt:lpstr>Mitosis and Meiosis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genetic  lecture (1)  The chemical and engineering basis of heredity</dc:title>
  <dc:creator>uuee</dc:creator>
  <cp:lastModifiedBy>bassam_h85@yahoo.com</cp:lastModifiedBy>
  <cp:revision>60</cp:revision>
  <dcterms:created xsi:type="dcterms:W3CDTF">2006-08-16T00:00:00Z</dcterms:created>
  <dcterms:modified xsi:type="dcterms:W3CDTF">2019-03-01T14:45:49Z</dcterms:modified>
</cp:coreProperties>
</file>