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98"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2161F-0B09-4D85-AC27-1277B4A4299E}" type="doc">
      <dgm:prSet loTypeId="urn:microsoft.com/office/officeart/2005/8/layout/arrow2" loCatId="process" qsTypeId="urn:microsoft.com/office/officeart/2005/8/quickstyle/simple1" qsCatId="simple" csTypeId="urn:microsoft.com/office/officeart/2005/8/colors/accent1_1" csCatId="accent1" phldr="1"/>
      <dgm:spPr/>
    </dgm:pt>
    <dgm:pt modelId="{342BA6E5-73DB-4A03-ABC6-00DE3A8A481E}">
      <dgm:prSet phldrT="[Text]" custT="1"/>
      <dgm:spPr/>
      <dgm:t>
        <a:bodyPr/>
        <a:lstStyle/>
        <a:p>
          <a:r>
            <a:rPr lang="en-US" sz="2000" dirty="0" smtClean="0">
              <a:latin typeface="Times New Roman" pitchFamily="18" charset="0"/>
              <a:cs typeface="Times New Roman" pitchFamily="18" charset="0"/>
            </a:rPr>
            <a:t>1. Analysis </a:t>
          </a:r>
          <a:r>
            <a:rPr lang="en-US" sz="2000" dirty="0" smtClean="0">
              <a:latin typeface="Times New Roman" pitchFamily="18" charset="0"/>
              <a:cs typeface="Times New Roman" pitchFamily="18" charset="0"/>
            </a:rPr>
            <a:t>of weather observations </a:t>
          </a:r>
          <a:endParaRPr lang="en-US" sz="2000" dirty="0"/>
        </a:p>
      </dgm:t>
    </dgm:pt>
    <dgm:pt modelId="{012AEB81-A278-4396-BFC3-409BEC3F8E2D}" type="parTrans" cxnId="{53A0B0B1-B9EF-46F8-AB27-3915A602488F}">
      <dgm:prSet/>
      <dgm:spPr/>
      <dgm:t>
        <a:bodyPr/>
        <a:lstStyle/>
        <a:p>
          <a:endParaRPr lang="en-US"/>
        </a:p>
      </dgm:t>
    </dgm:pt>
    <dgm:pt modelId="{825B93A1-F4F7-457F-829A-84B23AA3C113}" type="sibTrans" cxnId="{53A0B0B1-B9EF-46F8-AB27-3915A602488F}">
      <dgm:prSet/>
      <dgm:spPr/>
      <dgm:t>
        <a:bodyPr/>
        <a:lstStyle/>
        <a:p>
          <a:endParaRPr lang="en-US"/>
        </a:p>
      </dgm:t>
    </dgm:pt>
    <dgm:pt modelId="{6F5A3417-481F-40B5-BEE6-B13F53F426B6}">
      <dgm:prSet phldrT="[Text]" custT="1"/>
      <dgm:spPr/>
      <dgm:t>
        <a:bodyPr/>
        <a:lstStyle/>
        <a:p>
          <a:r>
            <a:rPr lang="en-US" sz="2000" dirty="0" smtClean="0">
              <a:latin typeface="Times New Roman" pitchFamily="18" charset="0"/>
              <a:cs typeface="Times New Roman" pitchFamily="18" charset="0"/>
            </a:rPr>
            <a:t>2. Interpretation </a:t>
          </a:r>
          <a:r>
            <a:rPr lang="en-US" sz="2000" dirty="0" smtClean="0">
              <a:latin typeface="Times New Roman" pitchFamily="18" charset="0"/>
              <a:cs typeface="Times New Roman" pitchFamily="18" charset="0"/>
            </a:rPr>
            <a:t>of numerical fields </a:t>
          </a:r>
          <a:endParaRPr lang="en-US" sz="2000" dirty="0"/>
        </a:p>
      </dgm:t>
    </dgm:pt>
    <dgm:pt modelId="{DF637332-7764-426A-B28E-1FB57EDDA7C8}" type="parTrans" cxnId="{593785CE-B3AB-444E-8693-11C00FCD6F9B}">
      <dgm:prSet/>
      <dgm:spPr/>
      <dgm:t>
        <a:bodyPr/>
        <a:lstStyle/>
        <a:p>
          <a:endParaRPr lang="en-US"/>
        </a:p>
      </dgm:t>
    </dgm:pt>
    <dgm:pt modelId="{F589C59C-80DB-44B9-B1AE-CF7B058CAA0B}" type="sibTrans" cxnId="{593785CE-B3AB-444E-8693-11C00FCD6F9B}">
      <dgm:prSet/>
      <dgm:spPr/>
      <dgm:t>
        <a:bodyPr/>
        <a:lstStyle/>
        <a:p>
          <a:endParaRPr lang="en-US"/>
        </a:p>
      </dgm:t>
    </dgm:pt>
    <dgm:pt modelId="{E892D4C2-B49E-4A00-B2FD-6A5C7BD8B5B9}">
      <dgm:prSet phldrT="[Text]" custT="1"/>
      <dgm:spPr/>
      <dgm:t>
        <a:bodyPr/>
        <a:lstStyle/>
        <a:p>
          <a:r>
            <a:rPr lang="en-US" sz="2000" dirty="0" smtClean="0">
              <a:latin typeface="Times New Roman" pitchFamily="18" charset="0"/>
              <a:cs typeface="Times New Roman" pitchFamily="18" charset="0"/>
            </a:rPr>
            <a:t>3. Combining </a:t>
          </a:r>
          <a:r>
            <a:rPr lang="en-US" sz="2000" dirty="0" smtClean="0">
              <a:latin typeface="Times New Roman" pitchFamily="18" charset="0"/>
              <a:cs typeface="Times New Roman" pitchFamily="18" charset="0"/>
            </a:rPr>
            <a:t>the analyzed observations and numerical parameters with </a:t>
          </a:r>
          <a:r>
            <a:rPr lang="en-US" sz="2000" b="1" dirty="0" smtClean="0">
              <a:latin typeface="Times New Roman" pitchFamily="18" charset="0"/>
              <a:cs typeface="Times New Roman" pitchFamily="18" charset="0"/>
            </a:rPr>
            <a:t>conceptual models </a:t>
          </a:r>
          <a:endParaRPr lang="en-US" sz="2000" b="1" dirty="0">
            <a:latin typeface="Times New Roman" pitchFamily="18" charset="0"/>
            <a:cs typeface="Times New Roman" pitchFamily="18" charset="0"/>
          </a:endParaRPr>
        </a:p>
      </dgm:t>
    </dgm:pt>
    <dgm:pt modelId="{78281FEE-8825-46A6-83F8-43077794A2F2}" type="parTrans" cxnId="{93B7C257-6248-4053-B65C-333AAF91314D}">
      <dgm:prSet/>
      <dgm:spPr/>
      <dgm:t>
        <a:bodyPr/>
        <a:lstStyle/>
        <a:p>
          <a:endParaRPr lang="en-US"/>
        </a:p>
      </dgm:t>
    </dgm:pt>
    <dgm:pt modelId="{95C1B1D9-3FDF-4E02-8644-A6CA5E9B08FC}" type="sibTrans" cxnId="{93B7C257-6248-4053-B65C-333AAF91314D}">
      <dgm:prSet/>
      <dgm:spPr/>
      <dgm:t>
        <a:bodyPr/>
        <a:lstStyle/>
        <a:p>
          <a:endParaRPr lang="en-US"/>
        </a:p>
      </dgm:t>
    </dgm:pt>
    <dgm:pt modelId="{63BC15A7-D166-4A4C-A503-064DDF3CA536}" type="pres">
      <dgm:prSet presAssocID="{5252161F-0B09-4D85-AC27-1277B4A4299E}" presName="arrowDiagram" presStyleCnt="0">
        <dgm:presLayoutVars>
          <dgm:chMax val="5"/>
          <dgm:dir/>
          <dgm:resizeHandles val="exact"/>
        </dgm:presLayoutVars>
      </dgm:prSet>
      <dgm:spPr/>
    </dgm:pt>
    <dgm:pt modelId="{02DA4D72-AAAB-41D6-9A33-866923D10CFD}" type="pres">
      <dgm:prSet presAssocID="{5252161F-0B09-4D85-AC27-1277B4A4299E}" presName="arrow" presStyleLbl="bgShp" presStyleIdx="0" presStyleCnt="1"/>
      <dgm:spPr/>
    </dgm:pt>
    <dgm:pt modelId="{E551E2ED-FDE9-4826-B0D3-3C1B5E1F15BA}" type="pres">
      <dgm:prSet presAssocID="{5252161F-0B09-4D85-AC27-1277B4A4299E}" presName="arrowDiagram3" presStyleCnt="0"/>
      <dgm:spPr/>
    </dgm:pt>
    <dgm:pt modelId="{8D240A35-57BE-4ABD-B350-3106FD0C07C0}" type="pres">
      <dgm:prSet presAssocID="{342BA6E5-73DB-4A03-ABC6-00DE3A8A481E}" presName="bullet3a" presStyleLbl="node1" presStyleIdx="0" presStyleCnt="3"/>
      <dgm:spPr/>
    </dgm:pt>
    <dgm:pt modelId="{C044A4D0-2093-4A7A-B2FA-095A8E77ADEA}" type="pres">
      <dgm:prSet presAssocID="{342BA6E5-73DB-4A03-ABC6-00DE3A8A481E}" presName="textBox3a" presStyleLbl="revTx" presStyleIdx="0" presStyleCnt="3">
        <dgm:presLayoutVars>
          <dgm:bulletEnabled val="1"/>
        </dgm:presLayoutVars>
      </dgm:prSet>
      <dgm:spPr/>
      <dgm:t>
        <a:bodyPr/>
        <a:lstStyle/>
        <a:p>
          <a:endParaRPr lang="en-US"/>
        </a:p>
      </dgm:t>
    </dgm:pt>
    <dgm:pt modelId="{101BB7AD-211C-46C3-809D-ECE825D092E7}" type="pres">
      <dgm:prSet presAssocID="{6F5A3417-481F-40B5-BEE6-B13F53F426B6}" presName="bullet3b" presStyleLbl="node1" presStyleIdx="1" presStyleCnt="3"/>
      <dgm:spPr/>
    </dgm:pt>
    <dgm:pt modelId="{DA1698C2-2E5E-4917-843C-050EE3C39D79}" type="pres">
      <dgm:prSet presAssocID="{6F5A3417-481F-40B5-BEE6-B13F53F426B6}" presName="textBox3b" presStyleLbl="revTx" presStyleIdx="1" presStyleCnt="3">
        <dgm:presLayoutVars>
          <dgm:bulletEnabled val="1"/>
        </dgm:presLayoutVars>
      </dgm:prSet>
      <dgm:spPr/>
      <dgm:t>
        <a:bodyPr/>
        <a:lstStyle/>
        <a:p>
          <a:endParaRPr lang="en-US"/>
        </a:p>
      </dgm:t>
    </dgm:pt>
    <dgm:pt modelId="{F8B05754-03DB-44B0-97EB-F75BB2BC95ED}" type="pres">
      <dgm:prSet presAssocID="{E892D4C2-B49E-4A00-B2FD-6A5C7BD8B5B9}" presName="bullet3c" presStyleLbl="node1" presStyleIdx="2" presStyleCnt="3"/>
      <dgm:spPr/>
    </dgm:pt>
    <dgm:pt modelId="{0D8D86BE-4ABF-46B4-9EF6-19E6B0B1B47E}" type="pres">
      <dgm:prSet presAssocID="{E892D4C2-B49E-4A00-B2FD-6A5C7BD8B5B9}" presName="textBox3c" presStyleLbl="revTx" presStyleIdx="2" presStyleCnt="3">
        <dgm:presLayoutVars>
          <dgm:bulletEnabled val="1"/>
        </dgm:presLayoutVars>
      </dgm:prSet>
      <dgm:spPr/>
      <dgm:t>
        <a:bodyPr/>
        <a:lstStyle/>
        <a:p>
          <a:endParaRPr lang="en-US"/>
        </a:p>
      </dgm:t>
    </dgm:pt>
  </dgm:ptLst>
  <dgm:cxnLst>
    <dgm:cxn modelId="{A54A03B7-44D1-419E-8235-62354350F9A8}" type="presOf" srcId="{E892D4C2-B49E-4A00-B2FD-6A5C7BD8B5B9}" destId="{0D8D86BE-4ABF-46B4-9EF6-19E6B0B1B47E}" srcOrd="0" destOrd="0" presId="urn:microsoft.com/office/officeart/2005/8/layout/arrow2"/>
    <dgm:cxn modelId="{53A0B0B1-B9EF-46F8-AB27-3915A602488F}" srcId="{5252161F-0B09-4D85-AC27-1277B4A4299E}" destId="{342BA6E5-73DB-4A03-ABC6-00DE3A8A481E}" srcOrd="0" destOrd="0" parTransId="{012AEB81-A278-4396-BFC3-409BEC3F8E2D}" sibTransId="{825B93A1-F4F7-457F-829A-84B23AA3C113}"/>
    <dgm:cxn modelId="{DE7B6116-B8B3-4344-8248-EC409C58953A}" type="presOf" srcId="{5252161F-0B09-4D85-AC27-1277B4A4299E}" destId="{63BC15A7-D166-4A4C-A503-064DDF3CA536}" srcOrd="0" destOrd="0" presId="urn:microsoft.com/office/officeart/2005/8/layout/arrow2"/>
    <dgm:cxn modelId="{593785CE-B3AB-444E-8693-11C00FCD6F9B}" srcId="{5252161F-0B09-4D85-AC27-1277B4A4299E}" destId="{6F5A3417-481F-40B5-BEE6-B13F53F426B6}" srcOrd="1" destOrd="0" parTransId="{DF637332-7764-426A-B28E-1FB57EDDA7C8}" sibTransId="{F589C59C-80DB-44B9-B1AE-CF7B058CAA0B}"/>
    <dgm:cxn modelId="{47DEE342-4EAA-4A56-A7DD-5A8E467A7F5C}" type="presOf" srcId="{6F5A3417-481F-40B5-BEE6-B13F53F426B6}" destId="{DA1698C2-2E5E-4917-843C-050EE3C39D79}" srcOrd="0" destOrd="0" presId="urn:microsoft.com/office/officeart/2005/8/layout/arrow2"/>
    <dgm:cxn modelId="{22254450-5C26-41E9-A720-432A91DBDE11}" type="presOf" srcId="{342BA6E5-73DB-4A03-ABC6-00DE3A8A481E}" destId="{C044A4D0-2093-4A7A-B2FA-095A8E77ADEA}" srcOrd="0" destOrd="0" presId="urn:microsoft.com/office/officeart/2005/8/layout/arrow2"/>
    <dgm:cxn modelId="{93B7C257-6248-4053-B65C-333AAF91314D}" srcId="{5252161F-0B09-4D85-AC27-1277B4A4299E}" destId="{E892D4C2-B49E-4A00-B2FD-6A5C7BD8B5B9}" srcOrd="2" destOrd="0" parTransId="{78281FEE-8825-46A6-83F8-43077794A2F2}" sibTransId="{95C1B1D9-3FDF-4E02-8644-A6CA5E9B08FC}"/>
    <dgm:cxn modelId="{A7FD5CEA-1801-4163-B1B7-07DD1A9E3C1A}" type="presParOf" srcId="{63BC15A7-D166-4A4C-A503-064DDF3CA536}" destId="{02DA4D72-AAAB-41D6-9A33-866923D10CFD}" srcOrd="0" destOrd="0" presId="urn:microsoft.com/office/officeart/2005/8/layout/arrow2"/>
    <dgm:cxn modelId="{A913B686-E7E3-415D-8901-76426357A2EE}" type="presParOf" srcId="{63BC15A7-D166-4A4C-A503-064DDF3CA536}" destId="{E551E2ED-FDE9-4826-B0D3-3C1B5E1F15BA}" srcOrd="1" destOrd="0" presId="urn:microsoft.com/office/officeart/2005/8/layout/arrow2"/>
    <dgm:cxn modelId="{63C2EEBB-AC1C-475A-B4B2-D32A7D5AFEA2}" type="presParOf" srcId="{E551E2ED-FDE9-4826-B0D3-3C1B5E1F15BA}" destId="{8D240A35-57BE-4ABD-B350-3106FD0C07C0}" srcOrd="0" destOrd="0" presId="urn:microsoft.com/office/officeart/2005/8/layout/arrow2"/>
    <dgm:cxn modelId="{45E19280-2E77-4A48-945A-A825F87E87F0}" type="presParOf" srcId="{E551E2ED-FDE9-4826-B0D3-3C1B5E1F15BA}" destId="{C044A4D0-2093-4A7A-B2FA-095A8E77ADEA}" srcOrd="1" destOrd="0" presId="urn:microsoft.com/office/officeart/2005/8/layout/arrow2"/>
    <dgm:cxn modelId="{AD71E558-2984-4B0F-86B3-9B203402F82E}" type="presParOf" srcId="{E551E2ED-FDE9-4826-B0D3-3C1B5E1F15BA}" destId="{101BB7AD-211C-46C3-809D-ECE825D092E7}" srcOrd="2" destOrd="0" presId="urn:microsoft.com/office/officeart/2005/8/layout/arrow2"/>
    <dgm:cxn modelId="{ED8330ED-917F-4D6E-AB6F-BF697526547C}" type="presParOf" srcId="{E551E2ED-FDE9-4826-B0D3-3C1B5E1F15BA}" destId="{DA1698C2-2E5E-4917-843C-050EE3C39D79}" srcOrd="3" destOrd="0" presId="urn:microsoft.com/office/officeart/2005/8/layout/arrow2"/>
    <dgm:cxn modelId="{10993657-0B39-474E-B3FE-15DF9D51A1CD}" type="presParOf" srcId="{E551E2ED-FDE9-4826-B0D3-3C1B5E1F15BA}" destId="{F8B05754-03DB-44B0-97EB-F75BB2BC95ED}" srcOrd="4" destOrd="0" presId="urn:microsoft.com/office/officeart/2005/8/layout/arrow2"/>
    <dgm:cxn modelId="{79AE59D9-5463-49B8-8E49-3D6C716EA635}" type="presParOf" srcId="{E551E2ED-FDE9-4826-B0D3-3C1B5E1F15BA}" destId="{0D8D86BE-4ABF-46B4-9EF6-19E6B0B1B47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C7EC4-737B-40E2-A39C-69AB26B5669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C4F76D19-BC76-437E-9A55-327F0B21ED14}">
      <dgm:prSet phldrT="[Text]"/>
      <dgm:spPr/>
      <dgm:t>
        <a:bodyPr/>
        <a:lstStyle/>
        <a:p>
          <a:endParaRPr lang="en-US" dirty="0"/>
        </a:p>
      </dgm:t>
    </dgm:pt>
    <dgm:pt modelId="{9868737A-263E-45CB-940E-A5AD6CFA4D28}" type="parTrans" cxnId="{B7CA62B7-0AE1-4CF1-BFF8-02222BADA3C1}">
      <dgm:prSet/>
      <dgm:spPr/>
      <dgm:t>
        <a:bodyPr/>
        <a:lstStyle/>
        <a:p>
          <a:endParaRPr lang="en-US"/>
        </a:p>
      </dgm:t>
    </dgm:pt>
    <dgm:pt modelId="{007F8FDA-469C-4B9E-8059-F1D60D013522}" type="sibTrans" cxnId="{B7CA62B7-0AE1-4CF1-BFF8-02222BADA3C1}">
      <dgm:prSet/>
      <dgm:spPr/>
      <dgm:t>
        <a:bodyPr/>
        <a:lstStyle/>
        <a:p>
          <a:endParaRPr lang="en-US"/>
        </a:p>
      </dgm:t>
    </dgm:pt>
    <dgm:pt modelId="{CE3FFCD2-F4E2-41EE-BF66-6D7889ADD0FE}">
      <dgm:prSet custT="1"/>
      <dgm:spPr/>
      <dgm:t>
        <a:bodyPr/>
        <a:lstStyle/>
        <a:p>
          <a:r>
            <a:rPr lang="en-US" sz="2600" dirty="0">
              <a:latin typeface="Times New Roman" pitchFamily="18" charset="0"/>
              <a:cs typeface="Times New Roman" pitchFamily="18" charset="0"/>
            </a:rPr>
            <a:t>To understanding the state of the troposphere, we use </a:t>
          </a:r>
          <a:r>
            <a:rPr lang="en-US" sz="2600" b="1" u="sng" dirty="0">
              <a:latin typeface="Times New Roman" pitchFamily="18" charset="0"/>
              <a:cs typeface="Times New Roman" pitchFamily="18" charset="0"/>
            </a:rPr>
            <a:t>diagnostic laws of physics </a:t>
          </a:r>
          <a:endParaRPr lang="en-US" sz="2600" b="1" u="sng" dirty="0">
            <a:latin typeface="Times New Roman" pitchFamily="18" charset="0"/>
            <a:cs typeface="Times New Roman" pitchFamily="18" charset="0"/>
          </a:endParaRPr>
        </a:p>
      </dgm:t>
    </dgm:pt>
    <dgm:pt modelId="{F8962A66-ACCD-4CAB-914B-C18D83F4ADD5}" type="parTrans" cxnId="{EAAA2D64-3AED-4584-BD45-4FC72DF95001}">
      <dgm:prSet/>
      <dgm:spPr/>
      <dgm:t>
        <a:bodyPr/>
        <a:lstStyle/>
        <a:p>
          <a:endParaRPr lang="en-US"/>
        </a:p>
      </dgm:t>
    </dgm:pt>
    <dgm:pt modelId="{948F7F47-F605-4836-B0A1-03FC4608204B}" type="sibTrans" cxnId="{EAAA2D64-3AED-4584-BD45-4FC72DF95001}">
      <dgm:prSet/>
      <dgm:spPr/>
      <dgm:t>
        <a:bodyPr/>
        <a:lstStyle/>
        <a:p>
          <a:endParaRPr lang="en-US"/>
        </a:p>
      </dgm:t>
    </dgm:pt>
    <dgm:pt modelId="{8BEEA2B0-E829-4693-9CA1-452F64C6F9A1}">
      <dgm:prSet custT="1"/>
      <dgm:spPr/>
      <dgm:t>
        <a:bodyPr/>
        <a:lstStyle/>
        <a:p>
          <a:r>
            <a:rPr lang="en-US" sz="2600" dirty="0" smtClean="0">
              <a:latin typeface="Times New Roman" pitchFamily="18" charset="0"/>
              <a:cs typeface="Times New Roman" pitchFamily="18" charset="0"/>
            </a:rPr>
            <a:t>To get the future state of the troposphere, we use </a:t>
          </a:r>
          <a:r>
            <a:rPr lang="en-US" sz="2600" b="1" u="sng" dirty="0" smtClean="0">
              <a:latin typeface="Times New Roman" pitchFamily="18" charset="0"/>
              <a:cs typeface="Times New Roman" pitchFamily="18" charset="0"/>
            </a:rPr>
            <a:t>prognostic laws of physics   </a:t>
          </a:r>
          <a:endParaRPr lang="en-US" sz="2600" b="1" u="sng" dirty="0"/>
        </a:p>
      </dgm:t>
    </dgm:pt>
    <dgm:pt modelId="{A817C2D7-4E8F-40E6-95F5-58DEF1ED6B08}" type="parTrans" cxnId="{21F5FE81-8EB0-43E0-BC71-D16CAEE0AF6B}">
      <dgm:prSet/>
      <dgm:spPr/>
      <dgm:t>
        <a:bodyPr/>
        <a:lstStyle/>
        <a:p>
          <a:endParaRPr lang="en-US"/>
        </a:p>
      </dgm:t>
    </dgm:pt>
    <dgm:pt modelId="{21BB0922-7DB6-44F3-A682-C42C37238014}" type="sibTrans" cxnId="{21F5FE81-8EB0-43E0-BC71-D16CAEE0AF6B}">
      <dgm:prSet/>
      <dgm:spPr/>
      <dgm:t>
        <a:bodyPr/>
        <a:lstStyle/>
        <a:p>
          <a:endParaRPr lang="en-US"/>
        </a:p>
      </dgm:t>
    </dgm:pt>
    <dgm:pt modelId="{3AEE2183-DF41-414D-816F-54F4A554E4C6}">
      <dgm:prSet phldrT="[Text]" custT="1"/>
      <dgm:spPr/>
      <dgm:t>
        <a:bodyPr/>
        <a:lstStyle/>
        <a:p>
          <a:r>
            <a:rPr lang="en-US" sz="2600" dirty="0" smtClean="0">
              <a:latin typeface="Times New Roman" pitchFamily="18" charset="0"/>
              <a:cs typeface="Times New Roman" pitchFamily="18" charset="0"/>
            </a:rPr>
            <a:t>To get the current state of the troposphere, we use  </a:t>
          </a:r>
          <a:r>
            <a:rPr lang="en-US" sz="2600" b="1" u="sng" dirty="0" smtClean="0">
              <a:latin typeface="Times New Roman" pitchFamily="18" charset="0"/>
              <a:cs typeface="Times New Roman" pitchFamily="18" charset="0"/>
            </a:rPr>
            <a:t>Analysis </a:t>
          </a:r>
          <a:r>
            <a:rPr lang="en-US" sz="2600" dirty="0" smtClean="0">
              <a:latin typeface="Times New Roman" pitchFamily="18" charset="0"/>
              <a:cs typeface="Times New Roman" pitchFamily="18" charset="0"/>
            </a:rPr>
            <a:t> </a:t>
          </a:r>
          <a:endParaRPr lang="en-US" sz="2600" dirty="0"/>
        </a:p>
      </dgm:t>
    </dgm:pt>
    <dgm:pt modelId="{14CB97B3-0511-45C2-984F-0B1BCFD7DF59}" type="sibTrans" cxnId="{7EF6E201-2902-4732-AE60-7817872EB781}">
      <dgm:prSet/>
      <dgm:spPr/>
      <dgm:t>
        <a:bodyPr/>
        <a:lstStyle/>
        <a:p>
          <a:endParaRPr lang="en-US"/>
        </a:p>
      </dgm:t>
    </dgm:pt>
    <dgm:pt modelId="{99624832-0DEC-4506-AC9A-57B4B8959A33}" type="parTrans" cxnId="{7EF6E201-2902-4732-AE60-7817872EB781}">
      <dgm:prSet/>
      <dgm:spPr/>
      <dgm:t>
        <a:bodyPr/>
        <a:lstStyle/>
        <a:p>
          <a:endParaRPr lang="en-US"/>
        </a:p>
      </dgm:t>
    </dgm:pt>
    <dgm:pt modelId="{A96158B5-A474-4594-90D8-450EBC0C5CBA}" type="pres">
      <dgm:prSet presAssocID="{B6DC7EC4-737B-40E2-A39C-69AB26B56693}" presName="linear" presStyleCnt="0">
        <dgm:presLayoutVars>
          <dgm:animLvl val="lvl"/>
          <dgm:resizeHandles val="exact"/>
        </dgm:presLayoutVars>
      </dgm:prSet>
      <dgm:spPr/>
      <dgm:t>
        <a:bodyPr/>
        <a:lstStyle/>
        <a:p>
          <a:endParaRPr lang="en-US"/>
        </a:p>
      </dgm:t>
    </dgm:pt>
    <dgm:pt modelId="{D71E9731-5E25-4A08-9D1F-D6B54CF04874}" type="pres">
      <dgm:prSet presAssocID="{3AEE2183-DF41-414D-816F-54F4A554E4C6}" presName="parentText" presStyleLbl="node1" presStyleIdx="0" presStyleCnt="3">
        <dgm:presLayoutVars>
          <dgm:chMax val="0"/>
          <dgm:bulletEnabled val="1"/>
        </dgm:presLayoutVars>
      </dgm:prSet>
      <dgm:spPr/>
      <dgm:t>
        <a:bodyPr/>
        <a:lstStyle/>
        <a:p>
          <a:endParaRPr lang="en-US"/>
        </a:p>
      </dgm:t>
    </dgm:pt>
    <dgm:pt modelId="{995AB711-56CA-4F4D-A9FE-C4DF672E711B}" type="pres">
      <dgm:prSet presAssocID="{3AEE2183-DF41-414D-816F-54F4A554E4C6}" presName="childText" presStyleLbl="revTx" presStyleIdx="0" presStyleCnt="1">
        <dgm:presLayoutVars>
          <dgm:bulletEnabled val="1"/>
        </dgm:presLayoutVars>
      </dgm:prSet>
      <dgm:spPr/>
      <dgm:t>
        <a:bodyPr/>
        <a:lstStyle/>
        <a:p>
          <a:endParaRPr lang="en-US"/>
        </a:p>
      </dgm:t>
    </dgm:pt>
    <dgm:pt modelId="{CDA5D7CC-145F-47AB-A0CD-D7B50F3C7CC0}" type="pres">
      <dgm:prSet presAssocID="{CE3FFCD2-F4E2-41EE-BF66-6D7889ADD0FE}" presName="parentText" presStyleLbl="node1" presStyleIdx="1" presStyleCnt="3" custLinFactY="-58826" custLinFactNeighborY="-100000">
        <dgm:presLayoutVars>
          <dgm:chMax val="0"/>
          <dgm:bulletEnabled val="1"/>
        </dgm:presLayoutVars>
      </dgm:prSet>
      <dgm:spPr/>
    </dgm:pt>
    <dgm:pt modelId="{4A656D9A-6338-4D72-A348-7DAC7E830F23}" type="pres">
      <dgm:prSet presAssocID="{948F7F47-F605-4836-B0A1-03FC4608204B}" presName="spacer" presStyleCnt="0"/>
      <dgm:spPr/>
    </dgm:pt>
    <dgm:pt modelId="{B8A39DFF-4E92-458A-84F4-26EB8415C4C3}" type="pres">
      <dgm:prSet presAssocID="{8BEEA2B0-E829-4693-9CA1-452F64C6F9A1}" presName="parentText" presStyleLbl="node1" presStyleIdx="2" presStyleCnt="3" custLinFactY="-55030" custLinFactNeighborY="-100000">
        <dgm:presLayoutVars>
          <dgm:chMax val="0"/>
          <dgm:bulletEnabled val="1"/>
        </dgm:presLayoutVars>
      </dgm:prSet>
      <dgm:spPr/>
    </dgm:pt>
  </dgm:ptLst>
  <dgm:cxnLst>
    <dgm:cxn modelId="{00EFCD28-5A9A-45FE-9655-EB407BABFA13}" type="presOf" srcId="{CE3FFCD2-F4E2-41EE-BF66-6D7889ADD0FE}" destId="{CDA5D7CC-145F-47AB-A0CD-D7B50F3C7CC0}" srcOrd="0" destOrd="0" presId="urn:microsoft.com/office/officeart/2005/8/layout/vList2"/>
    <dgm:cxn modelId="{E8F8C6DF-10DC-4B7C-AA7A-FEBCD7E6F341}" type="presOf" srcId="{8BEEA2B0-E829-4693-9CA1-452F64C6F9A1}" destId="{B8A39DFF-4E92-458A-84F4-26EB8415C4C3}" srcOrd="0" destOrd="0" presId="urn:microsoft.com/office/officeart/2005/8/layout/vList2"/>
    <dgm:cxn modelId="{7EF6E201-2902-4732-AE60-7817872EB781}" srcId="{B6DC7EC4-737B-40E2-A39C-69AB26B56693}" destId="{3AEE2183-DF41-414D-816F-54F4A554E4C6}" srcOrd="0" destOrd="0" parTransId="{99624832-0DEC-4506-AC9A-57B4B8959A33}" sibTransId="{14CB97B3-0511-45C2-984F-0B1BCFD7DF59}"/>
    <dgm:cxn modelId="{40586CD8-A956-4FA3-8902-894C3B780D8E}" type="presOf" srcId="{B6DC7EC4-737B-40E2-A39C-69AB26B56693}" destId="{A96158B5-A474-4594-90D8-450EBC0C5CBA}" srcOrd="0" destOrd="0" presId="urn:microsoft.com/office/officeart/2005/8/layout/vList2"/>
    <dgm:cxn modelId="{6EDDF8FB-B526-4745-9512-8CD1FFCB7724}" type="presOf" srcId="{C4F76D19-BC76-437E-9A55-327F0B21ED14}" destId="{995AB711-56CA-4F4D-A9FE-C4DF672E711B}" srcOrd="0" destOrd="0" presId="urn:microsoft.com/office/officeart/2005/8/layout/vList2"/>
    <dgm:cxn modelId="{EAAA2D64-3AED-4584-BD45-4FC72DF95001}" srcId="{B6DC7EC4-737B-40E2-A39C-69AB26B56693}" destId="{CE3FFCD2-F4E2-41EE-BF66-6D7889ADD0FE}" srcOrd="1" destOrd="0" parTransId="{F8962A66-ACCD-4CAB-914B-C18D83F4ADD5}" sibTransId="{948F7F47-F605-4836-B0A1-03FC4608204B}"/>
    <dgm:cxn modelId="{B7CA62B7-0AE1-4CF1-BFF8-02222BADA3C1}" srcId="{3AEE2183-DF41-414D-816F-54F4A554E4C6}" destId="{C4F76D19-BC76-437E-9A55-327F0B21ED14}" srcOrd="0" destOrd="0" parTransId="{9868737A-263E-45CB-940E-A5AD6CFA4D28}" sibTransId="{007F8FDA-469C-4B9E-8059-F1D60D013522}"/>
    <dgm:cxn modelId="{8DCC24F8-CB1A-4102-91AF-603A8373DAC7}" type="presOf" srcId="{3AEE2183-DF41-414D-816F-54F4A554E4C6}" destId="{D71E9731-5E25-4A08-9D1F-D6B54CF04874}" srcOrd="0" destOrd="0" presId="urn:microsoft.com/office/officeart/2005/8/layout/vList2"/>
    <dgm:cxn modelId="{21F5FE81-8EB0-43E0-BC71-D16CAEE0AF6B}" srcId="{B6DC7EC4-737B-40E2-A39C-69AB26B56693}" destId="{8BEEA2B0-E829-4693-9CA1-452F64C6F9A1}" srcOrd="2" destOrd="0" parTransId="{A817C2D7-4E8F-40E6-95F5-58DEF1ED6B08}" sibTransId="{21BB0922-7DB6-44F3-A682-C42C37238014}"/>
    <dgm:cxn modelId="{CAFACDA6-A7CF-4D94-A4CC-5AF386CEC206}" type="presParOf" srcId="{A96158B5-A474-4594-90D8-450EBC0C5CBA}" destId="{D71E9731-5E25-4A08-9D1F-D6B54CF04874}" srcOrd="0" destOrd="0" presId="urn:microsoft.com/office/officeart/2005/8/layout/vList2"/>
    <dgm:cxn modelId="{03A714F9-4828-4E4A-8DBF-24F062221DAA}" type="presParOf" srcId="{A96158B5-A474-4594-90D8-450EBC0C5CBA}" destId="{995AB711-56CA-4F4D-A9FE-C4DF672E711B}" srcOrd="1" destOrd="0" presId="urn:microsoft.com/office/officeart/2005/8/layout/vList2"/>
    <dgm:cxn modelId="{390F0BD2-0C0F-4983-8447-F5373B05DFCF}" type="presParOf" srcId="{A96158B5-A474-4594-90D8-450EBC0C5CBA}" destId="{CDA5D7CC-145F-47AB-A0CD-D7B50F3C7CC0}" srcOrd="2" destOrd="0" presId="urn:microsoft.com/office/officeart/2005/8/layout/vList2"/>
    <dgm:cxn modelId="{139D20E9-98E1-4A1B-BCF4-4D55CBF12882}" type="presParOf" srcId="{A96158B5-A474-4594-90D8-450EBC0C5CBA}" destId="{4A656D9A-6338-4D72-A348-7DAC7E830F23}" srcOrd="3" destOrd="0" presId="urn:microsoft.com/office/officeart/2005/8/layout/vList2"/>
    <dgm:cxn modelId="{28186867-DC03-45A9-AD45-D1B74A9A56C7}" type="presParOf" srcId="{A96158B5-A474-4594-90D8-450EBC0C5CBA}" destId="{B8A39DFF-4E92-458A-84F4-26EB8415C4C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A4D72-AAAB-41D6-9A33-866923D10CFD}">
      <dsp:nvSpPr>
        <dsp:cNvPr id="0" name=""/>
        <dsp:cNvSpPr/>
      </dsp:nvSpPr>
      <dsp:spPr>
        <a:xfrm>
          <a:off x="384779" y="0"/>
          <a:ext cx="7437120" cy="46482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240A35-57BE-4ABD-B350-3106FD0C07C0}">
      <dsp:nvSpPr>
        <dsp:cNvPr id="0" name=""/>
        <dsp:cNvSpPr/>
      </dsp:nvSpPr>
      <dsp:spPr>
        <a:xfrm>
          <a:off x="1329294" y="3208187"/>
          <a:ext cx="193365" cy="19336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4A4D0-2093-4A7A-B2FA-095A8E77ADEA}">
      <dsp:nvSpPr>
        <dsp:cNvPr id="0" name=""/>
        <dsp:cNvSpPr/>
      </dsp:nvSpPr>
      <dsp:spPr>
        <a:xfrm>
          <a:off x="1425976" y="3304870"/>
          <a:ext cx="1732848" cy="134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0" rIns="0" bIns="0" numCol="1" spcCol="1270" anchor="t"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1. Analysis </a:t>
          </a:r>
          <a:r>
            <a:rPr lang="en-US" sz="2000" kern="1200" dirty="0" smtClean="0">
              <a:latin typeface="Times New Roman" pitchFamily="18" charset="0"/>
              <a:cs typeface="Times New Roman" pitchFamily="18" charset="0"/>
            </a:rPr>
            <a:t>of weather observations </a:t>
          </a:r>
          <a:endParaRPr lang="en-US" sz="2000" kern="1200" dirty="0"/>
        </a:p>
      </dsp:txBody>
      <dsp:txXfrm>
        <a:off x="1425976" y="3304870"/>
        <a:ext cx="1732848" cy="1343329"/>
      </dsp:txXfrm>
    </dsp:sp>
    <dsp:sp modelId="{101BB7AD-211C-46C3-809D-ECE825D092E7}">
      <dsp:nvSpPr>
        <dsp:cNvPr id="0" name=""/>
        <dsp:cNvSpPr/>
      </dsp:nvSpPr>
      <dsp:spPr>
        <a:xfrm>
          <a:off x="3036113" y="1944806"/>
          <a:ext cx="349544" cy="34954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698C2-2E5E-4917-843C-050EE3C39D79}">
      <dsp:nvSpPr>
        <dsp:cNvPr id="0" name=""/>
        <dsp:cNvSpPr/>
      </dsp:nvSpPr>
      <dsp:spPr>
        <a:xfrm>
          <a:off x="3210885" y="2119579"/>
          <a:ext cx="1784908" cy="252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216" tIns="0" rIns="0" bIns="0" numCol="1" spcCol="1270" anchor="t"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2. Interpretation </a:t>
          </a:r>
          <a:r>
            <a:rPr lang="en-US" sz="2000" kern="1200" dirty="0" smtClean="0">
              <a:latin typeface="Times New Roman" pitchFamily="18" charset="0"/>
              <a:cs typeface="Times New Roman" pitchFamily="18" charset="0"/>
            </a:rPr>
            <a:t>of numerical fields </a:t>
          </a:r>
          <a:endParaRPr lang="en-US" sz="2000" kern="1200" dirty="0"/>
        </a:p>
      </dsp:txBody>
      <dsp:txXfrm>
        <a:off x="3210885" y="2119579"/>
        <a:ext cx="1784908" cy="2528620"/>
      </dsp:txXfrm>
    </dsp:sp>
    <dsp:sp modelId="{F8B05754-03DB-44B0-97EB-F75BB2BC95ED}">
      <dsp:nvSpPr>
        <dsp:cNvPr id="0" name=""/>
        <dsp:cNvSpPr/>
      </dsp:nvSpPr>
      <dsp:spPr>
        <a:xfrm>
          <a:off x="5088758" y="1175994"/>
          <a:ext cx="483412" cy="48341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8D86BE-4ABF-46B4-9EF6-19E6B0B1B47E}">
      <dsp:nvSpPr>
        <dsp:cNvPr id="0" name=""/>
        <dsp:cNvSpPr/>
      </dsp:nvSpPr>
      <dsp:spPr>
        <a:xfrm>
          <a:off x="5330464" y="1417700"/>
          <a:ext cx="1784908" cy="3230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50" tIns="0" rIns="0" bIns="0" numCol="1" spcCol="1270" anchor="t" anchorCtr="0">
          <a:noAutofit/>
        </a:bodyPr>
        <a:lstStyle/>
        <a:p>
          <a:pPr lvl="0" algn="l" defTabSz="889000">
            <a:lnSpc>
              <a:spcPct val="90000"/>
            </a:lnSpc>
            <a:spcBef>
              <a:spcPct val="0"/>
            </a:spcBef>
            <a:spcAft>
              <a:spcPct val="35000"/>
            </a:spcAft>
          </a:pPr>
          <a:r>
            <a:rPr lang="en-US" sz="2000" kern="1200" dirty="0" smtClean="0">
              <a:latin typeface="Times New Roman" pitchFamily="18" charset="0"/>
              <a:cs typeface="Times New Roman" pitchFamily="18" charset="0"/>
            </a:rPr>
            <a:t>3. Combining </a:t>
          </a:r>
          <a:r>
            <a:rPr lang="en-US" sz="2000" kern="1200" dirty="0" smtClean="0">
              <a:latin typeface="Times New Roman" pitchFamily="18" charset="0"/>
              <a:cs typeface="Times New Roman" pitchFamily="18" charset="0"/>
            </a:rPr>
            <a:t>the analyzed observations and numerical parameters with </a:t>
          </a:r>
          <a:r>
            <a:rPr lang="en-US" sz="2000" b="1" kern="1200" dirty="0" smtClean="0">
              <a:latin typeface="Times New Roman" pitchFamily="18" charset="0"/>
              <a:cs typeface="Times New Roman" pitchFamily="18" charset="0"/>
            </a:rPr>
            <a:t>conceptual models </a:t>
          </a:r>
          <a:endParaRPr lang="en-US" sz="2000" b="1" kern="1200" dirty="0">
            <a:latin typeface="Times New Roman" pitchFamily="18" charset="0"/>
            <a:cs typeface="Times New Roman" pitchFamily="18" charset="0"/>
          </a:endParaRPr>
        </a:p>
      </dsp:txBody>
      <dsp:txXfrm>
        <a:off x="5330464" y="1417700"/>
        <a:ext cx="1784908" cy="3230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E9731-5E25-4A08-9D1F-D6B54CF04874}">
      <dsp:nvSpPr>
        <dsp:cNvPr id="0" name=""/>
        <dsp:cNvSpPr/>
      </dsp:nvSpPr>
      <dsp:spPr>
        <a:xfrm>
          <a:off x="0" y="18899"/>
          <a:ext cx="8610599" cy="11793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itchFamily="18" charset="0"/>
              <a:cs typeface="Times New Roman" pitchFamily="18" charset="0"/>
            </a:rPr>
            <a:t>To get the current state of the troposphere, we use  </a:t>
          </a:r>
          <a:r>
            <a:rPr lang="en-US" sz="2600" b="1" u="sng" kern="1200" dirty="0" smtClean="0">
              <a:latin typeface="Times New Roman" pitchFamily="18" charset="0"/>
              <a:cs typeface="Times New Roman" pitchFamily="18" charset="0"/>
            </a:rPr>
            <a:t>Analysis </a:t>
          </a:r>
          <a:r>
            <a:rPr lang="en-US" sz="2600" kern="1200" dirty="0" smtClean="0">
              <a:latin typeface="Times New Roman" pitchFamily="18" charset="0"/>
              <a:cs typeface="Times New Roman" pitchFamily="18" charset="0"/>
            </a:rPr>
            <a:t> </a:t>
          </a:r>
          <a:endParaRPr lang="en-US" sz="2600" kern="1200" dirty="0"/>
        </a:p>
      </dsp:txBody>
      <dsp:txXfrm>
        <a:off x="57572" y="76471"/>
        <a:ext cx="8495455" cy="1064216"/>
      </dsp:txXfrm>
    </dsp:sp>
    <dsp:sp modelId="{995AB711-56CA-4F4D-A9FE-C4DF672E711B}">
      <dsp:nvSpPr>
        <dsp:cNvPr id="0" name=""/>
        <dsp:cNvSpPr/>
      </dsp:nvSpPr>
      <dsp:spPr>
        <a:xfrm>
          <a:off x="0" y="1198259"/>
          <a:ext cx="8610599"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3387" tIns="80010" rIns="448056" bIns="80010" numCol="1" spcCol="1270" anchor="t" anchorCtr="0">
          <a:noAutofit/>
        </a:bodyPr>
        <a:lstStyle/>
        <a:p>
          <a:pPr marL="285750" lvl="1" indent="-285750" algn="l" defTabSz="2178050">
            <a:lnSpc>
              <a:spcPct val="90000"/>
            </a:lnSpc>
            <a:spcBef>
              <a:spcPct val="0"/>
            </a:spcBef>
            <a:spcAft>
              <a:spcPct val="20000"/>
            </a:spcAft>
            <a:buChar char="••"/>
          </a:pPr>
          <a:endParaRPr lang="en-US" sz="4900" kern="1200" dirty="0"/>
        </a:p>
      </dsp:txBody>
      <dsp:txXfrm>
        <a:off x="0" y="1198259"/>
        <a:ext cx="8610599" cy="1043280"/>
      </dsp:txXfrm>
    </dsp:sp>
    <dsp:sp modelId="{CDA5D7CC-145F-47AB-A0CD-D7B50F3C7CC0}">
      <dsp:nvSpPr>
        <dsp:cNvPr id="0" name=""/>
        <dsp:cNvSpPr/>
      </dsp:nvSpPr>
      <dsp:spPr>
        <a:xfrm>
          <a:off x="0" y="1366329"/>
          <a:ext cx="8610599" cy="11793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latin typeface="Times New Roman" pitchFamily="18" charset="0"/>
              <a:cs typeface="Times New Roman" pitchFamily="18" charset="0"/>
            </a:rPr>
            <a:t>To understanding the state of the troposphere, we use </a:t>
          </a:r>
          <a:r>
            <a:rPr lang="en-US" sz="2600" b="1" u="sng" kern="1200" dirty="0">
              <a:latin typeface="Times New Roman" pitchFamily="18" charset="0"/>
              <a:cs typeface="Times New Roman" pitchFamily="18" charset="0"/>
            </a:rPr>
            <a:t>diagnostic laws of physics </a:t>
          </a:r>
          <a:endParaRPr lang="en-US" sz="2600" b="1" u="sng" kern="1200" dirty="0">
            <a:latin typeface="Times New Roman" pitchFamily="18" charset="0"/>
            <a:cs typeface="Times New Roman" pitchFamily="18" charset="0"/>
          </a:endParaRPr>
        </a:p>
      </dsp:txBody>
      <dsp:txXfrm>
        <a:off x="57572" y="1423901"/>
        <a:ext cx="8495455" cy="1064216"/>
      </dsp:txXfrm>
    </dsp:sp>
    <dsp:sp modelId="{B8A39DFF-4E92-458A-84F4-26EB8415C4C3}">
      <dsp:nvSpPr>
        <dsp:cNvPr id="0" name=""/>
        <dsp:cNvSpPr/>
      </dsp:nvSpPr>
      <dsp:spPr>
        <a:xfrm>
          <a:off x="0" y="2771898"/>
          <a:ext cx="8610599" cy="11793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latin typeface="Times New Roman" pitchFamily="18" charset="0"/>
              <a:cs typeface="Times New Roman" pitchFamily="18" charset="0"/>
            </a:rPr>
            <a:t>To get the future state of the troposphere, we use </a:t>
          </a:r>
          <a:r>
            <a:rPr lang="en-US" sz="2600" b="1" u="sng" kern="1200" dirty="0" smtClean="0">
              <a:latin typeface="Times New Roman" pitchFamily="18" charset="0"/>
              <a:cs typeface="Times New Roman" pitchFamily="18" charset="0"/>
            </a:rPr>
            <a:t>prognostic laws of physics   </a:t>
          </a:r>
          <a:endParaRPr lang="en-US" sz="2600" b="1" u="sng" kern="1200" dirty="0"/>
        </a:p>
      </dsp:txBody>
      <dsp:txXfrm>
        <a:off x="57572" y="2829470"/>
        <a:ext cx="8495455" cy="10642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E0F12-E1A8-46BB-9EF0-CB2AF9380443}" type="datetimeFigureOut">
              <a:rPr lang="en-US" smtClean="0"/>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D8C08-64A0-418A-8DEB-E4ACB739C60B}" type="slidenum">
              <a:rPr lang="en-US" smtClean="0"/>
              <a:t>‹#›</a:t>
            </a:fld>
            <a:endParaRPr lang="en-US"/>
          </a:p>
        </p:txBody>
      </p:sp>
    </p:spTree>
    <p:extLst>
      <p:ext uri="{BB962C8B-B14F-4D97-AF65-F5344CB8AC3E}">
        <p14:creationId xmlns:p14="http://schemas.microsoft.com/office/powerpoint/2010/main" val="251554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wikipedia.org/wiki/%D8%A7%D9%84%D9%85%D8%AA%D8%BA%D9%8A%D8%B1%D8%A7%D8%A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D8C08-64A0-418A-8DEB-E4ACB739C60B}" type="slidenum">
              <a:rPr lang="en-US" smtClean="0"/>
              <a:t>11</a:t>
            </a:fld>
            <a:endParaRPr lang="en-US"/>
          </a:p>
        </p:txBody>
      </p:sp>
    </p:spTree>
    <p:extLst>
      <p:ext uri="{BB962C8B-B14F-4D97-AF65-F5344CB8AC3E}">
        <p14:creationId xmlns:p14="http://schemas.microsoft.com/office/powerpoint/2010/main" val="313391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Times New Roman" pitchFamily="18" charset="0"/>
                <a:cs typeface="Times New Roman" pitchFamily="18" charset="0"/>
              </a:rPr>
              <a:t> Conceptual models:  </a:t>
            </a:r>
            <a:r>
              <a:rPr lang="ar-IQ" sz="1200" b="1" dirty="0" smtClean="0">
                <a:latin typeface="Times New Roman" pitchFamily="18" charset="0"/>
                <a:cs typeface="Times New Roman" pitchFamily="18" charset="0"/>
              </a:rPr>
              <a:t>نموذج مجرد</a:t>
            </a:r>
            <a:r>
              <a:rPr lang="ar-IQ" sz="1200" b="1" baseline="0" dirty="0" smtClean="0">
                <a:latin typeface="Times New Roman" pitchFamily="18" charset="0"/>
                <a:cs typeface="Times New Roman" pitchFamily="18" charset="0"/>
              </a:rPr>
              <a:t> </a:t>
            </a:r>
            <a:r>
              <a:rPr lang="ar-IQ" sz="1200" b="1" dirty="0" smtClean="0">
                <a:latin typeface="Times New Roman" pitchFamily="18" charset="0"/>
                <a:cs typeface="Times New Roman" pitchFamily="18" charset="0"/>
              </a:rPr>
              <a:t>او نموذج تصوري وهو بناء نظري يمثّل شيء معين </a:t>
            </a:r>
            <a:r>
              <a:rPr lang="ar-IQ" sz="1200" b="0" i="0" kern="1200" dirty="0" smtClean="0">
                <a:solidFill>
                  <a:schemeClr val="tx1"/>
                </a:solidFill>
                <a:effectLst/>
                <a:latin typeface="+mn-lt"/>
                <a:ea typeface="+mn-ea"/>
                <a:cs typeface="+mn-cs"/>
              </a:rPr>
              <a:t>، بمجموعة من </a:t>
            </a:r>
            <a:r>
              <a:rPr lang="ar-IQ" sz="1200" b="0" i="0" u="none" strike="noStrike" kern="1200" dirty="0" smtClean="0">
                <a:solidFill>
                  <a:schemeClr val="tx1"/>
                </a:solidFill>
                <a:effectLst/>
                <a:latin typeface="+mn-lt"/>
                <a:ea typeface="+mn-ea"/>
                <a:cs typeface="+mn-cs"/>
                <a:hlinkClick r:id="rId3" tooltip="المتغيرات"/>
              </a:rPr>
              <a:t>المتغيرات</a:t>
            </a:r>
            <a:r>
              <a:rPr lang="ar-IQ" sz="1200" b="0" i="0" kern="1200" dirty="0" smtClean="0">
                <a:solidFill>
                  <a:schemeClr val="tx1"/>
                </a:solidFill>
                <a:effectLst/>
                <a:latin typeface="+mn-lt"/>
                <a:ea typeface="+mn-ea"/>
                <a:cs typeface="+mn-cs"/>
              </a:rPr>
              <a:t> ومجموعة من العلاقات المنطقيّة والكمّية بينهم</a:t>
            </a:r>
            <a:endParaRPr lang="en-US" dirty="0"/>
          </a:p>
        </p:txBody>
      </p:sp>
      <p:sp>
        <p:nvSpPr>
          <p:cNvPr id="4" name="Slide Number Placeholder 3"/>
          <p:cNvSpPr>
            <a:spLocks noGrp="1"/>
          </p:cNvSpPr>
          <p:nvPr>
            <p:ph type="sldNum" sz="quarter" idx="10"/>
          </p:nvPr>
        </p:nvSpPr>
        <p:spPr/>
        <p:txBody>
          <a:bodyPr/>
          <a:lstStyle/>
          <a:p>
            <a:fld id="{F68D8C08-64A0-418A-8DEB-E4ACB739C60B}" type="slidenum">
              <a:rPr lang="en-US" smtClean="0"/>
              <a:t>15</a:t>
            </a:fld>
            <a:endParaRPr lang="en-US"/>
          </a:p>
        </p:txBody>
      </p:sp>
    </p:spTree>
    <p:extLst>
      <p:ext uri="{BB962C8B-B14F-4D97-AF65-F5344CB8AC3E}">
        <p14:creationId xmlns:p14="http://schemas.microsoft.com/office/powerpoint/2010/main" val="65607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2"/>
                </a:solidFill>
                <a:latin typeface="Arial" charset="0"/>
              </a:defRPr>
            </a:lvl1pPr>
            <a:lvl2pPr marL="742950" indent="-285750" eaLnBrk="0" hangingPunct="0">
              <a:defRPr sz="3200">
                <a:solidFill>
                  <a:schemeClr val="tx2"/>
                </a:solidFill>
                <a:latin typeface="Arial" charset="0"/>
              </a:defRPr>
            </a:lvl2pPr>
            <a:lvl3pPr marL="1143000" indent="-228600" eaLnBrk="0" hangingPunct="0">
              <a:defRPr sz="3200">
                <a:solidFill>
                  <a:schemeClr val="tx2"/>
                </a:solidFill>
                <a:latin typeface="Arial" charset="0"/>
              </a:defRPr>
            </a:lvl3pPr>
            <a:lvl4pPr marL="1600200" indent="-228600" eaLnBrk="0" hangingPunct="0">
              <a:defRPr sz="3200">
                <a:solidFill>
                  <a:schemeClr val="tx2"/>
                </a:solidFill>
                <a:latin typeface="Arial" charset="0"/>
              </a:defRPr>
            </a:lvl4pPr>
            <a:lvl5pPr marL="2057400" indent="-228600" eaLnBrk="0" hangingPunct="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eaLnBrk="1" hangingPunct="1"/>
            <a:fld id="{4A6A6D51-047E-4B96-82B0-804E36AE5949}" type="slidenum">
              <a:rPr lang="en-US" sz="1200" smtClean="0">
                <a:solidFill>
                  <a:schemeClr val="tx1"/>
                </a:solidFill>
                <a:latin typeface="Times New Roman" pitchFamily="18" charset="0"/>
              </a:rPr>
              <a:pPr eaLnBrk="1" hangingPunct="1"/>
              <a:t>30</a:t>
            </a:fld>
            <a:endParaRPr lang="en-US" sz="1200" smtClean="0">
              <a:solidFill>
                <a:schemeClr val="tx1"/>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BB0A8-5F4E-4A8F-AE38-B24270F6F7F9}" type="slidenum">
              <a:rPr lang="en-US" smtClean="0"/>
              <a:pPr fontAlgn="base">
                <a:spcBef>
                  <a:spcPct val="0"/>
                </a:spcBef>
                <a:spcAft>
                  <a:spcPct val="0"/>
                </a:spcAft>
                <a:defRPr/>
              </a:pPr>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938DD-FD75-41AA-B765-0205BA98950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195527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938DD-FD75-41AA-B765-0205BA98950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415860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938DD-FD75-41AA-B765-0205BA98950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166966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CCA7D35-B35A-44FA-BD79-A228FB970C5C}" type="slidenum">
              <a:rPr lang="en-US"/>
              <a:pPr/>
              <a:t>‹#›</a:t>
            </a:fld>
            <a:endParaRPr lang="en-US"/>
          </a:p>
        </p:txBody>
      </p:sp>
    </p:spTree>
    <p:extLst>
      <p:ext uri="{BB962C8B-B14F-4D97-AF65-F5344CB8AC3E}">
        <p14:creationId xmlns:p14="http://schemas.microsoft.com/office/powerpoint/2010/main" val="161757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938DD-FD75-41AA-B765-0205BA98950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248385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938DD-FD75-41AA-B765-0205BA989503}"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55437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938DD-FD75-41AA-B765-0205BA989503}"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98416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938DD-FD75-41AA-B765-0205BA989503}"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301797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938DD-FD75-41AA-B765-0205BA989503}"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412477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938DD-FD75-41AA-B765-0205BA989503}"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424535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938DD-FD75-41AA-B765-0205BA989503}"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328077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938DD-FD75-41AA-B765-0205BA989503}"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98538-E27D-4737-8E26-B40B78CB3705}" type="slidenum">
              <a:rPr lang="en-US" smtClean="0"/>
              <a:t>‹#›</a:t>
            </a:fld>
            <a:endParaRPr lang="en-US"/>
          </a:p>
        </p:txBody>
      </p:sp>
    </p:spTree>
    <p:extLst>
      <p:ext uri="{BB962C8B-B14F-4D97-AF65-F5344CB8AC3E}">
        <p14:creationId xmlns:p14="http://schemas.microsoft.com/office/powerpoint/2010/main" val="374916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938DD-FD75-41AA-B765-0205BA989503}" type="datetimeFigureOut">
              <a:rPr lang="en-US" smtClean="0"/>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98538-E27D-4737-8E26-B40B78CB3705}" type="slidenum">
              <a:rPr lang="en-US" smtClean="0"/>
              <a:t>‹#›</a:t>
            </a:fld>
            <a:endParaRPr lang="en-US"/>
          </a:p>
        </p:txBody>
      </p:sp>
    </p:spTree>
    <p:extLst>
      <p:ext uri="{BB962C8B-B14F-4D97-AF65-F5344CB8AC3E}">
        <p14:creationId xmlns:p14="http://schemas.microsoft.com/office/powerpoint/2010/main" val="358850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en.wikipedia.org/wiki/Precipitation_(meteorology)" TargetMode="External"/><Relationship Id="rId4" Type="http://schemas.openxmlformats.org/officeDocument/2006/relationships/hyperlink" Target="https://en.wikipedia.org/wiki/Clou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hyperlink" Target="https://www.meted.ucar.edu/index.php"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1447492" y="238780"/>
            <a:ext cx="5801525" cy="523220"/>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2018-2019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142345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66" y="836712"/>
            <a:ext cx="9129834" cy="461665"/>
          </a:xfrm>
          <a:prstGeom prst="rect">
            <a:avLst/>
          </a:prstGeom>
        </p:spPr>
        <p:txBody>
          <a:bodyPr wrap="square">
            <a:spAutoFit/>
          </a:bodyPr>
          <a:lstStyle/>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tasks of a synoptic </a:t>
            </a:r>
            <a:r>
              <a:rPr lang="en-US" sz="2400" b="1" dirty="0" smtClean="0">
                <a:latin typeface="Times New Roman" pitchFamily="18" charset="0"/>
                <a:cs typeface="Times New Roman" pitchFamily="18" charset="0"/>
              </a:rPr>
              <a:t>meteorologist are: </a:t>
            </a:r>
            <a:endParaRPr lang="en-US" sz="2400" b="1" dirty="0">
              <a:latin typeface="Times New Roman" pitchFamily="18" charset="0"/>
              <a:cs typeface="Times New Roman" pitchFamily="18" charset="0"/>
            </a:endParaRPr>
          </a:p>
        </p:txBody>
      </p:sp>
      <p:sp>
        <p:nvSpPr>
          <p:cNvPr id="4" name="TextBox 3"/>
          <p:cNvSpPr txBox="1"/>
          <p:nvPr/>
        </p:nvSpPr>
        <p:spPr>
          <a:xfrm>
            <a:off x="2267744" y="159023"/>
            <a:ext cx="4680520" cy="461665"/>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Analysis and interpretation </a:t>
            </a:r>
          </a:p>
        </p:txBody>
      </p:sp>
      <p:graphicFrame>
        <p:nvGraphicFramePr>
          <p:cNvPr id="5" name="Diagram 4"/>
          <p:cNvGraphicFramePr/>
          <p:nvPr>
            <p:extLst>
              <p:ext uri="{D42A27DB-BD31-4B8C-83A1-F6EECF244321}">
                <p14:modId xmlns:p14="http://schemas.microsoft.com/office/powerpoint/2010/main" val="2395799094"/>
              </p:ext>
            </p:extLst>
          </p:nvPr>
        </p:nvGraphicFramePr>
        <p:xfrm>
          <a:off x="-662880" y="2144688"/>
          <a:ext cx="820668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324600" y="1914942"/>
            <a:ext cx="2779204" cy="2123658"/>
          </a:xfrm>
          <a:prstGeom prst="rect">
            <a:avLst/>
          </a:prstGeom>
          <a:ln>
            <a:solidFill>
              <a:schemeClr val="tx1">
                <a:lumMod val="65000"/>
                <a:lumOff val="35000"/>
              </a:schemeClr>
            </a:solidFill>
          </a:ln>
        </p:spPr>
        <p:txBody>
          <a:bodyPr wrap="square">
            <a:spAutoFit/>
          </a:bodyPr>
          <a:lstStyle/>
          <a:p>
            <a:pPr algn="just"/>
            <a:r>
              <a:rPr lang="en-US" sz="2200" dirty="0" smtClean="0">
                <a:latin typeface="Times New Roman" pitchFamily="18" charset="0"/>
                <a:cs typeface="Times New Roman" pitchFamily="18" charset="0"/>
              </a:rPr>
              <a:t>Synoptic interpretation of the state of the troposphere, a four-dimensional concept of the state of the weather</a:t>
            </a:r>
            <a:endParaRPr lang="en-US" sz="2200" dirty="0"/>
          </a:p>
        </p:txBody>
      </p:sp>
    </p:spTree>
    <p:extLst>
      <p:ext uri="{BB962C8B-B14F-4D97-AF65-F5344CB8AC3E}">
        <p14:creationId xmlns:p14="http://schemas.microsoft.com/office/powerpoint/2010/main" val="29124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166" y="274578"/>
            <a:ext cx="912983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Some </a:t>
            </a:r>
            <a:r>
              <a:rPr lang="en-US" sz="2400" b="1" dirty="0" smtClean="0">
                <a:latin typeface="Times New Roman" pitchFamily="18" charset="0"/>
                <a:cs typeface="Times New Roman" pitchFamily="18" charset="0"/>
              </a:rPr>
              <a:t>consideration </a:t>
            </a:r>
            <a:r>
              <a:rPr lang="en-US" sz="2400" b="1" dirty="0">
                <a:latin typeface="Times New Roman" pitchFamily="18" charset="0"/>
                <a:cs typeface="Times New Roman" pitchFamily="18" charset="0"/>
              </a:rPr>
              <a:t>of observations and numerical prediction </a:t>
            </a:r>
            <a:r>
              <a:rPr lang="en-US" sz="2400" b="1" dirty="0" smtClean="0">
                <a:latin typeface="Times New Roman" pitchFamily="18" charset="0"/>
                <a:cs typeface="Times New Roman" pitchFamily="18" charset="0"/>
              </a:rPr>
              <a:t>fields</a:t>
            </a:r>
          </a:p>
          <a:p>
            <a:pPr algn="just"/>
            <a:endParaRPr lang="en-US" sz="2400" b="1" dirty="0" smtClean="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299165710"/>
              </p:ext>
            </p:extLst>
          </p:nvPr>
        </p:nvGraphicFramePr>
        <p:xfrm>
          <a:off x="228600" y="1828800"/>
          <a:ext cx="86105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6904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938992"/>
          </a:xfrm>
          <a:prstGeom prst="rect">
            <a:avLst/>
          </a:prstGeom>
        </p:spPr>
        <p:txBody>
          <a:bodyPr wrap="square">
            <a:spAutoFit/>
          </a:bodyPr>
          <a:lstStyle/>
          <a:p>
            <a:r>
              <a:rPr lang="en-US" sz="2400" b="1" dirty="0" smtClean="0">
                <a:latin typeface="Times New Roman" pitchFamily="18" charset="0"/>
                <a:cs typeface="Times New Roman" pitchFamily="18" charset="0"/>
              </a:rPr>
              <a:t>Analysis of weather observations</a:t>
            </a:r>
          </a:p>
          <a:p>
            <a:pPr lvl="0"/>
            <a:r>
              <a:rPr lang="en-US" sz="2400"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342900" indent="-342900">
              <a:buFont typeface="Arial" panose="020B0604020202020204" pitchFamily="34" charset="0"/>
              <a:buChar char="•"/>
            </a:pPr>
            <a:r>
              <a:rPr lang="en-US" sz="2400" b="1" dirty="0" smtClean="0">
                <a:latin typeface="Times New Roman" pitchFamily="18" charset="0"/>
                <a:cs typeface="Times New Roman" pitchFamily="18" charset="0"/>
              </a:rPr>
              <a:t>Observations </a:t>
            </a:r>
            <a:r>
              <a:rPr lang="en-US" sz="2400" b="1" dirty="0" smtClean="0">
                <a:latin typeface="Times New Roman" pitchFamily="18" charset="0"/>
                <a:cs typeface="Times New Roman" pitchFamily="18" charset="0"/>
              </a:rPr>
              <a:t>includes: </a:t>
            </a:r>
            <a:r>
              <a:rPr lang="en-US" sz="2400" dirty="0" smtClean="0">
                <a:latin typeface="Times New Roman" pitchFamily="18" charset="0"/>
                <a:cs typeface="Times New Roman" pitchFamily="18" charset="0"/>
              </a:rPr>
              <a:t>SYNOP observations, other observations(ex. automatic</a:t>
            </a:r>
            <a:r>
              <a:rPr lang="en-US" sz="2400" dirty="0">
                <a:latin typeface="Times New Roman" pitchFamily="18" charset="0"/>
                <a:cs typeface="Times New Roman" pitchFamily="18" charset="0"/>
              </a:rPr>
              <a:t>, flight and road weather </a:t>
            </a:r>
            <a:r>
              <a:rPr lang="en-US" sz="2400" dirty="0" smtClean="0">
                <a:latin typeface="Times New Roman" pitchFamily="18" charset="0"/>
                <a:cs typeface="Times New Roman" pitchFamily="18" charset="0"/>
              </a:rPr>
              <a:t>observations </a:t>
            </a:r>
            <a:r>
              <a:rPr lang="en-US" sz="2400" dirty="0" smtClean="0">
                <a:latin typeface="Times New Roman" pitchFamily="18" charset="0"/>
                <a:cs typeface="Times New Roman" pitchFamily="18" charset="0"/>
              </a:rPr>
              <a:t>soundings), satellite images, radar images, and observations </a:t>
            </a:r>
            <a:r>
              <a:rPr lang="en-US" sz="2400" dirty="0">
                <a:latin typeface="Times New Roman" pitchFamily="18" charset="0"/>
                <a:cs typeface="Times New Roman" pitchFamily="18" charset="0"/>
              </a:rPr>
              <a:t>from airplanes </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77" t="14135" r="10754" b="12457"/>
          <a:stretch/>
        </p:blipFill>
        <p:spPr bwMode="auto">
          <a:xfrm>
            <a:off x="7128330" y="1556792"/>
            <a:ext cx="178707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2316540"/>
            <a:ext cx="6781800" cy="1569660"/>
          </a:xfrm>
          <a:prstGeom prst="rect">
            <a:avLst/>
          </a:prstGeom>
        </p:spPr>
        <p:txBody>
          <a:bodyPr wrap="square">
            <a:spAutoFit/>
          </a:bodyPr>
          <a:lstStyle/>
          <a:p>
            <a:pPr lvl="0" algn="just"/>
            <a:r>
              <a:rPr lang="en-US" sz="2400" dirty="0">
                <a:solidFill>
                  <a:prstClr val="black"/>
                </a:solidFill>
                <a:latin typeface="Times New Roman" pitchFamily="18" charset="0"/>
                <a:cs typeface="Times New Roman" pitchFamily="18" charset="0"/>
              </a:rPr>
              <a:t>A lot of observational data goes straight into the initial conditions of models. In particular, information from satellites is used to patch up the sparse network of oceanic observations. </a:t>
            </a:r>
            <a:endParaRPr lang="en-US" sz="2400" dirty="0">
              <a:solidFill>
                <a:prstClr val="black"/>
              </a:solidFill>
              <a:latin typeface="Times New Roman" pitchFamily="18" charset="0"/>
              <a:cs typeface="Times New Roman" pitchFamily="18" charset="0"/>
            </a:endParaRPr>
          </a:p>
        </p:txBody>
      </p:sp>
      <p:sp>
        <p:nvSpPr>
          <p:cNvPr id="8" name="Rectangle 7"/>
          <p:cNvSpPr/>
          <p:nvPr/>
        </p:nvSpPr>
        <p:spPr>
          <a:xfrm>
            <a:off x="518" y="3951744"/>
            <a:ext cx="9143482" cy="2677656"/>
          </a:xfrm>
          <a:prstGeom prst="rect">
            <a:avLst/>
          </a:prstGeom>
          <a:ln w="28575">
            <a:noFill/>
          </a:ln>
        </p:spPr>
        <p:txBody>
          <a:bodyPr wrap="square">
            <a:spAutoFit/>
          </a:bodyPr>
          <a:lstStyle/>
          <a:p>
            <a:pPr marL="342900" indent="-342900">
              <a:buFont typeface="Arial" panose="020B0604020202020204" pitchFamily="34" charset="0"/>
              <a:buChar char="•"/>
            </a:pPr>
            <a:r>
              <a:rPr lang="en-US" sz="2400" b="1" dirty="0" smtClean="0">
                <a:latin typeface="Times New Roman" pitchFamily="18" charset="0"/>
                <a:cs typeface="Times New Roman" pitchFamily="18" charset="0"/>
              </a:rPr>
              <a:t>SYNOP </a:t>
            </a:r>
            <a:r>
              <a:rPr lang="en-US" sz="2400" b="1" dirty="0">
                <a:latin typeface="Times New Roman" pitchFamily="18" charset="0"/>
                <a:cs typeface="Times New Roman" pitchFamily="18" charset="0"/>
              </a:rPr>
              <a:t>observations are analyzed. </a:t>
            </a:r>
            <a:r>
              <a:rPr lang="en-US" sz="2400" b="1" dirty="0" smtClean="0">
                <a:latin typeface="Times New Roman" pitchFamily="18" charset="0"/>
                <a:cs typeface="Times New Roman" pitchFamily="18" charset="0"/>
              </a:rPr>
              <a:t>Analysis means: </a:t>
            </a:r>
            <a:endParaRPr lang="en-US" sz="2400" b="1" dirty="0">
              <a:latin typeface="Times New Roman" pitchFamily="18" charset="0"/>
              <a:cs typeface="Times New Roman" pitchFamily="18" charset="0"/>
            </a:endParaRPr>
          </a:p>
          <a:p>
            <a:pPr marL="800100" lvl="1" indent="-342900">
              <a:buFont typeface="Wingdings" panose="05000000000000000000" pitchFamily="2" charset="2"/>
              <a:buChar char="v"/>
            </a:pPr>
            <a:r>
              <a:rPr lang="en-US" sz="2400" dirty="0" smtClean="0">
                <a:latin typeface="Times New Roman" pitchFamily="18" charset="0"/>
                <a:cs typeface="Times New Roman" pitchFamily="18" charset="0"/>
              </a:rPr>
              <a:t>visualizing </a:t>
            </a: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isolines</a:t>
            </a:r>
            <a:r>
              <a:rPr lang="en-US" sz="2400" dirty="0">
                <a:latin typeface="Times New Roman" pitchFamily="18" charset="0"/>
                <a:cs typeface="Times New Roman" pitchFamily="18" charset="0"/>
              </a:rPr>
              <a:t> of parameters </a:t>
            </a:r>
          </a:p>
          <a:p>
            <a:pPr marL="800100" lvl="1" indent="-342900">
              <a:buFont typeface="Wingdings" panose="05000000000000000000" pitchFamily="2" charset="2"/>
              <a:buChar char="v"/>
            </a:pPr>
            <a:r>
              <a:rPr lang="en-US" sz="2400" dirty="0" smtClean="0">
                <a:latin typeface="Times New Roman" pitchFamily="18" charset="0"/>
                <a:cs typeface="Times New Roman" pitchFamily="18" charset="0"/>
              </a:rPr>
              <a:t>defining </a:t>
            </a:r>
            <a:r>
              <a:rPr lang="en-US" sz="2400" dirty="0">
                <a:latin typeface="Times New Roman" pitchFamily="18" charset="0"/>
                <a:cs typeface="Times New Roman" pitchFamily="18" charset="0"/>
              </a:rPr>
              <a:t>the areas where a given phenomenon may occur </a:t>
            </a:r>
          </a:p>
          <a:p>
            <a:pPr marL="800100" lvl="1" indent="-342900">
              <a:buFont typeface="Wingdings" panose="05000000000000000000" pitchFamily="2" charset="2"/>
              <a:buChar char="v"/>
            </a:pPr>
            <a:r>
              <a:rPr lang="en-US" sz="2400" dirty="0" smtClean="0">
                <a:latin typeface="Times New Roman" pitchFamily="18" charset="0"/>
                <a:cs typeface="Times New Roman" pitchFamily="18" charset="0"/>
              </a:rPr>
              <a:t>identifying </a:t>
            </a:r>
            <a:r>
              <a:rPr lang="en-US" sz="2400" dirty="0">
                <a:latin typeface="Times New Roman" pitchFamily="18" charset="0"/>
                <a:cs typeface="Times New Roman" pitchFamily="18" charset="0"/>
              </a:rPr>
              <a:t>observational errors </a:t>
            </a:r>
          </a:p>
          <a:p>
            <a:pPr marL="800100" lvl="1" indent="-342900">
              <a:buFont typeface="Wingdings" panose="05000000000000000000" pitchFamily="2" charset="2"/>
              <a:buChar char="v"/>
            </a:pPr>
            <a:r>
              <a:rPr lang="en-US" sz="2400" dirty="0" smtClean="0">
                <a:latin typeface="Times New Roman" pitchFamily="18" charset="0"/>
                <a:cs typeface="Times New Roman" pitchFamily="18" charset="0"/>
              </a:rPr>
              <a:t>achieving a clear interpretation </a:t>
            </a:r>
            <a:r>
              <a:rPr lang="en-US" sz="2400" dirty="0">
                <a:latin typeface="Times New Roman" pitchFamily="18" charset="0"/>
                <a:cs typeface="Times New Roman" pitchFamily="18" charset="0"/>
              </a:rPr>
              <a:t>of the data </a:t>
            </a:r>
          </a:p>
          <a:p>
            <a:pPr algn="just"/>
            <a:r>
              <a:rPr lang="en-US" sz="2400" b="1" dirty="0" smtClean="0">
                <a:latin typeface="Times New Roman" pitchFamily="18" charset="0"/>
                <a:cs typeface="Times New Roman" pitchFamily="18" charset="0"/>
              </a:rPr>
              <a:t>An </a:t>
            </a:r>
            <a:r>
              <a:rPr lang="en-US" sz="2400" b="1" dirty="0">
                <a:latin typeface="Times New Roman" pitchFamily="18" charset="0"/>
                <a:cs typeface="Times New Roman" pitchFamily="18" charset="0"/>
              </a:rPr>
              <a:t>analysis will also suggest which numerical parameters are to be paid attention to! </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688" y="4308396"/>
            <a:ext cx="1241218" cy="1241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18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0" y="16892"/>
            <a:ext cx="9143089" cy="3046988"/>
          </a:xfrm>
          <a:prstGeom prst="rect">
            <a:avLst/>
          </a:prstGeom>
        </p:spPr>
        <p:txBody>
          <a:bodyPr wrap="square">
            <a:spAutoFit/>
          </a:bodyPr>
          <a:lstStyle/>
          <a:p>
            <a:r>
              <a:rPr lang="en-US" sz="2400" dirty="0">
                <a:latin typeface="Times New Roman" pitchFamily="18" charset="0"/>
                <a:cs typeface="Times New Roman" pitchFamily="18" charset="0"/>
              </a:rPr>
              <a:t>Example: analyzing surface SYNOP observations </a:t>
            </a:r>
          </a:p>
          <a:p>
            <a:pPr marL="800100" lvl="1" indent="-342900">
              <a:buFont typeface="Wingdings" pitchFamily="2" charset="2"/>
              <a:buChar char="Ø"/>
            </a:pPr>
            <a:r>
              <a:rPr lang="en-US" sz="2400" dirty="0" err="1" smtClean="0">
                <a:latin typeface="Times New Roman" pitchFamily="18" charset="0"/>
                <a:cs typeface="Times New Roman" pitchFamily="18" charset="0"/>
              </a:rPr>
              <a:t>Isolines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of isobars </a:t>
            </a:r>
          </a:p>
          <a:p>
            <a:pPr marL="800100" lvl="1" indent="-342900">
              <a:buFont typeface="Wingdings" pitchFamily="2" charset="2"/>
              <a:buChar char="Ø"/>
            </a:pPr>
            <a:r>
              <a:rPr lang="en-US" sz="2400" dirty="0" smtClean="0">
                <a:latin typeface="Times New Roman" pitchFamily="18" charset="0"/>
                <a:cs typeface="Times New Roman" pitchFamily="18" charset="0"/>
              </a:rPr>
              <a:t>Surface </a:t>
            </a:r>
            <a:r>
              <a:rPr lang="en-US" sz="2400" dirty="0">
                <a:latin typeface="Times New Roman" pitchFamily="18" charset="0"/>
                <a:cs typeface="Times New Roman" pitchFamily="18" charset="0"/>
              </a:rPr>
              <a:t>pressure tendency </a:t>
            </a:r>
            <a:r>
              <a:rPr lang="en-US" sz="2400" dirty="0" err="1">
                <a:latin typeface="Times New Roman" pitchFamily="18" charset="0"/>
                <a:cs typeface="Times New Roman" pitchFamily="18" charset="0"/>
              </a:rPr>
              <a:t>isolines</a:t>
            </a:r>
            <a:r>
              <a:rPr lang="en-US" sz="2400" dirty="0">
                <a:latin typeface="Times New Roman" pitchFamily="18" charset="0"/>
                <a:cs typeface="Times New Roman" pitchFamily="18" charset="0"/>
              </a:rPr>
              <a:t> or isallobars </a:t>
            </a:r>
          </a:p>
          <a:p>
            <a:pPr marL="800100" lvl="1" indent="-342900">
              <a:buFont typeface="Wingdings" pitchFamily="2" charset="2"/>
              <a:buChar char="Ø"/>
            </a:pPr>
            <a:r>
              <a:rPr lang="en-US" sz="2400" dirty="0" smtClean="0">
                <a:latin typeface="Times New Roman" pitchFamily="18" charset="0"/>
                <a:cs typeface="Times New Roman" pitchFamily="18" charset="0"/>
              </a:rPr>
              <a:t>Local </a:t>
            </a:r>
            <a:r>
              <a:rPr lang="en-US" sz="2400" dirty="0">
                <a:latin typeface="Times New Roman" pitchFamily="18" charset="0"/>
                <a:cs typeface="Times New Roman" pitchFamily="18" charset="0"/>
              </a:rPr>
              <a:t>weather (areas with precipitation, fog/mist, thunder, showers, etc.) </a:t>
            </a:r>
            <a:endParaRPr lang="en-US" sz="2400" dirty="0" smtClean="0">
              <a:latin typeface="Times New Roman" pitchFamily="18" charset="0"/>
              <a:cs typeface="Times New Roman" pitchFamily="18" charset="0"/>
            </a:endParaRPr>
          </a:p>
          <a:p>
            <a:pPr marL="800100" lvl="1" indent="-342900">
              <a:buFont typeface="Wingdings" pitchFamily="2" charset="2"/>
              <a:buChar char="Ø"/>
            </a:pPr>
            <a:r>
              <a:rPr lang="en-US" sz="2400" dirty="0" smtClean="0">
                <a:latin typeface="Times New Roman" pitchFamily="18" charset="0"/>
                <a:cs typeface="Times New Roman" pitchFamily="18" charset="0"/>
              </a:rPr>
              <a:t>Wind convergence zones </a:t>
            </a:r>
          </a:p>
          <a:p>
            <a:pPr marL="800100" lvl="1" indent="-342900">
              <a:buFont typeface="Wingdings" pitchFamily="2" charset="2"/>
              <a:buChar char="Ø"/>
            </a:pPr>
            <a:r>
              <a:rPr lang="en-US" sz="2400" dirty="0" smtClean="0">
                <a:latin typeface="Times New Roman" pitchFamily="18" charset="0"/>
                <a:cs typeface="Times New Roman" pitchFamily="18" charset="0"/>
              </a:rPr>
              <a:t>Isotherms </a:t>
            </a:r>
            <a:endParaRPr lang="en-US" sz="2400" dirty="0">
              <a:latin typeface="Times New Roman" pitchFamily="18" charset="0"/>
              <a:cs typeface="Times New Roman" pitchFamily="18" charset="0"/>
            </a:endParaRPr>
          </a:p>
          <a:p>
            <a:pPr marL="800100" lvl="1" indent="-342900">
              <a:buFont typeface="Wingdings" pitchFamily="2" charset="2"/>
              <a:buChar char="Ø"/>
            </a:pPr>
            <a:r>
              <a:rPr lang="en-US" sz="2400" dirty="0" smtClean="0">
                <a:latin typeface="Times New Roman" pitchFamily="18" charset="0"/>
                <a:cs typeface="Times New Roman" pitchFamily="18" charset="0"/>
              </a:rPr>
              <a:t>Other </a:t>
            </a:r>
            <a:r>
              <a:rPr lang="en-US" sz="2400" dirty="0">
                <a:latin typeface="Times New Roman" pitchFamily="18" charset="0"/>
                <a:cs typeface="Times New Roman" pitchFamily="18" charset="0"/>
              </a:rPr>
              <a:t>things (as required); wildfires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sizable dust clouds, etc.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212762"/>
            <a:ext cx="4176464" cy="358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3253040"/>
            <a:ext cx="3744416" cy="2677656"/>
          </a:xfrm>
          <a:prstGeom prst="rect">
            <a:avLst/>
          </a:prstGeom>
        </p:spPr>
        <p:txBody>
          <a:bodyPr wrap="square">
            <a:spAutoFit/>
          </a:bodyPr>
          <a:lstStyle/>
          <a:p>
            <a:pPr marL="457200" indent="-457200">
              <a:buFont typeface="+mj-lt"/>
              <a:buAutoNum type="arabicPeriod"/>
            </a:pPr>
            <a:r>
              <a:rPr lang="en-US" sz="2400" dirty="0" smtClean="0">
                <a:latin typeface="Times New Roman" pitchFamily="18" charset="0"/>
                <a:cs typeface="Times New Roman" pitchFamily="18" charset="0"/>
              </a:rPr>
              <a:t>Low </a:t>
            </a:r>
            <a:r>
              <a:rPr lang="en-US" sz="2400" dirty="0">
                <a:latin typeface="Times New Roman" pitchFamily="18" charset="0"/>
                <a:cs typeface="Times New Roman" pitchFamily="18" charset="0"/>
              </a:rPr>
              <a:t>pressure center</a:t>
            </a:r>
          </a:p>
          <a:p>
            <a:pPr marL="457200" indent="-457200">
              <a:buFont typeface="+mj-lt"/>
              <a:buAutoNum type="arabicPeriod"/>
            </a:pPr>
            <a:r>
              <a:rPr lang="en-US" sz="2400" dirty="0" smtClean="0">
                <a:latin typeface="Times New Roman" pitchFamily="18" charset="0"/>
                <a:cs typeface="Times New Roman" pitchFamily="18" charset="0"/>
              </a:rPr>
              <a:t>Secondary </a:t>
            </a:r>
            <a:r>
              <a:rPr lang="en-US" sz="2400" dirty="0">
                <a:latin typeface="Times New Roman" pitchFamily="18" charset="0"/>
                <a:cs typeface="Times New Roman" pitchFamily="18" charset="0"/>
              </a:rPr>
              <a:t>low center</a:t>
            </a:r>
          </a:p>
          <a:p>
            <a:pPr marL="457200" indent="-457200">
              <a:buFont typeface="+mj-lt"/>
              <a:buAutoNum type="arabicPeriod"/>
            </a:pPr>
            <a:r>
              <a:rPr lang="en-US" sz="2400" dirty="0" smtClean="0">
                <a:latin typeface="Times New Roman" pitchFamily="18" charset="0"/>
                <a:cs typeface="Times New Roman" pitchFamily="18" charset="0"/>
              </a:rPr>
              <a:t>Low </a:t>
            </a:r>
            <a:r>
              <a:rPr lang="en-US" sz="2400" dirty="0">
                <a:latin typeface="Times New Roman" pitchFamily="18" charset="0"/>
                <a:cs typeface="Times New Roman" pitchFamily="18" charset="0"/>
              </a:rPr>
              <a:t>pressure trough</a:t>
            </a:r>
          </a:p>
          <a:p>
            <a:pPr marL="457200" indent="-457200">
              <a:buFont typeface="+mj-lt"/>
              <a:buAutoNum type="arabicPeriod"/>
            </a:pP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pressure center</a:t>
            </a:r>
          </a:p>
          <a:p>
            <a:pPr marL="457200" indent="-457200">
              <a:buFont typeface="+mj-lt"/>
              <a:buAutoNum type="arabicPeriod"/>
            </a:pPr>
            <a:r>
              <a:rPr lang="en-US" sz="2400" dirty="0" smtClean="0">
                <a:latin typeface="Times New Roman" pitchFamily="18" charset="0"/>
                <a:cs typeface="Times New Roman" pitchFamily="18" charset="0"/>
              </a:rPr>
              <a:t>Secondary </a:t>
            </a:r>
            <a:r>
              <a:rPr lang="en-US" sz="2400" dirty="0">
                <a:latin typeface="Times New Roman" pitchFamily="18" charset="0"/>
                <a:cs typeface="Times New Roman" pitchFamily="18" charset="0"/>
              </a:rPr>
              <a:t>high center</a:t>
            </a:r>
          </a:p>
          <a:p>
            <a:pPr marL="457200" indent="-457200">
              <a:buFont typeface="+mj-lt"/>
              <a:buAutoNum type="arabicPeriod"/>
            </a:pP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pressure ridge</a:t>
            </a:r>
          </a:p>
          <a:p>
            <a:pPr marL="457200" indent="-457200">
              <a:buFont typeface="+mj-lt"/>
              <a:buAutoNum type="arabicPeriod"/>
            </a:pPr>
            <a:r>
              <a:rPr lang="en-US" sz="2400" dirty="0" smtClean="0">
                <a:latin typeface="Times New Roman" pitchFamily="18" charset="0"/>
                <a:cs typeface="Times New Roman" pitchFamily="18" charset="0"/>
              </a:rPr>
              <a:t>Saddle </a:t>
            </a:r>
            <a:r>
              <a:rPr lang="en-US" sz="2400" dirty="0">
                <a:latin typeface="Times New Roman" pitchFamily="18" charset="0"/>
                <a:cs typeface="Times New Roman" pitchFamily="18" charset="0"/>
              </a:rPr>
              <a:t>point</a:t>
            </a:r>
          </a:p>
        </p:txBody>
      </p:sp>
    </p:spTree>
    <p:extLst>
      <p:ext uri="{BB962C8B-B14F-4D97-AF65-F5344CB8AC3E}">
        <p14:creationId xmlns:p14="http://schemas.microsoft.com/office/powerpoint/2010/main" val="420497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63312"/>
            <a:ext cx="9144000" cy="4154984"/>
          </a:xfrm>
          <a:prstGeom prst="rect">
            <a:avLst/>
          </a:prstGeom>
        </p:spPr>
        <p:txBody>
          <a:bodyPr wrap="square">
            <a:spAutoFit/>
          </a:bodyPr>
          <a:lstStyle/>
          <a:p>
            <a:r>
              <a:rPr lang="en-US" sz="2400" b="1" dirty="0">
                <a:latin typeface="Times New Roman" pitchFamily="18" charset="0"/>
                <a:cs typeface="Times New Roman" pitchFamily="18" charset="0"/>
              </a:rPr>
              <a:t>An </a:t>
            </a:r>
            <a:r>
              <a:rPr lang="en-US" sz="2400" b="1" dirty="0" smtClean="0">
                <a:latin typeface="Times New Roman" pitchFamily="18" charset="0"/>
                <a:cs typeface="Times New Roman" pitchFamily="18" charset="0"/>
              </a:rPr>
              <a:t>analyzed </a:t>
            </a:r>
            <a:r>
              <a:rPr lang="en-US" sz="2400" b="1" dirty="0">
                <a:latin typeface="Times New Roman" pitchFamily="18" charset="0"/>
                <a:cs typeface="Times New Roman" pitchFamily="18" charset="0"/>
              </a:rPr>
              <a:t>chart can </a:t>
            </a:r>
            <a:r>
              <a:rPr lang="en-US" sz="2400" b="1" dirty="0" smtClean="0">
                <a:latin typeface="Times New Roman" pitchFamily="18" charset="0"/>
                <a:cs typeface="Times New Roman" pitchFamily="18" charset="0"/>
              </a:rPr>
              <a:t>be:</a:t>
            </a:r>
          </a:p>
          <a:p>
            <a:endParaRPr lang="en-US" sz="2400" b="1" dirty="0">
              <a:latin typeface="Times New Roman" pitchFamily="18" charset="0"/>
              <a:cs typeface="Times New Roman" pitchFamily="18" charset="0"/>
            </a:endParaRPr>
          </a:p>
          <a:p>
            <a:pPr marL="457200" indent="-457200">
              <a:buFont typeface="Courier New" pitchFamily="49" charset="0"/>
              <a:buChar char="o"/>
            </a:pPr>
            <a:r>
              <a:rPr lang="en-US" sz="2400" dirty="0" smtClean="0">
                <a:latin typeface="Times New Roman" pitchFamily="18" charset="0"/>
                <a:cs typeface="Times New Roman" pitchFamily="18" charset="0"/>
              </a:rPr>
              <a:t>Working chart for oneself and colleagues such as Surface charts</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342900" indent="-342900">
              <a:buFont typeface="Courier New" pitchFamily="49" charset="0"/>
              <a:buChar char="o"/>
            </a:pPr>
            <a:r>
              <a:rPr lang="en-US" sz="2400" dirty="0" smtClean="0">
                <a:latin typeface="Times New Roman" pitchFamily="18" charset="0"/>
                <a:cs typeface="Times New Roman" pitchFamily="18" charset="0"/>
              </a:rPr>
              <a:t>Product </a:t>
            </a:r>
            <a:r>
              <a:rPr lang="en-US" sz="2400" dirty="0">
                <a:latin typeface="Times New Roman" pitchFamily="18" charset="0"/>
                <a:cs typeface="Times New Roman" pitchFamily="18" charset="0"/>
              </a:rPr>
              <a:t>for a </a:t>
            </a:r>
            <a:r>
              <a:rPr lang="en-US" sz="2400" dirty="0" smtClean="0">
                <a:latin typeface="Times New Roman" pitchFamily="18" charset="0"/>
                <a:cs typeface="Times New Roman" pitchFamily="18" charset="0"/>
              </a:rPr>
              <a:t>customer such as</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 Weather charts for magazines</a:t>
            </a:r>
          </a:p>
          <a:p>
            <a:pPr lvl="1"/>
            <a:endParaRPr lang="en-US" sz="2400" dirty="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 Briefing charts for aviation</a:t>
            </a:r>
          </a:p>
          <a:p>
            <a:pPr lvl="1"/>
            <a:endParaRPr lang="en-US" sz="2400" dirty="0">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 Ice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wind charts for </a:t>
            </a:r>
            <a:r>
              <a:rPr lang="en-US" sz="2400" dirty="0">
                <a:latin typeface="Times New Roman" pitchFamily="18" charset="0"/>
                <a:cs typeface="Times New Roman" pitchFamily="18" charset="0"/>
              </a:rPr>
              <a:t>shipping</a:t>
            </a:r>
          </a:p>
        </p:txBody>
      </p:sp>
    </p:spTree>
    <p:extLst>
      <p:ext uri="{BB962C8B-B14F-4D97-AF65-F5344CB8AC3E}">
        <p14:creationId xmlns:p14="http://schemas.microsoft.com/office/powerpoint/2010/main" val="418108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91653"/>
            <a:ext cx="5544616" cy="6001643"/>
          </a:xfrm>
          <a:prstGeom prst="rect">
            <a:avLst/>
          </a:prstGeom>
        </p:spPr>
        <p:txBody>
          <a:bodyPr wrap="square">
            <a:spAutoFit/>
          </a:bodyPr>
          <a:lstStyle/>
          <a:p>
            <a:r>
              <a:rPr lang="en-US" sz="2400" b="1" dirty="0" smtClean="0">
                <a:latin typeface="Times New Roman" pitchFamily="18" charset="0"/>
                <a:cs typeface="Times New Roman" pitchFamily="18" charset="0"/>
              </a:rPr>
              <a:t>          Conceptual </a:t>
            </a:r>
            <a:r>
              <a:rPr lang="en-US" sz="2400" b="1" dirty="0">
                <a:latin typeface="Times New Roman" pitchFamily="18" charset="0"/>
                <a:cs typeface="Times New Roman" pitchFamily="18" charset="0"/>
              </a:rPr>
              <a:t>models: </a:t>
            </a:r>
          </a:p>
          <a:p>
            <a:pPr marL="800100" lvl="1" indent="-342900" algn="just">
              <a:buFont typeface="Wingdings" pitchFamily="2" charset="2"/>
              <a:buChar char="Ø"/>
            </a:pPr>
            <a:endParaRPr lang="en-US" sz="2400" dirty="0" smtClean="0">
              <a:latin typeface="Times New Roman" pitchFamily="18" charset="0"/>
              <a:cs typeface="Times New Roman" pitchFamily="18" charset="0"/>
            </a:endParaRPr>
          </a:p>
          <a:p>
            <a:pPr marL="800100" lvl="1" indent="-342900" algn="just">
              <a:buFont typeface="Wingdings" pitchFamily="2" charset="2"/>
              <a:buChar char="Ø"/>
            </a:pPr>
            <a:r>
              <a:rPr lang="en-US" sz="2400" dirty="0" smtClean="0">
                <a:latin typeface="Times New Roman" pitchFamily="18" charset="0"/>
                <a:cs typeface="Times New Roman" pitchFamily="18" charset="0"/>
              </a:rPr>
              <a:t>simplified </a:t>
            </a:r>
            <a:r>
              <a:rPr lang="en-US" sz="2400" dirty="0">
                <a:latin typeface="Times New Roman" pitchFamily="18" charset="0"/>
                <a:cs typeface="Times New Roman" pitchFamily="18" charset="0"/>
              </a:rPr>
              <a:t>representations of the properties of weather systems </a:t>
            </a:r>
          </a:p>
          <a:p>
            <a:pPr marL="800100" lvl="1" indent="-342900" algn="just">
              <a:buFont typeface="Wingdings" pitchFamily="2" charset="2"/>
              <a:buChar char="Ø"/>
            </a:pPr>
            <a:r>
              <a:rPr lang="en-US" sz="2400" dirty="0" smtClean="0">
                <a:latin typeface="Times New Roman" pitchFamily="18" charset="0"/>
                <a:cs typeface="Times New Roman" pitchFamily="18" charset="0"/>
              </a:rPr>
              <a:t>are </a:t>
            </a:r>
            <a:r>
              <a:rPr lang="en-US" sz="2400" dirty="0">
                <a:latin typeface="Times New Roman" pitchFamily="18" charset="0"/>
                <a:cs typeface="Times New Roman" pitchFamily="18" charset="0"/>
              </a:rPr>
              <a:t>not necessarily </a:t>
            </a:r>
            <a:r>
              <a:rPr lang="en-US" sz="2400" dirty="0" smtClean="0">
                <a:latin typeface="Times New Roman" pitchFamily="18" charset="0"/>
                <a:cs typeface="Times New Roman" pitchFamily="18" charset="0"/>
              </a:rPr>
              <a:t>clear; </a:t>
            </a:r>
            <a:r>
              <a:rPr lang="en-US" sz="2400" dirty="0">
                <a:latin typeface="Times New Roman" pitchFamily="18" charset="0"/>
                <a:cs typeface="Times New Roman" pitchFamily="18" charset="0"/>
              </a:rPr>
              <a:t>weather systems are formed, die out, undergo change and are not always clear with regard to every parameter </a:t>
            </a:r>
          </a:p>
          <a:p>
            <a:pPr marL="800100" lvl="1" indent="-342900" algn="just">
              <a:buFont typeface="Wingdings" pitchFamily="2" charset="2"/>
              <a:buChar char="Ø"/>
            </a:pPr>
            <a:r>
              <a:rPr lang="en-US" sz="2400" dirty="0" smtClean="0">
                <a:latin typeface="Times New Roman" pitchFamily="18" charset="0"/>
                <a:cs typeface="Times New Roman" pitchFamily="18" charset="0"/>
              </a:rPr>
              <a:t>vary </a:t>
            </a:r>
            <a:r>
              <a:rPr lang="en-US" sz="2400" dirty="0">
                <a:latin typeface="Times New Roman" pitchFamily="18" charset="0"/>
                <a:cs typeface="Times New Roman" pitchFamily="18" charset="0"/>
              </a:rPr>
              <a:t>according to surface, season and time of day </a:t>
            </a:r>
          </a:p>
          <a:p>
            <a:pPr marL="800100" lvl="1" indent="-342900" algn="just">
              <a:buFont typeface="Wingdings" pitchFamily="2" charset="2"/>
              <a:buChar char="Ø"/>
            </a:pPr>
            <a:r>
              <a:rPr lang="en-US" sz="2400" dirty="0" smtClean="0">
                <a:latin typeface="Times New Roman" pitchFamily="18" charset="0"/>
                <a:cs typeface="Times New Roman" pitchFamily="18" charset="0"/>
              </a:rPr>
              <a:t>contain </a:t>
            </a:r>
            <a:r>
              <a:rPr lang="en-US" sz="2400" dirty="0">
                <a:latin typeface="Times New Roman" pitchFamily="18" charset="0"/>
                <a:cs typeface="Times New Roman" pitchFamily="18" charset="0"/>
              </a:rPr>
              <a:t>information about a system's development over time </a:t>
            </a:r>
          </a:p>
          <a:p>
            <a:pPr marL="800100" lvl="1" indent="-342900" algn="just">
              <a:buFont typeface="Wingdings" pitchFamily="2" charset="2"/>
              <a:buChar char="Ø"/>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manuals of conceptual models (</a:t>
            </a:r>
            <a:r>
              <a:rPr lang="en-US" sz="2400" dirty="0" err="1">
                <a:latin typeface="Times New Roman" pitchFamily="18" charset="0"/>
                <a:cs typeface="Times New Roman" pitchFamily="18" charset="0"/>
              </a:rPr>
              <a:t>SatManu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Lehkonen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käsitemallit</a:t>
            </a:r>
            <a:r>
              <a:rPr lang="en-US" sz="2400" dirty="0">
                <a:latin typeface="Times New Roman" pitchFamily="18" charset="0"/>
                <a:cs typeface="Times New Roman" pitchFamily="18" charset="0"/>
              </a:rPr>
              <a:t>), but interpreting the weather is subjective.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052736"/>
            <a:ext cx="352839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199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87135"/>
            <a:ext cx="9144000" cy="5970865"/>
          </a:xfrm>
          <a:prstGeom prst="rect">
            <a:avLst/>
          </a:prstGeom>
        </p:spPr>
        <p:txBody>
          <a:bodyPr wrap="square">
            <a:spAutoFit/>
          </a:bodyPr>
          <a:lstStyle/>
          <a:p>
            <a:r>
              <a:rPr lang="en-US" sz="2400" b="1" dirty="0" smtClean="0">
                <a:latin typeface="Times New Roman" pitchFamily="18" charset="0"/>
                <a:cs typeface="Times New Roman" pitchFamily="18" charset="0"/>
              </a:rPr>
              <a:t>Why </a:t>
            </a:r>
            <a:r>
              <a:rPr lang="en-US" sz="2400" b="1" dirty="0">
                <a:latin typeface="Times New Roman" pitchFamily="18" charset="0"/>
                <a:cs typeface="Times New Roman" pitchFamily="18" charset="0"/>
              </a:rPr>
              <a:t>do we need manual analysis and interpretation? </a:t>
            </a:r>
          </a:p>
          <a:p>
            <a:pPr marL="342900" indent="-342900" algn="just">
              <a:buFont typeface="Wingdings" pitchFamily="2" charset="2"/>
              <a:buChar char="Ø"/>
            </a:pPr>
            <a:endParaRPr lang="en-US" sz="2200" dirty="0" smtClean="0">
              <a:latin typeface="Times New Roman" pitchFamily="18" charset="0"/>
              <a:cs typeface="Times New Roman" pitchFamily="18" charset="0"/>
            </a:endParaRPr>
          </a:p>
          <a:p>
            <a:pPr marL="342900" indent="-342900">
              <a:buFont typeface="Wingdings" pitchFamily="2" charset="2"/>
              <a:buChar char="q"/>
            </a:pPr>
            <a:r>
              <a:rPr lang="en-US" sz="2400" dirty="0">
                <a:latin typeface="Times New Roman" pitchFamily="18" charset="0"/>
                <a:cs typeface="Times New Roman" pitchFamily="18" charset="0"/>
              </a:rPr>
              <a:t>Conceptual models cannot be identified automatically with existing equipment</a:t>
            </a:r>
          </a:p>
          <a:p>
            <a:pPr marL="342900" indent="-342900">
              <a:buFont typeface="Wingdings" pitchFamily="2" charset="2"/>
              <a:buChar char="q"/>
            </a:pPr>
            <a:endParaRPr lang="en-US" sz="2400" dirty="0">
              <a:latin typeface="Times New Roman" pitchFamily="18" charset="0"/>
              <a:cs typeface="Times New Roman" pitchFamily="18" charset="0"/>
            </a:endParaRPr>
          </a:p>
          <a:p>
            <a:pPr marL="342900" indent="-342900">
              <a:buFont typeface="Wingdings" pitchFamily="2" charset="2"/>
              <a:buChar char="q"/>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can spot errors in the model and anticipate developments that differ from the model’s predictions</a:t>
            </a:r>
          </a:p>
          <a:p>
            <a:pPr marL="342900" indent="-342900">
              <a:buFont typeface="Wingdings" pitchFamily="2" charset="2"/>
              <a:buChar char="q"/>
            </a:pPr>
            <a:endParaRPr lang="en-US" sz="2400" dirty="0">
              <a:latin typeface="Times New Roman" pitchFamily="18" charset="0"/>
              <a:cs typeface="Times New Roman" pitchFamily="18" charset="0"/>
            </a:endParaRPr>
          </a:p>
          <a:p>
            <a:pPr marL="342900" indent="-342900">
              <a:buFont typeface="Wingdings" pitchFamily="2" charset="2"/>
              <a:buChar char="q"/>
            </a:pPr>
            <a:r>
              <a:rPr lang="en-US" sz="2400" dirty="0" smtClean="0">
                <a:latin typeface="Times New Roman" pitchFamily="18" charset="0"/>
                <a:cs typeface="Times New Roman" pitchFamily="18" charset="0"/>
              </a:rPr>
              <a:t>Local conditions and </a:t>
            </a:r>
            <a:r>
              <a:rPr lang="en-US" sz="2400" dirty="0">
                <a:latin typeface="Times New Roman" pitchFamily="18" charset="0"/>
                <a:cs typeface="Times New Roman" pitchFamily="18" charset="0"/>
              </a:rPr>
              <a:t>factors relevant on the </a:t>
            </a:r>
            <a:r>
              <a:rPr lang="en-US" sz="2400" dirty="0" err="1">
                <a:latin typeface="Times New Roman" pitchFamily="18" charset="0"/>
                <a:cs typeface="Times New Roman" pitchFamily="18" charset="0"/>
              </a:rPr>
              <a:t>mesoscale</a:t>
            </a:r>
            <a:r>
              <a:rPr lang="en-US" sz="2400" dirty="0">
                <a:latin typeface="Times New Roman" pitchFamily="18" charset="0"/>
                <a:cs typeface="Times New Roman" pitchFamily="18" charset="0"/>
              </a:rPr>
              <a:t> can be taken into account (surface, season, history, etc.)</a:t>
            </a:r>
          </a:p>
          <a:p>
            <a:pPr marL="342900" indent="-342900">
              <a:buFont typeface="Wingdings" pitchFamily="2" charset="2"/>
              <a:buChar char="q"/>
            </a:pPr>
            <a:r>
              <a:rPr lang="en-US" sz="2400" dirty="0" smtClean="0">
                <a:latin typeface="Times New Roman" pitchFamily="18" charset="0"/>
                <a:cs typeface="Times New Roman" pitchFamily="18" charset="0"/>
              </a:rPr>
              <a:t>Humans </a:t>
            </a:r>
            <a:r>
              <a:rPr lang="en-US" sz="2400" dirty="0">
                <a:latin typeface="Times New Roman" pitchFamily="18" charset="0"/>
                <a:cs typeface="Times New Roman" pitchFamily="18" charset="0"/>
              </a:rPr>
              <a:t>can infer observational errors and the effects of sub-synoptic scale weather and environmental phenomena better than programs.</a:t>
            </a:r>
          </a:p>
          <a:p>
            <a:pPr marL="342900" indent="-342900">
              <a:buFont typeface="Wingdings" pitchFamily="2" charset="2"/>
              <a:buChar char="q"/>
            </a:pPr>
            <a:endParaRPr lang="en-US" sz="2400" dirty="0">
              <a:latin typeface="Times New Roman" pitchFamily="18" charset="0"/>
              <a:cs typeface="Times New Roman" pitchFamily="18" charset="0"/>
            </a:endParaRPr>
          </a:p>
          <a:p>
            <a:pPr marL="342900" indent="-342900">
              <a:buFont typeface="Wingdings" pitchFamily="2" charset="2"/>
              <a:buChar char="q"/>
            </a:pPr>
            <a:r>
              <a:rPr lang="en-US" sz="2400" dirty="0" smtClean="0">
                <a:latin typeface="Times New Roman" pitchFamily="18" charset="0"/>
                <a:cs typeface="Times New Roman" pitchFamily="18" charset="0"/>
              </a:rPr>
              <a:t>Drawing </a:t>
            </a:r>
            <a:r>
              <a:rPr lang="en-US" sz="2400" dirty="0">
                <a:latin typeface="Times New Roman" pitchFamily="18" charset="0"/>
                <a:cs typeface="Times New Roman" pitchFamily="18" charset="0"/>
              </a:rPr>
              <a:t>lines and conceptual models on a map improves one’s understanding of the issue at hand more than simply looking at finished products.</a:t>
            </a:r>
          </a:p>
        </p:txBody>
      </p:sp>
      <p:pic>
        <p:nvPicPr>
          <p:cNvPr id="4" name="Picture 6" descr="https://psuvanguard.com/wp-content/uploads/2018/02/FYILOGO-696x3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76200"/>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428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8269"/>
            <a:ext cx="9144000" cy="830997"/>
          </a:xfrm>
          <a:prstGeom prst="rect">
            <a:avLst/>
          </a:prstGeom>
        </p:spPr>
        <p:txBody>
          <a:bodyPr wrap="square">
            <a:spAutoFit/>
          </a:bodyPr>
          <a:lstStyle/>
          <a:p>
            <a:r>
              <a:rPr lang="en-US" sz="2400" b="1" i="1" dirty="0" smtClean="0">
                <a:latin typeface="Times New Roman" pitchFamily="18" charset="0"/>
                <a:cs typeface="Times New Roman" pitchFamily="18" charset="0"/>
              </a:rPr>
              <a:t>at the same temperature, air at a higher pressure is more dense than air at a lower pressure.</a:t>
            </a:r>
            <a:endParaRPr lang="en-US" sz="2400" i="1" dirty="0"/>
          </a:p>
        </p:txBody>
      </p:sp>
      <p:sp>
        <p:nvSpPr>
          <p:cNvPr id="3" name="Rectangle 2"/>
          <p:cNvSpPr/>
          <p:nvPr/>
        </p:nvSpPr>
        <p:spPr>
          <a:xfrm>
            <a:off x="0" y="3048000"/>
            <a:ext cx="9144000" cy="830997"/>
          </a:xfrm>
          <a:prstGeom prst="rect">
            <a:avLst/>
          </a:prstGeom>
        </p:spPr>
        <p:txBody>
          <a:bodyPr wrap="square">
            <a:spAutoFit/>
          </a:bodyPr>
          <a:lstStyle/>
          <a:p>
            <a:r>
              <a:rPr lang="en-US" sz="2400" b="1" i="1" dirty="0">
                <a:latin typeface="Times New Roman" pitchFamily="18" charset="0"/>
                <a:cs typeface="Times New Roman" pitchFamily="18" charset="0"/>
              </a:rPr>
              <a:t>at a given atmospheric pressure, air that is cold is more dense than air that is warm.</a:t>
            </a:r>
          </a:p>
        </p:txBody>
      </p:sp>
      <p:sp>
        <p:nvSpPr>
          <p:cNvPr id="4" name="Rectangle 3"/>
          <p:cNvSpPr/>
          <p:nvPr/>
        </p:nvSpPr>
        <p:spPr>
          <a:xfrm>
            <a:off x="0" y="4154269"/>
            <a:ext cx="9144000" cy="830997"/>
          </a:xfrm>
          <a:prstGeom prst="rect">
            <a:avLst/>
          </a:prstGeom>
        </p:spPr>
        <p:txBody>
          <a:bodyPr wrap="square">
            <a:spAutoFit/>
          </a:bodyPr>
          <a:lstStyle/>
          <a:p>
            <a:pPr algn="just"/>
            <a:r>
              <a:rPr lang="en-US" sz="2400"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it takes a shorter column of cold, more dense air to exert the same surface pressure as a taller column of warm, less dense air.</a:t>
            </a:r>
            <a:r>
              <a:rPr lang="en-US" sz="2400" i="1" dirty="0" smtClean="0">
                <a:latin typeface="Times New Roman" pitchFamily="18" charset="0"/>
                <a:cs typeface="Times New Roman" pitchFamily="18" charset="0"/>
              </a:rPr>
              <a:t> </a:t>
            </a:r>
          </a:p>
        </p:txBody>
      </p:sp>
      <p:sp>
        <p:nvSpPr>
          <p:cNvPr id="5" name="Rectangle 4"/>
          <p:cNvSpPr/>
          <p:nvPr/>
        </p:nvSpPr>
        <p:spPr>
          <a:xfrm>
            <a:off x="0" y="5068669"/>
            <a:ext cx="9144000" cy="830997"/>
          </a:xfrm>
          <a:prstGeom prst="rect">
            <a:avLst/>
          </a:prstGeom>
        </p:spPr>
        <p:txBody>
          <a:bodyPr wrap="square">
            <a:spAutoFit/>
          </a:bodyPr>
          <a:lstStyle/>
          <a:p>
            <a:pPr algn="just"/>
            <a:r>
              <a:rPr lang="en-US" sz="2400" b="1" i="1" dirty="0" smtClean="0">
                <a:latin typeface="Times New Roman" pitchFamily="18" charset="0"/>
                <a:cs typeface="Times New Roman" pitchFamily="18" charset="0"/>
              </a:rPr>
              <a:t>Warm air aloft is normally associated with high atmospheric pressure, and cold air aloft is associated with low atmospheric pressure.</a:t>
            </a:r>
            <a:endParaRPr lang="en-US" sz="2400" b="1" i="1" dirty="0">
              <a:latin typeface="Times New Roman" pitchFamily="18" charset="0"/>
              <a:cs typeface="Times New Roman" pitchFamily="18" charset="0"/>
            </a:endParaRPr>
          </a:p>
        </p:txBody>
      </p:sp>
      <p:sp>
        <p:nvSpPr>
          <p:cNvPr id="7" name="TextBox 6"/>
          <p:cNvSpPr txBox="1"/>
          <p:nvPr/>
        </p:nvSpPr>
        <p:spPr>
          <a:xfrm>
            <a:off x="1752600" y="681335"/>
            <a:ext cx="4953000" cy="492443"/>
          </a:xfrm>
          <a:prstGeom prst="rect">
            <a:avLst/>
          </a:prstGeom>
          <a:noFill/>
        </p:spPr>
        <p:txBody>
          <a:bodyPr wrap="square" rtlCol="0">
            <a:spAutoFit/>
          </a:bodyPr>
          <a:lstStyle/>
          <a:p>
            <a:r>
              <a:rPr lang="en-US" sz="2600" b="1" i="1" dirty="0" smtClean="0">
                <a:latin typeface="Times New Roman" pitchFamily="18" charset="0"/>
                <a:cs typeface="Times New Roman" pitchFamily="18" charset="0"/>
              </a:rPr>
              <a:t>We need to understand these facts </a:t>
            </a:r>
            <a:endParaRPr lang="en-US" sz="2600" b="1" i="1" dirty="0">
              <a:latin typeface="Times New Roman" pitchFamily="18" charset="0"/>
              <a:cs typeface="Times New Roman" pitchFamily="18" charset="0"/>
            </a:endParaRPr>
          </a:p>
        </p:txBody>
      </p:sp>
      <p:pic>
        <p:nvPicPr>
          <p:cNvPr id="20483" name="Picture 3" descr="C:\Program Files (x86)\Microsoft Office\MEDIA\CAGCAT10\j0195812.wmf"/>
          <p:cNvPicPr>
            <a:picLocks noChangeAspect="1" noChangeArrowheads="1"/>
          </p:cNvPicPr>
          <p:nvPr/>
        </p:nvPicPr>
        <p:blipFill>
          <a:blip r:embed="rId2"/>
          <a:srcRect/>
          <a:stretch>
            <a:fillRect/>
          </a:stretch>
        </p:blipFill>
        <p:spPr bwMode="auto">
          <a:xfrm>
            <a:off x="7370978" y="0"/>
            <a:ext cx="1773022" cy="1824228"/>
          </a:xfrm>
          <a:prstGeom prst="rect">
            <a:avLst/>
          </a:prstGeom>
          <a:noFill/>
        </p:spPr>
      </p:pic>
    </p:spTree>
    <p:extLst>
      <p:ext uri="{BB962C8B-B14F-4D97-AF65-F5344CB8AC3E}">
        <p14:creationId xmlns:p14="http://schemas.microsoft.com/office/powerpoint/2010/main" val="3686512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154984"/>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The relationship among the pressure, temperature, and density of air “referred to as the </a:t>
            </a:r>
            <a:r>
              <a:rPr lang="en-US" sz="2200" i="1" dirty="0">
                <a:latin typeface="Times New Roman" pitchFamily="18" charset="0"/>
                <a:cs typeface="Times New Roman" pitchFamily="18" charset="0"/>
              </a:rPr>
              <a:t>gas law </a:t>
            </a:r>
            <a:r>
              <a:rPr lang="en-US" sz="2200" dirty="0">
                <a:latin typeface="Times New Roman" pitchFamily="18" charset="0"/>
                <a:cs typeface="Times New Roman" pitchFamily="18" charset="0"/>
              </a:rPr>
              <a:t>(or </a:t>
            </a:r>
            <a:r>
              <a:rPr lang="en-US" sz="2200" i="1" dirty="0">
                <a:latin typeface="Times New Roman" pitchFamily="18" charset="0"/>
                <a:cs typeface="Times New Roman" pitchFamily="18" charset="0"/>
              </a:rPr>
              <a:t>equation of state</a:t>
            </a:r>
            <a:r>
              <a:rPr lang="en-US" sz="2200" dirty="0">
                <a:latin typeface="Times New Roman" pitchFamily="18" charset="0"/>
                <a:cs typeface="Times New Roman" pitchFamily="18" charset="0"/>
              </a:rPr>
              <a:t>)”, can be expressed by </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Pressure = temperature × density × constant</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When </a:t>
            </a:r>
            <a:r>
              <a:rPr lang="en-US" sz="2200" dirty="0">
                <a:latin typeface="Times New Roman" pitchFamily="18" charset="0"/>
                <a:cs typeface="Times New Roman" pitchFamily="18" charset="0"/>
              </a:rPr>
              <a:t>we ignore the constant and look at the gas law in symbolic form, it becomes </a:t>
            </a:r>
          </a:p>
          <a:p>
            <a:pPr algn="just"/>
            <a:r>
              <a:rPr lang="en-US" sz="2200" dirty="0" smtClean="0">
                <a:latin typeface="Times New Roman" pitchFamily="18" charset="0"/>
                <a:cs typeface="Times New Roman" pitchFamily="18" charset="0"/>
              </a:rPr>
              <a:t>where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p </a:t>
            </a:r>
            <a:r>
              <a:rPr lang="en-US" sz="2200" dirty="0">
                <a:latin typeface="Times New Roman" pitchFamily="18" charset="0"/>
                <a:cs typeface="Times New Roman" pitchFamily="18" charset="0"/>
              </a:rPr>
              <a:t>is pressure, </a:t>
            </a:r>
            <a:r>
              <a:rPr lang="en-US" sz="2200" i="1" dirty="0">
                <a:latin typeface="Times New Roman" pitchFamily="18" charset="0"/>
                <a:cs typeface="Times New Roman" pitchFamily="18" charset="0"/>
              </a:rPr>
              <a:t>T </a:t>
            </a:r>
            <a:r>
              <a:rPr lang="en-US" sz="2200" dirty="0">
                <a:latin typeface="Times New Roman" pitchFamily="18" charset="0"/>
                <a:cs typeface="Times New Roman" pitchFamily="18" charset="0"/>
              </a:rPr>
              <a:t>is temperature, and ρ represents air density. </a:t>
            </a:r>
          </a:p>
          <a:p>
            <a:pPr algn="just"/>
            <a:r>
              <a:rPr lang="en-US" sz="2200" u="sng" dirty="0">
                <a:latin typeface="Times New Roman" pitchFamily="18" charset="0"/>
                <a:cs typeface="Times New Roman" pitchFamily="18" charset="0"/>
              </a:rPr>
              <a:t>A change in one variable causes a corresponding change in the other two variables. </a:t>
            </a:r>
          </a:p>
          <a:p>
            <a:pPr algn="just"/>
            <a:r>
              <a:rPr lang="en-US" sz="2200" dirty="0" smtClean="0">
                <a:latin typeface="Times New Roman" pitchFamily="18" charset="0"/>
                <a:cs typeface="Times New Roman" pitchFamily="18" charset="0"/>
              </a:rPr>
              <a:t>1.   Suppose</a:t>
            </a:r>
            <a:r>
              <a:rPr lang="en-US" sz="2200" dirty="0">
                <a:latin typeface="Times New Roman" pitchFamily="18" charset="0"/>
                <a:cs typeface="Times New Roman" pitchFamily="18" charset="0"/>
              </a:rPr>
              <a:t>, we hold the  temperature constant. The relationship then </a:t>
            </a:r>
            <a:r>
              <a:rPr lang="en-US" sz="2200" dirty="0" smtClean="0">
                <a:latin typeface="Times New Roman" pitchFamily="18" charset="0"/>
                <a:cs typeface="Times New Roman" pitchFamily="18" charset="0"/>
              </a:rPr>
              <a:t>becomes:</a:t>
            </a:r>
          </a:p>
          <a:p>
            <a:pPr algn="just"/>
            <a:r>
              <a:rPr lang="en-US" sz="2200" b="1"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p </a:t>
            </a:r>
            <a:r>
              <a:rPr lang="en-US" sz="2200" b="1" dirty="0">
                <a:latin typeface="Times New Roman" pitchFamily="18" charset="0"/>
                <a:cs typeface="Times New Roman" pitchFamily="18" charset="0"/>
              </a:rPr>
              <a:t>~ ρ (temperature constant</a:t>
            </a:r>
            <a:r>
              <a:rPr lang="en-US" sz="2200" b="1" dirty="0" smtClean="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This expression says that the pressure of the gas is proportional to its density, as long as its temperature does not change. </a:t>
            </a:r>
          </a:p>
        </p:txBody>
      </p:sp>
      <p:pic>
        <p:nvPicPr>
          <p:cNvPr id="7" name="Picture 6"/>
          <p:cNvPicPr/>
          <p:nvPr/>
        </p:nvPicPr>
        <p:blipFill>
          <a:blip r:embed="rId2"/>
          <a:srcRect/>
          <a:stretch>
            <a:fillRect/>
          </a:stretch>
        </p:blipFill>
        <p:spPr bwMode="auto">
          <a:xfrm>
            <a:off x="2895600" y="1447800"/>
            <a:ext cx="1524000" cy="30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4114800"/>
            <a:ext cx="6172200" cy="2800767"/>
          </a:xfrm>
          <a:prstGeom prst="rect">
            <a:avLst/>
          </a:prstGeom>
        </p:spPr>
        <p:txBody>
          <a:bodyPr wrap="square">
            <a:spAutoFit/>
          </a:bodyPr>
          <a:lstStyle/>
          <a:p>
            <a:pPr algn="just"/>
            <a:r>
              <a:rPr lang="en-US" sz="2200" dirty="0" smtClean="0">
                <a:latin typeface="Times New Roman" pitchFamily="18" charset="0"/>
                <a:cs typeface="Times New Roman" pitchFamily="18" charset="0"/>
              </a:rPr>
              <a:t>if the temperature of a gas (ex. air) is held constant, as the pressure increases the density increases, and vice versa. </a:t>
            </a:r>
            <a:r>
              <a:rPr lang="en-US" sz="2200" dirty="0" err="1" smtClean="0">
                <a:latin typeface="Times New Roman" pitchFamily="18" charset="0"/>
                <a:cs typeface="Times New Roman" pitchFamily="18" charset="0"/>
              </a:rPr>
              <a:t>i.e</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at </a:t>
            </a:r>
            <a:r>
              <a:rPr lang="en-US" sz="2200" b="1" i="1" dirty="0" smtClean="0">
                <a:latin typeface="Times New Roman" pitchFamily="18" charset="0"/>
                <a:cs typeface="Times New Roman" pitchFamily="18" charset="0"/>
              </a:rPr>
              <a:t>the same temperature, air at a higher pressure is more dense than air at a lower pressure. </a:t>
            </a:r>
            <a:r>
              <a:rPr lang="en-US" sz="2200" dirty="0" smtClean="0">
                <a:latin typeface="Times New Roman" pitchFamily="18" charset="0"/>
                <a:cs typeface="Times New Roman" pitchFamily="18" charset="0"/>
              </a:rPr>
              <a:t>In the atmosphere, with nearly the same temperature and elevation, air above a region of surface high pressure is more dense than air above a region of surface low pressure (see Fig.1). </a:t>
            </a:r>
            <a:endParaRPr lang="en-US" sz="2200" dirty="0">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3"/>
          <a:srcRect/>
          <a:stretch>
            <a:fillRect/>
          </a:stretch>
        </p:blipFill>
        <p:spPr bwMode="auto">
          <a:xfrm>
            <a:off x="6191250" y="4191000"/>
            <a:ext cx="2952750" cy="2667000"/>
          </a:xfrm>
          <a:prstGeom prst="rect">
            <a:avLst/>
          </a:prstGeom>
          <a:noFill/>
          <a:ln w="9525">
            <a:noFill/>
            <a:miter lim="800000"/>
            <a:headEnd/>
            <a:tailEnd/>
          </a:ln>
          <a:effectLst/>
        </p:spPr>
      </p:pic>
    </p:spTree>
    <p:extLst>
      <p:ext uri="{BB962C8B-B14F-4D97-AF65-F5344CB8AC3E}">
        <p14:creationId xmlns:p14="http://schemas.microsoft.com/office/powerpoint/2010/main" val="4034262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r>
              <a:rPr lang="en-US" sz="2200" dirty="0" smtClean="0">
                <a:latin typeface="Times New Roman" pitchFamily="18" charset="0"/>
                <a:cs typeface="Times New Roman" pitchFamily="18" charset="0"/>
              </a:rPr>
              <a:t>We can see, then, that for surface high pressure areas (anticyclones) and surface low pressure areas (mid-latitude storms) to form, the air density (mass of air) above these systems must change.</a:t>
            </a:r>
            <a:endParaRPr lang="en-US" sz="2200" dirty="0"/>
          </a:p>
        </p:txBody>
      </p:sp>
      <p:sp>
        <p:nvSpPr>
          <p:cNvPr id="3" name="Rectangle 2"/>
          <p:cNvSpPr/>
          <p:nvPr/>
        </p:nvSpPr>
        <p:spPr>
          <a:xfrm>
            <a:off x="0" y="1143001"/>
            <a:ext cx="9144000" cy="3816429"/>
          </a:xfrm>
          <a:prstGeom prst="rect">
            <a:avLst/>
          </a:prstGeom>
        </p:spPr>
        <p:txBody>
          <a:bodyPr wrap="square">
            <a:spAutoFit/>
          </a:bodyPr>
          <a:lstStyle/>
          <a:p>
            <a:pPr algn="just"/>
            <a:r>
              <a:rPr lang="en-US" sz="2200" dirty="0" smtClean="0">
                <a:latin typeface="Times New Roman" pitchFamily="18" charset="0"/>
                <a:cs typeface="Times New Roman" pitchFamily="18" charset="0"/>
              </a:rPr>
              <a:t>2.    What </a:t>
            </a:r>
            <a:r>
              <a:rPr lang="en-US" sz="2200" dirty="0">
                <a:latin typeface="Times New Roman" pitchFamily="18" charset="0"/>
                <a:cs typeface="Times New Roman" pitchFamily="18" charset="0"/>
              </a:rPr>
              <a:t>happens to the gas law when the pressure of a gas remains constant?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law becomes (Constant pressure) × constant = T </a:t>
            </a:r>
            <a:r>
              <a:rPr lang="en-US" sz="2200" dirty="0" smtClean="0">
                <a:latin typeface="Times New Roman" pitchFamily="18" charset="0"/>
                <a:cs typeface="Times New Roman" pitchFamily="18" charset="0"/>
              </a:rPr>
              <a:t>×</a:t>
            </a:r>
            <a:r>
              <a:rPr lang="el-GR" sz="2200" dirty="0" smtClean="0">
                <a:latin typeface="Times New Roman" pitchFamily="18" charset="0"/>
                <a:cs typeface="Times New Roman" pitchFamily="18" charset="0"/>
              </a:rPr>
              <a:t>ρ</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ρ</a:t>
            </a:r>
            <a:r>
              <a:rPr lang="en-US" sz="2200" b="1" i="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1/T</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relationship tells us that when the pressure of a gas is held constant, the gas becomes less dense as the temperature goes up, and more dense as the temperature goes down. Therefore, </a:t>
            </a:r>
            <a:r>
              <a:rPr lang="en-US" sz="2200" b="1" dirty="0">
                <a:latin typeface="Times New Roman" pitchFamily="18" charset="0"/>
                <a:cs typeface="Times New Roman" pitchFamily="18" charset="0"/>
              </a:rPr>
              <a:t>at a given atmospheric pressure, air that is cold is more dense than air that is warm</a:t>
            </a:r>
            <a:r>
              <a:rPr lang="en-US" sz="2200" b="1" dirty="0" smtClean="0">
                <a:latin typeface="Times New Roman" pitchFamily="18" charset="0"/>
                <a:cs typeface="Times New Roman" pitchFamily="18" charset="0"/>
              </a:rPr>
              <a:t>.</a:t>
            </a:r>
          </a:p>
          <a:p>
            <a:pPr algn="just"/>
            <a:endParaRPr lang="en-US" sz="2200" b="1"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Keep </a:t>
            </a:r>
            <a:r>
              <a:rPr lang="en-US" sz="2200" dirty="0">
                <a:latin typeface="Times New Roman" pitchFamily="18" charset="0"/>
                <a:cs typeface="Times New Roman" pitchFamily="18" charset="0"/>
              </a:rPr>
              <a:t>in mind that the idea that cold air is more dense than warm air applies only when </a:t>
            </a:r>
            <a:r>
              <a:rPr lang="en-US" sz="2200" u="sng" dirty="0">
                <a:latin typeface="Times New Roman" pitchFamily="18" charset="0"/>
                <a:cs typeface="Times New Roman" pitchFamily="18" charset="0"/>
              </a:rPr>
              <a:t>we compare volumes of air at the same level</a:t>
            </a:r>
            <a:r>
              <a:rPr lang="en-US" sz="2200" dirty="0">
                <a:latin typeface="Times New Roman" pitchFamily="18" charset="0"/>
                <a:cs typeface="Times New Roman" pitchFamily="18" charset="0"/>
              </a:rPr>
              <a:t>, where pressure changes are small in any horizontal direction. </a:t>
            </a:r>
          </a:p>
        </p:txBody>
      </p:sp>
    </p:spTree>
    <p:extLst>
      <p:ext uri="{BB962C8B-B14F-4D97-AF65-F5344CB8AC3E}">
        <p14:creationId xmlns:p14="http://schemas.microsoft.com/office/powerpoint/2010/main" val="132748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708" y="1219200"/>
            <a:ext cx="6480720" cy="3970318"/>
          </a:xfrm>
          <a:prstGeom prst="rect">
            <a:avLst/>
          </a:prstGeom>
          <a:solidFill>
            <a:schemeClr val="accent1">
              <a:lumMod val="40000"/>
              <a:lumOff val="6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lnSpc>
                <a:spcPct val="300000"/>
              </a:lnSpc>
            </a:pPr>
            <a:r>
              <a:rPr lang="en-US" sz="2800" b="1" dirty="0" smtClean="0">
                <a:latin typeface="Andalus" pitchFamily="18" charset="-78"/>
                <a:cs typeface="Andalus" pitchFamily="18" charset="-78"/>
              </a:rPr>
              <a:t>Welcome Students In The </a:t>
            </a:r>
            <a:r>
              <a:rPr lang="en-US" sz="2800" b="1" i="1" u="sng" dirty="0" smtClean="0">
                <a:latin typeface="Andalus" pitchFamily="18" charset="-78"/>
                <a:cs typeface="Andalus" pitchFamily="18" charset="-78"/>
              </a:rPr>
              <a:t>New Course </a:t>
            </a:r>
          </a:p>
          <a:p>
            <a:pPr algn="ctr">
              <a:lnSpc>
                <a:spcPct val="300000"/>
              </a:lnSpc>
            </a:pPr>
            <a:r>
              <a:rPr lang="en-US" sz="2800" b="1" dirty="0" smtClean="0">
                <a:latin typeface="Andalus" pitchFamily="18" charset="-78"/>
                <a:cs typeface="Andalus" pitchFamily="18" charset="-78"/>
              </a:rPr>
              <a:t>and In The </a:t>
            </a:r>
            <a:r>
              <a:rPr lang="en-US" sz="2800" b="1" i="1" u="sng" dirty="0" smtClean="0">
                <a:latin typeface="Andalus" pitchFamily="18" charset="-78"/>
                <a:cs typeface="Andalus" pitchFamily="18" charset="-78"/>
              </a:rPr>
              <a:t>First Lecture </a:t>
            </a:r>
            <a:r>
              <a:rPr lang="en-US" sz="2800" b="1" i="1" dirty="0" smtClean="0">
                <a:latin typeface="Andalus" pitchFamily="18" charset="-78"/>
                <a:cs typeface="Andalus" pitchFamily="18" charset="-78"/>
              </a:rPr>
              <a:t> </a:t>
            </a:r>
            <a:r>
              <a:rPr lang="en-US" sz="2800" b="1" dirty="0" smtClean="0">
                <a:latin typeface="Andalus" pitchFamily="18" charset="-78"/>
                <a:cs typeface="Andalus" pitchFamily="18" charset="-78"/>
                <a:sym typeface="Wingdings" pitchFamily="2" charset="2"/>
              </a:rPr>
              <a:t> </a:t>
            </a:r>
          </a:p>
          <a:p>
            <a:pPr algn="ctr">
              <a:lnSpc>
                <a:spcPct val="300000"/>
              </a:lnSpc>
            </a:pP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2545692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1446550"/>
          </a:xfrm>
          <a:prstGeom prst="rect">
            <a:avLst/>
          </a:prstGeom>
          <a:noFill/>
        </p:spPr>
        <p:txBody>
          <a:bodyPr wrap="square" rtlCol="0">
            <a:spAutoFit/>
          </a:bodyPr>
          <a:lstStyle/>
          <a:p>
            <a:r>
              <a:rPr lang="en-US" sz="2200" dirty="0" smtClean="0">
                <a:latin typeface="Times New Roman" pitchFamily="18" charset="0"/>
                <a:cs typeface="Times New Roman" pitchFamily="18" charset="0"/>
              </a:rPr>
              <a:t>To help eliminate some of the complexities of the atmosphere, scientists construct </a:t>
            </a:r>
            <a:r>
              <a:rPr lang="en-US" sz="2200" b="1" dirty="0" smtClean="0">
                <a:latin typeface="Times New Roman" pitchFamily="18" charset="0"/>
                <a:cs typeface="Times New Roman" pitchFamily="18" charset="0"/>
              </a:rPr>
              <a:t>“ simple atmospheric model</a:t>
            </a:r>
            <a:r>
              <a:rPr lang="en-US" sz="2200" dirty="0" smtClean="0">
                <a:latin typeface="Times New Roman" pitchFamily="18" charset="0"/>
                <a:cs typeface="Times New Roman" pitchFamily="18" charset="0"/>
              </a:rPr>
              <a:t>”,  as shown in (figure 2) a column of air, extending well up into the atmosphere., the dots represent air molecules. </a:t>
            </a:r>
          </a:p>
          <a:p>
            <a:r>
              <a:rPr lang="en-US" sz="2200" dirty="0">
                <a:latin typeface="Times New Roman" pitchFamily="18" charset="0"/>
                <a:cs typeface="Times New Roman" pitchFamily="18" charset="0"/>
              </a:rPr>
              <a:t>Our model assumes</a:t>
            </a:r>
            <a:r>
              <a:rPr lang="en-US" sz="2200" dirty="0" smtClean="0">
                <a:latin typeface="Times New Roman" pitchFamily="18" charset="0"/>
                <a:cs typeface="Times New Roman" pitchFamily="18" charset="0"/>
              </a:rPr>
              <a:t>:</a:t>
            </a:r>
          </a:p>
        </p:txBody>
      </p:sp>
      <p:sp>
        <p:nvSpPr>
          <p:cNvPr id="7" name="Rectangle 6"/>
          <p:cNvSpPr/>
          <p:nvPr/>
        </p:nvSpPr>
        <p:spPr>
          <a:xfrm>
            <a:off x="0" y="1066800"/>
            <a:ext cx="5181600" cy="3477875"/>
          </a:xfrm>
          <a:prstGeom prst="rect">
            <a:avLst/>
          </a:prstGeom>
        </p:spPr>
        <p:txBody>
          <a:bodyPr wrap="square">
            <a:spAutoFit/>
          </a:bodyPr>
          <a:lstStyle/>
          <a:p>
            <a:endParaRPr lang="en-US" sz="2200" dirty="0" smtClean="0">
              <a:latin typeface="Times New Roman" pitchFamily="18" charset="0"/>
              <a:cs typeface="Times New Roman" pitchFamily="18" charset="0"/>
            </a:endParaRPr>
          </a:p>
          <a:p>
            <a:pPr marL="342900" indent="-342900">
              <a:buAutoNum type="arabicParenBoth"/>
            </a:pPr>
            <a:r>
              <a:rPr lang="en-US" sz="2200" dirty="0" smtClean="0">
                <a:latin typeface="Times New Roman" pitchFamily="18" charset="0"/>
                <a:cs typeface="Times New Roman" pitchFamily="18" charset="0"/>
              </a:rPr>
              <a:t>the air molecules are not crowded close to the surface and, </a:t>
            </a:r>
            <a:r>
              <a:rPr lang="en-US" sz="2200" u="sng" dirty="0" smtClean="0">
                <a:latin typeface="Times New Roman" pitchFamily="18" charset="0"/>
                <a:cs typeface="Times New Roman" pitchFamily="18" charset="0"/>
              </a:rPr>
              <a:t>unlike the real atmosphere</a:t>
            </a:r>
            <a:r>
              <a:rPr lang="en-US" sz="2200" dirty="0" smtClean="0">
                <a:latin typeface="Times New Roman" pitchFamily="18" charset="0"/>
                <a:cs typeface="Times New Roman" pitchFamily="18" charset="0"/>
              </a:rPr>
              <a:t>, the air density remains constant from the surface up to the top of the column, </a:t>
            </a:r>
          </a:p>
          <a:p>
            <a:pPr marL="342900" indent="-342900">
              <a:buAutoNum type="arabicParenBoth"/>
            </a:pPr>
            <a:r>
              <a:rPr lang="en-US" sz="2200" dirty="0" smtClean="0">
                <a:latin typeface="Times New Roman" pitchFamily="18" charset="0"/>
                <a:cs typeface="Times New Roman" pitchFamily="18" charset="0"/>
              </a:rPr>
              <a:t>the width of the column does not change with height.</a:t>
            </a:r>
          </a:p>
          <a:p>
            <a:r>
              <a:rPr lang="en-US" sz="2200" dirty="0" smtClean="0">
                <a:latin typeface="Times New Roman" pitchFamily="18" charset="0"/>
                <a:cs typeface="Times New Roman" pitchFamily="18" charset="0"/>
              </a:rPr>
              <a:t>Suppose we somehow force more air into the column in Fig. 2. What would happen? </a:t>
            </a:r>
          </a:p>
        </p:txBody>
      </p:sp>
      <p:grpSp>
        <p:nvGrpSpPr>
          <p:cNvPr id="9" name="Group 8"/>
          <p:cNvGrpSpPr/>
          <p:nvPr/>
        </p:nvGrpSpPr>
        <p:grpSpPr>
          <a:xfrm>
            <a:off x="5214298" y="1143000"/>
            <a:ext cx="3777302" cy="3657600"/>
            <a:chOff x="5029200" y="2209800"/>
            <a:chExt cx="3777302" cy="3657600"/>
          </a:xfrm>
        </p:grpSpPr>
        <p:pic>
          <p:nvPicPr>
            <p:cNvPr id="6" name="Picture 5"/>
            <p:cNvPicPr/>
            <p:nvPr/>
          </p:nvPicPr>
          <p:blipFill>
            <a:blip r:embed="rId2"/>
            <a:srcRect l="3878" t="3846" b="3846"/>
            <a:stretch>
              <a:fillRect/>
            </a:stretch>
          </p:blipFill>
          <p:spPr bwMode="auto">
            <a:xfrm>
              <a:off x="5029200" y="2209800"/>
              <a:ext cx="3777302" cy="3657600"/>
            </a:xfrm>
            <a:prstGeom prst="rect">
              <a:avLst/>
            </a:prstGeom>
            <a:noFill/>
            <a:ln w="9525">
              <a:noFill/>
              <a:miter lim="800000"/>
              <a:headEnd/>
              <a:tailEnd/>
            </a:ln>
          </p:spPr>
        </p:pic>
        <p:sp>
          <p:nvSpPr>
            <p:cNvPr id="8" name="Rectangle 7"/>
            <p:cNvSpPr/>
            <p:nvPr/>
          </p:nvSpPr>
          <p:spPr>
            <a:xfrm>
              <a:off x="6248400" y="2514600"/>
              <a:ext cx="8382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a:latin typeface="Times New Roman" pitchFamily="18" charset="0"/>
                <a:cs typeface="Times New Roman" pitchFamily="18" charset="0"/>
              </a:endParaRPr>
            </a:p>
          </p:txBody>
        </p:sp>
      </p:grpSp>
      <p:sp>
        <p:nvSpPr>
          <p:cNvPr id="10" name="Rectangle 9"/>
          <p:cNvSpPr/>
          <p:nvPr/>
        </p:nvSpPr>
        <p:spPr>
          <a:xfrm>
            <a:off x="0" y="4847272"/>
            <a:ext cx="9144000" cy="1785104"/>
          </a:xfrm>
          <a:prstGeom prst="rect">
            <a:avLst/>
          </a:prstGeom>
        </p:spPr>
        <p:txBody>
          <a:bodyPr wrap="square">
            <a:spAutoFit/>
          </a:bodyPr>
          <a:lstStyle/>
          <a:p>
            <a:pPr>
              <a:buFont typeface="Wingdings" pitchFamily="2" charset="2"/>
              <a:buChar char="v"/>
            </a:pPr>
            <a:r>
              <a:rPr lang="en-US" sz="2200" u="sng" dirty="0" smtClean="0">
                <a:latin typeface="Times New Roman" pitchFamily="18" charset="0"/>
                <a:cs typeface="Times New Roman" pitchFamily="18" charset="0"/>
              </a:rPr>
              <a:t>If the air temperature in the column does not change</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the added air </a:t>
            </a:r>
            <a:r>
              <a:rPr lang="en-US" sz="2200" dirty="0" smtClean="0">
                <a:latin typeface="Times New Roman" pitchFamily="18" charset="0"/>
                <a:cs typeface="Times New Roman" pitchFamily="18" charset="0"/>
              </a:rPr>
              <a:t>would make the column </a:t>
            </a:r>
            <a:r>
              <a:rPr lang="en-US" sz="2200" b="1" dirty="0" smtClean="0">
                <a:latin typeface="Times New Roman" pitchFamily="18" charset="0"/>
                <a:cs typeface="Times New Roman" pitchFamily="18" charset="0"/>
              </a:rPr>
              <a:t>more dense</a:t>
            </a:r>
            <a:r>
              <a:rPr lang="en-US" sz="2200" dirty="0" smtClean="0">
                <a:latin typeface="Times New Roman" pitchFamily="18" charset="0"/>
                <a:cs typeface="Times New Roman" pitchFamily="18" charset="0"/>
              </a:rPr>
              <a:t>, and the </a:t>
            </a:r>
            <a:r>
              <a:rPr lang="en-US" sz="2200" b="1" dirty="0" smtClean="0">
                <a:latin typeface="Times New Roman" pitchFamily="18" charset="0"/>
                <a:cs typeface="Times New Roman" pitchFamily="18" charset="0"/>
              </a:rPr>
              <a:t>added mass </a:t>
            </a:r>
            <a:r>
              <a:rPr lang="en-US" sz="2200" dirty="0" smtClean="0">
                <a:latin typeface="Times New Roman" pitchFamily="18" charset="0"/>
                <a:cs typeface="Times New Roman" pitchFamily="18" charset="0"/>
              </a:rPr>
              <a:t>of the air in the column would </a:t>
            </a:r>
            <a:r>
              <a:rPr lang="en-US" sz="2200" b="1" dirty="0" smtClean="0">
                <a:latin typeface="Times New Roman" pitchFamily="18" charset="0"/>
                <a:cs typeface="Times New Roman" pitchFamily="18" charset="0"/>
              </a:rPr>
              <a:t>increase</a:t>
            </a:r>
            <a:r>
              <a:rPr lang="en-US" sz="2200" dirty="0" smtClean="0">
                <a:latin typeface="Times New Roman" pitchFamily="18" charset="0"/>
                <a:cs typeface="Times New Roman" pitchFamily="18" charset="0"/>
              </a:rPr>
              <a:t> the </a:t>
            </a:r>
            <a:r>
              <a:rPr lang="en-US" sz="2200" b="1" dirty="0" smtClean="0">
                <a:latin typeface="Times New Roman" pitchFamily="18" charset="0"/>
                <a:cs typeface="Times New Roman" pitchFamily="18" charset="0"/>
              </a:rPr>
              <a:t>surface air pressure</a:t>
            </a:r>
            <a:r>
              <a:rPr lang="en-US" sz="2200" dirty="0" smtClean="0">
                <a:latin typeface="Times New Roman" pitchFamily="18" charset="0"/>
                <a:cs typeface="Times New Roman" pitchFamily="18" charset="0"/>
              </a:rPr>
              <a:t>.</a:t>
            </a:r>
          </a:p>
          <a:p>
            <a:pPr>
              <a:buFont typeface="Wingdings" pitchFamily="2" charset="2"/>
              <a:buChar char="v"/>
            </a:pPr>
            <a:r>
              <a:rPr lang="en-US" sz="2200" dirty="0" smtClean="0">
                <a:latin typeface="Times New Roman" pitchFamily="18" charset="0"/>
                <a:cs typeface="Times New Roman" pitchFamily="18" charset="0"/>
              </a:rPr>
              <a:t> Likewise, if a great deal of air were </a:t>
            </a:r>
            <a:r>
              <a:rPr lang="en-US" sz="2200" b="1" dirty="0" smtClean="0">
                <a:latin typeface="Times New Roman" pitchFamily="18" charset="0"/>
                <a:cs typeface="Times New Roman" pitchFamily="18" charset="0"/>
              </a:rPr>
              <a:t>removed</a:t>
            </a:r>
            <a:r>
              <a:rPr lang="en-US" sz="2200" dirty="0" smtClean="0">
                <a:latin typeface="Times New Roman" pitchFamily="18" charset="0"/>
                <a:cs typeface="Times New Roman" pitchFamily="18" charset="0"/>
              </a:rPr>
              <a:t> from the column, the </a:t>
            </a:r>
            <a:r>
              <a:rPr lang="en-US" sz="2200" b="1" dirty="0" smtClean="0">
                <a:latin typeface="Times New Roman" pitchFamily="18" charset="0"/>
                <a:cs typeface="Times New Roman" pitchFamily="18" charset="0"/>
              </a:rPr>
              <a:t>surface air pressure </a:t>
            </a:r>
            <a:r>
              <a:rPr lang="en-US" sz="2200" dirty="0" smtClean="0">
                <a:latin typeface="Times New Roman" pitchFamily="18" charset="0"/>
                <a:cs typeface="Times New Roman" pitchFamily="18" charset="0"/>
              </a:rPr>
              <a:t>would </a:t>
            </a:r>
            <a:r>
              <a:rPr lang="en-US" sz="2200" b="1" dirty="0" smtClean="0">
                <a:latin typeface="Times New Roman" pitchFamily="18" charset="0"/>
                <a:cs typeface="Times New Roman" pitchFamily="18" charset="0"/>
              </a:rPr>
              <a:t>decrease</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080192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107996"/>
          </a:xfrm>
          <a:prstGeom prst="rect">
            <a:avLst/>
          </a:prstGeom>
          <a:noFill/>
        </p:spPr>
        <p:txBody>
          <a:bodyPr wrap="square" rtlCol="0">
            <a:spAutoFit/>
          </a:bodyPr>
          <a:lstStyle/>
          <a:p>
            <a:pPr algn="just">
              <a:buFont typeface="Wingdings" pitchFamily="2" charset="2"/>
              <a:buChar char="v"/>
            </a:pPr>
            <a:r>
              <a:rPr lang="en-US" sz="2200" dirty="0" smtClean="0">
                <a:latin typeface="Times New Roman" pitchFamily="18" charset="0"/>
                <a:cs typeface="Times New Roman" pitchFamily="18" charset="0"/>
              </a:rPr>
              <a:t>Suppose </a:t>
            </a:r>
            <a:r>
              <a:rPr lang="en-US" sz="2200" dirty="0">
                <a:latin typeface="Times New Roman" pitchFamily="18" charset="0"/>
                <a:cs typeface="Times New Roman" pitchFamily="18" charset="0"/>
              </a:rPr>
              <a:t>the two air columns in Fig. </a:t>
            </a:r>
            <a:r>
              <a:rPr lang="en-US" sz="2200" dirty="0" smtClean="0">
                <a:latin typeface="Times New Roman" pitchFamily="18" charset="0"/>
                <a:cs typeface="Times New Roman" pitchFamily="18" charset="0"/>
              </a:rPr>
              <a:t>3a </a:t>
            </a:r>
            <a:r>
              <a:rPr lang="en-US" sz="2200" dirty="0">
                <a:latin typeface="Times New Roman" pitchFamily="18" charset="0"/>
                <a:cs typeface="Times New Roman" pitchFamily="18" charset="0"/>
              </a:rPr>
              <a:t>are located </a:t>
            </a:r>
            <a:r>
              <a:rPr lang="en-US" sz="2200" b="1" dirty="0">
                <a:latin typeface="Times New Roman" pitchFamily="18" charset="0"/>
                <a:cs typeface="Times New Roman" pitchFamily="18" charset="0"/>
              </a:rPr>
              <a:t>at the same elevation </a:t>
            </a:r>
            <a:r>
              <a:rPr lang="en-US" sz="2200" dirty="0">
                <a:latin typeface="Times New Roman" pitchFamily="18" charset="0"/>
                <a:cs typeface="Times New Roman" pitchFamily="18" charset="0"/>
              </a:rPr>
              <a:t>and have identical </a:t>
            </a:r>
            <a:r>
              <a:rPr lang="en-US" sz="2200" b="1" dirty="0">
                <a:latin typeface="Times New Roman" pitchFamily="18" charset="0"/>
                <a:cs typeface="Times New Roman" pitchFamily="18" charset="0"/>
              </a:rPr>
              <a:t>surface air pressures</a:t>
            </a:r>
            <a:r>
              <a:rPr lang="en-US" sz="2200" dirty="0">
                <a:latin typeface="Times New Roman" pitchFamily="18" charset="0"/>
                <a:cs typeface="Times New Roman" pitchFamily="18" charset="0"/>
              </a:rPr>
              <a:t>. This </a:t>
            </a:r>
            <a:r>
              <a:rPr lang="en-US" sz="2200" dirty="0" smtClean="0">
                <a:latin typeface="Times New Roman" pitchFamily="18" charset="0"/>
                <a:cs typeface="Times New Roman" pitchFamily="18" charset="0"/>
              </a:rPr>
              <a:t>means </a:t>
            </a:r>
            <a:r>
              <a:rPr lang="en-US" sz="2200" dirty="0">
                <a:latin typeface="Times New Roman" pitchFamily="18" charset="0"/>
                <a:cs typeface="Times New Roman" pitchFamily="18" charset="0"/>
              </a:rPr>
              <a:t>that </a:t>
            </a:r>
            <a:r>
              <a:rPr lang="en-US" sz="2200" dirty="0" smtClean="0">
                <a:latin typeface="Times New Roman" pitchFamily="18" charset="0"/>
                <a:cs typeface="Times New Roman" pitchFamily="18" charset="0"/>
              </a:rPr>
              <a:t>there must </a:t>
            </a:r>
            <a:r>
              <a:rPr lang="en-US" sz="2200" dirty="0">
                <a:latin typeface="Times New Roman" pitchFamily="18" charset="0"/>
                <a:cs typeface="Times New Roman" pitchFamily="18" charset="0"/>
              </a:rPr>
              <a:t>be the </a:t>
            </a:r>
            <a:r>
              <a:rPr lang="en-US" sz="2200" b="1" dirty="0">
                <a:latin typeface="Times New Roman" pitchFamily="18" charset="0"/>
                <a:cs typeface="Times New Roman" pitchFamily="18" charset="0"/>
              </a:rPr>
              <a:t>same number of molecules</a:t>
            </a:r>
            <a:r>
              <a:rPr lang="en-US" sz="2200" dirty="0">
                <a:latin typeface="Times New Roman" pitchFamily="18" charset="0"/>
                <a:cs typeface="Times New Roman" pitchFamily="18" charset="0"/>
              </a:rPr>
              <a:t> (same mass of air) in each column above both cities.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pic>
        <p:nvPicPr>
          <p:cNvPr id="5" name="Picture 4"/>
          <p:cNvPicPr/>
          <p:nvPr/>
        </p:nvPicPr>
        <p:blipFill>
          <a:blip r:embed="rId2"/>
          <a:srcRect t="10045" r="35897"/>
          <a:stretch>
            <a:fillRect/>
          </a:stretch>
        </p:blipFill>
        <p:spPr bwMode="auto">
          <a:xfrm>
            <a:off x="5181600" y="1219200"/>
            <a:ext cx="3810000" cy="3048000"/>
          </a:xfrm>
          <a:prstGeom prst="rect">
            <a:avLst/>
          </a:prstGeom>
          <a:noFill/>
          <a:ln w="9525">
            <a:noFill/>
            <a:miter lim="800000"/>
            <a:headEnd/>
            <a:tailEnd/>
          </a:ln>
        </p:spPr>
      </p:pic>
      <p:sp>
        <p:nvSpPr>
          <p:cNvPr id="6" name="Rectangle 5"/>
          <p:cNvSpPr/>
          <p:nvPr/>
        </p:nvSpPr>
        <p:spPr>
          <a:xfrm>
            <a:off x="0" y="1280279"/>
            <a:ext cx="5257800" cy="3139321"/>
          </a:xfrm>
          <a:prstGeom prst="rect">
            <a:avLst/>
          </a:prstGeom>
        </p:spPr>
        <p:txBody>
          <a:bodyPr wrap="square">
            <a:spAutoFit/>
          </a:bodyPr>
          <a:lstStyle/>
          <a:p>
            <a:pPr algn="just">
              <a:buFont typeface="Wingdings" pitchFamily="2" charset="2"/>
              <a:buChar char="v"/>
            </a:pPr>
            <a:r>
              <a:rPr lang="en-US" sz="2200" dirty="0" smtClean="0">
                <a:latin typeface="Times New Roman" pitchFamily="18" charset="0"/>
                <a:cs typeface="Times New Roman" pitchFamily="18" charset="0"/>
              </a:rPr>
              <a:t>suppose that the </a:t>
            </a:r>
            <a:r>
              <a:rPr lang="en-US" sz="2200" b="1" dirty="0" smtClean="0">
                <a:latin typeface="Times New Roman" pitchFamily="18" charset="0"/>
                <a:cs typeface="Times New Roman" pitchFamily="18" charset="0"/>
              </a:rPr>
              <a:t>surface air pressure </a:t>
            </a:r>
            <a:r>
              <a:rPr lang="en-US" sz="2200" dirty="0" smtClean="0">
                <a:latin typeface="Times New Roman" pitchFamily="18" charset="0"/>
                <a:cs typeface="Times New Roman" pitchFamily="18" charset="0"/>
              </a:rPr>
              <a:t>for both cities remains </a:t>
            </a:r>
            <a:r>
              <a:rPr lang="en-US" sz="2200" b="1" dirty="0" smtClean="0">
                <a:latin typeface="Times New Roman" pitchFamily="18" charset="0"/>
                <a:cs typeface="Times New Roman" pitchFamily="18" charset="0"/>
              </a:rPr>
              <a:t>the same</a:t>
            </a:r>
            <a:r>
              <a:rPr lang="en-US" sz="2200" dirty="0" smtClean="0">
                <a:latin typeface="Times New Roman" pitchFamily="18" charset="0"/>
                <a:cs typeface="Times New Roman" pitchFamily="18" charset="0"/>
              </a:rPr>
              <a:t>, while the air above </a:t>
            </a:r>
            <a:r>
              <a:rPr lang="en-US" sz="2200" b="1" dirty="0" smtClean="0">
                <a:solidFill>
                  <a:schemeClr val="tx2"/>
                </a:solidFill>
                <a:latin typeface="Times New Roman" pitchFamily="18" charset="0"/>
                <a:cs typeface="Times New Roman" pitchFamily="18" charset="0"/>
              </a:rPr>
              <a:t>city 1 </a:t>
            </a:r>
            <a:r>
              <a:rPr lang="en-US" sz="2200" dirty="0" smtClean="0">
                <a:latin typeface="Times New Roman" pitchFamily="18" charset="0"/>
                <a:cs typeface="Times New Roman" pitchFamily="18" charset="0"/>
              </a:rPr>
              <a:t>cools and the air above </a:t>
            </a:r>
            <a:r>
              <a:rPr lang="en-US" sz="2200" b="1" dirty="0" smtClean="0">
                <a:solidFill>
                  <a:srgbClr val="FF0000"/>
                </a:solidFill>
                <a:latin typeface="Times New Roman" pitchFamily="18" charset="0"/>
                <a:cs typeface="Times New Roman" pitchFamily="18" charset="0"/>
              </a:rPr>
              <a:t>city 2</a:t>
            </a:r>
            <a:r>
              <a:rPr lang="en-US" sz="2200" dirty="0" smtClean="0">
                <a:latin typeface="Times New Roman" pitchFamily="18" charset="0"/>
                <a:cs typeface="Times New Roman" pitchFamily="18" charset="0"/>
              </a:rPr>
              <a:t> warms (see Fig. 3b). As the air in column 1 cools, </a:t>
            </a:r>
            <a:r>
              <a:rPr lang="en-US" sz="2200" u="sng" dirty="0" smtClean="0">
                <a:latin typeface="Times New Roman" pitchFamily="18" charset="0"/>
                <a:cs typeface="Times New Roman" pitchFamily="18" charset="0"/>
              </a:rPr>
              <a:t>the molecules move more slowly and crowd closer together—the air becomes more dense. </a:t>
            </a:r>
            <a:r>
              <a:rPr lang="en-US" sz="2200" dirty="0" smtClean="0">
                <a:latin typeface="Times New Roman" pitchFamily="18" charset="0"/>
                <a:cs typeface="Times New Roman" pitchFamily="18" charset="0"/>
              </a:rPr>
              <a:t>In the warm air above city 2, the </a:t>
            </a:r>
            <a:r>
              <a:rPr lang="en-US" sz="2200" u="sng" dirty="0" smtClean="0">
                <a:latin typeface="Times New Roman" pitchFamily="18" charset="0"/>
                <a:cs typeface="Times New Roman" pitchFamily="18" charset="0"/>
              </a:rPr>
              <a:t>molecules move faster and spread farther apart—the air becomes less dense.</a:t>
            </a:r>
            <a:endParaRPr lang="en-US" sz="2200" u="sng" dirty="0">
              <a:latin typeface="Times New Roman" pitchFamily="18" charset="0"/>
              <a:cs typeface="Times New Roman" pitchFamily="18" charset="0"/>
            </a:endParaRPr>
          </a:p>
        </p:txBody>
      </p:sp>
      <p:sp>
        <p:nvSpPr>
          <p:cNvPr id="7" name="Rectangle 6"/>
          <p:cNvSpPr/>
          <p:nvPr/>
        </p:nvSpPr>
        <p:spPr>
          <a:xfrm>
            <a:off x="0" y="4463296"/>
            <a:ext cx="9144000" cy="1785104"/>
          </a:xfrm>
          <a:prstGeom prst="rect">
            <a:avLst/>
          </a:prstGeom>
        </p:spPr>
        <p:txBody>
          <a:bodyPr wrap="square">
            <a:spAutoFit/>
          </a:bodyPr>
          <a:lstStyle/>
          <a:p>
            <a:pPr>
              <a:buFont typeface="Wingdings" pitchFamily="2" charset="2"/>
              <a:buChar char="v"/>
            </a:pPr>
            <a:r>
              <a:rPr lang="en-US" sz="2200" dirty="0" smtClean="0">
                <a:latin typeface="Times New Roman" pitchFamily="18" charset="0"/>
                <a:cs typeface="Times New Roman" pitchFamily="18" charset="0"/>
              </a:rPr>
              <a:t>Since the </a:t>
            </a:r>
            <a:r>
              <a:rPr lang="en-US" sz="2200" b="1" dirty="0" smtClean="0">
                <a:latin typeface="Times New Roman" pitchFamily="18" charset="0"/>
                <a:cs typeface="Times New Roman" pitchFamily="18" charset="0"/>
              </a:rPr>
              <a:t>width </a:t>
            </a:r>
            <a:r>
              <a:rPr lang="en-US" sz="2200" dirty="0" smtClean="0">
                <a:latin typeface="Times New Roman" pitchFamily="18" charset="0"/>
                <a:cs typeface="Times New Roman" pitchFamily="18" charset="0"/>
              </a:rPr>
              <a:t>of the columns does </a:t>
            </a:r>
            <a:r>
              <a:rPr lang="en-US" sz="2200" b="1" dirty="0" smtClean="0">
                <a:latin typeface="Times New Roman" pitchFamily="18" charset="0"/>
                <a:cs typeface="Times New Roman" pitchFamily="18" charset="0"/>
              </a:rPr>
              <a:t>not change</a:t>
            </a:r>
            <a:r>
              <a:rPr lang="en-US" sz="2200" dirty="0" smtClean="0">
                <a:latin typeface="Times New Roman" pitchFamily="18" charset="0"/>
                <a:cs typeface="Times New Roman" pitchFamily="18" charset="0"/>
              </a:rPr>
              <a:t>, (and if we assume an invisible barrier exists between the columns), the </a:t>
            </a:r>
            <a:r>
              <a:rPr lang="en-US" sz="2200" u="sng" dirty="0" smtClean="0">
                <a:latin typeface="Times New Roman" pitchFamily="18" charset="0"/>
                <a:cs typeface="Times New Roman" pitchFamily="18" charset="0"/>
              </a:rPr>
              <a:t>surface pressure does not vary </a:t>
            </a:r>
            <a:r>
              <a:rPr lang="en-US" sz="2200" dirty="0" smtClean="0">
                <a:latin typeface="Times New Roman" pitchFamily="18" charset="0"/>
                <a:cs typeface="Times New Roman" pitchFamily="18" charset="0"/>
              </a:rPr>
              <a:t>and the </a:t>
            </a:r>
            <a:r>
              <a:rPr lang="en-US" sz="2200" u="sng" dirty="0" smtClean="0">
                <a:latin typeface="Times New Roman" pitchFamily="18" charset="0"/>
                <a:cs typeface="Times New Roman" pitchFamily="18" charset="0"/>
              </a:rPr>
              <a:t>total number of molecules above each city must remain the same</a:t>
            </a:r>
            <a:r>
              <a:rPr lang="en-US" sz="2200" dirty="0" smtClean="0">
                <a:latin typeface="Times New Roman" pitchFamily="18" charset="0"/>
                <a:cs typeface="Times New Roman" pitchFamily="18" charset="0"/>
              </a:rPr>
              <a:t>. Therefore, in the more dense cold air above </a:t>
            </a:r>
            <a:r>
              <a:rPr lang="en-US" sz="2200" b="1" dirty="0" smtClean="0">
                <a:solidFill>
                  <a:schemeClr val="tx2"/>
                </a:solidFill>
                <a:latin typeface="Times New Roman" pitchFamily="18" charset="0"/>
                <a:cs typeface="Times New Roman" pitchFamily="18" charset="0"/>
              </a:rPr>
              <a:t>city 1</a:t>
            </a:r>
            <a:r>
              <a:rPr lang="en-US" sz="2200" dirty="0" smtClean="0">
                <a:latin typeface="Times New Roman" pitchFamily="18" charset="0"/>
                <a:cs typeface="Times New Roman" pitchFamily="18" charset="0"/>
              </a:rPr>
              <a:t>, the column </a:t>
            </a:r>
            <a:r>
              <a:rPr lang="en-US" sz="2200" b="1" dirty="0" smtClean="0">
                <a:latin typeface="Times New Roman" pitchFamily="18" charset="0"/>
                <a:cs typeface="Times New Roman" pitchFamily="18" charset="0"/>
              </a:rPr>
              <a:t>shrinks</a:t>
            </a:r>
            <a:r>
              <a:rPr lang="en-US" sz="2200" dirty="0" smtClean="0">
                <a:latin typeface="Times New Roman" pitchFamily="18" charset="0"/>
                <a:cs typeface="Times New Roman" pitchFamily="18" charset="0"/>
              </a:rPr>
              <a:t>, while the column </a:t>
            </a:r>
            <a:r>
              <a:rPr lang="en-US" sz="2200" b="1" dirty="0" smtClean="0">
                <a:latin typeface="Times New Roman" pitchFamily="18" charset="0"/>
                <a:cs typeface="Times New Roman" pitchFamily="18" charset="0"/>
              </a:rPr>
              <a:t>rises</a:t>
            </a:r>
            <a:r>
              <a:rPr lang="en-US" sz="2200" dirty="0" smtClean="0">
                <a:latin typeface="Times New Roman" pitchFamily="18" charset="0"/>
                <a:cs typeface="Times New Roman" pitchFamily="18" charset="0"/>
              </a:rPr>
              <a:t> in the less dense warm air above </a:t>
            </a:r>
            <a:r>
              <a:rPr lang="en-US" sz="2200" b="1" dirty="0" smtClean="0">
                <a:solidFill>
                  <a:srgbClr val="FF0000"/>
                </a:solidFill>
                <a:latin typeface="Times New Roman" pitchFamily="18" charset="0"/>
                <a:cs typeface="Times New Roman" pitchFamily="18" charset="0"/>
              </a:rPr>
              <a:t>city 2</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123224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55093"/>
          </a:xfrm>
          <a:prstGeom prst="rect">
            <a:avLst/>
          </a:prstGeom>
        </p:spPr>
        <p:txBody>
          <a:bodyPr wrap="square">
            <a:spAutoFit/>
          </a:bodyPr>
          <a:lstStyle/>
          <a:p>
            <a:pPr algn="just"/>
            <a:r>
              <a:rPr lang="en-US" sz="2200" dirty="0" smtClean="0">
                <a:latin typeface="Times New Roman" pitchFamily="18" charset="0"/>
                <a:cs typeface="Times New Roman" pitchFamily="18" charset="0"/>
              </a:rPr>
              <a:t>We now have a </a:t>
            </a:r>
            <a:r>
              <a:rPr lang="en-US" sz="2200" u="sng" dirty="0" smtClean="0">
                <a:latin typeface="Times New Roman" pitchFamily="18" charset="0"/>
                <a:cs typeface="Times New Roman" pitchFamily="18" charset="0"/>
              </a:rPr>
              <a:t>cold shorter column </a:t>
            </a:r>
            <a:r>
              <a:rPr lang="en-US" sz="2200" dirty="0" smtClean="0">
                <a:latin typeface="Times New Roman" pitchFamily="18" charset="0"/>
                <a:cs typeface="Times New Roman" pitchFamily="18" charset="0"/>
              </a:rPr>
              <a:t>of air above city 1 and a </a:t>
            </a:r>
            <a:r>
              <a:rPr lang="en-US" sz="2200" u="sng" dirty="0" smtClean="0">
                <a:latin typeface="Times New Roman" pitchFamily="18" charset="0"/>
                <a:cs typeface="Times New Roman" pitchFamily="18" charset="0"/>
              </a:rPr>
              <a:t>warm taller air </a:t>
            </a:r>
            <a:r>
              <a:rPr lang="en-US" sz="2200" dirty="0" smtClean="0">
                <a:latin typeface="Times New Roman" pitchFamily="18" charset="0"/>
                <a:cs typeface="Times New Roman" pitchFamily="18" charset="0"/>
              </a:rPr>
              <a:t>column above city  2. From this situation, we can conclude that:</a:t>
            </a:r>
          </a:p>
          <a:p>
            <a:pPr algn="just"/>
            <a:r>
              <a:rPr lang="en-US" sz="2200" u="sng" dirty="0" smtClean="0">
                <a:latin typeface="Times New Roman" pitchFamily="18" charset="0"/>
                <a:cs typeface="Times New Roman" pitchFamily="18" charset="0"/>
              </a:rPr>
              <a:t> </a:t>
            </a:r>
            <a:r>
              <a:rPr lang="en-US" sz="2400" b="1" i="1" u="sng" dirty="0" smtClean="0">
                <a:solidFill>
                  <a:schemeClr val="tx2"/>
                </a:solidFill>
                <a:latin typeface="Times New Roman" pitchFamily="18" charset="0"/>
                <a:cs typeface="Times New Roman" pitchFamily="18" charset="0"/>
              </a:rPr>
              <a:t>it takes a shorter column of cold, more dense air to exert the same surface pressure as a taller column of warm, less dense air</a:t>
            </a:r>
            <a:r>
              <a:rPr lang="en-US" sz="2400" b="1" u="sng" dirty="0" smtClean="0">
                <a:solidFill>
                  <a:schemeClr val="tx2"/>
                </a:solidFill>
                <a:latin typeface="Times New Roman" pitchFamily="18" charset="0"/>
                <a:cs typeface="Times New Roman" pitchFamily="18" charset="0"/>
              </a:rPr>
              <a:t>.</a:t>
            </a:r>
            <a:r>
              <a:rPr lang="en-US" sz="2200" u="sng"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This concept has a great deal of meteorological significance.</a:t>
            </a:r>
          </a:p>
          <a:p>
            <a:pPr algn="just"/>
            <a:endParaRPr lang="en-US" sz="2200" dirty="0" smtClean="0">
              <a:latin typeface="Times New Roman" pitchFamily="18" charset="0"/>
              <a:cs typeface="Times New Roman" pitchFamily="18" charset="0"/>
            </a:endParaRPr>
          </a:p>
          <a:p>
            <a:pPr algn="just">
              <a:buFont typeface="Wingdings" pitchFamily="2" charset="2"/>
              <a:buChar char="Ø"/>
            </a:pPr>
            <a:r>
              <a:rPr lang="en-US" sz="2200" dirty="0" smtClean="0">
                <a:latin typeface="Times New Roman" pitchFamily="18" charset="0"/>
                <a:cs typeface="Times New Roman" pitchFamily="18" charset="0"/>
              </a:rPr>
              <a:t> Atmospheric pressure decreases more rapidly with elevation in the cold column of air. In the cold air above city 1, move up the column and observe </a:t>
            </a:r>
            <a:r>
              <a:rPr lang="en-US" sz="2200" u="sng" dirty="0" smtClean="0">
                <a:latin typeface="Times New Roman" pitchFamily="18" charset="0"/>
                <a:cs typeface="Times New Roman" pitchFamily="18" charset="0"/>
              </a:rPr>
              <a:t>how quickly you pass </a:t>
            </a:r>
            <a:r>
              <a:rPr lang="en-US" sz="2200" dirty="0" smtClean="0">
                <a:latin typeface="Times New Roman" pitchFamily="18" charset="0"/>
                <a:cs typeface="Times New Roman" pitchFamily="18" charset="0"/>
              </a:rPr>
              <a:t>through the densely packed molecules. This activity indicates a </a:t>
            </a:r>
            <a:r>
              <a:rPr lang="en-US" sz="2200" u="sng" dirty="0" smtClean="0">
                <a:latin typeface="Times New Roman" pitchFamily="18" charset="0"/>
                <a:cs typeface="Times New Roman" pitchFamily="18" charset="0"/>
              </a:rPr>
              <a:t>rapid change in pressure</a:t>
            </a:r>
            <a:r>
              <a:rPr lang="en-US" sz="2200" dirty="0" smtClean="0">
                <a:latin typeface="Times New Roman" pitchFamily="18" charset="0"/>
                <a:cs typeface="Times New Roman" pitchFamily="18" charset="0"/>
              </a:rPr>
              <a:t>.</a:t>
            </a:r>
          </a:p>
          <a:p>
            <a:pPr algn="just">
              <a:buFont typeface="Wingdings" pitchFamily="2" charset="2"/>
              <a:buChar char="Ø"/>
            </a:pPr>
            <a:r>
              <a:rPr lang="en-US" sz="2200" dirty="0" smtClean="0">
                <a:latin typeface="Times New Roman" pitchFamily="18" charset="0"/>
                <a:cs typeface="Times New Roman" pitchFamily="18" charset="0"/>
              </a:rPr>
              <a:t>In the warmer, less dense air, the pressure does </a:t>
            </a:r>
            <a:r>
              <a:rPr lang="en-US" sz="2200" u="sng" dirty="0" smtClean="0">
                <a:latin typeface="Times New Roman" pitchFamily="18" charset="0"/>
                <a:cs typeface="Times New Roman" pitchFamily="18" charset="0"/>
              </a:rPr>
              <a:t>not decrease as rapidly </a:t>
            </a:r>
            <a:r>
              <a:rPr lang="en-US" sz="2200" dirty="0" smtClean="0">
                <a:latin typeface="Times New Roman" pitchFamily="18" charset="0"/>
                <a:cs typeface="Times New Roman" pitchFamily="18" charset="0"/>
              </a:rPr>
              <a:t>with height, simply because you climb above fewer molecules in the same vertical distance. </a:t>
            </a:r>
            <a:endParaRPr lang="en-US" sz="2200" dirty="0">
              <a:latin typeface="Times New Roman" pitchFamily="18" charset="0"/>
              <a:cs typeface="Times New Roman" pitchFamily="18" charset="0"/>
            </a:endParaRPr>
          </a:p>
        </p:txBody>
      </p:sp>
      <p:sp>
        <p:nvSpPr>
          <p:cNvPr id="5" name="Rectangle 4"/>
          <p:cNvSpPr/>
          <p:nvPr/>
        </p:nvSpPr>
        <p:spPr>
          <a:xfrm>
            <a:off x="0" y="4466272"/>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In Fig. </a:t>
            </a:r>
            <a:r>
              <a:rPr lang="en-US" sz="2200" dirty="0" smtClean="0">
                <a:latin typeface="Times New Roman" pitchFamily="18" charset="0"/>
                <a:cs typeface="Times New Roman" pitchFamily="18" charset="0"/>
              </a:rPr>
              <a:t>3c</a:t>
            </a:r>
            <a:r>
              <a:rPr lang="en-US" sz="2200" dirty="0">
                <a:latin typeface="Times New Roman" pitchFamily="18" charset="0"/>
                <a:cs typeface="Times New Roman" pitchFamily="18" charset="0"/>
              </a:rPr>
              <a:t>, move up the warm column until you come to the letter H. Now move up the cold column the same distance until you reach the letter L. </a:t>
            </a:r>
          </a:p>
          <a:p>
            <a:pPr algn="just"/>
            <a:r>
              <a:rPr lang="en-US" sz="2200" dirty="0">
                <a:latin typeface="Times New Roman" pitchFamily="18" charset="0"/>
                <a:cs typeface="Times New Roman" pitchFamily="18" charset="0"/>
              </a:rPr>
              <a:t>Notice that there are more molecules above the letter H in the warm column than above the letter L in the cold column. </a:t>
            </a:r>
            <a:r>
              <a:rPr lang="en-US" sz="2200" u="sng" dirty="0">
                <a:latin typeface="Times New Roman" pitchFamily="18" charset="0"/>
                <a:cs typeface="Times New Roman" pitchFamily="18" charset="0"/>
              </a:rPr>
              <a:t>The fact that the number of molecules above any level is a measure of the atmospheric pressure leads to an important concept: </a:t>
            </a:r>
          </a:p>
        </p:txBody>
      </p:sp>
    </p:spTree>
    <p:extLst>
      <p:ext uri="{BB962C8B-B14F-4D97-AF65-F5344CB8AC3E}">
        <p14:creationId xmlns:p14="http://schemas.microsoft.com/office/powerpoint/2010/main" val="3679009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830997"/>
          </a:xfrm>
          <a:prstGeom prst="rect">
            <a:avLst/>
          </a:prstGeom>
          <a:noFill/>
        </p:spPr>
        <p:txBody>
          <a:bodyPr wrap="square" rtlCol="0">
            <a:spAutoFit/>
          </a:bodyPr>
          <a:lstStyle/>
          <a:p>
            <a:pPr algn="just"/>
            <a:r>
              <a:rPr lang="en-US" sz="2400" b="1" i="1" u="sng" dirty="0" smtClean="0">
                <a:solidFill>
                  <a:schemeClr val="tx2"/>
                </a:solidFill>
                <a:latin typeface="Times New Roman" pitchFamily="18" charset="0"/>
                <a:cs typeface="Times New Roman" pitchFamily="18" charset="0"/>
              </a:rPr>
              <a:t>Warm </a:t>
            </a:r>
            <a:r>
              <a:rPr lang="en-US" sz="2400" b="1" i="1" u="sng" dirty="0">
                <a:solidFill>
                  <a:schemeClr val="tx2"/>
                </a:solidFill>
                <a:latin typeface="Times New Roman" pitchFamily="18" charset="0"/>
                <a:cs typeface="Times New Roman" pitchFamily="18" charset="0"/>
              </a:rPr>
              <a:t>air aloft is normally associated with high atmospheric pressure, and cold air aloft is associated with low atmospheric pressure.</a:t>
            </a:r>
          </a:p>
        </p:txBody>
      </p:sp>
      <p:pic>
        <p:nvPicPr>
          <p:cNvPr id="6" name="Picture 5"/>
          <p:cNvPicPr/>
          <p:nvPr/>
        </p:nvPicPr>
        <p:blipFill>
          <a:blip r:embed="rId2"/>
          <a:srcRect l="64103"/>
          <a:stretch>
            <a:fillRect/>
          </a:stretch>
        </p:blipFill>
        <p:spPr bwMode="auto">
          <a:xfrm>
            <a:off x="6477000" y="990600"/>
            <a:ext cx="2667000" cy="2667000"/>
          </a:xfrm>
          <a:prstGeom prst="rect">
            <a:avLst/>
          </a:prstGeom>
          <a:noFill/>
          <a:ln w="9525">
            <a:noFill/>
            <a:miter lim="800000"/>
            <a:headEnd/>
            <a:tailEnd/>
          </a:ln>
        </p:spPr>
      </p:pic>
      <p:sp>
        <p:nvSpPr>
          <p:cNvPr id="7" name="Rectangle 6"/>
          <p:cNvSpPr/>
          <p:nvPr/>
        </p:nvSpPr>
        <p:spPr>
          <a:xfrm>
            <a:off x="0" y="838200"/>
            <a:ext cx="6629400" cy="4154984"/>
          </a:xfrm>
          <a:prstGeom prst="rect">
            <a:avLst/>
          </a:prstGeom>
        </p:spPr>
        <p:txBody>
          <a:bodyPr wrap="square">
            <a:spAutoFit/>
          </a:bodyPr>
          <a:lstStyle/>
          <a:p>
            <a:pPr algn="just"/>
            <a:r>
              <a:rPr lang="en-US" sz="2200" dirty="0">
                <a:latin typeface="Times New Roman" pitchFamily="18" charset="0"/>
                <a:cs typeface="Times New Roman" pitchFamily="18" charset="0"/>
              </a:rPr>
              <a:t>In Fig. </a:t>
            </a:r>
            <a:r>
              <a:rPr lang="en-US" sz="2200" dirty="0" smtClean="0">
                <a:latin typeface="Times New Roman" pitchFamily="18" charset="0"/>
                <a:cs typeface="Times New Roman" pitchFamily="18" charset="0"/>
              </a:rPr>
              <a:t>3c</a:t>
            </a:r>
            <a:r>
              <a:rPr lang="en-US" sz="2200" dirty="0">
                <a:latin typeface="Times New Roman" pitchFamily="18" charset="0"/>
                <a:cs typeface="Times New Roman" pitchFamily="18" charset="0"/>
              </a:rPr>
              <a:t>, </a:t>
            </a:r>
            <a:r>
              <a:rPr lang="en-US" sz="2200" u="sng" dirty="0">
                <a:latin typeface="Times New Roman" pitchFamily="18" charset="0"/>
                <a:cs typeface="Times New Roman" pitchFamily="18" charset="0"/>
              </a:rPr>
              <a:t>the horizontal difference in temperature creates a horizontal difference in pressure. The pressure difference establishes a force (called the </a:t>
            </a:r>
            <a:r>
              <a:rPr lang="en-US" sz="2200" b="1" u="sng" dirty="0">
                <a:latin typeface="Times New Roman" pitchFamily="18" charset="0"/>
                <a:cs typeface="Times New Roman" pitchFamily="18" charset="0"/>
              </a:rPr>
              <a:t>pressure gradient force</a:t>
            </a:r>
            <a:r>
              <a:rPr lang="en-US" sz="2200" u="sng" dirty="0">
                <a:latin typeface="Times New Roman" pitchFamily="18" charset="0"/>
                <a:cs typeface="Times New Roman" pitchFamily="18" charset="0"/>
              </a:rPr>
              <a:t>) that causes the air to move from higher pressure toward lower pressure</a:t>
            </a:r>
            <a:r>
              <a:rPr lang="en-US" sz="2200" dirty="0">
                <a:latin typeface="Times New Roman" pitchFamily="18" charset="0"/>
                <a:cs typeface="Times New Roman" pitchFamily="18" charset="0"/>
              </a:rPr>
              <a:t>. Consequently, if we remove the  invisible barrier between the two columns and allow the air aloft to move horizontally, the air will move from column 2 toward column 1. As the air aloft leaves column 2, the mass of the air in the column decreases, and so does the surface air pressure. Meanwhile, the accumulation of </a:t>
            </a:r>
            <a:r>
              <a:rPr lang="en-US" sz="2200" dirty="0" smtClean="0">
                <a:latin typeface="Times New Roman" pitchFamily="18" charset="0"/>
                <a:cs typeface="Times New Roman" pitchFamily="18" charset="0"/>
              </a:rPr>
              <a:t>air in column 1 causes the surface air pressure to increase. </a:t>
            </a:r>
            <a:endParaRPr lang="en-US" sz="2200" dirty="0">
              <a:latin typeface="Times New Roman" pitchFamily="18" charset="0"/>
              <a:cs typeface="Times New Roman" pitchFamily="18" charset="0"/>
            </a:endParaRPr>
          </a:p>
        </p:txBody>
      </p:sp>
      <p:sp>
        <p:nvSpPr>
          <p:cNvPr id="8" name="Rectangle 7"/>
          <p:cNvSpPr/>
          <p:nvPr/>
        </p:nvSpPr>
        <p:spPr>
          <a:xfrm>
            <a:off x="0" y="4954250"/>
            <a:ext cx="9144000" cy="1446550"/>
          </a:xfrm>
          <a:prstGeom prst="rect">
            <a:avLst/>
          </a:prstGeom>
        </p:spPr>
        <p:txBody>
          <a:bodyPr wrap="square">
            <a:spAutoFit/>
          </a:bodyPr>
          <a:lstStyle/>
          <a:p>
            <a:pPr algn="just"/>
            <a:r>
              <a:rPr lang="en-US" sz="2200" b="1" i="1" dirty="0" smtClean="0">
                <a:latin typeface="Times New Roman" pitchFamily="18" charset="0"/>
                <a:cs typeface="Times New Roman" pitchFamily="18" charset="0"/>
              </a:rPr>
              <a:t>heating </a:t>
            </a:r>
            <a:r>
              <a:rPr lang="en-US" sz="2200" b="1" i="1" dirty="0">
                <a:latin typeface="Times New Roman" pitchFamily="18" charset="0"/>
                <a:cs typeface="Times New Roman" pitchFamily="18" charset="0"/>
              </a:rPr>
              <a:t>or cooling a  column of air can establish horizontal variations in pressure that cause the air to move. The net accumulation of air above the surface causes the surface air pressure to rise, whereas a decrease in the amount of air above the surface causes the surface air pressure to fall.</a:t>
            </a:r>
          </a:p>
        </p:txBody>
      </p:sp>
    </p:spTree>
    <p:extLst>
      <p:ext uri="{BB962C8B-B14F-4D97-AF65-F5344CB8AC3E}">
        <p14:creationId xmlns:p14="http://schemas.microsoft.com/office/powerpoint/2010/main" val="108564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76200" y="0"/>
            <a:ext cx="9296400" cy="1143000"/>
          </a:xfrm>
        </p:spPr>
        <p:txBody>
          <a:bodyPr>
            <a:normAutofit/>
          </a:bodyPr>
          <a:lstStyle/>
          <a:p>
            <a:pPr algn="just"/>
            <a:r>
              <a:rPr lang="en-US" sz="2200" dirty="0">
                <a:latin typeface="Times New Roman" pitchFamily="18" charset="0"/>
                <a:cs typeface="Times New Roman" pitchFamily="18" charset="0"/>
              </a:rPr>
              <a:t>Pressure at the bottom of each tank is </a:t>
            </a:r>
            <a:r>
              <a:rPr lang="en-US" sz="2200" b="1" dirty="0">
                <a:latin typeface="Times New Roman" pitchFamily="18" charset="0"/>
                <a:cs typeface="Times New Roman" pitchFamily="18" charset="0"/>
              </a:rPr>
              <a:t>a</a:t>
            </a:r>
            <a:r>
              <a:rPr lang="en-US" sz="2200" dirty="0">
                <a:latin typeface="Times New Roman" pitchFamily="18" charset="0"/>
                <a:cs typeface="Times New Roman" pitchFamily="18" charset="0"/>
              </a:rPr>
              <a:t> weight of water above; pressure at </a:t>
            </a:r>
            <a:r>
              <a:rPr lang="en-US" sz="2200" dirty="0" smtClean="0">
                <a:latin typeface="Times New Roman" pitchFamily="18" charset="0"/>
                <a:cs typeface="Times New Roman" pitchFamily="18" charset="0"/>
              </a:rPr>
              <a:t>the bottom </a:t>
            </a:r>
            <a:r>
              <a:rPr lang="en-US" sz="2200" dirty="0">
                <a:latin typeface="Times New Roman" pitchFamily="18" charset="0"/>
                <a:cs typeface="Times New Roman" pitchFamily="18" charset="0"/>
              </a:rPr>
              <a:t>of A &gt; pr</a:t>
            </a:r>
            <a:r>
              <a:rPr lang="en-US" sz="2200" b="1" dirty="0">
                <a:latin typeface="Times New Roman" pitchFamily="18" charset="0"/>
                <a:cs typeface="Times New Roman" pitchFamily="18" charset="0"/>
              </a:rPr>
              <a:t>essure</a:t>
            </a:r>
            <a:r>
              <a:rPr lang="en-US" sz="2200" dirty="0">
                <a:latin typeface="Times New Roman" pitchFamily="18" charset="0"/>
                <a:cs typeface="Times New Roman" pitchFamily="18" charset="0"/>
              </a:rPr>
              <a:t> at the bottom of B; greater the difference higher the force</a:t>
            </a:r>
          </a:p>
        </p:txBody>
      </p:sp>
      <p:pic>
        <p:nvPicPr>
          <p:cNvPr id="345092" name="Picture 4" descr="0609.jpg                                                       0007E2C2Chunga                         ABA78158:"/>
          <p:cNvPicPr>
            <a:picLocks noGrp="1" noChangeAspect="1" noChangeArrowheads="1"/>
          </p:cNvPicPr>
          <p:nvPr>
            <p:ph type="body" idx="1"/>
          </p:nvPr>
        </p:nvPicPr>
        <p:blipFill>
          <a:blip r:embed="rId2"/>
          <a:srcRect/>
          <a:stretch>
            <a:fillRect/>
          </a:stretch>
        </p:blipFill>
        <p:spPr>
          <a:xfrm>
            <a:off x="1219200" y="1447800"/>
            <a:ext cx="6400800" cy="5105400"/>
          </a:xfrm>
          <a:noFill/>
          <a:ln/>
        </p:spPr>
      </p:pic>
    </p:spTree>
    <p:extLst>
      <p:ext uri="{BB962C8B-B14F-4D97-AF65-F5344CB8AC3E}">
        <p14:creationId xmlns:p14="http://schemas.microsoft.com/office/powerpoint/2010/main" val="2715225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04800" y="0"/>
            <a:ext cx="8610600" cy="762000"/>
          </a:xfrm>
        </p:spPr>
        <p:txBody>
          <a:bodyPr/>
          <a:lstStyle/>
          <a:p>
            <a:r>
              <a:rPr lang="en-US" dirty="0">
                <a:latin typeface="Times New Roman" pitchFamily="18" charset="0"/>
                <a:cs typeface="Times New Roman" pitchFamily="18" charset="0"/>
              </a:rPr>
              <a:t>Forces that influences the wind</a:t>
            </a:r>
          </a:p>
        </p:txBody>
      </p:sp>
      <p:sp>
        <p:nvSpPr>
          <p:cNvPr id="339971" name="Rectangle 3"/>
          <p:cNvSpPr>
            <a:spLocks noGrp="1" noChangeArrowheads="1"/>
          </p:cNvSpPr>
          <p:nvPr>
            <p:ph type="body" idx="1"/>
          </p:nvPr>
        </p:nvSpPr>
        <p:spPr>
          <a:xfrm>
            <a:off x="304800" y="1066800"/>
            <a:ext cx="8534400" cy="5562600"/>
          </a:xfrm>
        </p:spPr>
        <p:txBody>
          <a:bodyPr>
            <a:normAutofit/>
          </a:bodyPr>
          <a:lstStyle/>
          <a:p>
            <a:r>
              <a:rPr lang="en-US" sz="2200" dirty="0">
                <a:latin typeface="Times New Roman" pitchFamily="18" charset="0"/>
                <a:cs typeface="Times New Roman" pitchFamily="18" charset="0"/>
              </a:rPr>
              <a:t>Newton’s Laws of Motion:</a:t>
            </a:r>
          </a:p>
          <a:p>
            <a:pPr lvl="1"/>
            <a:r>
              <a:rPr lang="en-US" sz="2200" dirty="0">
                <a:latin typeface="Times New Roman" pitchFamily="18" charset="0"/>
                <a:cs typeface="Times New Roman" pitchFamily="18" charset="0"/>
              </a:rPr>
              <a:t>First Law: An object will continue to rest or its uniform motion unless it is compelled by an external force</a:t>
            </a:r>
          </a:p>
          <a:p>
            <a:pPr lvl="1"/>
            <a:r>
              <a:rPr lang="en-US" sz="2200" dirty="0">
                <a:latin typeface="Times New Roman" pitchFamily="18" charset="0"/>
                <a:cs typeface="Times New Roman" pitchFamily="18" charset="0"/>
              </a:rPr>
              <a:t>Second Law: F = ma (Acceleration of an object is caused by all the forces acting on it); Force acting on it is proportional to acceleration (Acceleration is the speeding-up, the slowing down)</a:t>
            </a:r>
          </a:p>
          <a:p>
            <a:pPr lvl="1">
              <a:buFontTx/>
              <a:buNone/>
            </a:pPr>
            <a:r>
              <a:rPr lang="en-US" sz="2200" dirty="0">
                <a:latin typeface="Times New Roman" pitchFamily="18" charset="0"/>
                <a:cs typeface="Times New Roman" pitchFamily="18" charset="0"/>
              </a:rPr>
              <a:t>Forces that affect the horizontal movement of air are:</a:t>
            </a:r>
          </a:p>
          <a:p>
            <a:pPr lvl="1"/>
            <a:r>
              <a:rPr lang="en-US" sz="2200" dirty="0">
                <a:latin typeface="Times New Roman" pitchFamily="18" charset="0"/>
                <a:cs typeface="Times New Roman" pitchFamily="18" charset="0"/>
              </a:rPr>
              <a:t>Pressure Gradient Force</a:t>
            </a:r>
          </a:p>
          <a:p>
            <a:pPr lvl="1"/>
            <a:r>
              <a:rPr lang="en-US" sz="2200" dirty="0" err="1">
                <a:latin typeface="Times New Roman" pitchFamily="18" charset="0"/>
                <a:cs typeface="Times New Roman" pitchFamily="18" charset="0"/>
              </a:rPr>
              <a:t>Coriolis</a:t>
            </a:r>
            <a:r>
              <a:rPr lang="en-US" sz="2200" dirty="0">
                <a:latin typeface="Times New Roman" pitchFamily="18" charset="0"/>
                <a:cs typeface="Times New Roman" pitchFamily="18" charset="0"/>
              </a:rPr>
              <a:t> Force </a:t>
            </a:r>
          </a:p>
          <a:p>
            <a:pPr lvl="1"/>
            <a:r>
              <a:rPr lang="en-US" sz="2200" dirty="0">
                <a:latin typeface="Times New Roman" pitchFamily="18" charset="0"/>
                <a:cs typeface="Times New Roman" pitchFamily="18" charset="0"/>
              </a:rPr>
              <a:t>Centripetal Force</a:t>
            </a:r>
          </a:p>
          <a:p>
            <a:pPr lvl="1"/>
            <a:r>
              <a:rPr lang="en-US" sz="2200" dirty="0">
                <a:latin typeface="Times New Roman" pitchFamily="18" charset="0"/>
                <a:cs typeface="Times New Roman" pitchFamily="18" charset="0"/>
              </a:rPr>
              <a:t>Frictional Force</a:t>
            </a:r>
          </a:p>
        </p:txBody>
      </p:sp>
    </p:spTree>
    <p:extLst>
      <p:ext uri="{BB962C8B-B14F-4D97-AF65-F5344CB8AC3E}">
        <p14:creationId xmlns:p14="http://schemas.microsoft.com/office/powerpoint/2010/main" val="375127213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685800" y="0"/>
            <a:ext cx="7772400" cy="381000"/>
          </a:xfrm>
        </p:spPr>
        <p:txBody>
          <a:bodyPr>
            <a:noAutofit/>
          </a:bodyPr>
          <a:lstStyle/>
          <a:p>
            <a:r>
              <a:rPr lang="en-US" sz="2400" b="1" dirty="0">
                <a:latin typeface="Times New Roman" pitchFamily="18" charset="0"/>
                <a:cs typeface="Times New Roman" pitchFamily="18" charset="0"/>
              </a:rPr>
              <a:t>Pressure Gradient Force</a:t>
            </a:r>
          </a:p>
        </p:txBody>
      </p:sp>
      <p:sp>
        <p:nvSpPr>
          <p:cNvPr id="349187" name="Rectangle 3"/>
          <p:cNvSpPr>
            <a:spLocks noGrp="1" noChangeArrowheads="1"/>
          </p:cNvSpPr>
          <p:nvPr>
            <p:ph type="body" idx="1"/>
          </p:nvPr>
        </p:nvSpPr>
        <p:spPr>
          <a:xfrm>
            <a:off x="0" y="457200"/>
            <a:ext cx="9144000" cy="5638800"/>
          </a:xfrm>
        </p:spPr>
        <p:txBody>
          <a:bodyPr>
            <a:normAutofit/>
          </a:bodyPr>
          <a:lstStyle/>
          <a:p>
            <a:r>
              <a:rPr lang="en-US" sz="2200" dirty="0">
                <a:latin typeface="Times New Roman" pitchFamily="18" charset="0"/>
                <a:cs typeface="Times New Roman" pitchFamily="18" charset="0"/>
              </a:rPr>
              <a:t>Pressure Gradient = Pressure Difference/distance</a:t>
            </a:r>
          </a:p>
          <a:p>
            <a:r>
              <a:rPr lang="en-US" sz="2200" dirty="0">
                <a:latin typeface="Times New Roman" pitchFamily="18" charset="0"/>
                <a:cs typeface="Times New Roman" pitchFamily="18" charset="0"/>
              </a:rPr>
              <a:t>Pressure Gradient Force is the force that causes the wind to blow; </a:t>
            </a:r>
            <a:r>
              <a:rPr lang="en-US" sz="2200" u="sng" dirty="0">
                <a:latin typeface="Times New Roman" pitchFamily="18" charset="0"/>
                <a:cs typeface="Times New Roman" pitchFamily="18" charset="0"/>
              </a:rPr>
              <a:t>closely spaced isobars on a weather chart indicate steep pressure gradients, strong forces, and high winds</a:t>
            </a:r>
          </a:p>
          <a:p>
            <a:r>
              <a:rPr lang="en-US" sz="2200" dirty="0" smtClean="0">
                <a:latin typeface="Times New Roman" pitchFamily="18" charset="0"/>
                <a:cs typeface="Times New Roman" pitchFamily="18" charset="0"/>
              </a:rPr>
              <a:t>Pressure </a:t>
            </a:r>
            <a:r>
              <a:rPr lang="en-US" sz="2200" dirty="0">
                <a:latin typeface="Times New Roman" pitchFamily="18" charset="0"/>
                <a:cs typeface="Times New Roman" pitchFamily="18" charset="0"/>
              </a:rPr>
              <a:t>gradient force (PGF) is </a:t>
            </a:r>
            <a:r>
              <a:rPr lang="en-US" sz="2200" dirty="0" smtClean="0">
                <a:latin typeface="Times New Roman" pitchFamily="18" charset="0"/>
                <a:cs typeface="Times New Roman" pitchFamily="18" charset="0"/>
              </a:rPr>
              <a:t>the Net </a:t>
            </a:r>
            <a:r>
              <a:rPr lang="en-US" sz="2200" dirty="0">
                <a:latin typeface="Times New Roman" pitchFamily="18" charset="0"/>
                <a:cs typeface="Times New Roman" pitchFamily="18" charset="0"/>
              </a:rPr>
              <a:t>force directed from higher toward lower pressure at right angles to the isobars</a:t>
            </a:r>
          </a:p>
          <a:p>
            <a:r>
              <a:rPr lang="en-US" sz="2200" dirty="0" smtClean="0">
                <a:latin typeface="Times New Roman" pitchFamily="18" charset="0"/>
                <a:cs typeface="Times New Roman" pitchFamily="18" charset="0"/>
              </a:rPr>
              <a:t>Magnitude </a:t>
            </a:r>
            <a:r>
              <a:rPr lang="en-US" sz="2200" dirty="0">
                <a:latin typeface="Times New Roman" pitchFamily="18" charset="0"/>
                <a:cs typeface="Times New Roman" pitchFamily="18" charset="0"/>
              </a:rPr>
              <a:t>of this force is directly related to the pressure </a:t>
            </a:r>
            <a:r>
              <a:rPr lang="en-US" sz="2200" dirty="0" smtClean="0">
                <a:latin typeface="Times New Roman" pitchFamily="18" charset="0"/>
                <a:cs typeface="Times New Roman" pitchFamily="18" charset="0"/>
              </a:rPr>
              <a:t>gradient.</a:t>
            </a:r>
          </a:p>
          <a:p>
            <a:r>
              <a:rPr lang="en-US" sz="2200" dirty="0">
                <a:latin typeface="Times New Roman" pitchFamily="18" charset="0"/>
                <a:cs typeface="Times New Roman" pitchFamily="18" charset="0"/>
              </a:rPr>
              <a:t>PGF between 1 &amp; 2 is 4 </a:t>
            </a:r>
            <a:r>
              <a:rPr lang="en-US" sz="2200" dirty="0" err="1" smtClean="0">
                <a:latin typeface="Times New Roman" pitchFamily="18" charset="0"/>
                <a:cs typeface="Times New Roman" pitchFamily="18" charset="0"/>
              </a:rPr>
              <a:t>mb</a:t>
            </a:r>
            <a:r>
              <a:rPr lang="en-US" sz="2200" dirty="0" smtClean="0">
                <a:latin typeface="Times New Roman" pitchFamily="18" charset="0"/>
                <a:cs typeface="Times New Roman" pitchFamily="18" charset="0"/>
              </a:rPr>
              <a:t>/100km.</a:t>
            </a:r>
            <a:endParaRPr lang="en-US" sz="2200" dirty="0">
              <a:latin typeface="Times New Roman" pitchFamily="18" charset="0"/>
              <a:cs typeface="Times New Roman" pitchFamily="18" charset="0"/>
            </a:endParaRPr>
          </a:p>
          <a:p>
            <a:pPr>
              <a:buFontTx/>
              <a:buNone/>
            </a:pPr>
            <a:endParaRPr lang="en-US" sz="2200" dirty="0">
              <a:latin typeface="Times New Roman" pitchFamily="18" charset="0"/>
              <a:cs typeface="Times New Roman" pitchFamily="18" charset="0"/>
            </a:endParaRPr>
          </a:p>
        </p:txBody>
      </p:sp>
      <p:pic>
        <p:nvPicPr>
          <p:cNvPr id="5" name="Picture 4" descr="0610.jpg                                                       0007E2C2Chunga                         ABA78158:"/>
          <p:cNvPicPr>
            <a:picLocks noChangeAspect="1" noChangeArrowheads="1"/>
          </p:cNvPicPr>
          <p:nvPr/>
        </p:nvPicPr>
        <p:blipFill>
          <a:blip r:embed="rId2"/>
          <a:srcRect/>
          <a:stretch>
            <a:fillRect/>
          </a:stretch>
        </p:blipFill>
        <p:spPr>
          <a:xfrm>
            <a:off x="228600" y="4343400"/>
            <a:ext cx="4572000" cy="2514600"/>
          </a:xfrm>
          <a:prstGeom prst="rect">
            <a:avLst/>
          </a:prstGeom>
          <a:noFill/>
          <a:ln/>
        </p:spPr>
      </p:pic>
      <p:pic>
        <p:nvPicPr>
          <p:cNvPr id="7" name="Picture 4" descr="0611.jpg                                                       0007E2C2Chunga                         ABA78158:"/>
          <p:cNvPicPr>
            <a:picLocks noChangeAspect="1" noChangeArrowheads="1"/>
          </p:cNvPicPr>
          <p:nvPr/>
        </p:nvPicPr>
        <p:blipFill>
          <a:blip r:embed="rId3"/>
          <a:srcRect/>
          <a:stretch>
            <a:fillRect/>
          </a:stretch>
        </p:blipFill>
        <p:spPr>
          <a:xfrm>
            <a:off x="5410200" y="4343399"/>
            <a:ext cx="3200400" cy="2471211"/>
          </a:xfrm>
          <a:prstGeom prst="rect">
            <a:avLst/>
          </a:prstGeom>
          <a:noFill/>
          <a:ln/>
        </p:spPr>
      </p:pic>
      <p:sp>
        <p:nvSpPr>
          <p:cNvPr id="8" name="Rectangle 2"/>
          <p:cNvSpPr txBox="1">
            <a:spLocks noChangeArrowheads="1"/>
          </p:cNvSpPr>
          <p:nvPr/>
        </p:nvSpPr>
        <p:spPr>
          <a:xfrm>
            <a:off x="228600" y="3505200"/>
            <a:ext cx="8382000" cy="838200"/>
          </a:xfrm>
          <a:prstGeom prst="rect">
            <a:avLst/>
          </a:prstGeom>
          <a:solidFill>
            <a:schemeClr val="bg1">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latin typeface="Times New Roman" pitchFamily="18" charset="0"/>
                <a:cs typeface="Times New Roman" pitchFamily="18" charset="0"/>
              </a:rPr>
              <a:t>Closer isobars--- greater pressure gradient--- stronger PGF--- greater the wind speed– length of arrows indicate magnitude of PGF</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729723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08872"/>
          </a:xfrm>
          <a:prstGeom prst="rect">
            <a:avLst/>
          </a:prstGeom>
        </p:spPr>
        <p:txBody>
          <a:bodyPr wrap="square">
            <a:spAutoFit/>
          </a:bodyPr>
          <a:lstStyle/>
          <a:p>
            <a:r>
              <a:rPr lang="en-US" sz="2200" b="1" dirty="0">
                <a:latin typeface="Times New Roman" pitchFamily="18" charset="0"/>
                <a:cs typeface="Times New Roman" pitchFamily="18" charset="0"/>
              </a:rPr>
              <a:t>Pressure Systems </a:t>
            </a:r>
          </a:p>
          <a:p>
            <a:pPr algn="just"/>
            <a:r>
              <a:rPr lang="en-US" sz="2200" dirty="0">
                <a:latin typeface="Times New Roman" pitchFamily="18" charset="0"/>
                <a:cs typeface="Times New Roman" pitchFamily="18" charset="0"/>
              </a:rPr>
              <a:t>Pressure varies from day-to-day at the Earth’s surface - the bottom of the atmosphere. This is, in part, because the Earth is not equally heated by the Sun. Areas where air is </a:t>
            </a:r>
            <a:r>
              <a:rPr lang="en-US" sz="2200" u="sng" dirty="0">
                <a:latin typeface="Times New Roman" pitchFamily="18" charset="0"/>
                <a:cs typeface="Times New Roman" pitchFamily="18" charset="0"/>
              </a:rPr>
              <a:t>warmed</a:t>
            </a:r>
            <a:r>
              <a:rPr lang="en-US" sz="2200" dirty="0">
                <a:latin typeface="Times New Roman" pitchFamily="18" charset="0"/>
                <a:cs typeface="Times New Roman" pitchFamily="18" charset="0"/>
              </a:rPr>
              <a:t> often have </a:t>
            </a:r>
            <a:r>
              <a:rPr lang="en-US" sz="2200" u="sng" dirty="0">
                <a:latin typeface="Times New Roman" pitchFamily="18" charset="0"/>
                <a:cs typeface="Times New Roman" pitchFamily="18" charset="0"/>
              </a:rPr>
              <a:t>lower</a:t>
            </a:r>
            <a:r>
              <a:rPr lang="en-US" sz="2200" dirty="0">
                <a:latin typeface="Times New Roman" pitchFamily="18" charset="0"/>
                <a:cs typeface="Times New Roman" pitchFamily="18" charset="0"/>
              </a:rPr>
              <a:t> pressure because </a:t>
            </a:r>
            <a:r>
              <a:rPr lang="en-US" sz="2200" u="sng" dirty="0">
                <a:latin typeface="Times New Roman" pitchFamily="18" charset="0"/>
                <a:cs typeface="Times New Roman" pitchFamily="18" charset="0"/>
              </a:rPr>
              <a:t>the warm air rises and are called low pressure systems. </a:t>
            </a:r>
            <a:r>
              <a:rPr lang="en-US" sz="2200" dirty="0">
                <a:latin typeface="Times New Roman" pitchFamily="18" charset="0"/>
                <a:cs typeface="Times New Roman" pitchFamily="18" charset="0"/>
              </a:rPr>
              <a:t>Places where air pressure is </a:t>
            </a:r>
            <a:r>
              <a:rPr lang="en-US" sz="2200" u="sng" dirty="0">
                <a:latin typeface="Times New Roman" pitchFamily="18" charset="0"/>
                <a:cs typeface="Times New Roman" pitchFamily="18" charset="0"/>
              </a:rPr>
              <a:t>high</a:t>
            </a:r>
            <a:r>
              <a:rPr lang="en-US" sz="2200" dirty="0">
                <a:latin typeface="Times New Roman" pitchFamily="18" charset="0"/>
                <a:cs typeface="Times New Roman" pitchFamily="18" charset="0"/>
              </a:rPr>
              <a:t> are called </a:t>
            </a:r>
            <a:r>
              <a:rPr lang="en-US" sz="2200" u="sng" dirty="0">
                <a:latin typeface="Times New Roman" pitchFamily="18" charset="0"/>
                <a:cs typeface="Times New Roman" pitchFamily="18" charset="0"/>
              </a:rPr>
              <a:t>high pressure systems</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Centers </a:t>
            </a:r>
            <a:r>
              <a:rPr lang="en-US" sz="2200" dirty="0">
                <a:latin typeface="Times New Roman" pitchFamily="18" charset="0"/>
                <a:cs typeface="Times New Roman" pitchFamily="18" charset="0"/>
              </a:rPr>
              <a:t>of surface high and low pressure areas are found within closed isobars on a surface weather analysis where there the absolute maxima and minima in the pressure field, and can tell a user in a glance what the general weather is in their vicinity and the wind is caused by air flowing from high pressure to low pressure its direction is influenced by the earth’s rotation. This is called pressure </a:t>
            </a:r>
            <a:r>
              <a:rPr lang="en-US" sz="2200" dirty="0" smtClean="0">
                <a:latin typeface="Times New Roman" pitchFamily="18" charset="0"/>
                <a:cs typeface="Times New Roman" pitchFamily="18" charset="0"/>
              </a:rPr>
              <a:t>centers.</a:t>
            </a:r>
            <a:endParaRPr lang="en-US" sz="2200" dirty="0">
              <a:latin typeface="Times New Roman" pitchFamily="18" charset="0"/>
              <a:cs typeface="Times New Roman" pitchFamily="18" charset="0"/>
            </a:endParaRPr>
          </a:p>
        </p:txBody>
      </p:sp>
      <p:pic>
        <p:nvPicPr>
          <p:cNvPr id="41985" name="Picture 1"/>
          <p:cNvPicPr>
            <a:picLocks noChangeAspect="1" noChangeArrowheads="1"/>
          </p:cNvPicPr>
          <p:nvPr/>
        </p:nvPicPr>
        <p:blipFill>
          <a:blip r:embed="rId2"/>
          <a:srcRect/>
          <a:stretch>
            <a:fillRect/>
          </a:stretch>
        </p:blipFill>
        <p:spPr bwMode="auto">
          <a:xfrm>
            <a:off x="2574073" y="3810000"/>
            <a:ext cx="5122127" cy="3048000"/>
          </a:xfrm>
          <a:prstGeom prst="rect">
            <a:avLst/>
          </a:prstGeom>
          <a:noFill/>
          <a:ln w="9525">
            <a:noFill/>
            <a:miter lim="800000"/>
            <a:headEnd/>
            <a:tailEnd/>
          </a:ln>
          <a:effectLst/>
        </p:spPr>
      </p:pic>
    </p:spTree>
    <p:extLst>
      <p:ext uri="{BB962C8B-B14F-4D97-AF65-F5344CB8AC3E}">
        <p14:creationId xmlns:p14="http://schemas.microsoft.com/office/powerpoint/2010/main" val="1568201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705600" cy="4154984"/>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b="1" dirty="0">
                <a:latin typeface="Times New Roman" pitchFamily="18" charset="0"/>
                <a:cs typeface="Times New Roman" pitchFamily="18" charset="0"/>
              </a:rPr>
              <a:t>low pressure system</a:t>
            </a:r>
            <a:r>
              <a:rPr lang="en-US" sz="2200" dirty="0">
                <a:latin typeface="Times New Roman" pitchFamily="18" charset="0"/>
                <a:cs typeface="Times New Roman" pitchFamily="18" charset="0"/>
              </a:rPr>
              <a:t> has lower pressure at its center than the areas around it. Winds blow towards the low pressure, and the air rises in the atmosphere where they meet. As the air rises, the water vapor within it condenses forming clouds and often precipitation too. Because of Earth’s spin and the </a:t>
            </a:r>
            <a:r>
              <a:rPr lang="en-US" sz="2200" dirty="0" err="1">
                <a:latin typeface="Times New Roman" pitchFamily="18" charset="0"/>
                <a:cs typeface="Times New Roman" pitchFamily="18" charset="0"/>
              </a:rPr>
              <a:t>Coriolis</a:t>
            </a:r>
            <a:r>
              <a:rPr lang="en-US" sz="2200" dirty="0">
                <a:latin typeface="Times New Roman" pitchFamily="18" charset="0"/>
                <a:cs typeface="Times New Roman" pitchFamily="18" charset="0"/>
              </a:rPr>
              <a:t> Effect, winds of a low pressure system swirl counterclockwise north of the equator and clockwise south of the equator. This is called cyclonic flow.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On </a:t>
            </a:r>
            <a:r>
              <a:rPr lang="en-US" sz="2200" dirty="0">
                <a:latin typeface="Times New Roman" pitchFamily="18" charset="0"/>
                <a:cs typeface="Times New Roman" pitchFamily="18" charset="0"/>
              </a:rPr>
              <a:t>weather maps a low pressure system is labeled with red L, </a:t>
            </a:r>
            <a:r>
              <a:rPr lang="en-US" sz="2200" dirty="0" smtClean="0">
                <a:latin typeface="Times New Roman" pitchFamily="18" charset="0"/>
                <a:cs typeface="Times New Roman" pitchFamily="18" charset="0"/>
              </a:rPr>
              <a:t>there </a:t>
            </a:r>
            <a:r>
              <a:rPr lang="en-US" sz="2200" dirty="0">
                <a:latin typeface="Times New Roman" pitchFamily="18" charset="0"/>
                <a:cs typeface="Times New Roman" pitchFamily="18" charset="0"/>
              </a:rPr>
              <a:t>are </a:t>
            </a:r>
            <a:r>
              <a:rPr lang="en-US" sz="2200" dirty="0" smtClean="0">
                <a:latin typeface="Times New Roman" pitchFamily="18" charset="0"/>
                <a:cs typeface="Times New Roman" pitchFamily="18" charset="0"/>
              </a:rPr>
              <a:t>usually frontal </a:t>
            </a:r>
            <a:r>
              <a:rPr lang="en-US" sz="2200" dirty="0">
                <a:latin typeface="Times New Roman" pitchFamily="18" charset="0"/>
                <a:cs typeface="Times New Roman" pitchFamily="18" charset="0"/>
              </a:rPr>
              <a:t>systems associated with depressions.</a:t>
            </a:r>
          </a:p>
        </p:txBody>
      </p:sp>
      <p:pic>
        <p:nvPicPr>
          <p:cNvPr id="38914" name="Picture 2"/>
          <p:cNvPicPr>
            <a:picLocks noChangeAspect="1" noChangeArrowheads="1"/>
          </p:cNvPicPr>
          <p:nvPr/>
        </p:nvPicPr>
        <p:blipFill>
          <a:blip r:embed="rId2"/>
          <a:srcRect l="52208"/>
          <a:stretch>
            <a:fillRect/>
          </a:stretch>
        </p:blipFill>
        <p:spPr bwMode="auto">
          <a:xfrm>
            <a:off x="6858000" y="533400"/>
            <a:ext cx="1752600" cy="21336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t="48473" r="8840"/>
          <a:stretch>
            <a:fillRect/>
          </a:stretch>
        </p:blipFill>
        <p:spPr bwMode="auto">
          <a:xfrm>
            <a:off x="4429125" y="3829050"/>
            <a:ext cx="4714875" cy="3028950"/>
          </a:xfrm>
          <a:prstGeom prst="rect">
            <a:avLst/>
          </a:prstGeom>
          <a:noFill/>
          <a:ln w="9525">
            <a:noFill/>
            <a:miter lim="800000"/>
            <a:headEnd/>
            <a:tailEnd/>
          </a:ln>
          <a:effectLst/>
        </p:spPr>
      </p:pic>
      <p:sp>
        <p:nvSpPr>
          <p:cNvPr id="8" name="Rectangle 7"/>
          <p:cNvSpPr/>
          <p:nvPr/>
        </p:nvSpPr>
        <p:spPr>
          <a:xfrm>
            <a:off x="0" y="3962400"/>
            <a:ext cx="4800600" cy="1446550"/>
          </a:xfrm>
          <a:prstGeom prst="rect">
            <a:avLst/>
          </a:prstGeom>
        </p:spPr>
        <p:txBody>
          <a:bodyPr wrap="square">
            <a:spAutoFit/>
          </a:bodyPr>
          <a:lstStyle/>
          <a:p>
            <a:pPr algn="just"/>
            <a:r>
              <a:rPr lang="en-US" sz="2200" dirty="0">
                <a:latin typeface="Times New Roman" pitchFamily="18" charset="0"/>
                <a:cs typeface="Times New Roman" pitchFamily="18" charset="0"/>
              </a:rPr>
              <a:t>Low-pressure systems are </a:t>
            </a:r>
            <a:r>
              <a:rPr lang="en-US" sz="2200" dirty="0" smtClean="0">
                <a:latin typeface="Times New Roman" pitchFamily="18" charset="0"/>
                <a:cs typeface="Times New Roman" pitchFamily="18" charset="0"/>
              </a:rPr>
              <a:t>associated with</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hlinkClick r:id="rId4" tooltip="Cloud"/>
              </a:rPr>
              <a:t>clouds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and</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hlinkClick r:id="rId5" tooltip="Precipitation (meteorology)"/>
              </a:rPr>
              <a:t>precipitation</a:t>
            </a:r>
            <a:r>
              <a:rPr lang="en-US" sz="2200" dirty="0">
                <a:latin typeface="Times New Roman" pitchFamily="18" charset="0"/>
                <a:cs typeface="Times New Roman" pitchFamily="18" charset="0"/>
              </a:rPr>
              <a:t> that minimize temperature changes through the day</a:t>
            </a:r>
          </a:p>
        </p:txBody>
      </p:sp>
    </p:spTree>
    <p:extLst>
      <p:ext uri="{BB962C8B-B14F-4D97-AF65-F5344CB8AC3E}">
        <p14:creationId xmlns:p14="http://schemas.microsoft.com/office/powerpoint/2010/main" val="160667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6781800" cy="3508653"/>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b="1" dirty="0">
                <a:latin typeface="Times New Roman" pitchFamily="18" charset="0"/>
                <a:cs typeface="Times New Roman" pitchFamily="18" charset="0"/>
              </a:rPr>
              <a:t>high pressure system</a:t>
            </a:r>
            <a:r>
              <a:rPr lang="en-US" sz="2200" dirty="0">
                <a:latin typeface="Times New Roman" pitchFamily="18" charset="0"/>
                <a:cs typeface="Times New Roman" pitchFamily="18" charset="0"/>
              </a:rPr>
              <a:t> has higher pressure at its center than the areas around it.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Wind blows away from high pressure. Winds of a high pressure system swirl clockwise north of the equator and counterclockwise south of the equator. This is called </a:t>
            </a:r>
            <a:r>
              <a:rPr lang="en-US" sz="2200" dirty="0" err="1" smtClean="0">
                <a:latin typeface="Times New Roman" pitchFamily="18" charset="0"/>
                <a:cs typeface="Times New Roman" pitchFamily="18" charset="0"/>
              </a:rPr>
              <a:t>anticyclonic</a:t>
            </a:r>
            <a:r>
              <a:rPr lang="en-US" sz="2200" dirty="0" smtClean="0">
                <a:latin typeface="Times New Roman" pitchFamily="18" charset="0"/>
                <a:cs typeface="Times New Roman" pitchFamily="18" charset="0"/>
              </a:rPr>
              <a:t> flow. Air from higher in the atmosphere sinks down to fill the space left as air blew </a:t>
            </a:r>
            <a:r>
              <a:rPr lang="en-US" sz="2200" dirty="0">
                <a:latin typeface="Times New Roman" pitchFamily="18" charset="0"/>
                <a:cs typeface="Times New Roman" pitchFamily="18" charset="0"/>
              </a:rPr>
              <a:t>outward and its compresses and warms as it descends, which inhibits the formation of </a:t>
            </a:r>
            <a:r>
              <a:rPr lang="en-US" sz="2200" dirty="0" smtClean="0">
                <a:latin typeface="Times New Roman" pitchFamily="18" charset="0"/>
                <a:cs typeface="Times New Roman" pitchFamily="18" charset="0"/>
              </a:rPr>
              <a:t>cloud. On a weather map the location of a high pressure system is labeled with a blue H.</a:t>
            </a:r>
            <a:endParaRPr lang="en-US" sz="22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l="2338" r="47792"/>
          <a:stretch>
            <a:fillRect/>
          </a:stretch>
        </p:blipFill>
        <p:spPr bwMode="auto">
          <a:xfrm>
            <a:off x="6934200" y="319921"/>
            <a:ext cx="1828800" cy="21336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10884" r="9026" b="50000"/>
          <a:stretch>
            <a:fillRect/>
          </a:stretch>
        </p:blipFill>
        <p:spPr bwMode="auto">
          <a:xfrm>
            <a:off x="4495800" y="3596521"/>
            <a:ext cx="4648200" cy="2651879"/>
          </a:xfrm>
          <a:prstGeom prst="rect">
            <a:avLst/>
          </a:prstGeom>
          <a:noFill/>
          <a:ln w="9525">
            <a:noFill/>
            <a:miter lim="800000"/>
            <a:headEnd/>
            <a:tailEnd/>
          </a:ln>
          <a:effectLst/>
        </p:spPr>
      </p:pic>
      <p:sp>
        <p:nvSpPr>
          <p:cNvPr id="5" name="Rectangle 4"/>
          <p:cNvSpPr/>
          <p:nvPr/>
        </p:nvSpPr>
        <p:spPr>
          <a:xfrm>
            <a:off x="0" y="3591342"/>
            <a:ext cx="4495800" cy="2123658"/>
          </a:xfrm>
          <a:prstGeom prst="rect">
            <a:avLst/>
          </a:prstGeom>
        </p:spPr>
        <p:txBody>
          <a:bodyPr wrap="square">
            <a:spAutoFit/>
          </a:bodyPr>
          <a:lstStyle/>
          <a:p>
            <a:pPr algn="just"/>
            <a:r>
              <a:rPr lang="en-US" sz="2200" dirty="0">
                <a:latin typeface="Times New Roman" pitchFamily="18" charset="0"/>
                <a:cs typeface="Times New Roman" pitchFamily="18" charset="0"/>
              </a:rPr>
              <a:t>high-pressure systems normally associated with dry weather and mostly clear skies with larger diurnal temperature changes due to greater radiation at night and greater sunshine during the day.</a:t>
            </a:r>
          </a:p>
        </p:txBody>
      </p:sp>
    </p:spTree>
    <p:extLst>
      <p:ext uri="{BB962C8B-B14F-4D97-AF65-F5344CB8AC3E}">
        <p14:creationId xmlns:p14="http://schemas.microsoft.com/office/powerpoint/2010/main" val="1118448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5383"/>
            <a:ext cx="9144000" cy="1107996"/>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Weather Maps</a:t>
            </a:r>
          </a:p>
          <a:p>
            <a:r>
              <a:rPr lang="en-GB" sz="2200" dirty="0">
                <a:latin typeface="Times New Roman" panose="02020603050405020304" pitchFamily="18" charset="0"/>
                <a:cs typeface="Times New Roman" panose="02020603050405020304" pitchFamily="18" charset="0"/>
              </a:rPr>
              <a:t>Surface </a:t>
            </a:r>
            <a:r>
              <a:rPr lang="en-GB" sz="2200" dirty="0" smtClean="0">
                <a:latin typeface="Times New Roman" panose="02020603050405020304" pitchFamily="18" charset="0"/>
                <a:cs typeface="Times New Roman" panose="02020603050405020304" pitchFamily="18" charset="0"/>
              </a:rPr>
              <a:t>maps and </a:t>
            </a:r>
            <a:r>
              <a:rPr lang="en-GB" sz="2200" dirty="0">
                <a:latin typeface="Times New Roman" panose="02020603050405020304" pitchFamily="18" charset="0"/>
                <a:cs typeface="Times New Roman" panose="02020603050405020304" pitchFamily="18" charset="0"/>
              </a:rPr>
              <a:t>upper air </a:t>
            </a:r>
            <a:r>
              <a:rPr lang="en-GB" sz="2200" dirty="0" smtClean="0">
                <a:latin typeface="Times New Roman" panose="02020603050405020304" pitchFamily="18" charset="0"/>
                <a:cs typeface="Times New Roman" panose="02020603050405020304" pitchFamily="18" charset="0"/>
              </a:rPr>
              <a:t>maps in addition to </a:t>
            </a:r>
            <a:r>
              <a:rPr lang="en-US" sz="2200" dirty="0">
                <a:latin typeface="Times New Roman" panose="02020603050405020304" pitchFamily="18" charset="0"/>
                <a:cs typeface="Times New Roman" panose="02020603050405020304" pitchFamily="18" charset="0"/>
              </a:rPr>
              <a:t>Upper air code</a:t>
            </a:r>
            <a:endParaRPr lang="en-US" altLang="en-US" sz="2200" dirty="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0" y="1816948"/>
            <a:ext cx="9144000" cy="1107996"/>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Contouring Weather Maps</a:t>
            </a:r>
          </a:p>
          <a:p>
            <a:r>
              <a:rPr lang="en-GB" sz="2200" dirty="0">
                <a:latin typeface="Times New Roman" panose="02020603050405020304" pitchFamily="18" charset="0"/>
                <a:cs typeface="Times New Roman" panose="02020603050405020304" pitchFamily="18" charset="0"/>
              </a:rPr>
              <a:t>Contour lines and types, pressure analysis, Low and high pressure systems and </a:t>
            </a:r>
            <a:r>
              <a:rPr lang="en-GB" sz="2200" dirty="0" smtClean="0">
                <a:latin typeface="Times New Roman" panose="02020603050405020304" pitchFamily="18" charset="0"/>
                <a:cs typeface="Times New Roman" panose="02020603050405020304" pitchFamily="18" charset="0"/>
              </a:rPr>
              <a:t>their extensions</a:t>
            </a:r>
            <a:r>
              <a:rPr lang="en-GB" sz="2200" dirty="0">
                <a:latin typeface="Times New Roman" panose="02020603050405020304" pitchFamily="18" charset="0"/>
                <a:cs typeface="Times New Roman" panose="02020603050405020304" pitchFamily="18" charset="0"/>
              </a:rPr>
              <a:t>, discontinuity, waves.</a:t>
            </a:r>
          </a:p>
        </p:txBody>
      </p:sp>
      <p:sp>
        <p:nvSpPr>
          <p:cNvPr id="5" name="Rectangle 4"/>
          <p:cNvSpPr/>
          <p:nvPr/>
        </p:nvSpPr>
        <p:spPr>
          <a:xfrm>
            <a:off x="18133" y="2897068"/>
            <a:ext cx="9036496" cy="1107996"/>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Air Masses</a:t>
            </a:r>
          </a:p>
          <a:p>
            <a:r>
              <a:rPr lang="en-GB" sz="2200" dirty="0">
                <a:latin typeface="Times New Roman" panose="02020603050405020304" pitchFamily="18" charset="0"/>
                <a:cs typeface="Times New Roman" panose="02020603050405020304" pitchFamily="18" charset="0"/>
              </a:rPr>
              <a:t>Types of air masses, formation methods of air masses, prevailing air masses, </a:t>
            </a:r>
            <a:r>
              <a:rPr lang="en-GB" sz="2200" dirty="0" smtClean="0">
                <a:latin typeface="Times New Roman" panose="02020603050405020304" pitchFamily="18" charset="0"/>
                <a:cs typeface="Times New Roman" panose="02020603050405020304" pitchFamily="18" charset="0"/>
              </a:rPr>
              <a:t>thermal inversions</a:t>
            </a:r>
            <a:r>
              <a:rPr lang="en-GB" sz="2200" dirty="0">
                <a:latin typeface="Times New Roman" panose="02020603050405020304" pitchFamily="18" charset="0"/>
                <a:cs typeface="Times New Roman" panose="02020603050405020304" pitchFamily="18" charset="0"/>
              </a:rPr>
              <a:t>.</a:t>
            </a:r>
          </a:p>
        </p:txBody>
      </p:sp>
      <p:sp>
        <p:nvSpPr>
          <p:cNvPr id="9" name="Rectangle 2"/>
          <p:cNvSpPr>
            <a:spLocks noChangeArrowheads="1"/>
          </p:cNvSpPr>
          <p:nvPr/>
        </p:nvSpPr>
        <p:spPr bwMode="auto">
          <a:xfrm>
            <a:off x="1739391" y="15007"/>
            <a:ext cx="4488793" cy="461665"/>
          </a:xfrm>
          <a:prstGeom prst="rect">
            <a:avLst/>
          </a:prstGeom>
          <a:noFill/>
          <a:ln w="9525">
            <a:noFill/>
            <a:miter lim="800000"/>
            <a:headEnd/>
            <a:tailEnd/>
          </a:ln>
        </p:spPr>
        <p:txBody>
          <a:bodyPr wrap="none" anchor="ctr">
            <a:spAutoFit/>
          </a:bodyPr>
          <a:lstStyle/>
          <a:p>
            <a:r>
              <a:rPr lang="en-US" altLang="en-US" sz="2400" b="1" dirty="0">
                <a:solidFill>
                  <a:srgbClr val="333300"/>
                </a:solidFill>
                <a:latin typeface="Times New Roman" pitchFamily="18" charset="0"/>
              </a:rPr>
              <a:t>What are covered in this </a:t>
            </a:r>
            <a:r>
              <a:rPr lang="en-US" altLang="en-US" sz="2400" b="1" dirty="0" smtClean="0">
                <a:solidFill>
                  <a:srgbClr val="333300"/>
                </a:solidFill>
                <a:latin typeface="Times New Roman" pitchFamily="18" charset="0"/>
              </a:rPr>
              <a:t>course?</a:t>
            </a:r>
            <a:endParaRPr lang="en-US" altLang="en-US" sz="2400" b="1" u="sng" dirty="0">
              <a:solidFill>
                <a:srgbClr val="333300"/>
              </a:solidFill>
              <a:latin typeface="Times New Roman" pitchFamily="18" charset="0"/>
            </a:endParaRPr>
          </a:p>
        </p:txBody>
      </p:sp>
      <p:sp>
        <p:nvSpPr>
          <p:cNvPr id="8" name="Rectangle 7"/>
          <p:cNvSpPr/>
          <p:nvPr/>
        </p:nvSpPr>
        <p:spPr>
          <a:xfrm>
            <a:off x="-36512" y="5395863"/>
            <a:ext cx="9180512" cy="769441"/>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Life Time of Frontal Low</a:t>
            </a:r>
          </a:p>
          <a:p>
            <a:r>
              <a:rPr lang="en-GB" sz="2200" dirty="0">
                <a:latin typeface="Times New Roman" panose="02020603050405020304" pitchFamily="18" charset="0"/>
                <a:cs typeface="Times New Roman" panose="02020603050405020304" pitchFamily="18" charset="0"/>
              </a:rPr>
              <a:t>Classical model, Structure of open wave, subtropical and polar jet streams.</a:t>
            </a:r>
          </a:p>
        </p:txBody>
      </p:sp>
      <p:sp>
        <p:nvSpPr>
          <p:cNvPr id="10" name="Rectangle 9"/>
          <p:cNvSpPr/>
          <p:nvPr/>
        </p:nvSpPr>
        <p:spPr>
          <a:xfrm>
            <a:off x="0" y="3998674"/>
            <a:ext cx="9144000" cy="1446550"/>
          </a:xfrm>
          <a:prstGeom prst="rect">
            <a:avLst/>
          </a:prstGeom>
        </p:spPr>
        <p:txBody>
          <a:bodyPr wrap="square">
            <a:spAutoFit/>
          </a:bodyPr>
          <a:lstStyle/>
          <a:p>
            <a:r>
              <a:rPr lang="en-GB" sz="2200" b="1" dirty="0">
                <a:latin typeface="Times New Roman" panose="02020603050405020304" pitchFamily="18" charset="0"/>
                <a:cs typeface="Times New Roman" panose="02020603050405020304" pitchFamily="18" charset="0"/>
              </a:rPr>
              <a:t>Fronts</a:t>
            </a:r>
          </a:p>
          <a:p>
            <a:r>
              <a:rPr lang="en-GB" sz="2200" dirty="0">
                <a:latin typeface="Times New Roman" panose="02020603050405020304" pitchFamily="18" charset="0"/>
                <a:cs typeface="Times New Roman" panose="02020603050405020304" pitchFamily="18" charset="0"/>
              </a:rPr>
              <a:t>Introduction, warm front, warm front circulation, cold front, cold front circulation</a:t>
            </a:r>
            <a:r>
              <a:rPr lang="en-GB" sz="2200" dirty="0" smtClean="0">
                <a:latin typeface="Times New Roman" panose="02020603050405020304" pitchFamily="18" charset="0"/>
                <a:cs typeface="Times New Roman" panose="02020603050405020304" pitchFamily="18" charset="0"/>
              </a:rPr>
              <a:t>, horizontal </a:t>
            </a:r>
            <a:r>
              <a:rPr lang="en-GB" sz="2200" dirty="0">
                <a:latin typeface="Times New Roman" panose="02020603050405020304" pitchFamily="18" charset="0"/>
                <a:cs typeface="Times New Roman" panose="02020603050405020304" pitchFamily="18" charset="0"/>
              </a:rPr>
              <a:t>and vertical structure of cold front, frontal theory, rule of locating fronts </a:t>
            </a:r>
            <a:r>
              <a:rPr lang="en-GB" sz="2200" dirty="0" smtClean="0">
                <a:latin typeface="Times New Roman" panose="02020603050405020304" pitchFamily="18" charset="0"/>
                <a:cs typeface="Times New Roman" panose="02020603050405020304" pitchFamily="18" charset="0"/>
              </a:rPr>
              <a:t>on weather </a:t>
            </a:r>
            <a:r>
              <a:rPr lang="en-GB" sz="2200" dirty="0">
                <a:latin typeface="Times New Roman" panose="02020603050405020304" pitchFamily="18" charset="0"/>
                <a:cs typeface="Times New Roman" panose="02020603050405020304" pitchFamily="18" charset="0"/>
              </a:rPr>
              <a:t>maps.</a:t>
            </a:r>
          </a:p>
        </p:txBody>
      </p:sp>
      <p:sp>
        <p:nvSpPr>
          <p:cNvPr id="11" name="Rectangle 10"/>
          <p:cNvSpPr/>
          <p:nvPr/>
        </p:nvSpPr>
        <p:spPr>
          <a:xfrm>
            <a:off x="0" y="6115943"/>
            <a:ext cx="9180512" cy="769441"/>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Jet Stream</a:t>
            </a:r>
            <a:endParaRPr lang="en-GB" sz="2200" b="1" dirty="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Definition, </a:t>
            </a:r>
            <a:r>
              <a:rPr lang="en-GB" sz="2200" dirty="0" smtClean="0">
                <a:latin typeface="Times New Roman" panose="02020603050405020304" pitchFamily="18" charset="0"/>
                <a:cs typeface="Times New Roman" panose="02020603050405020304" pitchFamily="18" charset="0"/>
              </a:rPr>
              <a:t>its types (subtropical </a:t>
            </a:r>
            <a:r>
              <a:rPr lang="en-GB" sz="2200" dirty="0">
                <a:latin typeface="Times New Roman" panose="02020603050405020304" pitchFamily="18" charset="0"/>
                <a:cs typeface="Times New Roman" panose="02020603050405020304" pitchFamily="18" charset="0"/>
              </a:rPr>
              <a:t>and polar jet </a:t>
            </a:r>
            <a:r>
              <a:rPr lang="en-GB" sz="2200" dirty="0" smtClean="0">
                <a:latin typeface="Times New Roman" panose="02020603050405020304" pitchFamily="18" charset="0"/>
                <a:cs typeface="Times New Roman" panose="02020603050405020304" pitchFamily="18" charset="0"/>
              </a:rPr>
              <a:t>streams).</a:t>
            </a:r>
            <a:endParaRPr lang="en-GB" sz="2200" dirty="0">
              <a:latin typeface="Times New Roman" panose="02020603050405020304" pitchFamily="18" charset="0"/>
              <a:cs typeface="Times New Roman" panose="02020603050405020304" pitchFamily="18" charset="0"/>
            </a:endParaRPr>
          </a:p>
        </p:txBody>
      </p:sp>
      <p:sp>
        <p:nvSpPr>
          <p:cNvPr id="12" name="Rectangle 11"/>
          <p:cNvSpPr/>
          <p:nvPr/>
        </p:nvSpPr>
        <p:spPr>
          <a:xfrm>
            <a:off x="-36512" y="332656"/>
            <a:ext cx="9144000" cy="1107996"/>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Introduction</a:t>
            </a:r>
            <a:endParaRPr lang="en-GB" sz="2200" b="1"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Scales of Atmospheric </a:t>
            </a:r>
            <a:r>
              <a:rPr lang="en-GB" sz="2200" dirty="0" smtClean="0">
                <a:latin typeface="Times New Roman" panose="02020603050405020304" pitchFamily="18" charset="0"/>
                <a:cs typeface="Times New Roman" panose="02020603050405020304" pitchFamily="18" charset="0"/>
              </a:rPr>
              <a:t>Motion, </a:t>
            </a:r>
            <a:r>
              <a:rPr lang="en-US" sz="2000" dirty="0">
                <a:latin typeface="Times New Roman" panose="02020603050405020304" pitchFamily="18" charset="0"/>
                <a:cs typeface="Times New Roman" panose="02020603050405020304" pitchFamily="18" charset="0"/>
              </a:rPr>
              <a:t>Synoptic </a:t>
            </a:r>
            <a:r>
              <a:rPr lang="en-US" sz="2000" dirty="0" smtClean="0">
                <a:latin typeface="Times New Roman" panose="02020603050405020304" pitchFamily="18" charset="0"/>
                <a:cs typeface="Times New Roman" panose="02020603050405020304" pitchFamily="18" charset="0"/>
              </a:rPr>
              <a:t>Meteorology, </a:t>
            </a:r>
            <a:r>
              <a:rPr lang="en-US" sz="2000" dirty="0">
                <a:latin typeface="Times New Roman" panose="02020603050405020304" pitchFamily="18" charset="0"/>
                <a:cs typeface="Times New Roman" panose="02020603050405020304" pitchFamily="18" charset="0"/>
              </a:rPr>
              <a:t>Analysis and </a:t>
            </a:r>
            <a:r>
              <a:rPr lang="en-US" sz="2000" dirty="0" smtClean="0">
                <a:latin typeface="Times New Roman" panose="02020603050405020304" pitchFamily="18" charset="0"/>
                <a:cs typeface="Times New Roman" panose="02020603050405020304" pitchFamily="18" charset="0"/>
              </a:rPr>
              <a:t>interpretation.</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r>
              <a:rPr lang="en-GB" sz="2200" dirty="0" smtClean="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469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828800"/>
            <a:ext cx="76977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381000" y="457200"/>
            <a:ext cx="84597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2"/>
                </a:solidFill>
                <a:latin typeface="Arial" charset="0"/>
              </a:defRPr>
            </a:lvl1pPr>
            <a:lvl2pPr marL="742950" indent="-285750" eaLnBrk="0" hangingPunct="0">
              <a:defRPr sz="3200">
                <a:solidFill>
                  <a:schemeClr val="tx2"/>
                </a:solidFill>
                <a:latin typeface="Arial" charset="0"/>
              </a:defRPr>
            </a:lvl2pPr>
            <a:lvl3pPr marL="1143000" indent="-228600" eaLnBrk="0" hangingPunct="0">
              <a:defRPr sz="3200">
                <a:solidFill>
                  <a:schemeClr val="tx2"/>
                </a:solidFill>
                <a:latin typeface="Arial" charset="0"/>
              </a:defRPr>
            </a:lvl3pPr>
            <a:lvl4pPr marL="1600200" indent="-228600" eaLnBrk="0" hangingPunct="0">
              <a:defRPr sz="3200">
                <a:solidFill>
                  <a:schemeClr val="tx2"/>
                </a:solidFill>
                <a:latin typeface="Arial" charset="0"/>
              </a:defRPr>
            </a:lvl4pPr>
            <a:lvl5pPr marL="2057400" indent="-228600" eaLnBrk="0" hangingPunct="0">
              <a:defRPr sz="3200">
                <a:solidFill>
                  <a:schemeClr val="tx2"/>
                </a:solidFill>
                <a:latin typeface="Arial" charset="0"/>
              </a:defRPr>
            </a:lvl5pPr>
            <a:lvl6pPr marL="2514600" indent="-228600" eaLnBrk="0" fontAlgn="base" hangingPunct="0">
              <a:spcBef>
                <a:spcPct val="0"/>
              </a:spcBef>
              <a:spcAft>
                <a:spcPct val="0"/>
              </a:spcAft>
              <a:defRPr sz="3200">
                <a:solidFill>
                  <a:schemeClr val="tx2"/>
                </a:solidFill>
                <a:latin typeface="Arial" charset="0"/>
              </a:defRPr>
            </a:lvl6pPr>
            <a:lvl7pPr marL="2971800" indent="-228600" eaLnBrk="0" fontAlgn="base" hangingPunct="0">
              <a:spcBef>
                <a:spcPct val="0"/>
              </a:spcBef>
              <a:spcAft>
                <a:spcPct val="0"/>
              </a:spcAft>
              <a:defRPr sz="3200">
                <a:solidFill>
                  <a:schemeClr val="tx2"/>
                </a:solidFill>
                <a:latin typeface="Arial" charset="0"/>
              </a:defRPr>
            </a:lvl7pPr>
            <a:lvl8pPr marL="3429000" indent="-228600" eaLnBrk="0" fontAlgn="base" hangingPunct="0">
              <a:spcBef>
                <a:spcPct val="0"/>
              </a:spcBef>
              <a:spcAft>
                <a:spcPct val="0"/>
              </a:spcAft>
              <a:defRPr sz="3200">
                <a:solidFill>
                  <a:schemeClr val="tx2"/>
                </a:solidFill>
                <a:latin typeface="Arial" charset="0"/>
              </a:defRPr>
            </a:lvl8pPr>
            <a:lvl9pPr marL="3886200" indent="-228600" eaLnBrk="0" fontAlgn="base" hangingPunct="0">
              <a:spcBef>
                <a:spcPct val="0"/>
              </a:spcBef>
              <a:spcAft>
                <a:spcPct val="0"/>
              </a:spcAft>
              <a:defRPr sz="3200">
                <a:solidFill>
                  <a:schemeClr val="tx2"/>
                </a:solidFill>
                <a:latin typeface="Arial" charset="0"/>
              </a:defRPr>
            </a:lvl9pPr>
          </a:lstStyle>
          <a:p>
            <a:pPr eaLnBrk="1" hangingPunct="1"/>
            <a:r>
              <a:rPr lang="en-US" sz="2800" dirty="0">
                <a:solidFill>
                  <a:schemeClr val="tx1"/>
                </a:solidFill>
                <a:latin typeface="Times New Roman" pitchFamily="18" charset="0"/>
                <a:cs typeface="Times New Roman" pitchFamily="18" charset="0"/>
              </a:rPr>
              <a:t>Is the location for these pressure systems the northern or the southern hemisphere?</a:t>
            </a:r>
          </a:p>
        </p:txBody>
      </p:sp>
    </p:spTree>
    <p:extLst>
      <p:ext uri="{BB962C8B-B14F-4D97-AF65-F5344CB8AC3E}">
        <p14:creationId xmlns:p14="http://schemas.microsoft.com/office/powerpoint/2010/main" val="190294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4572000" cy="3383280"/>
          </a:xfrm>
          <a:prstGeom prst="rect">
            <a:avLst/>
          </a:prstGeom>
          <a:ln>
            <a:noFill/>
          </a:ln>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0" y="0"/>
            <a:ext cx="4572000" cy="3383280"/>
          </a:xfrm>
          <a:prstGeom prst="rect">
            <a:avLst/>
          </a:prstGeom>
          <a:ln>
            <a:noFill/>
          </a:ln>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137" y="3505200"/>
            <a:ext cx="4572000" cy="3383280"/>
          </a:xfrm>
          <a:prstGeom prst="rect">
            <a:avLst/>
          </a:prstGeom>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4565176" y="3523624"/>
            <a:ext cx="4572000" cy="3383280"/>
          </a:xfrm>
          <a:prstGeom prst="rect">
            <a:avLst/>
          </a:prstGeom>
        </p:spPr>
      </p:pic>
    </p:spTree>
    <p:extLst>
      <p:ext uri="{BB962C8B-B14F-4D97-AF65-F5344CB8AC3E}">
        <p14:creationId xmlns:p14="http://schemas.microsoft.com/office/powerpoint/2010/main" val="8540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8" name="Group 54"/>
          <p:cNvGraphicFramePr>
            <a:graphicFrameLocks noGrp="1"/>
          </p:cNvGraphicFramePr>
          <p:nvPr/>
        </p:nvGraphicFramePr>
        <p:xfrm>
          <a:off x="304800" y="1027176"/>
          <a:ext cx="8534400" cy="5297424"/>
        </p:xfrm>
        <a:graphic>
          <a:graphicData uri="http://schemas.openxmlformats.org/drawingml/2006/table">
            <a:tbl>
              <a:tblPr/>
              <a:tblGrid>
                <a:gridCol w="2844800"/>
                <a:gridCol w="2844800"/>
                <a:gridCol w="2844800"/>
              </a:tblGrid>
              <a:tr h="37149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High Pressure</a:t>
                      </a:r>
                      <a:endPar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Low Pressure</a:t>
                      </a:r>
                      <a:endPar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Type of phenomenon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Weather system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Determined by…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Changes in air pressure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7191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Moving inward on isobars…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Pressure Increases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Pressure Decreases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Density of air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Higher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Lower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Representation on a map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H (typically blue)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L (typically 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Motion of air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Clockwise, air sinks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Counterclockwise, air rises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Also known 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Anticyclone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Cyclone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Motion of air causes a zone of…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Divergence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Convergence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Stability of atmosphere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Stable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Unstable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39" name="Rectangle 1"/>
          <p:cNvSpPr>
            <a:spLocks noChangeArrowheads="1"/>
          </p:cNvSpPr>
          <p:nvPr/>
        </p:nvSpPr>
        <p:spPr bwMode="auto">
          <a:xfrm>
            <a:off x="2362200" y="0"/>
            <a:ext cx="4800600" cy="1200329"/>
          </a:xfrm>
          <a:prstGeom prst="rect">
            <a:avLst/>
          </a:prstGeom>
          <a:noFill/>
          <a:ln w="9525">
            <a:noFill/>
            <a:miter lim="800000"/>
            <a:headEnd/>
            <a:tailEnd/>
          </a:ln>
        </p:spPr>
        <p:txBody>
          <a:bodyPr wrap="square" anchor="ctr">
            <a:spAutoFit/>
          </a:bodyPr>
          <a:lstStyle/>
          <a:p>
            <a:pPr algn="ctr"/>
            <a:r>
              <a:rPr lang="en-US" sz="2400" b="1" u="sng" dirty="0">
                <a:latin typeface="Times New Roman" pitchFamily="18" charset="0"/>
                <a:ea typeface="Calibri" pitchFamily="34" charset="0"/>
                <a:cs typeface="Times New Roman" pitchFamily="18" charset="0"/>
              </a:rPr>
              <a:t>Compare/Contrast Chart</a:t>
            </a:r>
            <a:endParaRPr lang="en-US" sz="2400" dirty="0">
              <a:ea typeface="Calibri" pitchFamily="34" charset="0"/>
              <a:cs typeface="Times New Roman" pitchFamily="18" charset="0"/>
            </a:endParaRPr>
          </a:p>
          <a:p>
            <a:pPr algn="ctr" eaLnBrk="0" hangingPunct="0"/>
            <a:r>
              <a:rPr lang="en-US" sz="2400" i="1" dirty="0">
                <a:latin typeface="Times New Roman" pitchFamily="18" charset="0"/>
                <a:ea typeface="Calibri" pitchFamily="34" charset="0"/>
                <a:cs typeface="Times New Roman" pitchFamily="18" charset="0"/>
              </a:rPr>
              <a:t>High and Low Pressure</a:t>
            </a:r>
            <a:endParaRPr lang="en-US" sz="2400" dirty="0">
              <a:ea typeface="Calibri" pitchFamily="34" charset="0"/>
              <a:cs typeface="Times New Roman" pitchFamily="18" charset="0"/>
            </a:endParaRPr>
          </a:p>
          <a:p>
            <a:pPr algn="ctr" eaLnBrk="0" hangingPunct="0"/>
            <a:endParaRPr lang="en-US" sz="2400" dirty="0">
              <a:ea typeface="Calibri" pitchFamily="34" charset="0"/>
              <a:cs typeface="Times New Roman" pitchFamily="18" charset="0"/>
            </a:endParaRPr>
          </a:p>
        </p:txBody>
      </p:sp>
    </p:spTree>
    <p:extLst>
      <p:ext uri="{BB962C8B-B14F-4D97-AF65-F5344CB8AC3E}">
        <p14:creationId xmlns:p14="http://schemas.microsoft.com/office/powerpoint/2010/main" val="671705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570208"/>
          </a:xfrm>
          <a:prstGeom prst="rect">
            <a:avLst/>
          </a:prstGeom>
        </p:spPr>
        <p:txBody>
          <a:bodyPr wrap="square">
            <a:spAutoFit/>
          </a:bodyPr>
          <a:lstStyle/>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Buys </a:t>
            </a:r>
            <a:r>
              <a:rPr lang="en-US" sz="2400" b="1" dirty="0">
                <a:latin typeface="Times New Roman" pitchFamily="18" charset="0"/>
                <a:cs typeface="Times New Roman" pitchFamily="18" charset="0"/>
              </a:rPr>
              <a:t>Ballot’s </a:t>
            </a:r>
            <a:r>
              <a:rPr lang="en-US" sz="2400" b="1" dirty="0" smtClean="0">
                <a:latin typeface="Times New Roman" pitchFamily="18" charset="0"/>
                <a:cs typeface="Times New Roman" pitchFamily="18" charset="0"/>
              </a:rPr>
              <a:t>Law</a:t>
            </a:r>
          </a:p>
          <a:p>
            <a:endParaRPr lang="en-US" sz="2400" b="1"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A rule in synoptic meteorology, </a:t>
            </a:r>
            <a:r>
              <a:rPr lang="en-US" sz="2200" dirty="0" smtClean="0">
                <a:latin typeface="Times New Roman" pitchFamily="18" charset="0"/>
                <a:cs typeface="Times New Roman" pitchFamily="18" charset="0"/>
              </a:rPr>
              <a:t>announced </a:t>
            </a:r>
            <a:r>
              <a:rPr lang="en-US" sz="2200" dirty="0">
                <a:latin typeface="Times New Roman" pitchFamily="18" charset="0"/>
                <a:cs typeface="Times New Roman" pitchFamily="18" charset="0"/>
              </a:rPr>
              <a:t>in 1857 by Buys Ballot, of Utrecht, which states that if</a:t>
            </a:r>
            <a:r>
              <a:rPr lang="en-US" sz="2200" dirty="0" smtClean="0">
                <a:latin typeface="Times New Roman" pitchFamily="18" charset="0"/>
                <a:cs typeface="Times New Roman" pitchFamily="18" charset="0"/>
              </a:rPr>
              <a:t>, in </a:t>
            </a:r>
            <a:r>
              <a:rPr lang="en-US" sz="2200" dirty="0">
                <a:latin typeface="Times New Roman" pitchFamily="18" charset="0"/>
                <a:cs typeface="Times New Roman" pitchFamily="18" charset="0"/>
              </a:rPr>
              <a:t>the northern hemisphere, one stands with one’s back to the wind, pressure is lower on one’s left </a:t>
            </a:r>
            <a:r>
              <a:rPr lang="en-US" sz="2200" dirty="0" smtClean="0">
                <a:latin typeface="Times New Roman" pitchFamily="18" charset="0"/>
                <a:cs typeface="Times New Roman" pitchFamily="18" charset="0"/>
              </a:rPr>
              <a:t>hand than </a:t>
            </a:r>
            <a:r>
              <a:rPr lang="en-US" sz="2200" dirty="0">
                <a:latin typeface="Times New Roman" pitchFamily="18" charset="0"/>
                <a:cs typeface="Times New Roman" pitchFamily="18" charset="0"/>
              </a:rPr>
              <a:t>on one’s right, whilst in the southern hemisphere the converse is true.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law implies that, in </a:t>
            </a:r>
            <a:r>
              <a:rPr lang="en-US" sz="2200" dirty="0" smtClean="0">
                <a:latin typeface="Times New Roman" pitchFamily="18" charset="0"/>
                <a:cs typeface="Times New Roman" pitchFamily="18" charset="0"/>
              </a:rPr>
              <a:t>the northern </a:t>
            </a:r>
            <a:r>
              <a:rPr lang="en-US" sz="2200" dirty="0">
                <a:latin typeface="Times New Roman" pitchFamily="18" charset="0"/>
                <a:cs typeface="Times New Roman" pitchFamily="18" charset="0"/>
              </a:rPr>
              <a:t>hemisphere, winds blow anticlockwise round a depression, and clockwise round an anticyclone</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converse is true in the southern hemisphere.</a:t>
            </a:r>
          </a:p>
        </p:txBody>
      </p:sp>
      <p:pic>
        <p:nvPicPr>
          <p:cNvPr id="50178" name="Picture 2" descr="C:\Users\sama\Desktop\BuysBallot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3643312"/>
            <a:ext cx="5430584" cy="290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74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228600"/>
            <a:ext cx="5715000" cy="533400"/>
          </a:xfrm>
        </p:spPr>
        <p:txBody>
          <a:bodyPr>
            <a:normAutofit/>
          </a:bodyPr>
          <a:lstStyle/>
          <a:p>
            <a:r>
              <a:rPr lang="en-US" sz="2400" b="1" dirty="0" smtClean="0">
                <a:latin typeface="Times New Roman" pitchFamily="18" charset="0"/>
                <a:cs typeface="Times New Roman" pitchFamily="18" charset="0"/>
              </a:rPr>
              <a:t>Contour Maps</a:t>
            </a:r>
          </a:p>
        </p:txBody>
      </p:sp>
      <p:sp>
        <p:nvSpPr>
          <p:cNvPr id="28675" name="Rectangle 4"/>
          <p:cNvSpPr>
            <a:spLocks noGrp="1" noChangeArrowheads="1"/>
          </p:cNvSpPr>
          <p:nvPr>
            <p:ph idx="1"/>
          </p:nvPr>
        </p:nvSpPr>
        <p:spPr>
          <a:xfrm>
            <a:off x="0" y="685800"/>
            <a:ext cx="9144000" cy="2133600"/>
          </a:xfrm>
        </p:spPr>
        <p:txBody>
          <a:bodyPr>
            <a:noAutofit/>
          </a:bodyPr>
          <a:lstStyle/>
          <a:p>
            <a:r>
              <a:rPr lang="en-US" sz="2200" dirty="0" smtClean="0">
                <a:latin typeface="Times New Roman" pitchFamily="18" charset="0"/>
                <a:cs typeface="Times New Roman" pitchFamily="18" charset="0"/>
              </a:rPr>
              <a:t>Contour maps organize all the available data so we can make sense of it</a:t>
            </a:r>
          </a:p>
          <a:p>
            <a:r>
              <a:rPr lang="en-US" sz="2200" dirty="0" smtClean="0">
                <a:latin typeface="Times New Roman" pitchFamily="18" charset="0"/>
                <a:cs typeface="Times New Roman" pitchFamily="18" charset="0"/>
              </a:rPr>
              <a:t>Once contoured, you can determine wind direction, high and low pressure systems, locations of possible precipitation, fronts, regions of strong winds and changing temperatures --- ALL FROM A MAP!</a:t>
            </a:r>
          </a:p>
          <a:p>
            <a:r>
              <a:rPr lang="en-US" sz="2200" dirty="0" smtClean="0">
                <a:latin typeface="Times New Roman" pitchFamily="18" charset="0"/>
                <a:cs typeface="Times New Roman" pitchFamily="18" charset="0"/>
              </a:rPr>
              <a:t>It can show us : Regions of High and Low Pressure, Fronts, Temperature, Wind Direction and Speed, How your weather is going to change!</a:t>
            </a:r>
            <a:br>
              <a:rPr lang="en-US" sz="2200" dirty="0" smtClean="0">
                <a:latin typeface="Times New Roman" pitchFamily="18" charset="0"/>
                <a:cs typeface="Times New Roman" pitchFamily="18" charset="0"/>
              </a:rPr>
            </a:br>
            <a:endParaRPr lang="en-US" sz="2200" dirty="0" smtClean="0">
              <a:latin typeface="Times New Roman" pitchFamily="18" charset="0"/>
              <a:cs typeface="Times New Roman" pitchFamily="18" charset="0"/>
            </a:endParaRPr>
          </a:p>
        </p:txBody>
      </p:sp>
      <p:pic>
        <p:nvPicPr>
          <p:cNvPr id="6" name="Picture 5" descr="us_station_map"/>
          <p:cNvPicPr>
            <a:picLocks noChangeAspect="1" noChangeArrowheads="1"/>
          </p:cNvPicPr>
          <p:nvPr/>
        </p:nvPicPr>
        <p:blipFill>
          <a:blip r:embed="rId2"/>
          <a:srcRect l="357" r="-30"/>
          <a:stretch>
            <a:fillRect/>
          </a:stretch>
        </p:blipFill>
        <p:spPr>
          <a:xfrm>
            <a:off x="152400" y="2971800"/>
            <a:ext cx="4394915" cy="3429000"/>
          </a:xfrm>
          <a:prstGeom prst="rect">
            <a:avLst/>
          </a:prstGeom>
        </p:spPr>
      </p:pic>
      <p:pic>
        <p:nvPicPr>
          <p:cNvPr id="7" name="Picture 4" descr="station_to_contour"/>
          <p:cNvPicPr>
            <a:picLocks noChangeAspect="1" noChangeArrowheads="1"/>
          </p:cNvPicPr>
          <p:nvPr/>
        </p:nvPicPr>
        <p:blipFill>
          <a:blip r:embed="rId3"/>
          <a:srcRect/>
          <a:stretch>
            <a:fillRect/>
          </a:stretch>
        </p:blipFill>
        <p:spPr>
          <a:xfrm>
            <a:off x="4724400" y="2971800"/>
            <a:ext cx="4343400" cy="3429000"/>
          </a:xfrm>
          <a:prstGeom prst="rect">
            <a:avLst/>
          </a:prstGeom>
        </p:spPr>
      </p:pic>
    </p:spTree>
    <p:extLst>
      <p:ext uri="{BB962C8B-B14F-4D97-AF65-F5344CB8AC3E}">
        <p14:creationId xmlns:p14="http://schemas.microsoft.com/office/powerpoint/2010/main" val="2249034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7772400" cy="1143000"/>
          </a:xfrm>
        </p:spPr>
        <p:txBody>
          <a:bodyPr>
            <a:normAutofit/>
          </a:bodyPr>
          <a:lstStyle/>
          <a:p>
            <a:r>
              <a:rPr lang="en-US" sz="2400" b="1" dirty="0" smtClean="0">
                <a:latin typeface="Times New Roman" pitchFamily="18" charset="0"/>
                <a:cs typeface="Times New Roman" pitchFamily="18" charset="0"/>
              </a:rPr>
              <a:t>Types of contour lines </a:t>
            </a:r>
          </a:p>
        </p:txBody>
      </p:sp>
      <p:sp>
        <p:nvSpPr>
          <p:cNvPr id="59396" name="Rectangle 4"/>
          <p:cNvSpPr>
            <a:spLocks noGrp="1" noChangeArrowheads="1"/>
          </p:cNvSpPr>
          <p:nvPr>
            <p:ph idx="1"/>
          </p:nvPr>
        </p:nvSpPr>
        <p:spPr>
          <a:xfrm>
            <a:off x="381000" y="914400"/>
            <a:ext cx="8382000" cy="5638800"/>
          </a:xfrm>
        </p:spPr>
        <p:txBody>
          <a:bodyPr>
            <a:noAutofit/>
          </a:bodyPr>
          <a:lstStyle/>
          <a:p>
            <a:r>
              <a:rPr lang="en-US" sz="2200" dirty="0" err="1" smtClean="0">
                <a:latin typeface="Times New Roman" pitchFamily="18" charset="0"/>
                <a:cs typeface="Times New Roman" pitchFamily="18" charset="0"/>
              </a:rPr>
              <a:t>Isopleth</a:t>
            </a:r>
            <a:r>
              <a:rPr lang="en-US" sz="2200" dirty="0" smtClean="0">
                <a:latin typeface="Times New Roman" pitchFamily="18" charset="0"/>
                <a:cs typeface="Times New Roman" pitchFamily="18" charset="0"/>
              </a:rPr>
              <a:t> is a line on a map that connects all the points of a given variable with the SAME SPECIFIED VALUE</a:t>
            </a:r>
          </a:p>
          <a:p>
            <a:r>
              <a:rPr lang="en-US" sz="2200" dirty="0" smtClean="0">
                <a:latin typeface="Times New Roman" pitchFamily="18" charset="0"/>
                <a:cs typeface="Times New Roman" pitchFamily="18" charset="0"/>
              </a:rPr>
              <a:t>Isobar - line of constant pressure</a:t>
            </a:r>
          </a:p>
          <a:p>
            <a:r>
              <a:rPr lang="en-US" sz="2200" dirty="0" smtClean="0">
                <a:latin typeface="Times New Roman" pitchFamily="18" charset="0"/>
                <a:cs typeface="Times New Roman" pitchFamily="18" charset="0"/>
              </a:rPr>
              <a:t>Isotherm - line of constant temperature</a:t>
            </a:r>
          </a:p>
          <a:p>
            <a:r>
              <a:rPr lang="en-US" sz="2200" dirty="0" err="1" smtClean="0">
                <a:latin typeface="Times New Roman" pitchFamily="18" charset="0"/>
                <a:cs typeface="Times New Roman" pitchFamily="18" charset="0"/>
              </a:rPr>
              <a:t>Isotach</a:t>
            </a:r>
            <a:r>
              <a:rPr lang="en-US" sz="2200" dirty="0" smtClean="0">
                <a:latin typeface="Times New Roman" pitchFamily="18" charset="0"/>
                <a:cs typeface="Times New Roman" pitchFamily="18" charset="0"/>
              </a:rPr>
              <a:t> - line of constant wind speed</a:t>
            </a:r>
          </a:p>
          <a:p>
            <a:r>
              <a:rPr lang="en-US" sz="2200" dirty="0" err="1" smtClean="0">
                <a:latin typeface="Times New Roman" pitchFamily="18" charset="0"/>
                <a:cs typeface="Times New Roman" pitchFamily="18" charset="0"/>
              </a:rPr>
              <a:t>Isodrosotherm</a:t>
            </a:r>
            <a:r>
              <a:rPr lang="en-US" sz="2200" dirty="0" smtClean="0">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dew point</a:t>
            </a:r>
            <a:endParaRPr lang="en-US" sz="2200" dirty="0" smtClean="0">
              <a:solidFill>
                <a:srgbClr val="990000"/>
              </a:solidFill>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Isohyet</a:t>
            </a:r>
            <a:r>
              <a:rPr lang="en-US" sz="2200" dirty="0" smtClean="0">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precipitation accumulation</a:t>
            </a:r>
            <a:endParaRPr lang="en-US" sz="2200" dirty="0" smtClean="0">
              <a:solidFill>
                <a:srgbClr val="990000"/>
              </a:solidFill>
              <a:latin typeface="Times New Roman" pitchFamily="18" charset="0"/>
              <a:cs typeface="Times New Roman" pitchFamily="18" charset="0"/>
            </a:endParaRPr>
          </a:p>
          <a:p>
            <a:r>
              <a:rPr lang="en-US" sz="2200" dirty="0" smtClean="0">
                <a:latin typeface="Times New Roman" pitchFamily="18" charset="0"/>
                <a:cs typeface="Times New Roman" pitchFamily="18" charset="0"/>
              </a:rPr>
              <a:t>Isoneph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cloudiness</a:t>
            </a:r>
            <a:endParaRPr lang="en-US" sz="2200" dirty="0" smtClean="0">
              <a:solidFill>
                <a:srgbClr val="990000"/>
              </a:solidFill>
              <a:latin typeface="Times New Roman" pitchFamily="18" charset="0"/>
              <a:cs typeface="Times New Roman" pitchFamily="18" charset="0"/>
            </a:endParaRPr>
          </a:p>
          <a:p>
            <a:r>
              <a:rPr lang="en-US" sz="2200" dirty="0" smtClean="0">
                <a:latin typeface="Times New Roman" pitchFamily="18" charset="0"/>
                <a:cs typeface="Times New Roman" pitchFamily="18" charset="0"/>
              </a:rPr>
              <a:t>Isohaline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salinity (saltiness in the ocean)</a:t>
            </a:r>
            <a:endParaRPr lang="en-US" sz="2200" dirty="0" smtClean="0">
              <a:solidFill>
                <a:srgbClr val="990000"/>
              </a:solidFill>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Isoheight</a:t>
            </a:r>
            <a:r>
              <a:rPr lang="en-US" sz="2200" dirty="0" smtClean="0">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height</a:t>
            </a:r>
          </a:p>
          <a:p>
            <a:r>
              <a:rPr lang="en-US" sz="2200" dirty="0" err="1">
                <a:latin typeface="Times New Roman" pitchFamily="18" charset="0"/>
                <a:cs typeface="Times New Roman" pitchFamily="18" charset="0"/>
              </a:rPr>
              <a:t>isotachs</a:t>
            </a:r>
            <a:r>
              <a:rPr lang="en-US" sz="2200" dirty="0">
                <a:latin typeface="Times New Roman" pitchFamily="18" charset="0"/>
                <a:cs typeface="Times New Roman" pitchFamily="18" charset="0"/>
              </a:rPr>
              <a:t> – lines of equal wind speed</a:t>
            </a:r>
          </a:p>
          <a:p>
            <a:pPr>
              <a:buNone/>
            </a:pPr>
            <a:endParaRPr lang="en-US" sz="2200" dirty="0" smtClean="0">
              <a:solidFill>
                <a:srgbClr val="990000"/>
              </a:solidFill>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77142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73082"/>
            <a:ext cx="9144000" cy="4493538"/>
          </a:xfrm>
          <a:prstGeom prst="rect">
            <a:avLst/>
          </a:prstGeom>
          <a:noFill/>
        </p:spPr>
        <p:txBody>
          <a:bodyPr wrap="square" rtlCol="0">
            <a:spAutoFit/>
          </a:bodyPr>
          <a:lstStyle/>
          <a:p>
            <a:r>
              <a:rPr lang="en-US" sz="2200" b="1" dirty="0">
                <a:latin typeface="Times New Roman" pitchFamily="18" charset="0"/>
                <a:cs typeface="Times New Roman" pitchFamily="18" charset="0"/>
              </a:rPr>
              <a:t>There are a few rules when it comes to drawing contours.</a:t>
            </a:r>
          </a:p>
          <a:p>
            <a:pPr lvl="1">
              <a:buFont typeface="Wingdings" pitchFamily="2" charset="2"/>
              <a:buChar char="Ø"/>
            </a:pPr>
            <a:r>
              <a:rPr lang="en-US" sz="2200" dirty="0">
                <a:latin typeface="Times New Roman" pitchFamily="18" charset="0"/>
                <a:cs typeface="Times New Roman" pitchFamily="18" charset="0"/>
              </a:rPr>
              <a:t>Contours should never cross or touch </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lvl="1">
              <a:buFont typeface="Wingdings" pitchFamily="2" charset="2"/>
              <a:buChar char="Ø"/>
            </a:pPr>
            <a:r>
              <a:rPr lang="en-US" sz="2200" dirty="0">
                <a:latin typeface="Times New Roman" pitchFamily="18" charset="0"/>
                <a:cs typeface="Times New Roman" pitchFamily="18" charset="0"/>
              </a:rPr>
              <a:t>Contours should be smooth; no corners (this isn’t dot-to-dot…contours should be a bit rounded)</a:t>
            </a:r>
          </a:p>
          <a:p>
            <a:pPr lvl="1">
              <a:buFont typeface="Wingdings" pitchFamily="2" charset="2"/>
              <a:buChar char="Ø"/>
            </a:pPr>
            <a:r>
              <a:rPr lang="en-US" sz="2200" dirty="0">
                <a:latin typeface="Times New Roman" pitchFamily="18" charset="0"/>
                <a:cs typeface="Times New Roman" pitchFamily="18" charset="0"/>
              </a:rPr>
              <a:t>Do not draw in any more details than the data allow (you should not draw dramatic curves where there is no station data to support this…also, you should not draw a 60 °F circle inside a 65 °F circle unless there is a station inside the circle with a temperature of less than 60 °F)</a:t>
            </a:r>
          </a:p>
          <a:p>
            <a:pPr lvl="1">
              <a:buFont typeface="Wingdings" pitchFamily="2" charset="2"/>
              <a:buChar char="Ø"/>
            </a:pPr>
            <a:r>
              <a:rPr lang="en-US" sz="2200" dirty="0">
                <a:latin typeface="Times New Roman" pitchFamily="18" charset="0"/>
                <a:cs typeface="Times New Roman" pitchFamily="18" charset="0"/>
              </a:rPr>
              <a:t>Contours should be closed or reach the edge of the map (do not start a line in the middle of the map or leave one hanging)</a:t>
            </a:r>
          </a:p>
          <a:p>
            <a:pPr lvl="1">
              <a:buFont typeface="Wingdings" pitchFamily="2" charset="2"/>
              <a:buChar char="Ø"/>
            </a:pPr>
            <a:r>
              <a:rPr lang="en-US" sz="2200" dirty="0">
                <a:latin typeface="Times New Roman" pitchFamily="18" charset="0"/>
                <a:cs typeface="Times New Roman" pitchFamily="18" charset="0"/>
              </a:rPr>
              <a:t>Contours should be labeled (don’t forget to write 60 °F on or at the end of the 60 °F contour)</a:t>
            </a:r>
          </a:p>
          <a:p>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970294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p:txBody>
          <a:bodyPr/>
          <a:lstStyle/>
          <a:p>
            <a:r>
              <a:rPr lang="en-US" sz="2200" smtClean="0">
                <a:latin typeface="Times New Roman" pitchFamily="18" charset="0"/>
                <a:cs typeface="Times New Roman" pitchFamily="18" charset="0"/>
              </a:rPr>
              <a:t>Temperature observations</a:t>
            </a:r>
          </a:p>
          <a:p>
            <a:pPr>
              <a:buFont typeface="Wingdings" pitchFamily="2" charset="2"/>
              <a:buNone/>
            </a:pPr>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Where do we draw the 15°F isotherm????</a:t>
            </a:r>
          </a:p>
        </p:txBody>
      </p:sp>
      <p:pic>
        <p:nvPicPr>
          <p:cNvPr id="40964" name="Picture 6"/>
          <p:cNvPicPr>
            <a:picLocks noGrp="1" noChangeAspect="1" noChangeArrowheads="1"/>
          </p:cNvPicPr>
          <p:nvPr>
            <p:ph sz="half" idx="2"/>
          </p:nvPr>
        </p:nvPicPr>
        <p:blipFill>
          <a:blip r:embed="rId2"/>
          <a:srcRect t="-6960" b="-6960"/>
          <a:stretch>
            <a:fillRect/>
          </a:stretch>
        </p:blipFill>
        <p:spPr/>
      </p:pic>
      <p:sp>
        <p:nvSpPr>
          <p:cNvPr id="8" name="Title 7"/>
          <p:cNvSpPr>
            <a:spLocks noGrp="1"/>
          </p:cNvSpPr>
          <p:nvPr>
            <p:ph type="title"/>
          </p:nvPr>
        </p:nvSpPr>
        <p:spPr/>
        <p:txBody>
          <a:bodyPr>
            <a:normAutofit/>
          </a:bodyPr>
          <a:lstStyle/>
          <a:p>
            <a:r>
              <a:rPr lang="en-US" sz="2200" dirty="0" smtClean="0">
                <a:latin typeface="Times New Roman" pitchFamily="18" charset="0"/>
                <a:cs typeface="Times New Roman" pitchFamily="18" charset="0"/>
              </a:rPr>
              <a:t>Examples</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82290923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143000"/>
          </a:xfrm>
        </p:spPr>
        <p:txBody>
          <a:bodyPr/>
          <a:lstStyle/>
          <a:p>
            <a:r>
              <a:rPr lang="en-US" sz="2200" smtClean="0">
                <a:latin typeface="Times New Roman" pitchFamily="18" charset="0"/>
                <a:cs typeface="Times New Roman" pitchFamily="18" charset="0"/>
              </a:rPr>
              <a:t>Examples</a:t>
            </a:r>
          </a:p>
        </p:txBody>
      </p:sp>
      <p:sp>
        <p:nvSpPr>
          <p:cNvPr id="41987" name="Rectangle 3"/>
          <p:cNvSpPr>
            <a:spLocks noGrp="1" noChangeArrowheads="1"/>
          </p:cNvSpPr>
          <p:nvPr>
            <p:ph type="body" sz="half" idx="1"/>
          </p:nvPr>
        </p:nvSpPr>
        <p:spPr/>
        <p:txBody>
          <a:bodyPr>
            <a:normAutofit/>
          </a:bodyPr>
          <a:lstStyle/>
          <a:p>
            <a:r>
              <a:rPr lang="en-US" sz="2200" dirty="0" smtClean="0">
                <a:latin typeface="Times New Roman" pitchFamily="18" charset="0"/>
                <a:cs typeface="Times New Roman" pitchFamily="18" charset="0"/>
              </a:rPr>
              <a:t>Temperature observations</a:t>
            </a:r>
          </a:p>
          <a:p>
            <a:pPr>
              <a:buFont typeface="Wingdings" pitchFamily="2" charset="2"/>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Where do we draw the 15°F isotherm????</a:t>
            </a:r>
          </a:p>
        </p:txBody>
      </p:sp>
      <p:pic>
        <p:nvPicPr>
          <p:cNvPr id="41988" name="Picture 5"/>
          <p:cNvPicPr>
            <a:picLocks noGrp="1" noChangeAspect="1" noChangeArrowheads="1"/>
          </p:cNvPicPr>
          <p:nvPr>
            <p:ph sz="half" idx="2"/>
          </p:nvPr>
        </p:nvPicPr>
        <p:blipFill>
          <a:blip r:embed="rId2"/>
          <a:srcRect t="-2544" b="-2544"/>
          <a:stretch>
            <a:fillRect/>
          </a:stretch>
        </p:blipFill>
        <p:spPr/>
      </p:pic>
    </p:spTree>
    <p:extLst>
      <p:ext uri="{BB962C8B-B14F-4D97-AF65-F5344CB8AC3E}">
        <p14:creationId xmlns:p14="http://schemas.microsoft.com/office/powerpoint/2010/main" val="42220172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z="2200" dirty="0" smtClean="0">
                <a:latin typeface="Times New Roman" pitchFamily="18" charset="0"/>
                <a:cs typeface="Times New Roman" pitchFamily="18" charset="0"/>
              </a:rPr>
              <a:t>Examples</a:t>
            </a:r>
          </a:p>
        </p:txBody>
      </p:sp>
      <p:sp>
        <p:nvSpPr>
          <p:cNvPr id="43012" name="Rectangle 3"/>
          <p:cNvSpPr>
            <a:spLocks noGrp="1" noChangeArrowheads="1"/>
          </p:cNvSpPr>
          <p:nvPr>
            <p:ph type="body" sz="half" idx="1"/>
          </p:nvPr>
        </p:nvSpPr>
        <p:spPr/>
        <p:txBody>
          <a:bodyPr>
            <a:normAutofit/>
          </a:bodyPr>
          <a:lstStyle/>
          <a:p>
            <a:r>
              <a:rPr lang="en-US" sz="2200" dirty="0" smtClean="0">
                <a:latin typeface="Times New Roman" pitchFamily="18" charset="0"/>
                <a:cs typeface="Times New Roman" pitchFamily="18" charset="0"/>
              </a:rPr>
              <a:t>Temperature observations</a:t>
            </a:r>
          </a:p>
          <a:p>
            <a:r>
              <a:rPr lang="en-US" sz="2200" dirty="0" smtClean="0">
                <a:latin typeface="Times New Roman" pitchFamily="18" charset="0"/>
                <a:cs typeface="Times New Roman" pitchFamily="18" charset="0"/>
              </a:rPr>
              <a:t>Where should we draw the 75ºF and 80ºF isotherms?</a:t>
            </a:r>
          </a:p>
          <a:p>
            <a:r>
              <a:rPr lang="en-US" sz="2200" dirty="0" smtClean="0">
                <a:latin typeface="Times New Roman" pitchFamily="18" charset="0"/>
                <a:cs typeface="Times New Roman" pitchFamily="18" charset="0"/>
              </a:rPr>
              <a:t>Where should we draw the 75F and 80F isotherms?</a:t>
            </a:r>
          </a:p>
          <a:p>
            <a:endParaRPr lang="en-US" sz="2200" dirty="0" smtClean="0">
              <a:latin typeface="Times New Roman" pitchFamily="18" charset="0"/>
              <a:cs typeface="Times New Roman" pitchFamily="18" charset="0"/>
            </a:endParaRPr>
          </a:p>
        </p:txBody>
      </p:sp>
      <p:graphicFrame>
        <p:nvGraphicFramePr>
          <p:cNvPr id="43010" name="Object 2"/>
          <p:cNvGraphicFramePr>
            <a:graphicFrameLocks noGrp="1" noChangeAspect="1"/>
          </p:cNvGraphicFramePr>
          <p:nvPr>
            <p:ph sz="half" idx="2"/>
          </p:nvPr>
        </p:nvGraphicFramePr>
        <p:xfrm>
          <a:off x="4648200" y="2232025"/>
          <a:ext cx="3808413" cy="3613150"/>
        </p:xfrm>
        <a:graphic>
          <a:graphicData uri="http://schemas.openxmlformats.org/presentationml/2006/ole">
            <mc:AlternateContent xmlns:mc="http://schemas.openxmlformats.org/markup-compatibility/2006">
              <mc:Choice xmlns:v="urn:schemas-microsoft-com:vml" Requires="v">
                <p:oleObj spid="_x0000_s1029" name="Bitmap Image" r:id="rId3" imgW="5772956" imgH="5477640" progId="PBrush">
                  <p:embed/>
                </p:oleObj>
              </mc:Choice>
              <mc:Fallback>
                <p:oleObj name="Bitmap Image" r:id="rId3" imgW="5772956" imgH="547764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32025"/>
                        <a:ext cx="3808413"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47186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1840" y="260648"/>
            <a:ext cx="288032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References</a:t>
            </a:r>
            <a:endParaRPr lang="en-US" sz="2400" b="1" dirty="0">
              <a:latin typeface="Times New Roman" pitchFamily="18" charset="0"/>
              <a:cs typeface="Times New Roman" pitchFamily="18" charset="0"/>
            </a:endParaRPr>
          </a:p>
        </p:txBody>
      </p:sp>
      <p:sp>
        <p:nvSpPr>
          <p:cNvPr id="4" name="Rectangle 3"/>
          <p:cNvSpPr/>
          <p:nvPr/>
        </p:nvSpPr>
        <p:spPr>
          <a:xfrm>
            <a:off x="0" y="1019760"/>
            <a:ext cx="9144000" cy="4524315"/>
          </a:xfrm>
          <a:prstGeom prst="rect">
            <a:avLst/>
          </a:prstGeom>
        </p:spPr>
        <p:txBody>
          <a:bodyPr wrap="square">
            <a:spAutoFit/>
          </a:bodyPr>
          <a:lstStyle/>
          <a:p>
            <a:pPr marL="457200" indent="-457200">
              <a:buFont typeface="+mj-lt"/>
              <a:buAutoNum type="arabicPeriod"/>
            </a:pPr>
            <a:r>
              <a:rPr lang="en-US" sz="2400" dirty="0" smtClean="0">
                <a:latin typeface="Times New Roman" pitchFamily="18" charset="0"/>
                <a:cs typeface="Times New Roman" pitchFamily="18" charset="0"/>
              </a:rPr>
              <a:t>G., Lackmann,2011:MidlatitudeSynopticMeteorologyDynamics</a:t>
            </a:r>
            <a:r>
              <a:rPr lang="en-US" sz="2400" dirty="0">
                <a:latin typeface="Times New Roman" pitchFamily="18" charset="0"/>
                <a:cs typeface="Times New Roman" pitchFamily="18" charset="0"/>
              </a:rPr>
              <a:t>, Analysis &amp; Forecasting</a:t>
            </a:r>
            <a:r>
              <a:rPr lang="en-US" sz="2400" dirty="0" smtClean="0">
                <a:latin typeface="Times New Roman" pitchFamily="18" charset="0"/>
                <a:cs typeface="Times New Roman" pitchFamily="18" charset="0"/>
              </a:rPr>
              <a:t>, American Meteorological Society, 345 p.</a:t>
            </a:r>
          </a:p>
          <a:p>
            <a:pPr marL="457200" indent="-457200">
              <a:buFont typeface="+mj-lt"/>
              <a:buAutoNum type="arabicPeriod"/>
            </a:pPr>
            <a:endParaRPr lang="en-US" sz="2400" dirty="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C.D.,</a:t>
            </a:r>
            <a:r>
              <a:rPr lang="ar-IQ"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Ahrens, 2008:Essentials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Meteorology. </a:t>
            </a:r>
            <a:r>
              <a:rPr lang="en-US" sz="2400" dirty="0">
                <a:latin typeface="Times New Roman" pitchFamily="18" charset="0"/>
                <a:cs typeface="Times New Roman" pitchFamily="18" charset="0"/>
              </a:rPr>
              <a:t>Thomson </a:t>
            </a:r>
            <a:r>
              <a:rPr lang="en-US" sz="2400" dirty="0" smtClean="0">
                <a:latin typeface="Times New Roman" pitchFamily="18" charset="0"/>
                <a:cs typeface="Times New Roman" pitchFamily="18" charset="0"/>
              </a:rPr>
              <a:t>Brooks/Cole, 504 p.</a:t>
            </a:r>
          </a:p>
          <a:p>
            <a:pPr marL="457200" indent="-457200">
              <a:buFont typeface="+mj-lt"/>
              <a:buAutoNum type="arabicPeriod"/>
            </a:pPr>
            <a:endParaRPr lang="en-US" sz="2400" dirty="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Lehkonen</a:t>
            </a:r>
            <a:r>
              <a:rPr lang="en-US" sz="2400" dirty="0" smtClean="0">
                <a:latin typeface="Times New Roman" pitchFamily="18" charset="0"/>
                <a:cs typeface="Times New Roman" pitchFamily="18" charset="0"/>
              </a:rPr>
              <a:t>, 2013: Synoptic Meteorology, </a:t>
            </a:r>
            <a:r>
              <a:rPr lang="en-US" sz="2400" dirty="0" err="1" smtClean="0">
                <a:latin typeface="Times New Roman" pitchFamily="18" charset="0"/>
                <a:cs typeface="Times New Roman" pitchFamily="18" charset="0"/>
              </a:rPr>
              <a:t>Eumetrain</a:t>
            </a:r>
            <a:r>
              <a:rPr lang="en-US" sz="2400" dirty="0" smtClean="0">
                <a:latin typeface="Times New Roman" pitchFamily="18" charset="0"/>
                <a:cs typeface="Times New Roman" pitchFamily="18" charset="0"/>
              </a:rPr>
              <a:t>, 190 p.</a:t>
            </a:r>
          </a:p>
          <a:p>
            <a:pPr marL="457200" indent="-457200">
              <a:buFont typeface="+mj-lt"/>
              <a:buAutoNum type="arabicPeriod"/>
            </a:pPr>
            <a:endParaRPr lang="en-US" sz="2400" dirty="0" smtClean="0">
              <a:latin typeface="Times New Roman" pitchFamily="18" charset="0"/>
              <a:cs typeface="Times New Roman" pitchFamily="18" charset="0"/>
            </a:endParaRPr>
          </a:p>
          <a:p>
            <a:pPr marL="457200" indent="-457200">
              <a:buFont typeface="+mj-lt"/>
              <a:buAutoNum type="arabicPeriod"/>
            </a:pPr>
            <a:r>
              <a:rPr lang="en-US" sz="2400" dirty="0">
                <a:latin typeface="Times New Roman" pitchFamily="18" charset="0"/>
                <a:cs typeface="Times New Roman" pitchFamily="18" charset="0"/>
                <a:hlinkClick r:id="rId2"/>
              </a:rPr>
              <a:t>https://</a:t>
            </a:r>
            <a:r>
              <a:rPr lang="en-US" sz="2400" dirty="0" smtClean="0">
                <a:latin typeface="Times New Roman" pitchFamily="18" charset="0"/>
                <a:cs typeface="Times New Roman" pitchFamily="18" charset="0"/>
                <a:hlinkClick r:id="rId2"/>
              </a:rPr>
              <a:t>www.meted.ucar.edu/index.php</a:t>
            </a:r>
            <a:endParaRPr lang="en-US" sz="2400" dirty="0" smtClean="0">
              <a:latin typeface="Times New Roman" pitchFamily="18" charset="0"/>
              <a:cs typeface="Times New Roman" pitchFamily="18" charset="0"/>
            </a:endParaRPr>
          </a:p>
          <a:p>
            <a:pPr marL="457200" indent="-457200">
              <a:buFont typeface="+mj-lt"/>
              <a:buAutoNum type="arabicPeriod"/>
            </a:pPr>
            <a:endParaRPr lang="en-US" sz="2400" dirty="0">
              <a:latin typeface="Times New Roman" pitchFamily="18" charset="0"/>
              <a:cs typeface="Times New Roman" pitchFamily="18" charset="0"/>
            </a:endParaRPr>
          </a:p>
          <a:p>
            <a:pPr marL="457200" indent="-457200" algn="r" rtl="1">
              <a:buFont typeface="+mj-lt"/>
              <a:buAutoNum type="arabicPeriod"/>
            </a:pPr>
            <a:r>
              <a:rPr lang="ar-IQ" sz="2400" dirty="0" smtClean="0">
                <a:cs typeface="+mj-cs"/>
              </a:rPr>
              <a:t>منعم الجبوري وسناء عبدالجبار، 2010 </a:t>
            </a:r>
            <a:r>
              <a:rPr lang="ar-IQ" sz="2400" dirty="0">
                <a:cs typeface="+mj-cs"/>
              </a:rPr>
              <a:t>:تجارب عملیة في الرصد والتحلیل والتنبؤ. مؤسسة مصر </a:t>
            </a:r>
            <a:r>
              <a:rPr lang="ar-IQ" sz="2400" dirty="0" smtClean="0">
                <a:cs typeface="+mj-cs"/>
              </a:rPr>
              <a:t>– مرتضى</a:t>
            </a:r>
            <a:r>
              <a:rPr lang="ar-IQ" sz="2400" dirty="0">
                <a:cs typeface="+mj-cs"/>
              </a:rPr>
              <a:t>، بغداد. </a:t>
            </a:r>
            <a:r>
              <a:rPr lang="ar-IQ" sz="2400" dirty="0" smtClean="0">
                <a:cs typeface="+mj-cs"/>
              </a:rPr>
              <a:t>284 ص.</a:t>
            </a:r>
            <a:endParaRPr lang="en-US" sz="2400" dirty="0">
              <a:cs typeface="+mj-cs"/>
            </a:endParaRPr>
          </a:p>
        </p:txBody>
      </p:sp>
    </p:spTree>
    <p:extLst>
      <p:ext uri="{BB962C8B-B14F-4D97-AF65-F5344CB8AC3E}">
        <p14:creationId xmlns:p14="http://schemas.microsoft.com/office/powerpoint/2010/main" val="3672864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04800"/>
            <a:ext cx="7772400" cy="1143000"/>
          </a:xfrm>
        </p:spPr>
        <p:txBody>
          <a:bodyPr/>
          <a:lstStyle/>
          <a:p>
            <a:r>
              <a:rPr lang="en-US" sz="2200" smtClean="0">
                <a:latin typeface="Times New Roman" pitchFamily="18" charset="0"/>
                <a:cs typeface="Times New Roman" pitchFamily="18" charset="0"/>
              </a:rPr>
              <a:t>Examples</a:t>
            </a:r>
          </a:p>
        </p:txBody>
      </p:sp>
      <p:sp>
        <p:nvSpPr>
          <p:cNvPr id="72707" name="Rectangle 3"/>
          <p:cNvSpPr>
            <a:spLocks noGrp="1" noChangeArrowheads="1"/>
          </p:cNvSpPr>
          <p:nvPr>
            <p:ph type="body" sz="half" idx="1"/>
          </p:nvPr>
        </p:nvSpPr>
        <p:spPr/>
        <p:txBody>
          <a:bodyPr>
            <a:normAutofit/>
          </a:bodyPr>
          <a:lstStyle/>
          <a:p>
            <a:r>
              <a:rPr lang="en-US" sz="2200" smtClean="0">
                <a:latin typeface="Times New Roman" pitchFamily="18" charset="0"/>
                <a:cs typeface="Times New Roman" pitchFamily="18" charset="0"/>
              </a:rPr>
              <a:t>Temperature observations</a:t>
            </a:r>
          </a:p>
          <a:p>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Where should we draw the 75ºF and 80ºF isotherms?</a:t>
            </a:r>
          </a:p>
          <a:p>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Where should we draw the 75F and 80F isotherms?</a:t>
            </a:r>
          </a:p>
        </p:txBody>
      </p:sp>
      <p:pic>
        <p:nvPicPr>
          <p:cNvPr id="44036" name="Picture 5"/>
          <p:cNvPicPr>
            <a:picLocks noGrp="1" noChangeAspect="1" noChangeArrowheads="1"/>
          </p:cNvPicPr>
          <p:nvPr>
            <p:ph sz="half" idx="2"/>
          </p:nvPr>
        </p:nvPicPr>
        <p:blipFill>
          <a:blip r:embed="rId2"/>
          <a:srcRect t="-10095" b="-10095"/>
          <a:stretch>
            <a:fillRect/>
          </a:stretch>
        </p:blipFill>
        <p:spPr/>
      </p:pic>
    </p:spTree>
    <p:extLst>
      <p:ext uri="{BB962C8B-B14F-4D97-AF65-F5344CB8AC3E}">
        <p14:creationId xmlns:p14="http://schemas.microsoft.com/office/powerpoint/2010/main" val="30853222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43808" y="0"/>
            <a:ext cx="3528392"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Introduction</a:t>
            </a:r>
            <a:endParaRPr lang="en-GB"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626" y="685800"/>
            <a:ext cx="9147625" cy="6001643"/>
          </a:xfrm>
          <a:prstGeom prst="rect">
            <a:avLst/>
          </a:prstGeom>
          <a:ln w="28575">
            <a:noFill/>
          </a:ln>
        </p:spPr>
        <p:txBody>
          <a:bodyPr wrap="square">
            <a:spAutoFit/>
          </a:bodyPr>
          <a:lstStyle/>
          <a:p>
            <a:pPr marL="342900" indent="-342900" algn="just">
              <a:buFont typeface="Arial" panose="020B0604020202020204" pitchFamily="34" charset="0"/>
              <a:buChar char="•"/>
            </a:pPr>
            <a:r>
              <a:rPr lang="en-GB" sz="2400" b="1" u="sng" dirty="0" smtClean="0">
                <a:solidFill>
                  <a:srgbClr val="0070C0"/>
                </a:solidFill>
                <a:latin typeface="Times New Roman" panose="02020603050405020304" pitchFamily="18" charset="0"/>
                <a:cs typeface="Times New Roman" panose="02020603050405020304" pitchFamily="18" charset="0"/>
              </a:rPr>
              <a:t>Synoptic</a:t>
            </a:r>
            <a:r>
              <a:rPr lang="en-GB" sz="2400" dirty="0" smtClean="0">
                <a:latin typeface="Times New Roman" panose="02020603050405020304" pitchFamily="18" charset="0"/>
                <a:cs typeface="Times New Roman" panose="02020603050405020304" pitchFamily="18" charset="0"/>
              </a:rPr>
              <a:t>: from “</a:t>
            </a:r>
            <a:r>
              <a:rPr lang="en-GB" sz="2400" dirty="0" err="1" smtClean="0">
                <a:latin typeface="Times New Roman" panose="02020603050405020304" pitchFamily="18" charset="0"/>
                <a:cs typeface="Times New Roman" panose="02020603050405020304" pitchFamily="18" charset="0"/>
              </a:rPr>
              <a:t>Synoptikos</a:t>
            </a:r>
            <a:r>
              <a:rPr lang="en-GB" sz="2400" dirty="0" smtClean="0">
                <a:latin typeface="Times New Roman" panose="02020603050405020304" pitchFamily="18" charset="0"/>
                <a:cs typeface="Times New Roman" panose="02020603050405020304" pitchFamily="18" charset="0"/>
              </a:rPr>
              <a:t>”, a Greek word, means “presenting a summary of the principal parts or a general view of the whole” </a:t>
            </a:r>
            <a:r>
              <a:rPr lang="en-US" sz="2400" dirty="0" smtClean="0">
                <a:latin typeface="Times New Roman" panose="02020603050405020304" pitchFamily="18" charset="0"/>
                <a:cs typeface="Times New Roman" panose="02020603050405020304" pitchFamily="18" charset="0"/>
              </a:rPr>
              <a:t>or “view together</a:t>
            </a:r>
            <a:r>
              <a:rPr lang="en-US" sz="2400" dirty="0" smtClean="0"/>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b="1" u="sng" dirty="0">
                <a:solidFill>
                  <a:srgbClr val="0070C0"/>
                </a:solidFill>
                <a:latin typeface="Times New Roman" panose="02020603050405020304" pitchFamily="18" charset="0"/>
                <a:cs typeface="Times New Roman" panose="02020603050405020304" pitchFamily="18" charset="0"/>
              </a:rPr>
              <a:t>Synoptic</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all information concerning the state of the troposphere is taken </a:t>
            </a:r>
            <a:r>
              <a:rPr lang="en-US" sz="2400" dirty="0" smtClean="0">
                <a:latin typeface="Times New Roman" panose="02020603050405020304" pitchFamily="18" charset="0"/>
                <a:cs typeface="Times New Roman" panose="02020603050405020304" pitchFamily="18" charset="0"/>
              </a:rPr>
              <a:t>into </a:t>
            </a:r>
            <a:r>
              <a:rPr lang="en-US" sz="2400" dirty="0">
                <a:latin typeface="Times New Roman" panose="02020603050405020304" pitchFamily="18" charset="0"/>
                <a:cs typeface="Times New Roman" panose="02020603050405020304" pitchFamily="18" charset="0"/>
              </a:rPr>
              <a:t>account: observations and the parameters produced by numerical models</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GB" sz="2400" dirty="0">
                <a:latin typeface="Times New Roman" panose="02020603050405020304" pitchFamily="18" charset="0"/>
                <a:cs typeface="Times New Roman" panose="02020603050405020304" pitchFamily="18" charset="0"/>
              </a:rPr>
              <a:t>For </a:t>
            </a:r>
            <a:r>
              <a:rPr lang="en-GB" sz="2400" dirty="0">
                <a:latin typeface="Times New Roman" panose="02020603050405020304" pitchFamily="18" charset="0"/>
                <a:cs typeface="Times New Roman" panose="02020603050405020304" pitchFamily="18" charset="0"/>
              </a:rPr>
              <a:t>us</a:t>
            </a:r>
            <a:r>
              <a:rPr lang="en-GB" sz="2400" b="1" dirty="0">
                <a:latin typeface="Times New Roman" panose="02020603050405020304" pitchFamily="18" charset="0"/>
                <a:cs typeface="Times New Roman" panose="02020603050405020304" pitchFamily="18" charset="0"/>
              </a:rPr>
              <a:t>, </a:t>
            </a:r>
            <a:r>
              <a:rPr lang="en-US" sz="2400" b="1" u="sng" dirty="0" smtClean="0">
                <a:solidFill>
                  <a:srgbClr val="0070C0"/>
                </a:solidFill>
                <a:latin typeface="Times New Roman" panose="02020603050405020304" pitchFamily="18" charset="0"/>
                <a:cs typeface="Times New Roman" panose="02020603050405020304" pitchFamily="18" charset="0"/>
              </a:rPr>
              <a:t>Synoptic</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means that you take everything you learned from physical meteorology, dynamic meteorology, remote sensing, and put them together.</a:t>
            </a:r>
          </a:p>
          <a:p>
            <a:pPr marL="342900" indent="-342900" algn="just">
              <a:buFont typeface="Arial" panose="020B0604020202020204" pitchFamily="34" charset="0"/>
              <a:buChar char="•"/>
            </a:pPr>
            <a:r>
              <a:rPr lang="en-US" sz="2400" b="1" u="sng" dirty="0">
                <a:solidFill>
                  <a:srgbClr val="0070C0"/>
                </a:solidFill>
                <a:latin typeface="Times New Roman" panose="02020603050405020304" pitchFamily="18" charset="0"/>
                <a:cs typeface="Times New Roman" panose="02020603050405020304" pitchFamily="18" charset="0"/>
              </a:rPr>
              <a:t>Synoptic</a:t>
            </a:r>
            <a:r>
              <a:rPr lang="en-US" sz="2400" dirty="0">
                <a:latin typeface="Times New Roman" panose="02020603050405020304" pitchFamily="18" charset="0"/>
                <a:cs typeface="Times New Roman" panose="02020603050405020304" pitchFamily="18" charset="0"/>
              </a:rPr>
              <a:t> will help a meteorologist to understand the state of the troposphere; what is happening and why, and what might be taking place in the near future.</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u="sng" dirty="0">
                <a:solidFill>
                  <a:srgbClr val="0070C0"/>
                </a:solidFill>
                <a:latin typeface="Times New Roman" panose="02020603050405020304" pitchFamily="18" charset="0"/>
                <a:cs typeface="Times New Roman" panose="02020603050405020304" pitchFamily="18" charset="0"/>
              </a:rPr>
              <a:t>Synoptic meteorology </a:t>
            </a:r>
            <a:r>
              <a:rPr lang="en-US" sz="2400" dirty="0" smtClean="0">
                <a:latin typeface="Times New Roman" panose="02020603050405020304" pitchFamily="18" charset="0"/>
                <a:cs typeface="Times New Roman" panose="02020603050405020304" pitchFamily="18" charset="0"/>
              </a:rPr>
              <a:t>traditionally involves the study of weather systems, such as high and low pressure systems, jet streams and associated waves, and fronts. </a:t>
            </a:r>
          </a:p>
          <a:p>
            <a:pPr marL="342900" indent="-342900" algn="just">
              <a:buFont typeface="Arial" panose="020B0604020202020204" pitchFamily="34" charset="0"/>
              <a:buChar char="•"/>
            </a:pPr>
            <a:endParaRPr lang="en-GB"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337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58" y="457200"/>
            <a:ext cx="9129441" cy="2677656"/>
          </a:xfrm>
          <a:prstGeom prst="rect">
            <a:avLst/>
          </a:prstGeom>
        </p:spPr>
        <p:txBody>
          <a:bodyPr wrap="square">
            <a:spAutoFit/>
          </a:bodyPr>
          <a:lstStyle/>
          <a:p>
            <a:pPr algn="just"/>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Atmosphere </a:t>
            </a:r>
            <a:r>
              <a:rPr lang="en-US" sz="2400" dirty="0">
                <a:latin typeface="Times New Roman" pitchFamily="18" charset="0"/>
                <a:cs typeface="Times New Roman" pitchFamily="18" charset="0"/>
              </a:rPr>
              <a:t>is the mass of air surrounding the earth and bound to it more or less permanently by the earth's gravitational attraction, and is the most unstable </a:t>
            </a:r>
            <a:r>
              <a:rPr lang="en-US" sz="2400" dirty="0" smtClean="0">
                <a:latin typeface="Times New Roman" pitchFamily="18" charset="0"/>
                <a:cs typeface="Times New Roman" pitchFamily="18" charset="0"/>
              </a:rPr>
              <a:t>part </a:t>
            </a:r>
            <a:r>
              <a:rPr lang="en-US" sz="2400" dirty="0">
                <a:latin typeface="Times New Roman" pitchFamily="18" charset="0"/>
                <a:cs typeface="Times New Roman" pitchFamily="18" charset="0"/>
              </a:rPr>
              <a:t>of the climate system, and its processes contribute to the variability of the </a:t>
            </a:r>
            <a:r>
              <a:rPr lang="en-US" sz="2400" dirty="0" smtClean="0">
                <a:latin typeface="Times New Roman" pitchFamily="18" charset="0"/>
                <a:cs typeface="Times New Roman" pitchFamily="18" charset="0"/>
              </a:rPr>
              <a:t>climate </a:t>
            </a:r>
            <a:r>
              <a:rPr lang="en-US" sz="2400" dirty="0">
                <a:latin typeface="Times New Roman" pitchFamily="18" charset="0"/>
                <a:cs typeface="Times New Roman" pitchFamily="18" charset="0"/>
              </a:rPr>
              <a:t>system on a wide range of spatial and temporal </a:t>
            </a:r>
            <a:r>
              <a:rPr lang="en-US" sz="2400" dirty="0" smtClean="0">
                <a:latin typeface="Times New Roman" pitchFamily="18" charset="0"/>
                <a:cs typeface="Times New Roman" pitchFamily="18" charset="0"/>
              </a:rPr>
              <a:t>scales.</a:t>
            </a:r>
          </a:p>
          <a:p>
            <a:r>
              <a:rPr lang="en-GB" sz="2400" dirty="0">
                <a:latin typeface="Times New Roman" panose="02020603050405020304" pitchFamily="18" charset="0"/>
                <a:cs typeface="Times New Roman" panose="02020603050405020304" pitchFamily="18" charset="0"/>
              </a:rPr>
              <a:t>Meteorologists arrange circulations according to their size, start from tiny gusts to giant storms which is called the </a:t>
            </a:r>
            <a:r>
              <a:rPr lang="en-GB" sz="2400" b="1" dirty="0">
                <a:latin typeface="Times New Roman" panose="02020603050405020304" pitchFamily="18" charset="0"/>
                <a:cs typeface="Times New Roman" panose="02020603050405020304" pitchFamily="18" charset="0"/>
              </a:rPr>
              <a:t>scales of motion</a:t>
            </a:r>
            <a:r>
              <a:rPr lang="en-GB" sz="24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267744" y="0"/>
            <a:ext cx="4680520" cy="461665"/>
          </a:xfrm>
          <a:prstGeom prst="rect">
            <a:avLst/>
          </a:prstGeom>
          <a:noFill/>
        </p:spPr>
        <p:txBody>
          <a:bodyPr wrap="square" rtlCol="0">
            <a:spAutoFit/>
          </a:bodyPr>
          <a:lstStyle/>
          <a:p>
            <a:pPr algn="ctr"/>
            <a:r>
              <a:rPr lang="en-GB" sz="2400" b="1" dirty="0">
                <a:latin typeface="Times New Roman" panose="02020603050405020304" pitchFamily="18" charset="0"/>
                <a:cs typeface="Times New Roman" panose="02020603050405020304" pitchFamily="18" charset="0"/>
              </a:rPr>
              <a:t>Scales of Atmospheric </a:t>
            </a:r>
            <a:r>
              <a:rPr lang="en-GB" sz="2400" b="1" dirty="0" smtClean="0">
                <a:latin typeface="Times New Roman" panose="02020603050405020304" pitchFamily="18" charset="0"/>
                <a:cs typeface="Times New Roman" panose="02020603050405020304" pitchFamily="18" charset="0"/>
              </a:rPr>
              <a:t>Motion</a:t>
            </a:r>
            <a:endParaRPr lang="en-GB"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5496" y="3441680"/>
            <a:ext cx="6912768" cy="3416320"/>
          </a:xfrm>
          <a:prstGeom prst="rect">
            <a:avLst/>
          </a:prstGeom>
        </p:spPr>
        <p:txBody>
          <a:bodyPr wrap="square">
            <a:spAutoFit/>
          </a:bodyPr>
          <a:lstStyle/>
          <a:p>
            <a:pPr algn="just">
              <a:buFont typeface="Wingdings" pitchFamily="2" charset="2"/>
              <a:buChar char="q"/>
            </a:pPr>
            <a:r>
              <a:rPr lang="en-GB" sz="2400" dirty="0" smtClean="0">
                <a:latin typeface="Times New Roman" panose="02020603050405020304" pitchFamily="18" charset="0"/>
                <a:cs typeface="Times New Roman" panose="02020603050405020304" pitchFamily="18" charset="0"/>
              </a:rPr>
              <a:t> Consider </a:t>
            </a:r>
            <a:r>
              <a:rPr lang="en-GB" sz="2400" dirty="0">
                <a:latin typeface="Times New Roman" panose="02020603050405020304" pitchFamily="18" charset="0"/>
                <a:cs typeface="Times New Roman" panose="02020603050405020304" pitchFamily="18" charset="0"/>
              </a:rPr>
              <a:t>smoke rising into the </a:t>
            </a:r>
            <a:r>
              <a:rPr lang="en-GB" sz="2400" dirty="0" smtClean="0">
                <a:latin typeface="Times New Roman" panose="02020603050405020304" pitchFamily="18" charset="0"/>
                <a:cs typeface="Times New Roman" panose="02020603050405020304" pitchFamily="18" charset="0"/>
              </a:rPr>
              <a:t>clean </a:t>
            </a:r>
            <a:r>
              <a:rPr lang="en-GB" sz="2400" dirty="0">
                <a:latin typeface="Times New Roman" panose="02020603050405020304" pitchFamily="18" charset="0"/>
                <a:cs typeface="Times New Roman" panose="02020603050405020304" pitchFamily="18" charset="0"/>
              </a:rPr>
              <a:t>air from a chimney in the industrial section of a large </a:t>
            </a:r>
            <a:r>
              <a:rPr lang="en-GB" sz="2400" dirty="0" smtClean="0">
                <a:latin typeface="Times New Roman" panose="02020603050405020304" pitchFamily="18" charset="0"/>
                <a:cs typeface="Times New Roman" panose="02020603050405020304" pitchFamily="18" charset="0"/>
              </a:rPr>
              <a:t>city. Within </a:t>
            </a:r>
            <a:r>
              <a:rPr lang="en-GB" sz="2400" dirty="0">
                <a:latin typeface="Times New Roman" panose="02020603050405020304" pitchFamily="18" charset="0"/>
                <a:cs typeface="Times New Roman" panose="02020603050405020304" pitchFamily="18" charset="0"/>
              </a:rPr>
              <a:t>the smoke, small chaotic </a:t>
            </a:r>
            <a:r>
              <a:rPr lang="en-GB" sz="2400" dirty="0" smtClean="0">
                <a:latin typeface="Times New Roman" panose="02020603050405020304" pitchFamily="18" charset="0"/>
                <a:cs typeface="Times New Roman" panose="02020603050405020304" pitchFamily="18" charset="0"/>
              </a:rPr>
              <a:t>motion (tiny eddies) cause </a:t>
            </a:r>
            <a:r>
              <a:rPr lang="en-GB" sz="2400" dirty="0">
                <a:latin typeface="Times New Roman" panose="02020603050405020304" pitchFamily="18" charset="0"/>
                <a:cs typeface="Times New Roman" panose="02020603050405020304" pitchFamily="18" charset="0"/>
              </a:rPr>
              <a:t>it to tumble and turn. </a:t>
            </a:r>
            <a:r>
              <a:rPr lang="en-GB" sz="2400" dirty="0" smtClean="0">
                <a:latin typeface="Times New Roman" panose="02020603050405020304" pitchFamily="18" charset="0"/>
                <a:cs typeface="Times New Roman" panose="02020603050405020304" pitchFamily="18" charset="0"/>
              </a:rPr>
              <a:t>These </a:t>
            </a:r>
            <a:r>
              <a:rPr lang="en-GB" sz="2400" dirty="0">
                <a:latin typeface="Times New Roman" panose="02020603050405020304" pitchFamily="18" charset="0"/>
                <a:cs typeface="Times New Roman" panose="02020603050405020304" pitchFamily="18" charset="0"/>
              </a:rPr>
              <a:t>eddies constitute the smallest scale </a:t>
            </a:r>
            <a:r>
              <a:rPr lang="en-GB" sz="2400" dirty="0" smtClean="0">
                <a:latin typeface="Times New Roman" panose="02020603050405020304" pitchFamily="18" charset="0"/>
                <a:cs typeface="Times New Roman" panose="02020603050405020304" pitchFamily="18" charset="0"/>
              </a:rPr>
              <a:t>of motion ”</a:t>
            </a:r>
            <a:r>
              <a:rPr lang="en-GB" sz="2400" b="1" u="sng" dirty="0" smtClean="0">
                <a:latin typeface="Times New Roman" panose="02020603050405020304" pitchFamily="18" charset="0"/>
                <a:cs typeface="Times New Roman" panose="02020603050405020304" pitchFamily="18" charset="0"/>
              </a:rPr>
              <a:t>The </a:t>
            </a:r>
            <a:r>
              <a:rPr lang="en-GB" sz="2400" b="1" u="sng" dirty="0" err="1" smtClean="0">
                <a:latin typeface="Times New Roman" panose="02020603050405020304" pitchFamily="18" charset="0"/>
                <a:cs typeface="Times New Roman" panose="02020603050405020304" pitchFamily="18" charset="0"/>
              </a:rPr>
              <a:t>Microscale</a:t>
            </a:r>
            <a:r>
              <a:rPr lang="en-GB" sz="2400" dirty="0" smtClean="0">
                <a:latin typeface="Times New Roman" panose="02020603050405020304" pitchFamily="18" charset="0"/>
                <a:cs typeface="Times New Roman" panose="02020603050405020304" pitchFamily="18" charset="0"/>
              </a:rPr>
              <a:t>”, in which eddies have </a:t>
            </a:r>
            <a:r>
              <a:rPr lang="en-GB" sz="2400" dirty="0">
                <a:latin typeface="Times New Roman" panose="02020603050405020304" pitchFamily="18" charset="0"/>
                <a:cs typeface="Times New Roman" panose="02020603050405020304" pitchFamily="18" charset="0"/>
              </a:rPr>
              <a:t>diameters of a few meters or </a:t>
            </a:r>
            <a:r>
              <a:rPr lang="en-GB" sz="2400" dirty="0" smtClean="0">
                <a:latin typeface="Times New Roman" panose="02020603050405020304" pitchFamily="18" charset="0"/>
                <a:cs typeface="Times New Roman" panose="02020603050405020304" pitchFamily="18" charset="0"/>
              </a:rPr>
              <a:t>less and they </a:t>
            </a:r>
            <a:r>
              <a:rPr lang="en-GB" sz="2400" dirty="0">
                <a:latin typeface="Times New Roman" panose="02020603050405020304" pitchFamily="18" charset="0"/>
                <a:cs typeface="Times New Roman" panose="02020603050405020304" pitchFamily="18" charset="0"/>
              </a:rPr>
              <a:t>form by convection or by the wind blowing past </a:t>
            </a:r>
            <a:r>
              <a:rPr lang="en-GB" sz="2400" dirty="0" smtClean="0">
                <a:latin typeface="Times New Roman" panose="02020603050405020304" pitchFamily="18" charset="0"/>
                <a:cs typeface="Times New Roman" panose="02020603050405020304" pitchFamily="18" charset="0"/>
              </a:rPr>
              <a:t>obstructions </a:t>
            </a:r>
            <a:r>
              <a:rPr lang="en-GB" sz="2400" dirty="0">
                <a:latin typeface="Times New Roman" panose="02020603050405020304" pitchFamily="18" charset="0"/>
                <a:cs typeface="Times New Roman" panose="02020603050405020304" pitchFamily="18" charset="0"/>
              </a:rPr>
              <a:t>and are usually short-lived, lasting only a few minutes at best. </a:t>
            </a:r>
          </a:p>
        </p:txBody>
      </p:sp>
      <p:pic>
        <p:nvPicPr>
          <p:cNvPr id="6" name="Picture 5"/>
          <p:cNvPicPr/>
          <p:nvPr/>
        </p:nvPicPr>
        <p:blipFill rotWithShape="1">
          <a:blip r:embed="rId2">
            <a:extLst>
              <a:ext uri="{28A0092B-C50C-407E-A947-70E740481C1C}">
                <a14:useLocalDpi xmlns:a14="http://schemas.microsoft.com/office/drawing/2010/main" val="0"/>
              </a:ext>
            </a:extLst>
          </a:blip>
          <a:srcRect l="2325" t="4910" r="66653"/>
          <a:stretch/>
        </p:blipFill>
        <p:spPr bwMode="auto">
          <a:xfrm>
            <a:off x="6950178" y="3115325"/>
            <a:ext cx="2117622" cy="3681628"/>
          </a:xfrm>
          <a:prstGeom prst="rect">
            <a:avLst/>
          </a:prstGeom>
          <a:noFill/>
          <a:ln>
            <a:noFill/>
          </a:ln>
        </p:spPr>
      </p:pic>
    </p:spTree>
    <p:extLst>
      <p:ext uri="{BB962C8B-B14F-4D97-AF65-F5344CB8AC3E}">
        <p14:creationId xmlns:p14="http://schemas.microsoft.com/office/powerpoint/2010/main" val="1336464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5" y="0"/>
            <a:ext cx="6698830" cy="4524315"/>
          </a:xfrm>
          <a:prstGeom prst="rect">
            <a:avLst/>
          </a:prstGeom>
        </p:spPr>
        <p:txBody>
          <a:bodyPr wrap="square">
            <a:spAutoFit/>
          </a:bodyPr>
          <a:lstStyle/>
          <a:p>
            <a:pPr algn="just">
              <a:buFont typeface="Wingdings" pitchFamily="2" charset="2"/>
              <a:buChar char="q"/>
            </a:pPr>
            <a:r>
              <a:rPr lang="en-GB" sz="2400" dirty="0" smtClean="0">
                <a:latin typeface="Times New Roman" panose="02020603050405020304" pitchFamily="18" charset="0"/>
                <a:cs typeface="Times New Roman" panose="02020603050405020304" pitchFamily="18" charset="0"/>
              </a:rPr>
              <a:t>  As </a:t>
            </a:r>
            <a:r>
              <a:rPr lang="en-GB" sz="2400" dirty="0">
                <a:latin typeface="Times New Roman" panose="02020603050405020304" pitchFamily="18" charset="0"/>
                <a:cs typeface="Times New Roman" panose="02020603050405020304" pitchFamily="18" charset="0"/>
              </a:rPr>
              <a:t>the smoke rises, it drifts toward the </a:t>
            </a:r>
            <a:r>
              <a:rPr lang="en-GB" sz="2400" dirty="0" err="1" smtClean="0">
                <a:latin typeface="Times New Roman" panose="02020603050405020304" pitchFamily="18" charset="0"/>
                <a:cs typeface="Times New Roman" panose="02020603050405020304" pitchFamily="18" charset="0"/>
              </a:rPr>
              <a:t>center</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of town. Here the smoke rises even higher and is carried back toward the industrial section. This circulation of city air constitutes the next larger </a:t>
            </a:r>
            <a:r>
              <a:rPr lang="en-GB" sz="2400" dirty="0" smtClean="0">
                <a:latin typeface="Times New Roman" panose="02020603050405020304" pitchFamily="18" charset="0"/>
                <a:cs typeface="Times New Roman" panose="02020603050405020304" pitchFamily="18" charset="0"/>
              </a:rPr>
              <a:t>scale “</a:t>
            </a:r>
            <a:r>
              <a:rPr lang="en-GB" sz="2400" b="1" u="sng" dirty="0" smtClean="0">
                <a:latin typeface="Times New Roman" panose="02020603050405020304" pitchFamily="18" charset="0"/>
                <a:cs typeface="Times New Roman" panose="02020603050405020304" pitchFamily="18" charset="0"/>
              </a:rPr>
              <a:t>The </a:t>
            </a:r>
            <a:r>
              <a:rPr lang="en-GB" sz="2400" b="1" u="sng" dirty="0" err="1" smtClean="0">
                <a:latin typeface="Times New Roman" panose="02020603050405020304" pitchFamily="18" charset="0"/>
                <a:cs typeface="Times New Roman" panose="02020603050405020304" pitchFamily="18" charset="0"/>
              </a:rPr>
              <a:t>mesoscale</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(meaning middle scale). </a:t>
            </a:r>
            <a:r>
              <a:rPr lang="en-GB" sz="2400" dirty="0" smtClean="0">
                <a:latin typeface="Times New Roman" panose="02020603050405020304" pitchFamily="18" charset="0"/>
                <a:cs typeface="Times New Roman" panose="02020603050405020304" pitchFamily="18" charset="0"/>
              </a:rPr>
              <a:t>Typical </a:t>
            </a:r>
            <a:r>
              <a:rPr lang="en-GB" sz="2400" dirty="0" err="1">
                <a:latin typeface="Times New Roman" panose="02020603050405020304" pitchFamily="18" charset="0"/>
                <a:cs typeface="Times New Roman" panose="02020603050405020304" pitchFamily="18" charset="0"/>
              </a:rPr>
              <a:t>mesoscale</a:t>
            </a:r>
            <a:r>
              <a:rPr lang="en-GB" sz="2400" dirty="0">
                <a:latin typeface="Times New Roman" panose="02020603050405020304" pitchFamily="18" charset="0"/>
                <a:cs typeface="Times New Roman" panose="02020603050405020304" pitchFamily="18" charset="0"/>
              </a:rPr>
              <a:t> winds range from a few </a:t>
            </a:r>
            <a:r>
              <a:rPr lang="en-GB" sz="2400" dirty="0" err="1">
                <a:latin typeface="Times New Roman" panose="02020603050405020304" pitchFamily="18" charset="0"/>
                <a:cs typeface="Times New Roman" panose="02020603050405020304" pitchFamily="18" charset="0"/>
              </a:rPr>
              <a:t>kilometers</a:t>
            </a:r>
            <a:r>
              <a:rPr lang="en-GB" sz="2400" dirty="0">
                <a:latin typeface="Times New Roman" panose="02020603050405020304" pitchFamily="18" charset="0"/>
                <a:cs typeface="Times New Roman" panose="02020603050405020304" pitchFamily="18" charset="0"/>
              </a:rPr>
              <a:t> to about a hundred </a:t>
            </a:r>
            <a:r>
              <a:rPr lang="en-GB" sz="2400" dirty="0" err="1">
                <a:latin typeface="Times New Roman" panose="02020603050405020304" pitchFamily="18" charset="0"/>
                <a:cs typeface="Times New Roman" panose="02020603050405020304" pitchFamily="18" charset="0"/>
              </a:rPr>
              <a:t>kilometers</a:t>
            </a:r>
            <a:r>
              <a:rPr lang="en-GB" sz="2400" dirty="0">
                <a:latin typeface="Times New Roman" panose="02020603050405020304" pitchFamily="18" charset="0"/>
                <a:cs typeface="Times New Roman" panose="02020603050405020304" pitchFamily="18" charset="0"/>
              </a:rPr>
              <a:t> in diameter. Generally, they last longer than </a:t>
            </a:r>
            <a:r>
              <a:rPr lang="en-GB" sz="2400" dirty="0" err="1">
                <a:latin typeface="Times New Roman" panose="02020603050405020304" pitchFamily="18" charset="0"/>
                <a:cs typeface="Times New Roman" panose="02020603050405020304" pitchFamily="18" charset="0"/>
              </a:rPr>
              <a:t>microscale</a:t>
            </a:r>
            <a:r>
              <a:rPr lang="en-GB" sz="2400" dirty="0">
                <a:latin typeface="Times New Roman" panose="02020603050405020304" pitchFamily="18" charset="0"/>
                <a:cs typeface="Times New Roman" panose="02020603050405020304" pitchFamily="18" charset="0"/>
              </a:rPr>
              <a:t> motions, often many minutes, hours, or in some cases as long as a day. </a:t>
            </a:r>
            <a:r>
              <a:rPr lang="en-GB" sz="2400" dirty="0" err="1" smtClean="0">
                <a:latin typeface="Times New Roman" panose="02020603050405020304" pitchFamily="18" charset="0"/>
                <a:cs typeface="Times New Roman" panose="02020603050405020304" pitchFamily="18" charset="0"/>
              </a:rPr>
              <a:t>Mesoscale</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circulations include local winds (which form along shorelines and mountains), as well as thunderstorms, tornadoes, and small tropical storms. </a:t>
            </a:r>
          </a:p>
        </p:txBody>
      </p:sp>
      <p:pic>
        <p:nvPicPr>
          <p:cNvPr id="3" name="Picture 2"/>
          <p:cNvPicPr/>
          <p:nvPr/>
        </p:nvPicPr>
        <p:blipFill rotWithShape="1">
          <a:blip r:embed="rId2">
            <a:extLst>
              <a:ext uri="{28A0092B-C50C-407E-A947-70E740481C1C}">
                <a14:useLocalDpi xmlns:a14="http://schemas.microsoft.com/office/drawing/2010/main" val="0"/>
              </a:ext>
            </a:extLst>
          </a:blip>
          <a:srcRect l="33331" r="33335"/>
          <a:stretch/>
        </p:blipFill>
        <p:spPr bwMode="auto">
          <a:xfrm>
            <a:off x="6696365" y="0"/>
            <a:ext cx="2412139" cy="3672413"/>
          </a:xfrm>
          <a:prstGeom prst="rect">
            <a:avLst/>
          </a:prstGeom>
          <a:noFill/>
          <a:ln>
            <a:noFill/>
          </a:ln>
        </p:spPr>
      </p:pic>
    </p:spTree>
    <p:extLst>
      <p:ext uri="{BB962C8B-B14F-4D97-AF65-F5344CB8AC3E}">
        <p14:creationId xmlns:p14="http://schemas.microsoft.com/office/powerpoint/2010/main" val="1786256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902"/>
            <a:ext cx="6858000" cy="5632311"/>
          </a:xfrm>
          <a:prstGeom prst="rect">
            <a:avLst/>
          </a:prstGeom>
        </p:spPr>
        <p:txBody>
          <a:bodyPr wrap="square">
            <a:spAutoFit/>
          </a:bodyPr>
          <a:lstStyle/>
          <a:p>
            <a:pPr marL="58738" indent="-58738" algn="just">
              <a:buFont typeface="Wingdings" pitchFamily="2" charset="2"/>
              <a:buChar char="q"/>
            </a:pPr>
            <a:r>
              <a:rPr lang="en-GB" sz="2400" dirty="0" smtClean="0">
                <a:latin typeface="Times New Roman" panose="02020603050405020304" pitchFamily="18" charset="0"/>
                <a:cs typeface="Times New Roman" panose="02020603050405020304" pitchFamily="18" charset="0"/>
              </a:rPr>
              <a:t> When </a:t>
            </a:r>
            <a:r>
              <a:rPr lang="en-GB" sz="2400" dirty="0">
                <a:latin typeface="Times New Roman" panose="02020603050405020304" pitchFamily="18" charset="0"/>
                <a:cs typeface="Times New Roman" panose="02020603050405020304" pitchFamily="18" charset="0"/>
              </a:rPr>
              <a:t>we look for the </a:t>
            </a:r>
            <a:r>
              <a:rPr lang="en-GB" sz="2400" dirty="0" smtClean="0">
                <a:latin typeface="Times New Roman" panose="02020603050405020304" pitchFamily="18" charset="0"/>
                <a:cs typeface="Times New Roman" panose="02020603050405020304" pitchFamily="18" charset="0"/>
              </a:rPr>
              <a:t>chimney </a:t>
            </a:r>
            <a:r>
              <a:rPr lang="en-GB" sz="2400" dirty="0">
                <a:latin typeface="Times New Roman" panose="02020603050405020304" pitchFamily="18" charset="0"/>
                <a:cs typeface="Times New Roman" panose="02020603050405020304" pitchFamily="18" charset="0"/>
              </a:rPr>
              <a:t>on a surface weather </a:t>
            </a:r>
            <a:r>
              <a:rPr lang="en-GB" sz="2400" dirty="0" smtClean="0">
                <a:latin typeface="Times New Roman" panose="02020603050405020304" pitchFamily="18" charset="0"/>
                <a:cs typeface="Times New Roman" panose="02020603050405020304" pitchFamily="18" charset="0"/>
              </a:rPr>
              <a:t>map, neither </a:t>
            </a:r>
            <a:r>
              <a:rPr lang="en-GB" sz="2400" dirty="0">
                <a:latin typeface="Times New Roman" panose="02020603050405020304" pitchFamily="18" charset="0"/>
                <a:cs typeface="Times New Roman" panose="02020603050405020304" pitchFamily="18" charset="0"/>
              </a:rPr>
              <a:t>the </a:t>
            </a:r>
            <a:r>
              <a:rPr lang="en-GB" sz="2400" dirty="0" smtClean="0">
                <a:latin typeface="Times New Roman" panose="02020603050405020304" pitchFamily="18" charset="0"/>
                <a:cs typeface="Times New Roman" panose="02020603050405020304" pitchFamily="18" charset="0"/>
              </a:rPr>
              <a:t>chimney </a:t>
            </a:r>
            <a:r>
              <a:rPr lang="en-GB" sz="2400" dirty="0">
                <a:latin typeface="Times New Roman" panose="02020603050405020304" pitchFamily="18" charset="0"/>
                <a:cs typeface="Times New Roman" panose="02020603050405020304" pitchFamily="18" charset="0"/>
              </a:rPr>
              <a:t>nor the circulation of city air shows up. All that we see are the circulations around high and low pressure </a:t>
            </a:r>
            <a:r>
              <a:rPr lang="en-GB" sz="2400" dirty="0" smtClean="0">
                <a:latin typeface="Times New Roman" panose="02020603050405020304" pitchFamily="18" charset="0"/>
                <a:cs typeface="Times New Roman" panose="02020603050405020304" pitchFamily="18" charset="0"/>
              </a:rPr>
              <a:t>areas. We </a:t>
            </a:r>
            <a:r>
              <a:rPr lang="en-GB" sz="2400" dirty="0">
                <a:latin typeface="Times New Roman" panose="02020603050405020304" pitchFamily="18" charset="0"/>
                <a:cs typeface="Times New Roman" panose="02020603050405020304" pitchFamily="18" charset="0"/>
              </a:rPr>
              <a:t>are now looking at the </a:t>
            </a:r>
            <a:r>
              <a:rPr lang="en-GB" sz="2400" b="1" u="sng" dirty="0">
                <a:latin typeface="Times New Roman" panose="02020603050405020304" pitchFamily="18" charset="0"/>
                <a:cs typeface="Times New Roman" panose="02020603050405020304" pitchFamily="18" charset="0"/>
              </a:rPr>
              <a:t>synoptic scale, </a:t>
            </a:r>
            <a:r>
              <a:rPr lang="en-GB" sz="2400" u="sng" dirty="0">
                <a:latin typeface="Times New Roman" panose="02020603050405020304" pitchFamily="18" charset="0"/>
                <a:cs typeface="Times New Roman" panose="02020603050405020304" pitchFamily="18" charset="0"/>
              </a:rPr>
              <a:t>or  </a:t>
            </a:r>
            <a:r>
              <a:rPr lang="en-GB" sz="2400" b="1" u="sng" dirty="0">
                <a:latin typeface="Times New Roman" panose="02020603050405020304" pitchFamily="18" charset="0"/>
                <a:cs typeface="Times New Roman" panose="02020603050405020304" pitchFamily="18" charset="0"/>
              </a:rPr>
              <a:t>weather map </a:t>
            </a:r>
            <a:r>
              <a:rPr lang="en-GB" sz="2400" b="1" u="sng" dirty="0" smtClean="0">
                <a:latin typeface="Times New Roman" panose="02020603050405020304" pitchFamily="18" charset="0"/>
                <a:cs typeface="Times New Roman" panose="02020603050405020304" pitchFamily="18" charset="0"/>
              </a:rPr>
              <a:t>scale</a:t>
            </a:r>
            <a:r>
              <a:rPr lang="en-GB" sz="2400" u="sng" dirty="0" smtClean="0">
                <a:latin typeface="Times New Roman" panose="02020603050405020304" pitchFamily="18" charset="0"/>
                <a:cs typeface="Times New Roman" panose="02020603050405020304" pitchFamily="18" charset="0"/>
              </a:rPr>
              <a:t> or </a:t>
            </a:r>
            <a:r>
              <a:rPr lang="en-GB" sz="2400" b="1" u="sng" dirty="0">
                <a:latin typeface="Times New Roman" panose="02020603050405020304" pitchFamily="18" charset="0"/>
                <a:cs typeface="Times New Roman" panose="02020603050405020304" pitchFamily="18" charset="0"/>
              </a:rPr>
              <a:t>cyclonic </a:t>
            </a:r>
            <a:r>
              <a:rPr lang="en-GB" sz="2400" b="1" u="sng" dirty="0" smtClean="0">
                <a:latin typeface="Times New Roman" panose="02020603050405020304" pitchFamily="18" charset="0"/>
                <a:cs typeface="Times New Roman" panose="02020603050405020304" pitchFamily="18" charset="0"/>
              </a:rPr>
              <a:t>scale</a:t>
            </a:r>
            <a:r>
              <a:rPr lang="en-GB" sz="2400" u="sng"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a scale at which atmospheric phenomena at horizontal dimensions that are much larger than their vertical dimensions. It is the typical weather map scale that shows features such as high- and low pressure areas and fronts over a distance spanning a </a:t>
            </a:r>
            <a:r>
              <a:rPr lang="en-GB" sz="2400" dirty="0" smtClean="0">
                <a:latin typeface="Times New Roman" panose="02020603050405020304" pitchFamily="18" charset="0"/>
                <a:cs typeface="Times New Roman" panose="02020603050405020304" pitchFamily="18" charset="0"/>
              </a:rPr>
              <a:t>continent). Circulations </a:t>
            </a:r>
            <a:r>
              <a:rPr lang="en-GB" sz="2400" dirty="0">
                <a:latin typeface="Times New Roman" panose="02020603050405020304" pitchFamily="18" charset="0"/>
                <a:cs typeface="Times New Roman" panose="02020603050405020304" pitchFamily="18" charset="0"/>
              </a:rPr>
              <a:t>of this magnitude dominate regions of hundreds to even thousands of square kilometres and, although the life spans of these features vary, </a:t>
            </a:r>
            <a:r>
              <a:rPr lang="en-GB" sz="2400" dirty="0" smtClean="0">
                <a:latin typeface="Times New Roman" panose="02020603050405020304" pitchFamily="18" charset="0"/>
                <a:cs typeface="Times New Roman" panose="02020603050405020304" pitchFamily="18" charset="0"/>
              </a:rPr>
              <a:t>they typically </a:t>
            </a:r>
            <a:r>
              <a:rPr lang="en-GB" sz="2400" dirty="0">
                <a:latin typeface="Times New Roman" panose="02020603050405020304" pitchFamily="18" charset="0"/>
                <a:cs typeface="Times New Roman" panose="02020603050405020304" pitchFamily="18" charset="0"/>
              </a:rPr>
              <a:t>last for days and sometimes weeks</a:t>
            </a:r>
            <a:r>
              <a:rPr lang="en-GB" sz="2400" dirty="0" smtClean="0">
                <a:latin typeface="Times New Roman" panose="02020603050405020304" pitchFamily="18" charset="0"/>
                <a:cs typeface="Times New Roman" panose="02020603050405020304" pitchFamily="18" charset="0"/>
              </a:rPr>
              <a:t>.</a:t>
            </a:r>
          </a:p>
        </p:txBody>
      </p:sp>
      <p:pic>
        <p:nvPicPr>
          <p:cNvPr id="3" name="Picture 2"/>
          <p:cNvPicPr/>
          <p:nvPr/>
        </p:nvPicPr>
        <p:blipFill rotWithShape="1">
          <a:blip r:embed="rId2">
            <a:extLst>
              <a:ext uri="{28A0092B-C50C-407E-A947-70E740481C1C}">
                <a14:useLocalDpi xmlns:a14="http://schemas.microsoft.com/office/drawing/2010/main" val="0"/>
              </a:ext>
            </a:extLst>
          </a:blip>
          <a:srcRect l="65716" r="3329"/>
          <a:stretch/>
        </p:blipFill>
        <p:spPr bwMode="auto">
          <a:xfrm>
            <a:off x="6830238" y="474345"/>
            <a:ext cx="2278266" cy="3026663"/>
          </a:xfrm>
          <a:prstGeom prst="rect">
            <a:avLst/>
          </a:prstGeom>
          <a:noFill/>
          <a:ln>
            <a:noFill/>
          </a:ln>
        </p:spPr>
      </p:pic>
      <p:sp>
        <p:nvSpPr>
          <p:cNvPr id="6" name="Rectangle 5"/>
          <p:cNvSpPr/>
          <p:nvPr/>
        </p:nvSpPr>
        <p:spPr>
          <a:xfrm>
            <a:off x="0" y="5877272"/>
            <a:ext cx="9144000" cy="830997"/>
          </a:xfrm>
          <a:prstGeom prst="rect">
            <a:avLst/>
          </a:prstGeom>
        </p:spPr>
        <p:txBody>
          <a:bodyPr wrap="square">
            <a:spAutoFit/>
          </a:bodyPr>
          <a:lstStyle/>
          <a:p>
            <a:pPr>
              <a:buFont typeface="Wingdings" pitchFamily="2" charset="2"/>
              <a:buChar char="q"/>
            </a:pPr>
            <a:r>
              <a:rPr lang="en-GB" sz="2400" dirty="0" smtClean="0">
                <a:solidFill>
                  <a:prstClr val="black"/>
                </a:solidFill>
                <a:latin typeface="Times New Roman" panose="02020603050405020304" pitchFamily="18" charset="0"/>
                <a:cs typeface="Times New Roman" panose="02020603050405020304" pitchFamily="18" charset="0"/>
              </a:rPr>
              <a:t> The </a:t>
            </a:r>
            <a:r>
              <a:rPr lang="en-GB" sz="2400" dirty="0">
                <a:solidFill>
                  <a:prstClr val="black"/>
                </a:solidFill>
                <a:latin typeface="Times New Roman" panose="02020603050405020304" pitchFamily="18" charset="0"/>
                <a:cs typeface="Times New Roman" panose="02020603050405020304" pitchFamily="18" charset="0"/>
              </a:rPr>
              <a:t>largest wind patterns are seen at the </a:t>
            </a:r>
            <a:r>
              <a:rPr lang="en-GB" sz="2400" b="1" dirty="0">
                <a:solidFill>
                  <a:prstClr val="black"/>
                </a:solidFill>
                <a:latin typeface="Times New Roman" panose="02020603050405020304" pitchFamily="18" charset="0"/>
                <a:cs typeface="Times New Roman" panose="02020603050405020304" pitchFamily="18" charset="0"/>
              </a:rPr>
              <a:t>planetary </a:t>
            </a:r>
            <a:r>
              <a:rPr lang="en-GB" sz="2400" i="1" dirty="0">
                <a:solidFill>
                  <a:prstClr val="black"/>
                </a:solidFill>
                <a:latin typeface="Times New Roman" panose="02020603050405020304" pitchFamily="18" charset="0"/>
                <a:cs typeface="Times New Roman" panose="02020603050405020304" pitchFamily="18" charset="0"/>
              </a:rPr>
              <a:t>(global) </a:t>
            </a:r>
            <a:r>
              <a:rPr lang="en-GB" sz="2400" b="1" dirty="0">
                <a:solidFill>
                  <a:prstClr val="black"/>
                </a:solidFill>
                <a:latin typeface="Times New Roman" panose="02020603050405020304" pitchFamily="18" charset="0"/>
                <a:cs typeface="Times New Roman" panose="02020603050405020304" pitchFamily="18" charset="0"/>
              </a:rPr>
              <a:t>scale</a:t>
            </a:r>
            <a:r>
              <a:rPr lang="en-GB" sz="2400" dirty="0">
                <a:solidFill>
                  <a:prstClr val="black"/>
                </a:solidFill>
                <a:latin typeface="Times New Roman" panose="02020603050405020304" pitchFamily="18" charset="0"/>
                <a:cs typeface="Times New Roman" panose="02020603050405020304" pitchFamily="18" charset="0"/>
              </a:rPr>
              <a:t>. Here, we have wind patterns ranging over the entire earth. </a:t>
            </a:r>
            <a:endParaRPr lang="en-US" dirty="0"/>
          </a:p>
        </p:txBody>
      </p:sp>
    </p:spTree>
    <p:extLst>
      <p:ext uri="{BB962C8B-B14F-4D97-AF65-F5344CB8AC3E}">
        <p14:creationId xmlns:p14="http://schemas.microsoft.com/office/powerpoint/2010/main" val="3788303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33488"/>
            <a:ext cx="7991468" cy="493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55776" y="404664"/>
            <a:ext cx="4107856"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Scales of Atmospheric Motion</a:t>
            </a:r>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0" y="6309320"/>
            <a:ext cx="914400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(Table 1.1 summarizes the various scales of motion and their average life span.)</a:t>
            </a:r>
          </a:p>
        </p:txBody>
      </p:sp>
    </p:spTree>
    <p:extLst>
      <p:ext uri="{BB962C8B-B14F-4D97-AF65-F5344CB8AC3E}">
        <p14:creationId xmlns:p14="http://schemas.microsoft.com/office/powerpoint/2010/main" val="201275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lumMod val="65000"/>
              <a:lumOff val="35000"/>
            </a:schemeClr>
          </a:solidFill>
        </a:ln>
      </a:spPr>
      <a:bodyPr wrap="square">
        <a:spAutoFit/>
      </a:bodyPr>
      <a:lstStyle>
        <a:defPPr algn="just">
          <a:defRPr sz="2200" dirty="0" smtClean="0">
            <a:latin typeface="Times New Roman" pitchFamily="18" charset="0"/>
            <a:cs typeface="Times New Roman" pitchFamily="18"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3618</Words>
  <Application>Microsoft Office PowerPoint</Application>
  <PresentationFormat>On-screen Show (4:3)</PresentationFormat>
  <Paragraphs>263</Paragraphs>
  <Slides>40</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Pressure at the bottom of each tank is a weight of water above; pressure at the bottom of A &gt; pressure at the bottom of B; greater the difference higher the force</vt:lpstr>
      <vt:lpstr>Forces that influences the wind</vt:lpstr>
      <vt:lpstr>Pressure Gradient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Contour Maps</vt:lpstr>
      <vt:lpstr>Types of contour lines </vt:lpstr>
      <vt:lpstr>PowerPoint Presentation</vt:lpstr>
      <vt:lpstr>Examples</vt:lpstr>
      <vt:lpstr>Examples</vt:lpstr>
      <vt:lpstr>Examples</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dc:creator>
  <cp:lastModifiedBy>sama</cp:lastModifiedBy>
  <cp:revision>4</cp:revision>
  <dcterms:created xsi:type="dcterms:W3CDTF">2019-02-25T14:31:32Z</dcterms:created>
  <dcterms:modified xsi:type="dcterms:W3CDTF">2019-02-25T19:41:23Z</dcterms:modified>
</cp:coreProperties>
</file>