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7" r:id="rId3"/>
    <p:sldId id="286" r:id="rId4"/>
    <p:sldId id="292" r:id="rId5"/>
    <p:sldId id="257" r:id="rId6"/>
    <p:sldId id="259" r:id="rId7"/>
    <p:sldId id="260" r:id="rId8"/>
    <p:sldId id="261" r:id="rId9"/>
    <p:sldId id="262" r:id="rId10"/>
    <p:sldId id="263" r:id="rId11"/>
    <p:sldId id="290" r:id="rId12"/>
    <p:sldId id="264" r:id="rId13"/>
    <p:sldId id="289" r:id="rId14"/>
    <p:sldId id="288" r:id="rId15"/>
    <p:sldId id="266" r:id="rId16"/>
    <p:sldId id="267" r:id="rId17"/>
    <p:sldId id="291" r:id="rId18"/>
    <p:sldId id="268" r:id="rId19"/>
    <p:sldId id="269" r:id="rId20"/>
    <p:sldId id="270" r:id="rId21"/>
    <p:sldId id="271" r:id="rId22"/>
    <p:sldId id="272" r:id="rId23"/>
    <p:sldId id="273"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99"/>
    <a:srgbClr val="FFFFCC"/>
    <a:srgbClr val="FFCCCC"/>
    <a:srgbClr val="FF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65" d="100"/>
          <a:sy n="65" d="100"/>
        </p:scale>
        <p:origin x="-1074"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71823-2B1A-4CBB-9DAA-950828C75E2A}" type="datetimeFigureOut">
              <a:rPr lang="en-US" smtClean="0"/>
              <a:t>2/24/2019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7E307-0312-466E-95D3-82936C15C734}" type="slidenum">
              <a:rPr lang="en-US" smtClean="0"/>
              <a:t>‹#›</a:t>
            </a:fld>
            <a:endParaRPr lang="en-US"/>
          </a:p>
        </p:txBody>
      </p:sp>
    </p:spTree>
    <p:extLst>
      <p:ext uri="{BB962C8B-B14F-4D97-AF65-F5344CB8AC3E}">
        <p14:creationId xmlns:p14="http://schemas.microsoft.com/office/powerpoint/2010/main" val="264076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7E307-0312-466E-95D3-82936C15C734}" type="slidenum">
              <a:rPr lang="en-US" smtClean="0"/>
              <a:t>19</a:t>
            </a:fld>
            <a:endParaRPr lang="en-US"/>
          </a:p>
        </p:txBody>
      </p:sp>
    </p:spTree>
    <p:extLst>
      <p:ext uri="{BB962C8B-B14F-4D97-AF65-F5344CB8AC3E}">
        <p14:creationId xmlns:p14="http://schemas.microsoft.com/office/powerpoint/2010/main" val="278493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7E307-0312-466E-95D3-82936C15C734}" type="slidenum">
              <a:rPr lang="en-US" smtClean="0"/>
              <a:t>22</a:t>
            </a:fld>
            <a:endParaRPr lang="en-US"/>
          </a:p>
        </p:txBody>
      </p:sp>
    </p:spTree>
    <p:extLst>
      <p:ext uri="{BB962C8B-B14F-4D97-AF65-F5344CB8AC3E}">
        <p14:creationId xmlns:p14="http://schemas.microsoft.com/office/powerpoint/2010/main" val="139226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84872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04340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84759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9720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5198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22188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2/24/2019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9262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2/24/2019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15379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2/24/2019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51180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5750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9997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7CB97365-EBCA-4027-87D5-99FC1D4DF0BB}" type="datetimeFigureOut">
              <a:rPr lang="en-US" smtClean="0"/>
              <a:pPr eaLnBrk="1" latinLnBrk="0" hangingPunct="1"/>
              <a:t>2/24/2019</a:t>
            </a:fld>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2550559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48083"/>
          </a:xfrm>
          <a:prstGeom prst="rect">
            <a:avLst/>
          </a:prstGeom>
          <a:blipFill>
            <a:blip r:embed="rId2"/>
            <a:tile tx="0" ty="0" sx="100000" sy="100000" flip="none" algn="tl"/>
          </a:blipFill>
        </p:spPr>
        <p:txBody>
          <a:bodyPr wrap="square">
            <a:spAutoFit/>
          </a:bodyPr>
          <a:lstStyle/>
          <a:p>
            <a:pPr algn="just"/>
            <a:r>
              <a:rPr lang="en-US" sz="3600" b="1" dirty="0" smtClean="0">
                <a:latin typeface="Times New Roman" pitchFamily="18" charset="0"/>
                <a:cs typeface="Times New Roman" pitchFamily="18" charset="0"/>
              </a:rPr>
              <a:t>Ecology</a:t>
            </a:r>
          </a:p>
          <a:p>
            <a:pPr algn="just"/>
            <a:endParaRPr lang="en-US" sz="2400" b="1"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800" dirty="0">
                <a:latin typeface="Times New Roman" pitchFamily="18" charset="0"/>
                <a:cs typeface="Times New Roman" pitchFamily="18" charset="0"/>
              </a:rPr>
              <a:t>Ecology </a:t>
            </a: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the branch of </a:t>
            </a:r>
            <a:r>
              <a:rPr lang="en-US" sz="2800" dirty="0" smtClean="0">
                <a:latin typeface="Times New Roman" pitchFamily="18" charset="0"/>
                <a:cs typeface="Times New Roman" pitchFamily="18" charset="0"/>
              </a:rPr>
              <a:t>biology which </a:t>
            </a:r>
            <a:r>
              <a:rPr lang="en-US" sz="2800" dirty="0">
                <a:latin typeface="Times New Roman" pitchFamily="18" charset="0"/>
                <a:cs typeface="Times New Roman" pitchFamily="18" charset="0"/>
              </a:rPr>
              <a:t>studies the interactions among organisms and their environment. Objects of study include interactions of organisms with each other and with abiotic components of their environment. </a:t>
            </a:r>
            <a:r>
              <a:rPr lang="en-US" sz="2800" dirty="0" smtClean="0">
                <a:latin typeface="Times New Roman" pitchFamily="18" charset="0"/>
                <a:cs typeface="Times New Roman" pitchFamily="18" charset="0"/>
              </a:rPr>
              <a:t>include </a:t>
            </a:r>
            <a:r>
              <a:rPr lang="en-US" sz="2800" dirty="0">
                <a:latin typeface="Times New Roman" pitchFamily="18" charset="0"/>
                <a:cs typeface="Times New Roman" pitchFamily="18" charset="0"/>
              </a:rPr>
              <a:t>the biodiversity, distribution, biomass, and populations of organisms, as well as cooperation and competition within and between species. Ecosystems are dynamically interacting systems of organisms, the communities they make up, and the non-living components of their environment. Ecosystem processes, such as primary production, </a:t>
            </a:r>
            <a:r>
              <a:rPr lang="en-US" sz="2800" dirty="0" err="1">
                <a:latin typeface="Times New Roman" pitchFamily="18" charset="0"/>
                <a:cs typeface="Times New Roman" pitchFamily="18" charset="0"/>
              </a:rPr>
              <a:t>pedogenesis</a:t>
            </a:r>
            <a:r>
              <a:rPr lang="en-US" sz="2800" dirty="0">
                <a:latin typeface="Times New Roman" pitchFamily="18" charset="0"/>
                <a:cs typeface="Times New Roman" pitchFamily="18" charset="0"/>
              </a:rPr>
              <a:t>, nutrient cycling, and </a:t>
            </a:r>
            <a:r>
              <a:rPr lang="en-US" sz="2800" dirty="0" smtClean="0">
                <a:latin typeface="Times New Roman" pitchFamily="18" charset="0"/>
                <a:cs typeface="Times New Roman" pitchFamily="18" charset="0"/>
              </a:rPr>
              <a:t>regulate </a:t>
            </a:r>
            <a:r>
              <a:rPr lang="en-US" sz="2800" dirty="0">
                <a:latin typeface="Times New Roman" pitchFamily="18" charset="0"/>
                <a:cs typeface="Times New Roman" pitchFamily="18" charset="0"/>
              </a:rPr>
              <a:t>the flux of energy and matter through an environment.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75451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484"/>
            <a:ext cx="9144000" cy="3785652"/>
          </a:xfrm>
          <a:prstGeom prst="rect">
            <a:avLst/>
          </a:prstGeom>
          <a:solidFill>
            <a:schemeClr val="bg1">
              <a:lumMod val="95000"/>
            </a:schemeClr>
          </a:solidFill>
        </p:spPr>
        <p:txBody>
          <a:bodyPr wrap="square">
            <a:spAutoFit/>
          </a:bodyPr>
          <a:lstStyle/>
          <a:p>
            <a:pPr algn="just"/>
            <a:r>
              <a:rPr lang="en-US" sz="2400" b="1" dirty="0">
                <a:latin typeface="Times New Roman" pitchFamily="18" charset="0"/>
                <a:cs typeface="Times New Roman" pitchFamily="18" charset="0"/>
              </a:rPr>
              <a:t>Soil </a:t>
            </a:r>
            <a:r>
              <a:rPr lang="en-US" sz="2400" b="1" dirty="0" smtClean="0">
                <a:latin typeface="Times New Roman" pitchFamily="18" charset="0"/>
                <a:cs typeface="Times New Roman" pitchFamily="18" charset="0"/>
              </a:rPr>
              <a:t>algae</a:t>
            </a:r>
          </a:p>
          <a:p>
            <a:pPr algn="just"/>
            <a:r>
              <a:rPr lang="en-US" sz="2400" dirty="0" smtClean="0">
                <a:latin typeface="Times New Roman" pitchFamily="18" charset="0"/>
                <a:cs typeface="Times New Roman" pitchFamily="18" charset="0"/>
              </a:rPr>
              <a:t>Such </a:t>
            </a:r>
            <a:r>
              <a:rPr lang="en-US" sz="2400" dirty="0">
                <a:latin typeface="Times New Roman" pitchFamily="18" charset="0"/>
                <a:cs typeface="Times New Roman" pitchFamily="18" charset="0"/>
              </a:rPr>
              <a:t>forms of algae that grow on or in soil are called soil or terrestrial algae or </a:t>
            </a:r>
            <a:r>
              <a:rPr lang="en-US" sz="2400" dirty="0" err="1">
                <a:latin typeface="Times New Roman" pitchFamily="18" charset="0"/>
                <a:cs typeface="Times New Roman" pitchFamily="18" charset="0"/>
              </a:rPr>
              <a:t>edaphophytes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Vaucheria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Botrydium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Zygnema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Oedogonium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Microcoleus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Nostoc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Oscillatoria</a:t>
            </a:r>
            <a:r>
              <a:rPr lang="en-US" sz="2400" dirty="0">
                <a:latin typeface="Times New Roman" pitchFamily="18" charset="0"/>
                <a:cs typeface="Times New Roman" pitchFamily="18" charset="0"/>
              </a:rPr>
              <a:t> etc. occur on soils.</a:t>
            </a:r>
          </a:p>
          <a:p>
            <a:pPr algn="just"/>
            <a:r>
              <a:rPr lang="en-US" sz="2400" b="1" dirty="0" err="1" smtClean="0">
                <a:latin typeface="Times New Roman" pitchFamily="18" charset="0"/>
                <a:cs typeface="Times New Roman" pitchFamily="18" charset="0"/>
              </a:rPr>
              <a:t>Crypophytes</a:t>
            </a:r>
            <a:endParaRPr lang="en-US" sz="2400" b="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Certain </a:t>
            </a:r>
            <a:r>
              <a:rPr lang="en-US" sz="2400" dirty="0">
                <a:latin typeface="Times New Roman" pitchFamily="18" charset="0"/>
                <a:cs typeface="Times New Roman" pitchFamily="18" charset="0"/>
              </a:rPr>
              <a:t>algae are found growing on snow covered peaks of high mountains imparting attractive </a:t>
            </a:r>
            <a:r>
              <a:rPr lang="en-US" sz="2400" dirty="0" err="1">
                <a:latin typeface="Times New Roman" pitchFamily="18" charset="0"/>
                <a:cs typeface="Times New Roman" pitchFamily="18" charset="0"/>
              </a:rPr>
              <a:t>colours</a:t>
            </a:r>
            <a:r>
              <a:rPr lang="en-US" sz="2400" dirty="0">
                <a:latin typeface="Times New Roman" pitchFamily="18" charset="0"/>
                <a:cs typeface="Times New Roman" pitchFamily="18" charset="0"/>
              </a:rPr>
              <a:t> to snow. Common examples are—</a:t>
            </a:r>
            <a:r>
              <a:rPr lang="en-US" sz="2400" dirty="0" err="1">
                <a:latin typeface="Times New Roman" pitchFamily="18" charset="0"/>
                <a:cs typeface="Times New Roman" pitchFamily="18" charset="0"/>
              </a:rPr>
              <a:t>Haematococcus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nivalis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Chlamydornonas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yellowstonensis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Raphidonema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Cylindrocystis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Protoderma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Scotiella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Ancyclonema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nordenskioldii</a:t>
            </a:r>
            <a:r>
              <a:rPr lang="en-US" sz="2400" dirty="0">
                <a:latin typeface="Times New Roman" pitchFamily="18" charset="0"/>
                <a:cs typeface="Times New Roman" pitchFamily="18" charset="0"/>
              </a:rPr>
              <a:t> imparts brownish to purple </a:t>
            </a:r>
            <a:r>
              <a:rPr lang="en-US" sz="2400" dirty="0" err="1">
                <a:latin typeface="Times New Roman" pitchFamily="18" charset="0"/>
                <a:cs typeface="Times New Roman" pitchFamily="18" charset="0"/>
              </a:rPr>
              <a:t>colour</a:t>
            </a:r>
            <a:r>
              <a:rPr lang="en-US" sz="2400" dirty="0">
                <a:latin typeface="Times New Roman" pitchFamily="18" charset="0"/>
                <a:cs typeface="Times New Roman" pitchFamily="18" charset="0"/>
              </a:rPr>
              <a:t> to snow.</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3136"/>
            <a:ext cx="3248025" cy="306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93137"/>
            <a:ext cx="3248025" cy="309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143" y="3793138"/>
            <a:ext cx="3248025" cy="309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93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05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20200" cy="4832092"/>
          </a:xfrm>
          <a:prstGeom prst="rect">
            <a:avLst/>
          </a:prstGeom>
          <a:solidFill>
            <a:schemeClr val="bg1">
              <a:lumMod val="95000"/>
            </a:schemeClr>
          </a:solidFill>
        </p:spPr>
        <p:txBody>
          <a:bodyPr wrap="square">
            <a:spAutoFit/>
          </a:bodyPr>
          <a:lstStyle/>
          <a:p>
            <a:pPr algn="just"/>
            <a:r>
              <a:rPr lang="en-US" sz="2800" b="1" dirty="0" err="1">
                <a:latin typeface="Times New Roman" pitchFamily="18" charset="0"/>
                <a:cs typeface="Times New Roman" pitchFamily="18" charset="0"/>
              </a:rPr>
              <a:t>Lithophtes</a:t>
            </a:r>
            <a:r>
              <a:rPr lang="en-US" sz="2800" b="1"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The algae growing attached to stones and rocky surfaces are called lithophytes. These may be </a:t>
            </a:r>
            <a:r>
              <a:rPr lang="en-US" sz="2800" dirty="0" smtClean="0">
                <a:latin typeface="Times New Roman" pitchFamily="18" charset="0"/>
                <a:cs typeface="Times New Roman" pitchFamily="18" charset="0"/>
              </a:rPr>
              <a:t>of two </a:t>
            </a:r>
            <a:r>
              <a:rPr lang="en-US" sz="2800" dirty="0">
                <a:latin typeface="Times New Roman" pitchFamily="18" charset="0"/>
                <a:cs typeface="Times New Roman" pitchFamily="18" charset="0"/>
              </a:rPr>
              <a:t>types:</a:t>
            </a:r>
          </a:p>
          <a:p>
            <a:pPr algn="just"/>
            <a:r>
              <a:rPr lang="en-US" sz="2800" dirty="0">
                <a:latin typeface="Times New Roman" pitchFamily="18" charset="0"/>
                <a:cs typeface="Times New Roman" pitchFamily="18" charset="0"/>
              </a:rPr>
              <a:t>(i) </a:t>
            </a:r>
            <a:r>
              <a:rPr lang="en-US" sz="2800" b="1" dirty="0" err="1">
                <a:latin typeface="Times New Roman" pitchFamily="18" charset="0"/>
                <a:cs typeface="Times New Roman" pitchFamily="18" charset="0"/>
              </a:rPr>
              <a:t>Epilithic</a:t>
            </a:r>
            <a:r>
              <a:rPr lang="en-US" sz="2800" dirty="0">
                <a:latin typeface="Times New Roman" pitchFamily="18" charset="0"/>
                <a:cs typeface="Times New Roman" pitchFamily="18" charset="0"/>
              </a:rPr>
              <a:t>. These include algae living on surface of rocks, e.g., </a:t>
            </a:r>
            <a:r>
              <a:rPr lang="en-US" sz="2800" dirty="0" err="1">
                <a:latin typeface="Times New Roman" pitchFamily="18" charset="0"/>
                <a:cs typeface="Times New Roman" pitchFamily="18" charset="0"/>
              </a:rPr>
              <a:t>Calothrix</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Rivularia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Gloeocapsa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Pleurocapsa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Ectocarpus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Polysiphonia</a:t>
            </a:r>
            <a:r>
              <a:rPr lang="en-US" sz="2800" dirty="0">
                <a:latin typeface="Times New Roman" pitchFamily="18" charset="0"/>
                <a:cs typeface="Times New Roman" pitchFamily="18" charset="0"/>
              </a:rPr>
              <a:t> etc.</a:t>
            </a:r>
          </a:p>
          <a:p>
            <a:pPr algn="just"/>
            <a:r>
              <a:rPr lang="en-US" sz="2800" dirty="0">
                <a:latin typeface="Times New Roman" pitchFamily="18" charset="0"/>
                <a:cs typeface="Times New Roman" pitchFamily="18" charset="0"/>
              </a:rPr>
              <a:t>(ii) </a:t>
            </a:r>
            <a:r>
              <a:rPr lang="en-US" sz="2800" b="1" dirty="0" err="1">
                <a:latin typeface="Times New Roman" pitchFamily="18" charset="0"/>
                <a:cs typeface="Times New Roman" pitchFamily="18" charset="0"/>
              </a:rPr>
              <a:t>Endolithic</a:t>
            </a:r>
            <a:r>
              <a:rPr lang="en-US" sz="2800" dirty="0">
                <a:latin typeface="Times New Roman" pitchFamily="18" charset="0"/>
                <a:cs typeface="Times New Roman" pitchFamily="18" charset="0"/>
              </a:rPr>
              <a:t>. These include algae which live inside the rocks e.g., </a:t>
            </a:r>
            <a:r>
              <a:rPr lang="en-US" sz="2800" dirty="0" err="1">
                <a:latin typeface="Times New Roman" pitchFamily="18" charset="0"/>
                <a:cs typeface="Times New Roman" pitchFamily="18" charset="0"/>
              </a:rPr>
              <a:t>Dalmatella</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Podocapsa</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168138" y="882138"/>
            <a:ext cx="2807724"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69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40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55750"/>
          </a:xfrm>
          <a:prstGeom prst="rect">
            <a:avLst/>
          </a:prstGeom>
          <a:solidFill>
            <a:schemeClr val="bg1">
              <a:lumMod val="95000"/>
            </a:schemeClr>
          </a:solidFill>
        </p:spPr>
        <p:txBody>
          <a:bodyPr wrap="square">
            <a:spAutoFit/>
          </a:bodyPr>
          <a:lstStyle/>
          <a:p>
            <a:pPr algn="just"/>
            <a:r>
              <a:rPr lang="en-US" sz="2400" b="1" dirty="0">
                <a:latin typeface="Times New Roman" pitchFamily="18" charset="0"/>
                <a:cs typeface="Times New Roman" pitchFamily="18" charset="0"/>
              </a:rPr>
              <a:t>Epiphytic</a:t>
            </a:r>
          </a:p>
          <a:p>
            <a:pPr algn="just"/>
            <a:r>
              <a:rPr lang="en-US" sz="2400" dirty="0">
                <a:latin typeface="Times New Roman" pitchFamily="18" charset="0"/>
                <a:cs typeface="Times New Roman" pitchFamily="18" charset="0"/>
              </a:rPr>
              <a:t>Some algae grow attached on the other plants and are called epiphytes. Such algae do not obtain the food from the plants on which they grow rather require support only. </a:t>
            </a:r>
            <a:r>
              <a:rPr lang="en-US" sz="2400" dirty="0" err="1">
                <a:latin typeface="Times New Roman" pitchFamily="18" charset="0"/>
                <a:cs typeface="Times New Roman" pitchFamily="18" charset="0"/>
              </a:rPr>
              <a:t>Bulbochaete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Oedogonium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Ulothrix</a:t>
            </a:r>
            <a:r>
              <a:rPr lang="en-US" sz="2400" dirty="0">
                <a:latin typeface="Times New Roman" pitchFamily="18" charset="0"/>
                <a:cs typeface="Times New Roman" pitchFamily="18" charset="0"/>
              </a:rPr>
              <a:t> etc., grow on other larger algae, besides, </a:t>
            </a:r>
            <a:r>
              <a:rPr lang="en-US" sz="2400" dirty="0" err="1">
                <a:latin typeface="Times New Roman" pitchFamily="18" charset="0"/>
                <a:cs typeface="Times New Roman" pitchFamily="18" charset="0"/>
              </a:rPr>
              <a:t>Coleochaete</a:t>
            </a:r>
            <a:r>
              <a:rPr lang="en-US" sz="2400" dirty="0">
                <a:latin typeface="Times New Roman" pitchFamily="18" charset="0"/>
                <a:cs typeface="Times New Roman" pitchFamily="18" charset="0"/>
              </a:rPr>
              <a:t> in association with </a:t>
            </a:r>
            <a:r>
              <a:rPr lang="en-US" sz="2400" dirty="0" err="1">
                <a:latin typeface="Times New Roman" pitchFamily="18" charset="0"/>
                <a:cs typeface="Times New Roman" pitchFamily="18" charset="0"/>
              </a:rPr>
              <a:t>Chara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Nitella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Chaetophora</a:t>
            </a:r>
            <a:r>
              <a:rPr lang="en-US" sz="2400" dirty="0">
                <a:latin typeface="Times New Roman" pitchFamily="18" charset="0"/>
                <a:cs typeface="Times New Roman" pitchFamily="18" charset="0"/>
              </a:rPr>
              <a:t> on leaves of </a:t>
            </a:r>
            <a:r>
              <a:rPr lang="en-US" sz="2400" dirty="0" err="1">
                <a:latin typeface="Times New Roman" pitchFamily="18" charset="0"/>
                <a:cs typeface="Times New Roman" pitchFamily="18" charset="0"/>
              </a:rPr>
              <a:t>Vallisnaria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Nelumbo</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Oedogonium</a:t>
            </a:r>
            <a:r>
              <a:rPr lang="en-US" sz="2400" dirty="0">
                <a:latin typeface="Times New Roman" pitchFamily="18" charset="0"/>
                <a:cs typeface="Times New Roman" pitchFamily="18" charset="0"/>
              </a:rPr>
              <a:t> on </a:t>
            </a:r>
            <a:r>
              <a:rPr lang="en-US" sz="2400" dirty="0" err="1">
                <a:latin typeface="Times New Roman" pitchFamily="18" charset="0"/>
                <a:cs typeface="Times New Roman" pitchFamily="18" charset="0"/>
              </a:rPr>
              <a:t>Hydrilla</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Fragillaria</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diatoms on aquatic plant surfaces</a:t>
            </a:r>
          </a:p>
          <a:p>
            <a:pPr algn="just"/>
            <a:r>
              <a:rPr lang="en-US" sz="2400" b="1" dirty="0" smtClean="0">
                <a:latin typeface="Times New Roman" pitchFamily="18" charset="0"/>
                <a:cs typeface="Times New Roman" pitchFamily="18" charset="0"/>
              </a:rPr>
              <a:t>Halophytes</a:t>
            </a:r>
            <a:endParaRPr lang="en-US" sz="2400" b="1"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Certain algae inhabit in water with high percentage of salt, as </a:t>
            </a:r>
            <a:r>
              <a:rPr lang="en-US" sz="2400" dirty="0" err="1">
                <a:latin typeface="Times New Roman" pitchFamily="18" charset="0"/>
                <a:cs typeface="Times New Roman" pitchFamily="18" charset="0"/>
              </a:rPr>
              <a:t>Dunaliella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Stephanophora</a:t>
            </a:r>
            <a:r>
              <a:rPr lang="en-US" sz="2400" dirty="0">
                <a:latin typeface="Times New Roman" pitchFamily="18" charset="0"/>
                <a:cs typeface="Times New Roman" pitchFamily="18" charset="0"/>
              </a:rPr>
              <a:t>. However, </a:t>
            </a:r>
            <a:r>
              <a:rPr lang="en-US" sz="2400" dirty="0" err="1">
                <a:latin typeface="Times New Roman" pitchFamily="18" charset="0"/>
                <a:cs typeface="Times New Roman" pitchFamily="18" charset="0"/>
              </a:rPr>
              <a:t>Chlamydomonas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ehrenbergii</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Ulothrix</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flacca</a:t>
            </a:r>
            <a:r>
              <a:rPr lang="en-US" sz="2400" dirty="0">
                <a:latin typeface="Times New Roman" pitchFamily="18" charset="0"/>
                <a:cs typeface="Times New Roman" pitchFamily="18" charset="0"/>
              </a:rPr>
              <a:t> have also been reported to grow in salt water</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2250281"/>
            <a:ext cx="40100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47962"/>
            <a:ext cx="2397842"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63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2" y="0"/>
            <a:ext cx="9134168" cy="2800767"/>
          </a:xfrm>
          <a:prstGeom prst="rect">
            <a:avLst/>
          </a:prstGeom>
          <a:solidFill>
            <a:schemeClr val="accent3">
              <a:lumMod val="20000"/>
              <a:lumOff val="80000"/>
            </a:schemeClr>
          </a:solidFill>
        </p:spPr>
        <p:txBody>
          <a:bodyPr wrap="square">
            <a:spAutoFit/>
          </a:bodyPr>
          <a:lstStyle/>
          <a:p>
            <a:pPr algn="just"/>
            <a:r>
              <a:rPr lang="en-US" sz="2800" b="1" dirty="0" err="1" smtClean="0">
                <a:latin typeface="Times New Roman" pitchFamily="18" charset="0"/>
                <a:cs typeface="Times New Roman" pitchFamily="18" charset="0"/>
              </a:rPr>
              <a:t>Symbionts</a:t>
            </a:r>
            <a:endParaRPr lang="en-US" sz="2800" b="1"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large </a:t>
            </a:r>
            <a:r>
              <a:rPr lang="en-US" sz="2400" dirty="0">
                <a:latin typeface="Times New Roman" pitchFamily="18" charset="0"/>
                <a:cs typeface="Times New Roman" pitchFamily="18" charset="0"/>
              </a:rPr>
              <a:t>number of algae live in association with dissimilar organisms for their mutual advantage and are called symbiotic algae. </a:t>
            </a:r>
            <a:r>
              <a:rPr lang="en-US" sz="2400" dirty="0" err="1">
                <a:latin typeface="Times New Roman" pitchFamily="18" charset="0"/>
                <a:cs typeface="Times New Roman" pitchFamily="18" charset="0"/>
              </a:rPr>
              <a:t>Nostoc</a:t>
            </a:r>
            <a:r>
              <a:rPr lang="en-US" sz="2400" dirty="0">
                <a:latin typeface="Times New Roman" pitchFamily="18" charset="0"/>
                <a:cs typeface="Times New Roman" pitchFamily="18" charset="0"/>
              </a:rPr>
              <a:t> in </a:t>
            </a:r>
            <a:r>
              <a:rPr lang="en-US" sz="2400" dirty="0" err="1">
                <a:latin typeface="Times New Roman" pitchFamily="18" charset="0"/>
                <a:cs typeface="Times New Roman" pitchFamily="18" charset="0"/>
              </a:rPr>
              <a:t>Anthoceros</a:t>
            </a:r>
            <a:r>
              <a:rPr lang="en-US" sz="2400" dirty="0">
                <a:latin typeface="Times New Roman" pitchFamily="18" charset="0"/>
                <a:cs typeface="Times New Roman" pitchFamily="18" charset="0"/>
              </a:rPr>
              <a:t>, Anabaena </a:t>
            </a:r>
            <a:r>
              <a:rPr lang="en-US" sz="2400" dirty="0" err="1">
                <a:latin typeface="Times New Roman" pitchFamily="18" charset="0"/>
                <a:cs typeface="Times New Roman" pitchFamily="18" charset="0"/>
              </a:rPr>
              <a:t>cycadae</a:t>
            </a:r>
            <a:r>
              <a:rPr lang="en-US" sz="2400" dirty="0">
                <a:latin typeface="Times New Roman" pitchFamily="18" charset="0"/>
                <a:cs typeface="Times New Roman" pitchFamily="18" charset="0"/>
              </a:rPr>
              <a:t> in the coralloid root of </a:t>
            </a:r>
            <a:r>
              <a:rPr lang="en-US" sz="2400" dirty="0" err="1">
                <a:latin typeface="Times New Roman" pitchFamily="18" charset="0"/>
                <a:cs typeface="Times New Roman" pitchFamily="18" charset="0"/>
              </a:rPr>
              <a:t>Cycas</a:t>
            </a:r>
            <a:r>
              <a:rPr lang="en-US" sz="2400" dirty="0">
                <a:latin typeface="Times New Roman" pitchFamily="18" charset="0"/>
                <a:cs typeface="Times New Roman" pitchFamily="18" charset="0"/>
              </a:rPr>
              <a:t>, Anabaena species in </a:t>
            </a:r>
            <a:r>
              <a:rPr lang="en-US" sz="2400" dirty="0" err="1">
                <a:latin typeface="Times New Roman" pitchFamily="18" charset="0"/>
                <a:cs typeface="Times New Roman" pitchFamily="18" charset="0"/>
              </a:rPr>
              <a:t>Azolla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etc. However</a:t>
            </a:r>
            <a:r>
              <a:rPr lang="en-US" sz="2400" dirty="0">
                <a:latin typeface="Times New Roman" pitchFamily="18" charset="0"/>
                <a:cs typeface="Times New Roman" pitchFamily="18" charset="0"/>
              </a:rPr>
              <a:t>, lichens are the best examples of symbiosis where the association lies in between algae and fungi. </a:t>
            </a:r>
            <a:r>
              <a:rPr lang="en-US" sz="2400" dirty="0" err="1">
                <a:latin typeface="Times New Roman" pitchFamily="18" charset="0"/>
                <a:cs typeface="Times New Roman" pitchFamily="18" charset="0"/>
              </a:rPr>
              <a:t>Trebauxia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Calothrix</a:t>
            </a:r>
            <a:r>
              <a:rPr lang="en-US" sz="2400" dirty="0">
                <a:latin typeface="Times New Roman" pitchFamily="18" charset="0"/>
                <a:cs typeface="Times New Roman" pitchFamily="18" charset="0"/>
              </a:rPr>
              <a:t>, Chlorella, </a:t>
            </a:r>
            <a:r>
              <a:rPr lang="en-US" sz="2400" dirty="0" err="1">
                <a:latin typeface="Times New Roman" pitchFamily="18" charset="0"/>
                <a:cs typeface="Times New Roman" pitchFamily="18" charset="0"/>
              </a:rPr>
              <a:t>Gloeocapsa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Nostoc</a:t>
            </a:r>
            <a:r>
              <a:rPr lang="en-US" sz="2400" dirty="0">
                <a:latin typeface="Times New Roman" pitchFamily="18" charset="0"/>
                <a:cs typeface="Times New Roman" pitchFamily="18" charset="0"/>
              </a:rPr>
              <a:t> etc</a:t>
            </a:r>
            <a:r>
              <a:rPr lang="en-US" sz="2800" dirty="0">
                <a:latin typeface="Times New Roman" pitchFamily="18" charset="0"/>
                <a:cs typeface="Times New Roman" pitchFamily="18" charset="0"/>
              </a:rPr>
              <a:t>.</a:t>
            </a:r>
          </a:p>
        </p:txBody>
      </p:sp>
      <p:sp>
        <p:nvSpPr>
          <p:cNvPr id="5" name="Rectangle 4"/>
          <p:cNvSpPr/>
          <p:nvPr/>
        </p:nvSpPr>
        <p:spPr>
          <a:xfrm>
            <a:off x="-34413" y="3124200"/>
            <a:ext cx="8067368" cy="369332"/>
          </a:xfrm>
          <a:prstGeom prst="rect">
            <a:avLst/>
          </a:prstGeom>
        </p:spPr>
        <p:txBody>
          <a:bodyPr wrap="square">
            <a:spAutoFit/>
          </a:bodyPr>
          <a:lstStyle/>
          <a:p>
            <a:pPr algn="just"/>
            <a:r>
              <a:rPr lang="en-US" dirty="0" smtClean="0"/>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99" y="2800768"/>
            <a:ext cx="2696498" cy="378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1954" y="2800767"/>
            <a:ext cx="6445045" cy="4154984"/>
          </a:xfrm>
          <a:prstGeom prst="rect">
            <a:avLst/>
          </a:prstGeom>
          <a:solidFill>
            <a:schemeClr val="accent2">
              <a:lumMod val="20000"/>
              <a:lumOff val="80000"/>
            </a:schemeClr>
          </a:solidFill>
        </p:spPr>
        <p:txBody>
          <a:bodyPr wrap="square">
            <a:spAutoFit/>
          </a:bodyPr>
          <a:lstStyle/>
          <a:p>
            <a:pPr algn="just"/>
            <a:r>
              <a:rPr lang="en-US" sz="2400" dirty="0">
                <a:latin typeface="Times New Roman" pitchFamily="18" charset="0"/>
                <a:cs typeface="Times New Roman" pitchFamily="18" charset="0"/>
              </a:rPr>
              <a:t>Cycad roots have a mutually beneficial relationship with blue green algae. The large taproot sends out secondary roots that resemble coral. These coralloid roots form nodules in which blue green algae grow. Cycad roots grow up out of the soil, and the blue green algae fixes nitrogen from the air. The cycad uses the nitrogen, and the blue green algae have a safe habitat</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10279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48083"/>
          </a:xfrm>
          <a:prstGeom prst="rect">
            <a:avLst/>
          </a:prstGeom>
          <a:blipFill>
            <a:blip r:embed="rId2"/>
            <a:tile tx="0" ty="0" sx="100000" sy="100000" flip="none" algn="tl"/>
          </a:blipFill>
        </p:spPr>
        <p:txBody>
          <a:bodyPr wrap="square">
            <a:spAutoFit/>
          </a:bodyPr>
          <a:lstStyle/>
          <a:p>
            <a:pPr algn="just"/>
            <a:r>
              <a:rPr lang="en-US" sz="2400" b="1" dirty="0">
                <a:latin typeface="Times New Roman" pitchFamily="18" charset="0"/>
                <a:cs typeface="Times New Roman" pitchFamily="18" charset="0"/>
              </a:rPr>
              <a:t>Endozoic algae</a:t>
            </a:r>
          </a:p>
          <a:p>
            <a:pPr algn="just"/>
            <a:r>
              <a:rPr lang="en-US" sz="2400" dirty="0">
                <a:latin typeface="Times New Roman" pitchFamily="18" charset="0"/>
                <a:cs typeface="Times New Roman" pitchFamily="18" charset="0"/>
              </a:rPr>
              <a:t>Endozoic algae inhabit the protoplasm of other organisms, e.g., </a:t>
            </a:r>
            <a:r>
              <a:rPr lang="en-US" sz="2400" dirty="0" err="1">
                <a:latin typeface="Times New Roman" pitchFamily="18" charset="0"/>
                <a:cs typeface="Times New Roman" pitchFamily="18" charset="0"/>
              </a:rPr>
              <a:t>Euglenomorpha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Zoochlorellae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Zooxanthellae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Carteria</a:t>
            </a:r>
            <a:r>
              <a:rPr lang="en-US" sz="2400" dirty="0">
                <a:latin typeface="Times New Roman" pitchFamily="18" charset="0"/>
                <a:cs typeface="Times New Roman" pitchFamily="18" charset="0"/>
              </a:rPr>
              <a:t> etc. Chlorella like algae are found living within Paramecium, Hydra and certain </a:t>
            </a:r>
            <a:r>
              <a:rPr lang="en-US" sz="2400" dirty="0" err="1">
                <a:latin typeface="Times New Roman" pitchFamily="18" charset="0"/>
                <a:cs typeface="Times New Roman" pitchFamily="18" charset="0"/>
              </a:rPr>
              <a:t>molluscs</a:t>
            </a:r>
            <a:r>
              <a:rPr lang="en-US" sz="2400" dirty="0">
                <a:latin typeface="Times New Roman" pitchFamily="18" charset="0"/>
                <a:cs typeface="Times New Roman" pitchFamily="18" charset="0"/>
              </a:rPr>
              <a:t> and sponges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Zooxanthellae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live in intimate association with coral community</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ctr"/>
            <a:r>
              <a:rPr lang="en-US" sz="2000" i="1" dirty="0" smtClean="0">
                <a:latin typeface="Times New Roman" pitchFamily="18" charset="0"/>
                <a:cs typeface="Times New Roman" pitchFamily="18" charset="0"/>
              </a:rPr>
              <a:t>Paramecium </a:t>
            </a:r>
            <a:r>
              <a:rPr lang="en-US" sz="2000" i="1" dirty="0" err="1">
                <a:latin typeface="Times New Roman" pitchFamily="18" charset="0"/>
                <a:cs typeface="Times New Roman" pitchFamily="18" charset="0"/>
              </a:rPr>
              <a:t>bursaria</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relationship with algae</a:t>
            </a:r>
          </a:p>
          <a:p>
            <a:pPr algn="just"/>
            <a:r>
              <a:rPr lang="en-US" sz="2400" b="1" dirty="0">
                <a:latin typeface="Times New Roman" pitchFamily="18" charset="0"/>
                <a:cs typeface="Times New Roman" pitchFamily="18" charset="0"/>
              </a:rPr>
              <a:t>Parasitic </a:t>
            </a:r>
            <a:r>
              <a:rPr lang="en-US" sz="2400" b="1" dirty="0" smtClean="0">
                <a:latin typeface="Times New Roman" pitchFamily="18" charset="0"/>
                <a:cs typeface="Times New Roman" pitchFamily="18" charset="0"/>
              </a:rPr>
              <a:t>algae</a:t>
            </a:r>
            <a:endParaRPr lang="en-US" sz="2400" b="1"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Some algae, for their food, are dependent on other plants and are termed as parasitic forms. The common intercellular parasite </a:t>
            </a:r>
            <a:r>
              <a:rPr lang="en-US" sz="2400" dirty="0" err="1">
                <a:latin typeface="Times New Roman" pitchFamily="18" charset="0"/>
                <a:cs typeface="Times New Roman" pitchFamily="18" charset="0"/>
              </a:rPr>
              <a:t>Cephaleuros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Chlorophyceae</a:t>
            </a:r>
            <a:r>
              <a:rPr lang="en-US" sz="2400" dirty="0">
                <a:latin typeface="Times New Roman" pitchFamily="18" charset="0"/>
                <a:cs typeface="Times New Roman" pitchFamily="18" charset="0"/>
              </a:rPr>
              <a:t>) grows on the leaves of angiosperms like Magnolia, Rhododendron. </a:t>
            </a:r>
            <a:r>
              <a:rPr lang="en-US" sz="2400" dirty="0" smtClean="0">
                <a:latin typeface="Times New Roman" pitchFamily="18" charset="0"/>
                <a:cs typeface="Times New Roman" pitchFamily="18" charset="0"/>
              </a:rPr>
              <a:t>Some </a:t>
            </a:r>
            <a:r>
              <a:rPr lang="en-US" sz="2400" dirty="0">
                <a:latin typeface="Times New Roman" pitchFamily="18" charset="0"/>
                <a:cs typeface="Times New Roman" pitchFamily="18" charset="0"/>
              </a:rPr>
              <a:t>blue green algae </a:t>
            </a:r>
            <a:r>
              <a:rPr lang="en-US" sz="2400" dirty="0" err="1" smtClean="0">
                <a:latin typeface="Times New Roman" pitchFamily="18" charset="0"/>
                <a:cs typeface="Times New Roman" pitchFamily="18" charset="0"/>
              </a:rPr>
              <a:t>Oscillatoria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n-US" sz="2400" dirty="0" err="1">
                <a:latin typeface="Times New Roman" pitchFamily="18" charset="0"/>
                <a:cs typeface="Times New Roman" pitchFamily="18" charset="0"/>
              </a:rPr>
              <a:t>Simonosiella</a:t>
            </a:r>
            <a:r>
              <a:rPr lang="en-US" sz="2400" dirty="0">
                <a:latin typeface="Times New Roman" pitchFamily="18" charset="0"/>
                <a:cs typeface="Times New Roman" pitchFamily="18" charset="0"/>
              </a:rPr>
              <a:t> are found as parasite on man and in the intestines of animals</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05000"/>
            <a:ext cx="1863213" cy="186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155568"/>
            <a:ext cx="19050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71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372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14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8" y="1600200"/>
            <a:ext cx="9141542" cy="3970318"/>
          </a:xfrm>
          <a:prstGeom prst="rect">
            <a:avLst/>
          </a:prstGeom>
          <a:solidFill>
            <a:schemeClr val="accent5">
              <a:lumMod val="20000"/>
              <a:lumOff val="80000"/>
            </a:schemeClr>
          </a:solidFill>
        </p:spPr>
        <p:txBody>
          <a:bodyPr wrap="square">
            <a:spAutoFit/>
          </a:bodyPr>
          <a:lstStyle/>
          <a:p>
            <a:pPr algn="just"/>
            <a:r>
              <a:rPr lang="en-US" sz="2800" b="1" dirty="0">
                <a:latin typeface="Times New Roman" pitchFamily="18" charset="0"/>
                <a:cs typeface="Times New Roman" pitchFamily="18" charset="0"/>
              </a:rPr>
              <a:t>Factors affecting Algal Ecology</a:t>
            </a:r>
          </a:p>
          <a:p>
            <a:pPr algn="just"/>
            <a:r>
              <a:rPr lang="en-US" sz="2800" dirty="0">
                <a:latin typeface="Times New Roman" pitchFamily="18" charset="0"/>
                <a:cs typeface="Times New Roman" pitchFamily="18" charset="0"/>
              </a:rPr>
              <a:t>During photosynthesis, using only light and nutrients, algae produce lipids, proteins, and carbohydrates. The relative amounts of these metabolic products are tightly linked to environmental and nutrient conditions including: the amount and intensity of sunlight; CO2 levels; pH; temperature; available nutrients; and, the presence (or absence) of other organisms. Carbon, hydrogen, and oxygen are required non-mineral nutrients for algal </a:t>
            </a:r>
            <a:r>
              <a:rPr lang="en-US" sz="2800" dirty="0" smtClean="0">
                <a:latin typeface="Times New Roman" pitchFamily="18" charset="0"/>
                <a:cs typeface="Times New Roman" pitchFamily="18" charset="0"/>
              </a:rPr>
              <a:t>growth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9161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264"/>
            <a:ext cx="9144000" cy="6986528"/>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path path="circle">
              <a:fillToRect l="100000" b="100000"/>
            </a:path>
            <a:tileRect t="-100000" r="-100000"/>
          </a:gradFill>
        </p:spPr>
        <p:txBody>
          <a:bodyPr wrap="square">
            <a:spAutoFit/>
          </a:bodyPr>
          <a:lstStyle/>
          <a:p>
            <a:pPr algn="just"/>
            <a:r>
              <a:rPr lang="en-US" sz="2800" b="1" dirty="0">
                <a:latin typeface="Times New Roman" pitchFamily="18" charset="0"/>
                <a:cs typeface="Times New Roman" pitchFamily="18" charset="0"/>
              </a:rPr>
              <a:t>Macronutrient</a:t>
            </a:r>
            <a:r>
              <a:rPr lang="en-US" sz="2800" dirty="0">
                <a:latin typeface="Times New Roman" pitchFamily="18" charset="0"/>
                <a:cs typeface="Times New Roman" pitchFamily="18" charset="0"/>
              </a:rPr>
              <a:t>s include nitrogen, phosphorus, sulfur, potassium and magnesium. </a:t>
            </a:r>
            <a:r>
              <a:rPr lang="en-US" sz="2800" b="1" dirty="0">
                <a:latin typeface="Times New Roman" pitchFamily="18" charset="0"/>
                <a:cs typeface="Times New Roman" pitchFamily="18" charset="0"/>
              </a:rPr>
              <a:t>Micronutrients</a:t>
            </a:r>
            <a:r>
              <a:rPr lang="en-US" sz="2800" dirty="0">
                <a:latin typeface="Times New Roman" pitchFamily="18" charset="0"/>
                <a:cs typeface="Times New Roman" pitchFamily="18" charset="0"/>
              </a:rPr>
              <a:t> such as iron and manganese are also required in small amounts (30–2.5 ppm) while other </a:t>
            </a:r>
            <a:r>
              <a:rPr lang="en-US" sz="2800" b="1" dirty="0">
                <a:latin typeface="Times New Roman" pitchFamily="18" charset="0"/>
                <a:cs typeface="Times New Roman" pitchFamily="18" charset="0"/>
              </a:rPr>
              <a:t>elements</a:t>
            </a:r>
            <a:r>
              <a:rPr lang="en-US" sz="2800" dirty="0">
                <a:latin typeface="Times New Roman" pitchFamily="18" charset="0"/>
                <a:cs typeface="Times New Roman" pitchFamily="18" charset="0"/>
              </a:rPr>
              <a:t> such as cobalt, zinc, boron, copper and molybdenum are essential trace elements (4.5–2.5 ppm</a:t>
            </a:r>
            <a:r>
              <a:rPr lang="en-US" sz="2800" dirty="0" smtClean="0">
                <a:latin typeface="Times New Roman" pitchFamily="18" charset="0"/>
                <a:cs typeface="Times New Roman" pitchFamily="18" charset="0"/>
              </a:rPr>
              <a:t>). </a:t>
            </a: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Collectively</a:t>
            </a:r>
            <a:r>
              <a:rPr lang="en-US" sz="2800" dirty="0">
                <a:latin typeface="Times New Roman" pitchFamily="18" charset="0"/>
                <a:cs typeface="Times New Roman" pitchFamily="18" charset="0"/>
              </a:rPr>
              <a:t>, environmental conditions (especially light and temperature) and the availability of non-mineral nutrients, macronutrients, and micronutrients, greatly influence the biochemical composition of microalgae . Other factors such as pH and the present toxic metals are also important factors impacting algal growth and metabolism.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0556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79" y="0"/>
            <a:ext cx="9144000" cy="1938992"/>
          </a:xfrm>
          <a:prstGeom prst="rect">
            <a:avLst/>
          </a:prstGeom>
          <a:solidFill>
            <a:schemeClr val="accent1">
              <a:lumMod val="20000"/>
              <a:lumOff val="80000"/>
            </a:schemeClr>
          </a:solidFill>
        </p:spPr>
        <p:txBody>
          <a:bodyPr wrap="square">
            <a:spAutoFit/>
          </a:bodyPr>
          <a:lstStyle/>
          <a:p>
            <a:pPr algn="just"/>
            <a:r>
              <a:rPr lang="en-US" sz="3200" b="1" dirty="0" smtClean="0">
                <a:latin typeface="Times New Roman" pitchFamily="18" charset="0"/>
                <a:cs typeface="Times New Roman" pitchFamily="18" charset="0"/>
              </a:rPr>
              <a:t>Ecology</a:t>
            </a:r>
            <a:r>
              <a:rPr lang="en-US" sz="3200" dirty="0" smtClean="0">
                <a:latin typeface="Times New Roman" pitchFamily="18" charset="0"/>
                <a:cs typeface="Times New Roman" pitchFamily="18" charset="0"/>
              </a:rPr>
              <a:t> is the scientific study of interactions of organisms with one another and with the physical and chemical environment. </a:t>
            </a:r>
          </a:p>
          <a:p>
            <a:pPr algn="just"/>
            <a:endParaRPr lang="en-US" sz="2400" dirty="0">
              <a:latin typeface="Times New Roman" pitchFamily="18" charset="0"/>
              <a:cs typeface="Times New Roman" pitchFamily="18" charset="0"/>
            </a:endParaRPr>
          </a:p>
        </p:txBody>
      </p:sp>
      <p:sp>
        <p:nvSpPr>
          <p:cNvPr id="3" name="Rectangle 2"/>
          <p:cNvSpPr/>
          <p:nvPr/>
        </p:nvSpPr>
        <p:spPr>
          <a:xfrm>
            <a:off x="-44248" y="4481075"/>
            <a:ext cx="9155062" cy="2523768"/>
          </a:xfrm>
          <a:prstGeom prst="rect">
            <a:avLst/>
          </a:prstGeom>
          <a:solidFill>
            <a:schemeClr val="accent1">
              <a:lumMod val="60000"/>
              <a:lumOff val="40000"/>
            </a:schemeClr>
          </a:solidFill>
        </p:spPr>
        <p:txBody>
          <a:bodyPr wrap="square">
            <a:spAutoFit/>
          </a:bodyPr>
          <a:lstStyle/>
          <a:p>
            <a:endParaRPr lang="en-US" dirty="0"/>
          </a:p>
          <a:p>
            <a:r>
              <a:rPr lang="en-US" sz="2800" b="1" dirty="0"/>
              <a:t>An ecosystem </a:t>
            </a:r>
            <a:r>
              <a:rPr lang="en-US" sz="2800" dirty="0"/>
              <a:t>includes all of the living things (plants, animals and organisms) in a given area, interacting with each other, and also with their non-living environments (weather, earth, sun, soil, climate, atmosphere</a:t>
            </a:r>
            <a:r>
              <a:rPr lang="en-US" sz="2800" dirty="0" smtClean="0"/>
              <a:t>)</a:t>
            </a:r>
          </a:p>
          <a:p>
            <a:endParaRPr lang="en-US" sz="2800" dirty="0"/>
          </a:p>
        </p:txBody>
      </p:sp>
      <p:sp>
        <p:nvSpPr>
          <p:cNvPr id="4" name="Rectangle 3"/>
          <p:cNvSpPr/>
          <p:nvPr/>
        </p:nvSpPr>
        <p:spPr>
          <a:xfrm>
            <a:off x="-15979" y="1938992"/>
            <a:ext cx="9112045" cy="2554545"/>
          </a:xfrm>
          <a:prstGeom prst="rect">
            <a:avLst/>
          </a:prstGeom>
          <a:solidFill>
            <a:schemeClr val="accent1">
              <a:lumMod val="40000"/>
              <a:lumOff val="60000"/>
            </a:schemeClr>
          </a:solidFill>
        </p:spPr>
        <p:txBody>
          <a:bodyPr wrap="square">
            <a:spAutoFit/>
          </a:bodyPr>
          <a:lstStyle/>
          <a:p>
            <a:pPr algn="just"/>
            <a:r>
              <a:rPr lang="en-US" sz="3200" b="1" dirty="0">
                <a:latin typeface="Times New Roman" pitchFamily="18" charset="0"/>
                <a:cs typeface="Times New Roman" pitchFamily="18" charset="0"/>
              </a:rPr>
              <a:t>Environment</a:t>
            </a:r>
            <a:r>
              <a:rPr lang="en-US" sz="3200" dirty="0">
                <a:latin typeface="Times New Roman" pitchFamily="18" charset="0"/>
                <a:cs typeface="Times New Roman" pitchFamily="18" charset="0"/>
              </a:rPr>
              <a:t> is the total of all surroundings of a living organism, including natural forces and other living things, which provide conditions for developments and growth as well as of danger and damage.</a:t>
            </a:r>
          </a:p>
        </p:txBody>
      </p:sp>
    </p:spTree>
    <p:extLst>
      <p:ext uri="{BB962C8B-B14F-4D97-AF65-F5344CB8AC3E}">
        <p14:creationId xmlns:p14="http://schemas.microsoft.com/office/powerpoint/2010/main" val="1489573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20"/>
            <a:ext cx="9144000" cy="6740307"/>
          </a:xfrm>
          <a:prstGeom prst="rect">
            <a:avLst/>
          </a:prstGeom>
          <a:solidFill>
            <a:srgbClr val="FFFFCC"/>
          </a:solidFill>
        </p:spPr>
        <p:txBody>
          <a:bodyPr wrap="square">
            <a:spAutoFit/>
          </a:bodyPr>
          <a:lstStyle/>
          <a:p>
            <a:pPr algn="just"/>
            <a:endParaRPr lang="en-US" sz="2400" b="1" dirty="0" smtClean="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a:p>
            <a:pPr marL="457200" indent="-457200" algn="just">
              <a:buAutoNum type="arabicPeriod"/>
            </a:pPr>
            <a:r>
              <a:rPr lang="en-US" sz="2400" b="1" dirty="0" smtClean="0">
                <a:latin typeface="Times New Roman" pitchFamily="18" charset="0"/>
                <a:cs typeface="Times New Roman" pitchFamily="18" charset="0"/>
              </a:rPr>
              <a:t>Temperature</a:t>
            </a:r>
          </a:p>
          <a:p>
            <a:pPr marL="457200" indent="-457200" algn="just">
              <a:buAutoNum type="arabicPeriod"/>
            </a:pPr>
            <a:endParaRPr lang="en-US" sz="2400" b="1"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Temperature </a:t>
            </a:r>
            <a:r>
              <a:rPr lang="en-US" sz="2400" dirty="0">
                <a:latin typeface="Times New Roman" pitchFamily="18" charset="0"/>
                <a:cs typeface="Times New Roman" pitchFamily="18" charset="0"/>
              </a:rPr>
              <a:t>is perhaps one of the most important environmental factors that influences algal growth rate, cell size, biochemical composition and nutrient requirements. More of  algae grow under a broad range of temperatures (from 15 to 40 °C), depending upon strain, region, and season.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Below </a:t>
            </a:r>
            <a:r>
              <a:rPr lang="en-US" sz="2400" dirty="0">
                <a:latin typeface="Times New Roman" pitchFamily="18" charset="0"/>
                <a:cs typeface="Times New Roman" pitchFamily="18" charset="0"/>
              </a:rPr>
              <a:t>optimal growth temperatures, growth rate (μ) increases with increasing temperature but </a:t>
            </a:r>
            <a:r>
              <a:rPr lang="en-US" sz="2400" dirty="0" err="1">
                <a:latin typeface="Times New Roman" pitchFamily="18" charset="0"/>
                <a:cs typeface="Times New Roman" pitchFamily="18" charset="0"/>
              </a:rPr>
              <a:t>But</a:t>
            </a:r>
            <a:r>
              <a:rPr lang="en-US" sz="2400" dirty="0">
                <a:latin typeface="Times New Roman" pitchFamily="18" charset="0"/>
                <a:cs typeface="Times New Roman" pitchFamily="18" charset="0"/>
              </a:rPr>
              <a:t> growth decreases when the temperature declines depended on  species  . algae Growth result  in minimal cell size and the efficiency of carbon and nitrogen utilization decreases at non-optimal temperatures . It has been suggested that changes in cytoplasmic viscosity under sub-optimal temperature conditions is responsible for less efficient carbon and nitrogen utilization .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9623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54" y="45288"/>
            <a:ext cx="8959645" cy="6986528"/>
          </a:xfrm>
          <a:prstGeom prst="rect">
            <a:avLst/>
          </a:prstGeom>
          <a:solidFill>
            <a:srgbClr val="FFCCCC"/>
          </a:solidFill>
        </p:spPr>
        <p:txBody>
          <a:bodyPr wrap="square">
            <a:spAutoFit/>
          </a:bodyPr>
          <a:lstStyle/>
          <a:p>
            <a:pPr algn="just"/>
            <a:r>
              <a:rPr lang="en-US" sz="2400" dirty="0"/>
              <a:t> </a:t>
            </a:r>
            <a:r>
              <a:rPr lang="en-US" sz="2800" dirty="0">
                <a:latin typeface="Times New Roman" pitchFamily="18" charset="0"/>
                <a:cs typeface="Times New Roman" pitchFamily="18" charset="0"/>
              </a:rPr>
              <a:t>Temperature may also play a key role in </a:t>
            </a:r>
            <a:r>
              <a:rPr lang="en-US" sz="2800" dirty="0" err="1">
                <a:latin typeface="Times New Roman" pitchFamily="18" charset="0"/>
                <a:cs typeface="Times New Roman" pitchFamily="18" charset="0"/>
              </a:rPr>
              <a:t>photoinhibition</a:t>
            </a:r>
            <a:r>
              <a:rPr lang="en-US" sz="2800" dirty="0">
                <a:latin typeface="Times New Roman" pitchFamily="18" charset="0"/>
                <a:cs typeface="Times New Roman" pitchFamily="18" charset="0"/>
              </a:rPr>
              <a:t>, which is known to impact algal growth rate. Several mechanisms of temperature-dependent </a:t>
            </a:r>
            <a:r>
              <a:rPr lang="en-US" sz="2800" dirty="0" err="1">
                <a:latin typeface="Times New Roman" pitchFamily="18" charset="0"/>
                <a:cs typeface="Times New Roman" pitchFamily="18" charset="0"/>
              </a:rPr>
              <a:t>photoinhibition</a:t>
            </a:r>
            <a:r>
              <a:rPr lang="en-US" sz="2800" dirty="0">
                <a:latin typeface="Times New Roman" pitchFamily="18" charset="0"/>
                <a:cs typeface="Times New Roman" pitchFamily="18" charset="0"/>
              </a:rPr>
              <a:t> have been postulated. These include mechanisms under which</a:t>
            </a:r>
            <a:r>
              <a:rPr lang="en-US" sz="2800" dirty="0" smtClean="0">
                <a:latin typeface="Times New Roman" pitchFamily="18" charset="0"/>
                <a:cs typeface="Times New Roman" pitchFamily="18" charset="0"/>
              </a:rPr>
              <a:t>:</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 low temperature results </a:t>
            </a:r>
            <a:r>
              <a:rPr lang="en-US" sz="2800" dirty="0" smtClean="0">
                <a:latin typeface="Times New Roman" pitchFamily="18" charset="0"/>
                <a:cs typeface="Times New Roman" pitchFamily="18" charset="0"/>
              </a:rPr>
              <a:t>slower </a:t>
            </a:r>
            <a:r>
              <a:rPr lang="en-US" sz="2800" dirty="0">
                <a:latin typeface="Times New Roman" pitchFamily="18" charset="0"/>
                <a:cs typeface="Times New Roman" pitchFamily="18" charset="0"/>
              </a:rPr>
              <a:t>rate of CO2 </a:t>
            </a:r>
            <a:r>
              <a:rPr lang="en-US" sz="2800" dirty="0" smtClean="0">
                <a:latin typeface="Times New Roman" pitchFamily="18" charset="0"/>
                <a:cs typeface="Times New Roman" pitchFamily="18" charset="0"/>
              </a:rPr>
              <a:t>fixation</a:t>
            </a:r>
            <a:endParaRPr lang="en-US" sz="2800" dirty="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(ii) low temperature inhibits the active </a:t>
            </a:r>
            <a:r>
              <a:rPr lang="en-US" sz="2800" dirty="0" smtClean="0">
                <a:latin typeface="Times New Roman" pitchFamily="18" charset="0"/>
                <a:cs typeface="Times New Roman" pitchFamily="18" charset="0"/>
              </a:rPr>
              <a:t>oxygen, </a:t>
            </a:r>
            <a:r>
              <a:rPr lang="en-US" sz="2800" dirty="0">
                <a:latin typeface="Times New Roman" pitchFamily="18" charset="0"/>
                <a:cs typeface="Times New Roman" pitchFamily="18" charset="0"/>
              </a:rPr>
              <a:t>which results in reducing </a:t>
            </a:r>
            <a:r>
              <a:rPr lang="en-US" sz="2800" dirty="0" err="1">
                <a:latin typeface="Times New Roman" pitchFamily="18" charset="0"/>
                <a:cs typeface="Times New Roman" pitchFamily="18" charset="0"/>
              </a:rPr>
              <a:t>photoinhibition</a:t>
            </a:r>
            <a:r>
              <a:rPr lang="en-US" sz="2800" dirty="0">
                <a:latin typeface="Times New Roman" pitchFamily="18" charset="0"/>
                <a:cs typeface="Times New Roman" pitchFamily="18" charset="0"/>
              </a:rPr>
              <a:t> by protecting </a:t>
            </a:r>
            <a:r>
              <a:rPr lang="en-US" sz="2800" dirty="0" smtClean="0">
                <a:latin typeface="Times New Roman" pitchFamily="18" charset="0"/>
                <a:cs typeface="Times New Roman" pitchFamily="18" charset="0"/>
              </a:rPr>
              <a:t>PSII</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iii) low temperature inhibits the synthesis of the D1 protein degraded during </a:t>
            </a:r>
            <a:r>
              <a:rPr lang="en-US" sz="2800" dirty="0" err="1">
                <a:latin typeface="Times New Roman" pitchFamily="18" charset="0"/>
                <a:cs typeface="Times New Roman" pitchFamily="18" charset="0"/>
              </a:rPr>
              <a:t>photoinhibition</a:t>
            </a:r>
            <a:r>
              <a:rPr lang="en-US" sz="2800" dirty="0">
                <a:latin typeface="Times New Roman" pitchFamily="18" charset="0"/>
                <a:cs typeface="Times New Roman" pitchFamily="18" charset="0"/>
              </a:rPr>
              <a:t>, consequently impeding the PSII repair cycle</a:t>
            </a:r>
            <a:r>
              <a:rPr lang="en-US" sz="2800" dirty="0" smtClean="0">
                <a:latin typeface="Times New Roman" pitchFamily="18" charset="0"/>
                <a:cs typeface="Times New Roman" pitchFamily="18" charset="0"/>
              </a:rPr>
              <a:t>.</a:t>
            </a: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64651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18"/>
            <a:ext cx="9144000" cy="6863417"/>
          </a:xfrm>
          <a:prstGeom prst="rect">
            <a:avLst/>
          </a:prstGeom>
          <a:solidFill>
            <a:schemeClr val="bg1">
              <a:lumMod val="95000"/>
            </a:schemeClr>
          </a:solidFill>
        </p:spPr>
        <p:txBody>
          <a:bodyPr wrap="square">
            <a:spAutoFit/>
          </a:bodyPr>
          <a:lstStyle/>
          <a:p>
            <a:pPr algn="just"/>
            <a:r>
              <a:rPr lang="en-US" sz="2800" dirty="0">
                <a:latin typeface="Times New Roman" pitchFamily="18" charset="0"/>
                <a:cs typeface="Times New Roman" pitchFamily="18" charset="0"/>
              </a:rPr>
              <a:t>One of the most commonly observed changes with temperature shift is the alteration in the level of unsaturation of fatty acids in the lipid membrane</a:t>
            </a:r>
          </a:p>
          <a:p>
            <a:pPr algn="just"/>
            <a:endParaRPr lang="en-US" sz="2800" i="1" dirty="0" smtClean="0">
              <a:latin typeface="Times New Roman" pitchFamily="18" charset="0"/>
              <a:cs typeface="Times New Roman" pitchFamily="18" charset="0"/>
            </a:endParaRPr>
          </a:p>
          <a:p>
            <a:pPr algn="just"/>
            <a:r>
              <a:rPr lang="en-US" sz="2800" i="1" dirty="0" err="1" smtClean="0">
                <a:latin typeface="Times New Roman" pitchFamily="18" charset="0"/>
                <a:cs typeface="Times New Roman" pitchFamily="18" charset="0"/>
              </a:rPr>
              <a:t>Dunaliella</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salina</a:t>
            </a:r>
            <a:r>
              <a:rPr lang="en-US" sz="2800" i="1"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that increase </a:t>
            </a:r>
            <a:r>
              <a:rPr lang="en-US" sz="2800" dirty="0">
                <a:latin typeface="Times New Roman" pitchFamily="18" charset="0"/>
                <a:cs typeface="Times New Roman" pitchFamily="18" charset="0"/>
              </a:rPr>
              <a:t>in </a:t>
            </a:r>
            <a:r>
              <a:rPr lang="en-US" sz="2800" b="1" dirty="0">
                <a:latin typeface="Times New Roman" pitchFamily="18" charset="0"/>
                <a:cs typeface="Times New Roman" pitchFamily="18" charset="0"/>
              </a:rPr>
              <a:t>fatty acid unsaturation </a:t>
            </a:r>
            <a:r>
              <a:rPr lang="en-US" sz="2800" dirty="0">
                <a:latin typeface="Times New Roman" pitchFamily="18" charset="0"/>
                <a:cs typeface="Times New Roman" pitchFamily="18" charset="0"/>
              </a:rPr>
              <a:t>in response to decrease in temperature from 30 to 12 °C . Lower temperatures decrease the fluidity in the cell membrane. Cells then compensate by increasing levels of unsaturated fatty acids to increase fluidity</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Along </a:t>
            </a:r>
            <a:r>
              <a:rPr lang="en-US" sz="2800" dirty="0">
                <a:latin typeface="Times New Roman" pitchFamily="18" charset="0"/>
                <a:cs typeface="Times New Roman" pitchFamily="18" charset="0"/>
              </a:rPr>
              <a:t>with greater fluidity, increased levels of unsaturated fatty acids tend to enhance the stability of the cellular membranes (particularly the thylakoid membrane). This, in turn, protects the photosynthetic machinery from </a:t>
            </a:r>
            <a:r>
              <a:rPr lang="en-US" sz="2800" dirty="0" err="1">
                <a:latin typeface="Times New Roman" pitchFamily="18" charset="0"/>
                <a:cs typeface="Times New Roman" pitchFamily="18" charset="0"/>
              </a:rPr>
              <a:t>photoinhibition</a:t>
            </a:r>
            <a:r>
              <a:rPr lang="en-US" sz="2800" dirty="0">
                <a:latin typeface="Times New Roman" pitchFamily="18" charset="0"/>
                <a:cs typeface="Times New Roman" pitchFamily="18" charset="0"/>
              </a:rPr>
              <a:t> at low temperatures . </a:t>
            </a:r>
            <a:endParaRPr lang="en-US" sz="28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8863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40" y="12290"/>
            <a:ext cx="9171039" cy="7109639"/>
          </a:xfrm>
          <a:prstGeom prst="rect">
            <a:avLst/>
          </a:prstGeom>
          <a:solidFill>
            <a:srgbClr val="FFFFCC"/>
          </a:solidFill>
        </p:spPr>
        <p:txBody>
          <a:bodyPr wrap="square">
            <a:spAutoFit/>
          </a:bodyPr>
          <a:lstStyle/>
          <a:p>
            <a:pPr algn="just"/>
            <a:r>
              <a:rPr lang="en-US" sz="2400" dirty="0">
                <a:latin typeface="Times New Roman" pitchFamily="18" charset="0"/>
                <a:cs typeface="Times New Roman" pitchFamily="18" charset="0"/>
              </a:rPr>
              <a:t>Also showed that </a:t>
            </a:r>
            <a:r>
              <a:rPr lang="en-US" sz="2400" dirty="0" err="1">
                <a:latin typeface="Times New Roman" pitchFamily="18" charset="0"/>
                <a:cs typeface="Times New Roman" pitchFamily="18" charset="0"/>
              </a:rPr>
              <a:t>Botryococcus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braunii</a:t>
            </a:r>
            <a:r>
              <a:rPr lang="en-US" sz="2400" dirty="0">
                <a:latin typeface="Times New Roman" pitchFamily="18" charset="0"/>
                <a:cs typeface="Times New Roman" pitchFamily="18" charset="0"/>
              </a:rPr>
              <a:t>, a green alga that secretes extracellular lipids, differences in lipid composition were observed at three different growth temperatures (18 °C, 25 °C, and 32 °C). Intracellular lipid synthesis was found to be inhibited at supra-optimal temperature (32 °C); consequently, lipid content decreased to 5% dry weight at 32 °C in comparison with 22% at 25 °C. The decrease in lipid content led to an accumulation of polysaccharides.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Increasing </a:t>
            </a:r>
            <a:r>
              <a:rPr lang="en-US" sz="2400" dirty="0">
                <a:latin typeface="Times New Roman" pitchFamily="18" charset="0"/>
                <a:cs typeface="Times New Roman" pitchFamily="18" charset="0"/>
              </a:rPr>
              <a:t>temperature </a:t>
            </a:r>
            <a:r>
              <a:rPr lang="en-US" sz="2400" dirty="0" smtClean="0">
                <a:latin typeface="Times New Roman" pitchFamily="18" charset="0"/>
                <a:cs typeface="Times New Roman" pitchFamily="18" charset="0"/>
              </a:rPr>
              <a:t>led to reduces </a:t>
            </a:r>
            <a:r>
              <a:rPr lang="en-US" sz="2400" dirty="0">
                <a:latin typeface="Times New Roman" pitchFamily="18" charset="0"/>
                <a:cs typeface="Times New Roman" pitchFamily="18" charset="0"/>
              </a:rPr>
              <a:t>protein synthesis and consequently results in decreased growth rates . Also showed the growth of alga, </a:t>
            </a:r>
            <a:r>
              <a:rPr lang="en-US" sz="2400" dirty="0" err="1">
                <a:latin typeface="Times New Roman" pitchFamily="18" charset="0"/>
                <a:cs typeface="Times New Roman" pitchFamily="18" charset="0"/>
              </a:rPr>
              <a:t>Phaeodactylum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tricornutum</a:t>
            </a:r>
            <a:r>
              <a:rPr lang="en-US" sz="2400" dirty="0">
                <a:latin typeface="Times New Roman" pitchFamily="18" charset="0"/>
                <a:cs typeface="Times New Roman" pitchFamily="18" charset="0"/>
              </a:rPr>
              <a:t>, a marine diatom, and reported a considerable increase in protein synthesis rates at night with lower the </a:t>
            </a:r>
            <a:r>
              <a:rPr lang="en-US" sz="2400" dirty="0" smtClean="0">
                <a:latin typeface="Times New Roman" pitchFamily="18" charset="0"/>
                <a:cs typeface="Times New Roman" pitchFamily="18" charset="0"/>
              </a:rPr>
              <a:t>temperatures.</a:t>
            </a:r>
          </a:p>
          <a:p>
            <a:pPr algn="just"/>
            <a:r>
              <a:rPr lang="en-US" sz="2400" dirty="0" smtClean="0">
                <a:latin typeface="Times New Roman" pitchFamily="18" charset="0"/>
                <a:cs typeface="Times New Roman" pitchFamily="18" charset="0"/>
              </a:rPr>
              <a:t>An </a:t>
            </a:r>
            <a:r>
              <a:rPr lang="en-US" sz="2400" dirty="0">
                <a:latin typeface="Times New Roman" pitchFamily="18" charset="0"/>
                <a:cs typeface="Times New Roman" pitchFamily="18" charset="0"/>
              </a:rPr>
              <a:t>increase in temperature from 20 to 30 °C in cultures of </a:t>
            </a:r>
            <a:r>
              <a:rPr lang="en-US" sz="2400" b="1" dirty="0" err="1">
                <a:latin typeface="Times New Roman" pitchFamily="18" charset="0"/>
                <a:cs typeface="Times New Roman" pitchFamily="18" charset="0"/>
              </a:rPr>
              <a:t>Ulva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pertusa</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resulted in higher intercellular free amino acid concentrations from approximately 840 to 1810 mg/100 g dry weight .An increase in free amino acid concentration is an indicator of lower protein content</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97827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6" y="0"/>
            <a:ext cx="9144000" cy="3416320"/>
          </a:xfrm>
          <a:prstGeom prst="rect">
            <a:avLst/>
          </a:prstGeom>
          <a:solidFill>
            <a:srgbClr val="FFFFCC"/>
          </a:solidFill>
        </p:spPr>
        <p:txBody>
          <a:bodyPr wrap="square">
            <a:spAutoFit/>
          </a:bodyPr>
          <a:lstStyle/>
          <a:p>
            <a:pPr algn="just"/>
            <a:r>
              <a:rPr lang="en-US" sz="2400" dirty="0">
                <a:latin typeface="Times New Roman" pitchFamily="18" charset="0"/>
                <a:cs typeface="Times New Roman" pitchFamily="18" charset="0"/>
              </a:rPr>
              <a:t>Temperature is also  impact </a:t>
            </a:r>
            <a:r>
              <a:rPr lang="en-US" sz="2400" b="1" dirty="0">
                <a:latin typeface="Times New Roman" pitchFamily="18" charset="0"/>
                <a:cs typeface="Times New Roman" pitchFamily="18" charset="0"/>
              </a:rPr>
              <a:t>starch content </a:t>
            </a:r>
            <a:r>
              <a:rPr lang="en-US" sz="2400" dirty="0">
                <a:latin typeface="Times New Roman" pitchFamily="18" charset="0"/>
                <a:cs typeface="Times New Roman" pitchFamily="18" charset="0"/>
              </a:rPr>
              <a:t>in the algal cell. Starches are synthesized by phosphorylated metabolites in the dark reactions of the photosynthesis cycle using energy-rich phosphate bonds (i.e., ATP) formed in the light reactions . Increased temperature leads to degradation of the starch produced . Enzymes that have been suggested to play a critical role in the temperature dependent degradation of starch are α-amylase and α-</a:t>
            </a:r>
            <a:r>
              <a:rPr lang="en-US" sz="2400" dirty="0" err="1">
                <a:latin typeface="Times New Roman" pitchFamily="18" charset="0"/>
                <a:cs typeface="Times New Roman" pitchFamily="18" charset="0"/>
              </a:rPr>
              <a:t>glucan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phosphorylase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3" name="Rectangle 2"/>
          <p:cNvSpPr/>
          <p:nvPr/>
        </p:nvSpPr>
        <p:spPr>
          <a:xfrm>
            <a:off x="-4916" y="2819400"/>
            <a:ext cx="9121878" cy="4154984"/>
          </a:xfrm>
          <a:prstGeom prst="rect">
            <a:avLst/>
          </a:prstGeom>
          <a:solidFill>
            <a:srgbClr val="FFFF99"/>
          </a:solidFill>
        </p:spPr>
        <p:txBody>
          <a:bodyPr wrap="square">
            <a:spAutoFit/>
          </a:bodyPr>
          <a:lstStyle/>
          <a:p>
            <a:pPr algn="just"/>
            <a:r>
              <a:rPr lang="en-US" sz="2400" dirty="0">
                <a:latin typeface="Times New Roman" pitchFamily="18" charset="0"/>
                <a:cs typeface="Times New Roman" pitchFamily="18" charset="0"/>
              </a:rPr>
              <a:t>Temperature has a significant effect on the formation of </a:t>
            </a:r>
            <a:r>
              <a:rPr lang="en-US" sz="2400" b="1" dirty="0">
                <a:latin typeface="Times New Roman" pitchFamily="18" charset="0"/>
                <a:cs typeface="Times New Roman" pitchFamily="18" charset="0"/>
              </a:rPr>
              <a:t>carotenoids. </a:t>
            </a:r>
            <a:r>
              <a:rPr lang="en-US" sz="2400" dirty="0">
                <a:latin typeface="Times New Roman" pitchFamily="18" charset="0"/>
                <a:cs typeface="Times New Roman" pitchFamily="18" charset="0"/>
              </a:rPr>
              <a:t>Carotenoids absorb light energy for use in photosynthesis. They also protect chlorophyll from </a:t>
            </a:r>
            <a:r>
              <a:rPr lang="en-US" sz="2400" dirty="0" err="1">
                <a:latin typeface="Times New Roman" pitchFamily="18" charset="0"/>
                <a:cs typeface="Times New Roman" pitchFamily="18" charset="0"/>
              </a:rPr>
              <a:t>photodamage</a:t>
            </a:r>
            <a:r>
              <a:rPr lang="en-US" sz="2400" dirty="0">
                <a:latin typeface="Times New Roman" pitchFamily="18" charset="0"/>
                <a:cs typeface="Times New Roman" pitchFamily="18" charset="0"/>
              </a:rPr>
              <a:t> . Furthermore, they play a vital role in the photosynthetic reaction center by either participating in the energy-transfer process or protecting the reaction center from auto-oxidation. Carotenoid accumulation in algal species increases with temperature because of the increased oxidative and </a:t>
            </a:r>
            <a:r>
              <a:rPr lang="en-US" sz="2400" dirty="0" err="1">
                <a:latin typeface="Times New Roman" pitchFamily="18" charset="0"/>
                <a:cs typeface="Times New Roman" pitchFamily="18" charset="0"/>
              </a:rPr>
              <a:t>photodamaging</a:t>
            </a:r>
            <a:r>
              <a:rPr lang="en-US" sz="2400" dirty="0">
                <a:latin typeface="Times New Roman" pitchFamily="18" charset="0"/>
                <a:cs typeface="Times New Roman" pitchFamily="18" charset="0"/>
              </a:rPr>
              <a:t> effects noted at elevated temperatures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2968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40307"/>
          </a:xfrm>
          <a:prstGeom prst="rect">
            <a:avLst/>
          </a:prstGeom>
          <a:solidFill>
            <a:schemeClr val="bg1">
              <a:lumMod val="95000"/>
            </a:schemeClr>
          </a:solidFill>
        </p:spPr>
        <p:txBody>
          <a:bodyPr wrap="square">
            <a:spAutoFit/>
          </a:bodyPr>
          <a:lstStyle/>
          <a:p>
            <a:pPr algn="just"/>
            <a:r>
              <a:rPr lang="en-US" sz="2800" dirty="0" smtClean="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Also </a:t>
            </a:r>
            <a:r>
              <a:rPr lang="en-US" sz="2800" dirty="0" smtClean="0">
                <a:latin typeface="Times New Roman" pitchFamily="18" charset="0"/>
                <a:cs typeface="Times New Roman" pitchFamily="18" charset="0"/>
              </a:rPr>
              <a:t>showed the a </a:t>
            </a:r>
            <a:r>
              <a:rPr lang="en-US" sz="2800" dirty="0">
                <a:latin typeface="Times New Roman" pitchFamily="18" charset="0"/>
                <a:cs typeface="Times New Roman" pitchFamily="18" charset="0"/>
              </a:rPr>
              <a:t>three-fold increase in </a:t>
            </a:r>
            <a:r>
              <a:rPr lang="en-US" sz="2800" b="1" dirty="0" err="1">
                <a:latin typeface="Times New Roman" pitchFamily="18" charset="0"/>
                <a:cs typeface="Times New Roman" pitchFamily="18" charset="0"/>
              </a:rPr>
              <a:t>astaxanthin</a:t>
            </a:r>
            <a:r>
              <a:rPr lang="en-US" sz="2800" dirty="0">
                <a:latin typeface="Times New Roman" pitchFamily="18" charset="0"/>
                <a:cs typeface="Times New Roman" pitchFamily="18" charset="0"/>
              </a:rPr>
              <a:t> formation in the green alga </a:t>
            </a:r>
            <a:r>
              <a:rPr lang="en-US" sz="2800" dirty="0" err="1">
                <a:latin typeface="Times New Roman" pitchFamily="18" charset="0"/>
                <a:cs typeface="Times New Roman" pitchFamily="18" charset="0"/>
              </a:rPr>
              <a:t>Haematococcus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pluvialis</a:t>
            </a:r>
            <a:r>
              <a:rPr lang="en-US" sz="2800" dirty="0">
                <a:latin typeface="Times New Roman" pitchFamily="18" charset="0"/>
                <a:cs typeface="Times New Roman" pitchFamily="18" charset="0"/>
              </a:rPr>
              <a:t> with an increase in cultivation temperature from 20 to 30 °C</a:t>
            </a:r>
            <a:r>
              <a:rPr lang="en-US" sz="2800" dirty="0" smtClean="0">
                <a:latin typeface="Times New Roman" pitchFamily="18" charset="0"/>
                <a:cs typeface="Times New Roman" pitchFamily="18" charset="0"/>
              </a:rPr>
              <a:t>.</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also showed the  green </a:t>
            </a:r>
            <a:r>
              <a:rPr lang="en-US" sz="2800" dirty="0">
                <a:latin typeface="Times New Roman" pitchFamily="18" charset="0"/>
                <a:cs typeface="Times New Roman" pitchFamily="18" charset="0"/>
              </a:rPr>
              <a:t>alga, </a:t>
            </a:r>
            <a:r>
              <a:rPr lang="en-US" sz="2800" dirty="0" err="1">
                <a:latin typeface="Times New Roman" pitchFamily="18" charset="0"/>
                <a:cs typeface="Times New Roman" pitchFamily="18" charset="0"/>
              </a:rPr>
              <a:t>Chlorococcum</a:t>
            </a:r>
            <a:r>
              <a:rPr lang="en-US" sz="2800" dirty="0">
                <a:latin typeface="Times New Roman" pitchFamily="18" charset="0"/>
                <a:cs typeface="Times New Roman" pitchFamily="18" charset="0"/>
              </a:rPr>
              <a:t> sp., in which a two fold increase in total carotenoid content was observed by raising the temperature from 20 to 35 °C under conditions of nitrogen deprivation . Increase in carotenoid formation with increasing temperature is generally attributed to cellular response to enhanced active free oxygen radical formation or increased biosynthetic enzyme activity </a:t>
            </a:r>
            <a:r>
              <a:rPr lang="en-US" sz="28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506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59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122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360"/>
            <a:ext cx="9119419" cy="6832640"/>
          </a:xfrm>
          <a:prstGeom prst="rect">
            <a:avLst/>
          </a:prstGeom>
          <a:solidFill>
            <a:schemeClr val="accent5">
              <a:lumMod val="20000"/>
              <a:lumOff val="80000"/>
            </a:schemeClr>
          </a:solidFill>
        </p:spPr>
        <p:txBody>
          <a:bodyPr wrap="square">
            <a:spAutoFit/>
          </a:bodyPr>
          <a:lstStyle/>
          <a:p>
            <a:pPr algn="just"/>
            <a:r>
              <a:rPr lang="en-US" sz="2800" b="1" dirty="0" smtClean="0">
                <a:latin typeface="Times New Roman" pitchFamily="18" charset="0"/>
                <a:cs typeface="Times New Roman" pitchFamily="18" charset="0"/>
              </a:rPr>
              <a:t>Algae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singular alga, members of a group of predominantly aquatic photosynthetic organisms of the kingdom Protista. Algae have many types of life cycles, and they range in size from microscopic </a:t>
            </a:r>
            <a:r>
              <a:rPr lang="en-US" sz="2800" dirty="0" smtClean="0">
                <a:latin typeface="Times New Roman" pitchFamily="18" charset="0"/>
                <a:cs typeface="Times New Roman" pitchFamily="18" charset="0"/>
              </a:rPr>
              <a:t>to </a:t>
            </a:r>
            <a:r>
              <a:rPr lang="en-US" sz="2800" dirty="0">
                <a:latin typeface="Times New Roman" pitchFamily="18" charset="0"/>
                <a:cs typeface="Times New Roman" pitchFamily="18" charset="0"/>
              </a:rPr>
              <a:t>giant kelps that reach 60 </a:t>
            </a:r>
            <a:r>
              <a:rPr lang="en-US" sz="2800" dirty="0" err="1">
                <a:latin typeface="Times New Roman" pitchFamily="18" charset="0"/>
                <a:cs typeface="Times New Roman" pitchFamily="18" charset="0"/>
              </a:rPr>
              <a:t>metres</a:t>
            </a:r>
            <a:r>
              <a:rPr lang="en-US" sz="2800" dirty="0">
                <a:latin typeface="Times New Roman" pitchFamily="18" charset="0"/>
                <a:cs typeface="Times New Roman" pitchFamily="18" charset="0"/>
              </a:rPr>
              <a:t> (200 feet) in length. Their photosynthetic pigments are more varied than those of plants, and their cells have features not found among plants and animals. In addition to their ecological roles as oxygen producers and as the food base for almost all aquatic life, algae are economically important as a source of crude oil and as sources of food and a number of pharmaceutical and industrial products for humans. The taxonomy of algae is contentious and subject to rapid change as new molecular information is discovered.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dirty="0"/>
          </a:p>
        </p:txBody>
      </p:sp>
    </p:spTree>
    <p:extLst>
      <p:ext uri="{BB962C8B-B14F-4D97-AF65-F5344CB8AC3E}">
        <p14:creationId xmlns:p14="http://schemas.microsoft.com/office/powerpoint/2010/main" val="44851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09639"/>
          </a:xfrm>
          <a:prstGeom prst="rect">
            <a:avLst/>
          </a:prstGeom>
          <a:solidFill>
            <a:schemeClr val="accent2">
              <a:lumMod val="20000"/>
              <a:lumOff val="80000"/>
            </a:schemeClr>
          </a:solidFill>
        </p:spPr>
        <p:txBody>
          <a:bodyPr wrap="square">
            <a:spAutoFit/>
          </a:bodyPr>
          <a:lstStyle/>
          <a:p>
            <a:pPr algn="just"/>
            <a:r>
              <a:rPr lang="en-US" sz="2400" b="1" dirty="0">
                <a:latin typeface="Times New Roman" pitchFamily="18" charset="0"/>
                <a:cs typeface="Times New Roman" pitchFamily="18" charset="0"/>
              </a:rPr>
              <a:t>Habitat and Habit (Ecology) of Algae</a:t>
            </a:r>
          </a:p>
          <a:p>
            <a:pPr algn="just"/>
            <a:r>
              <a:rPr lang="en-US" sz="2400" dirty="0" smtClean="0">
                <a:latin typeface="Times New Roman" pitchFamily="18" charset="0"/>
                <a:cs typeface="Times New Roman" pitchFamily="18" charset="0"/>
              </a:rPr>
              <a:t>Based </a:t>
            </a:r>
            <a:r>
              <a:rPr lang="en-US" sz="2400" dirty="0">
                <a:latin typeface="Times New Roman" pitchFamily="18" charset="0"/>
                <a:cs typeface="Times New Roman" pitchFamily="18" charset="0"/>
              </a:rPr>
              <a:t>on their habitat three types of algae can be </a:t>
            </a:r>
            <a:r>
              <a:rPr lang="en-US" sz="2400" dirty="0" err="1">
                <a:latin typeface="Times New Roman" pitchFamily="18" charset="0"/>
                <a:cs typeface="Times New Roman" pitchFamily="18" charset="0"/>
              </a:rPr>
              <a:t>recognised</a:t>
            </a:r>
            <a:r>
              <a:rPr lang="en-US" sz="2400" dirty="0">
                <a:latin typeface="Times New Roman" pitchFamily="18" charset="0"/>
                <a:cs typeface="Times New Roman" pitchFamily="18" charset="0"/>
              </a:rPr>
              <a:t>, viz., </a:t>
            </a:r>
          </a:p>
          <a:p>
            <a:pPr algn="just"/>
            <a:r>
              <a:rPr lang="en-US" sz="2400" dirty="0">
                <a:latin typeface="Times New Roman" pitchFamily="18" charset="0"/>
                <a:cs typeface="Times New Roman" pitchFamily="18" charset="0"/>
              </a:rPr>
              <a:t>1. Aerial and terrestrial algae</a:t>
            </a:r>
          </a:p>
          <a:p>
            <a:pPr algn="just"/>
            <a:r>
              <a:rPr lang="en-US" sz="2400" dirty="0">
                <a:latin typeface="Times New Roman" pitchFamily="18" charset="0"/>
                <a:cs typeface="Times New Roman" pitchFamily="18" charset="0"/>
              </a:rPr>
              <a:t> 2.Aquatic algae—(a) freshwater algae; (b) marine algae</a:t>
            </a:r>
          </a:p>
          <a:p>
            <a:pPr algn="just"/>
            <a:r>
              <a:rPr lang="en-US" sz="2400" dirty="0">
                <a:latin typeface="Times New Roman" pitchFamily="18" charset="0"/>
                <a:cs typeface="Times New Roman" pitchFamily="18" charset="0"/>
              </a:rPr>
              <a:t> 3. Algae of unusual habitat.</a:t>
            </a:r>
          </a:p>
          <a:p>
            <a:pPr algn="just"/>
            <a:r>
              <a:rPr lang="en-US" sz="2400" b="1" dirty="0">
                <a:latin typeface="Times New Roman" pitchFamily="18" charset="0"/>
                <a:cs typeface="Times New Roman" pitchFamily="18" charset="0"/>
              </a:rPr>
              <a:t>1. Aerial and terrestrial algae</a:t>
            </a:r>
          </a:p>
          <a:p>
            <a:pPr algn="just"/>
            <a:r>
              <a:rPr lang="en-US" sz="2400" dirty="0">
                <a:latin typeface="Times New Roman" pitchFamily="18" charset="0"/>
                <a:cs typeface="Times New Roman" pitchFamily="18" charset="0"/>
              </a:rPr>
              <a:t>These forms are often found epiphytic on trees like </a:t>
            </a:r>
            <a:r>
              <a:rPr lang="en-US" sz="2400" dirty="0" err="1">
                <a:latin typeface="Times New Roman" pitchFamily="18" charset="0"/>
                <a:cs typeface="Times New Roman" pitchFamily="18" charset="0"/>
              </a:rPr>
              <a:t>Trentepohlia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Protococcus</a:t>
            </a:r>
            <a:r>
              <a:rPr lang="en-US" sz="2400" dirty="0">
                <a:latin typeface="Times New Roman" pitchFamily="18" charset="0"/>
                <a:cs typeface="Times New Roman" pitchFamily="18" charset="0"/>
              </a:rPr>
              <a:t>. Some forms are found subterranean in soil which can withstand </a:t>
            </a:r>
            <a:r>
              <a:rPr lang="en-US" sz="2400" dirty="0" err="1">
                <a:latin typeface="Times New Roman" pitchFamily="18" charset="0"/>
                <a:cs typeface="Times New Roman" pitchFamily="18" charset="0"/>
              </a:rPr>
              <a:t>unfavourable</a:t>
            </a:r>
            <a:r>
              <a:rPr lang="en-US" sz="2400" dirty="0">
                <a:latin typeface="Times New Roman" pitchFamily="18" charset="0"/>
                <a:cs typeface="Times New Roman" pitchFamily="18" charset="0"/>
              </a:rPr>
              <a:t> conditions.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2.Aquatic </a:t>
            </a:r>
            <a:r>
              <a:rPr lang="en-US" sz="2400" b="1" dirty="0">
                <a:latin typeface="Times New Roman" pitchFamily="18" charset="0"/>
                <a:cs typeface="Times New Roman" pitchFamily="18" charset="0"/>
              </a:rPr>
              <a:t>algae </a:t>
            </a:r>
          </a:p>
          <a:p>
            <a:pPr algn="just"/>
            <a:r>
              <a:rPr lang="en-US" sz="2400" dirty="0">
                <a:latin typeface="Times New Roman" pitchFamily="18" charset="0"/>
                <a:cs typeface="Times New Roman" pitchFamily="18" charset="0"/>
              </a:rPr>
              <a:t>Majority of the algae about 90 per cent are aquatic. They may be fresh water algae or marine algae. In the </a:t>
            </a:r>
            <a:r>
              <a:rPr lang="en-US" sz="2400" b="1" dirty="0">
                <a:latin typeface="Times New Roman" pitchFamily="18" charset="0"/>
                <a:cs typeface="Times New Roman" pitchFamily="18" charset="0"/>
              </a:rPr>
              <a:t>freshwater</a:t>
            </a:r>
            <a:r>
              <a:rPr lang="en-US" sz="2400" dirty="0">
                <a:latin typeface="Times New Roman" pitchFamily="18" charset="0"/>
                <a:cs typeface="Times New Roman" pitchFamily="18" charset="0"/>
              </a:rPr>
              <a:t> algae some are </a:t>
            </a:r>
            <a:r>
              <a:rPr lang="en-US" sz="2400" b="1" dirty="0">
                <a:solidFill>
                  <a:schemeClr val="tx2">
                    <a:lumMod val="60000"/>
                    <a:lumOff val="40000"/>
                  </a:schemeClr>
                </a:solidFill>
                <a:latin typeface="Times New Roman" pitchFamily="18" charset="0"/>
                <a:cs typeface="Times New Roman" pitchFamily="18" charset="0"/>
              </a:rPr>
              <a:t>still water </a:t>
            </a:r>
            <a:r>
              <a:rPr lang="en-US" sz="2400" dirty="0">
                <a:latin typeface="Times New Roman" pitchFamily="18" charset="0"/>
                <a:cs typeface="Times New Roman" pitchFamily="18" charset="0"/>
              </a:rPr>
              <a:t>forms like </a:t>
            </a:r>
            <a:r>
              <a:rPr lang="en-US" sz="2400" dirty="0" err="1">
                <a:latin typeface="Times New Roman" pitchFamily="18" charset="0"/>
                <a:cs typeface="Times New Roman" pitchFamily="18" charset="0"/>
              </a:rPr>
              <a:t>Oedogonium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Zygnema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Rivularia</a:t>
            </a:r>
            <a:r>
              <a:rPr lang="en-US" sz="2400" dirty="0">
                <a:latin typeface="Times New Roman" pitchFamily="18" charset="0"/>
                <a:cs typeface="Times New Roman" pitchFamily="18" charset="0"/>
              </a:rPr>
              <a:t> etc. The </a:t>
            </a:r>
            <a:r>
              <a:rPr lang="en-US" sz="2400" b="1" dirty="0">
                <a:solidFill>
                  <a:schemeClr val="tx2">
                    <a:lumMod val="60000"/>
                    <a:lumOff val="40000"/>
                  </a:schemeClr>
                </a:solidFill>
                <a:latin typeface="Times New Roman" pitchFamily="18" charset="0"/>
                <a:cs typeface="Times New Roman" pitchFamily="18" charset="0"/>
              </a:rPr>
              <a:t>running water</a:t>
            </a:r>
            <a:r>
              <a:rPr lang="en-US" sz="2400" dirty="0">
                <a:latin typeface="Times New Roman" pitchFamily="18" charset="0"/>
                <a:cs typeface="Times New Roman" pitchFamily="18" charset="0"/>
              </a:rPr>
              <a:t> forms among the freshwater algae include forms like </a:t>
            </a:r>
            <a:r>
              <a:rPr lang="en-US" sz="2400" dirty="0" err="1">
                <a:latin typeface="Times New Roman" pitchFamily="18" charset="0"/>
                <a:cs typeface="Times New Roman" pitchFamily="18" charset="0"/>
              </a:rPr>
              <a:t>Cladophora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Vaucheria</a:t>
            </a:r>
            <a:r>
              <a:rPr lang="en-US" sz="2400" dirty="0">
                <a:latin typeface="Times New Roman" pitchFamily="18" charset="0"/>
                <a:cs typeface="Times New Roman" pitchFamily="18" charset="0"/>
              </a:rPr>
              <a:t>. The </a:t>
            </a:r>
            <a:r>
              <a:rPr lang="en-US" sz="2400" b="1" dirty="0">
                <a:latin typeface="Times New Roman" pitchFamily="18" charset="0"/>
                <a:cs typeface="Times New Roman" pitchFamily="18" charset="0"/>
              </a:rPr>
              <a:t>marine algae </a:t>
            </a:r>
            <a:r>
              <a:rPr lang="en-US" sz="2400" dirty="0">
                <a:latin typeface="Times New Roman" pitchFamily="18" charset="0"/>
                <a:cs typeface="Times New Roman" pitchFamily="18" charset="0"/>
              </a:rPr>
              <a:t>are those which live in sea water like </a:t>
            </a:r>
            <a:r>
              <a:rPr lang="en-US" sz="2400" dirty="0" err="1">
                <a:latin typeface="Times New Roman" pitchFamily="18" charset="0"/>
                <a:cs typeface="Times New Roman" pitchFamily="18" charset="0"/>
              </a:rPr>
              <a:t>Sargassum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Dictyota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Ceramium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Gracilaria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Fucus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Laminaria</a:t>
            </a:r>
            <a:r>
              <a:rPr lang="en-US" sz="2400" dirty="0">
                <a:latin typeface="Times New Roman" pitchFamily="18" charset="0"/>
                <a:cs typeface="Times New Roman" pitchFamily="18" charset="0"/>
              </a:rPr>
              <a:t> etc.</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26230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413"/>
            <a:ext cx="9144000" cy="6986528"/>
          </a:xfrm>
          <a:prstGeom prst="rect">
            <a:avLst/>
          </a:prstGeom>
          <a:solidFill>
            <a:schemeClr val="accent6">
              <a:lumMod val="20000"/>
              <a:lumOff val="80000"/>
            </a:schemeClr>
          </a:solidFill>
        </p:spPr>
        <p:txBody>
          <a:bodyPr wrap="square">
            <a:spAutoFit/>
          </a:bodyPr>
          <a:lstStyle/>
          <a:p>
            <a:pPr algn="just"/>
            <a:r>
              <a:rPr lang="en-US" sz="2800" b="1" dirty="0">
                <a:latin typeface="Times New Roman" pitchFamily="18" charset="0"/>
                <a:cs typeface="Times New Roman" pitchFamily="18" charset="0"/>
              </a:rPr>
              <a:t>3. Algae of unusual habitat.</a:t>
            </a:r>
          </a:p>
          <a:p>
            <a:pPr algn="just"/>
            <a:r>
              <a:rPr lang="en-US" sz="2800" dirty="0">
                <a:latin typeface="Times New Roman" pitchFamily="18" charset="0"/>
                <a:cs typeface="Times New Roman" pitchFamily="18" charset="0"/>
              </a:rPr>
              <a:t>They are found in different habitats like:</a:t>
            </a:r>
          </a:p>
          <a:p>
            <a:pPr algn="just"/>
            <a:r>
              <a:rPr lang="en-US" sz="2800" dirty="0">
                <a:latin typeface="Times New Roman" pitchFamily="18" charset="0"/>
                <a:cs typeface="Times New Roman" pitchFamily="18" charset="0"/>
              </a:rPr>
              <a:t>(a) Cryophytes or snow algae, like </a:t>
            </a:r>
            <a:r>
              <a:rPr lang="en-US" sz="2800" dirty="0" err="1">
                <a:latin typeface="Times New Roman" pitchFamily="18" charset="0"/>
                <a:cs typeface="Times New Roman" pitchFamily="18" charset="0"/>
              </a:rPr>
              <a:t>Haematococcus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nivalis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Rapidonema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Chlamydomonas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yellowstonensis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Ancyclonema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nordenskioldii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Protoderma</a:t>
            </a:r>
            <a:r>
              <a:rPr lang="en-US" sz="2800" dirty="0">
                <a:latin typeface="Times New Roman" pitchFamily="18" charset="0"/>
                <a:cs typeface="Times New Roman" pitchFamily="18" charset="0"/>
              </a:rPr>
              <a:t>, etc. Some of these forms impart their own </a:t>
            </a:r>
            <a:r>
              <a:rPr lang="en-US" sz="2800" dirty="0" err="1">
                <a:latin typeface="Times New Roman" pitchFamily="18" charset="0"/>
                <a:cs typeface="Times New Roman" pitchFamily="18" charset="0"/>
              </a:rPr>
              <a:t>colour</a:t>
            </a:r>
            <a:r>
              <a:rPr lang="en-US" sz="2800" dirty="0">
                <a:latin typeface="Times New Roman" pitchFamily="18" charset="0"/>
                <a:cs typeface="Times New Roman" pitchFamily="18" charset="0"/>
              </a:rPr>
              <a:t> to the snow-fed mountains wherever they occur like red, pink, purple, yellow etc.</a:t>
            </a:r>
          </a:p>
          <a:p>
            <a:pPr algn="just"/>
            <a:r>
              <a:rPr lang="en-US" sz="2800" dirty="0">
                <a:latin typeface="Times New Roman" pitchFamily="18" charset="0"/>
                <a:cs typeface="Times New Roman" pitchFamily="18" charset="0"/>
              </a:rPr>
              <a:t>(b) Thermal algae, which are found at very high temperatures as high as 85°C especially in hot springs.</a:t>
            </a:r>
          </a:p>
          <a:p>
            <a:pPr algn="just"/>
            <a:r>
              <a:rPr lang="en-US" sz="2800" dirty="0">
                <a:latin typeface="Times New Roman" pitchFamily="18" charset="0"/>
                <a:cs typeface="Times New Roman" pitchFamily="18" charset="0"/>
              </a:rPr>
              <a:t>(c) Halophytic algae are found in water containing high concentrations like </a:t>
            </a:r>
            <a:r>
              <a:rPr lang="en-US" sz="2800" dirty="0" err="1">
                <a:latin typeface="Times New Roman" pitchFamily="18" charset="0"/>
                <a:cs typeface="Times New Roman" pitchFamily="18" charset="0"/>
              </a:rPr>
              <a:t>Dunaliella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Stephnoptera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Chlamydomonas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ehrenbergii</a:t>
            </a:r>
            <a:r>
              <a:rPr lang="en-US" sz="2800" dirty="0">
                <a:latin typeface="Times New Roman" pitchFamily="18" charset="0"/>
                <a:cs typeface="Times New Roman" pitchFamily="18" charset="0"/>
              </a:rPr>
              <a:t> etc.</a:t>
            </a:r>
          </a:p>
          <a:p>
            <a:pPr algn="just"/>
            <a:r>
              <a:rPr lang="en-US" sz="2800" dirty="0">
                <a:latin typeface="Times New Roman" pitchFamily="18" charset="0"/>
                <a:cs typeface="Times New Roman" pitchFamily="18" charset="0"/>
              </a:rPr>
              <a:t>(d) Lithophytes are found attached to stones and rocky areas, like </a:t>
            </a:r>
            <a:r>
              <a:rPr lang="en-US" sz="2800" dirty="0" err="1">
                <a:latin typeface="Times New Roman" pitchFamily="18" charset="0"/>
                <a:cs typeface="Times New Roman" pitchFamily="18" charset="0"/>
              </a:rPr>
              <a:t>Rivularia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Gloeocapsa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Prasiola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Vaucheria</a:t>
            </a:r>
            <a:r>
              <a:rPr lang="en-US" sz="2800" dirty="0">
                <a:latin typeface="Times New Roman" pitchFamily="18" charset="0"/>
                <a:cs typeface="Times New Roman" pitchFamily="18" charset="0"/>
              </a:rPr>
              <a:t>, Diatoms etc</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04472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6" y="0"/>
            <a:ext cx="9148916" cy="2308324"/>
          </a:xfrm>
          <a:prstGeom prst="rect">
            <a:avLst/>
          </a:prstGeom>
          <a:solidFill>
            <a:schemeClr val="accent3">
              <a:lumMod val="20000"/>
              <a:lumOff val="80000"/>
            </a:schemeClr>
          </a:solidFill>
        </p:spPr>
        <p:txBody>
          <a:bodyPr wrap="square">
            <a:spAutoFit/>
          </a:bodyPr>
          <a:lstStyle/>
          <a:p>
            <a:pPr algn="just"/>
            <a:r>
              <a:rPr lang="en-US" sz="2400" dirty="0" smtClean="0">
                <a:latin typeface="Times New Roman" pitchFamily="18" charset="0"/>
                <a:cs typeface="Times New Roman" pitchFamily="18" charset="0"/>
              </a:rPr>
              <a:t>(e) Epiphytes are algae found attached to other algae or higher plants like </a:t>
            </a:r>
            <a:r>
              <a:rPr lang="en-US" sz="2400" dirty="0" err="1" smtClean="0">
                <a:latin typeface="Times New Roman" pitchFamily="18" charset="0"/>
                <a:cs typeface="Times New Roman" pitchFamily="18" charset="0"/>
              </a:rPr>
              <a:t>Bulbochaete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Oedogonium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Coleochaete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Cephaleuros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Rivularia</a:t>
            </a:r>
            <a:r>
              <a:rPr lang="en-US" sz="2400" dirty="0" smtClean="0">
                <a:latin typeface="Times New Roman" pitchFamily="18" charset="0"/>
                <a:cs typeface="Times New Roman" pitchFamily="18" charset="0"/>
              </a:rPr>
              <a:t> etc.</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f ) </a:t>
            </a:r>
            <a:r>
              <a:rPr lang="en-US" sz="2400" dirty="0" err="1" smtClean="0">
                <a:latin typeface="Times New Roman" pitchFamily="18" charset="0"/>
                <a:cs typeface="Times New Roman" pitchFamily="18" charset="0"/>
              </a:rPr>
              <a:t>Aerophytes</a:t>
            </a:r>
            <a:r>
              <a:rPr lang="en-US" sz="2400" dirty="0" smtClean="0">
                <a:latin typeface="Times New Roman" pitchFamily="18" charset="0"/>
                <a:cs typeface="Times New Roman" pitchFamily="18" charset="0"/>
              </a:rPr>
              <a:t> are algae growing on leaves, bark or land animals termed respectively as </a:t>
            </a:r>
            <a:r>
              <a:rPr lang="en-US" sz="2400" dirty="0" err="1" smtClean="0">
                <a:latin typeface="Times New Roman" pitchFamily="18" charset="0"/>
                <a:cs typeface="Times New Roman" pitchFamily="18" charset="0"/>
              </a:rPr>
              <a:t>epiphyllophytes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epiphoeophytes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epizoophytes</a:t>
            </a:r>
            <a:r>
              <a:rPr lang="en-US" sz="2400" dirty="0" smtClean="0">
                <a:latin typeface="Times New Roman" pitchFamily="18" charset="0"/>
                <a:cs typeface="Times New Roman" pitchFamily="18" charset="0"/>
              </a:rPr>
              <a:t>, like </a:t>
            </a:r>
            <a:r>
              <a:rPr lang="en-US" sz="2400" dirty="0" err="1" smtClean="0">
                <a:latin typeface="Times New Roman" pitchFamily="18" charset="0"/>
                <a:cs typeface="Times New Roman" pitchFamily="18" charset="0"/>
              </a:rPr>
              <a:t>Phormidium</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Scytonema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Rectangle 6"/>
          <p:cNvSpPr/>
          <p:nvPr/>
        </p:nvSpPr>
        <p:spPr>
          <a:xfrm>
            <a:off x="19664" y="2303408"/>
            <a:ext cx="9124335" cy="4524315"/>
          </a:xfrm>
          <a:prstGeom prst="rect">
            <a:avLst/>
          </a:prstGeom>
          <a:solidFill>
            <a:schemeClr val="bg2"/>
          </a:solidFill>
        </p:spPr>
        <p:txBody>
          <a:bodyPr wrap="square">
            <a:spAutoFit/>
          </a:bodyPr>
          <a:lstStyle/>
          <a:p>
            <a:pPr algn="just"/>
            <a:r>
              <a:rPr lang="en-US" sz="2400" b="1" dirty="0">
                <a:latin typeface="Times New Roman" pitchFamily="18" charset="0"/>
                <a:cs typeface="Times New Roman" pitchFamily="18" charset="0"/>
              </a:rPr>
              <a:t>Algae Ecology </a:t>
            </a:r>
          </a:p>
          <a:p>
            <a:pPr algn="just"/>
            <a:r>
              <a:rPr lang="en-US" sz="2400" b="1" dirty="0">
                <a:latin typeface="Times New Roman" pitchFamily="18" charset="0"/>
                <a:cs typeface="Times New Roman" pitchFamily="18" charset="0"/>
              </a:rPr>
              <a:t>Planktonic algae</a:t>
            </a:r>
          </a:p>
          <a:p>
            <a:pPr algn="just"/>
            <a:r>
              <a:rPr lang="en-US" sz="2400" dirty="0">
                <a:latin typeface="Times New Roman" pitchFamily="18" charset="0"/>
                <a:cs typeface="Times New Roman" pitchFamily="18" charset="0"/>
              </a:rPr>
              <a:t>The term ‘planktonic algae’ refers to the forms found floating or freely swimming in water. Among the freshwater planktonic algae, forms such as Chlorella, </a:t>
            </a:r>
            <a:r>
              <a:rPr lang="en-US" sz="2400" dirty="0" err="1">
                <a:latin typeface="Times New Roman" pitchFamily="18" charset="0"/>
                <a:cs typeface="Times New Roman" pitchFamily="18" charset="0"/>
              </a:rPr>
              <a:t>Scenedesmus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Hydrodictyon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Chlamydomonas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Volvox</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Eudorina</a:t>
            </a:r>
            <a:r>
              <a:rPr lang="en-US" sz="2400" dirty="0">
                <a:latin typeface="Times New Roman" pitchFamily="18" charset="0"/>
                <a:cs typeface="Times New Roman" pitchFamily="18" charset="0"/>
              </a:rPr>
              <a:t> of </a:t>
            </a:r>
            <a:r>
              <a:rPr lang="en-US" sz="2400" dirty="0" err="1">
                <a:latin typeface="Times New Roman" pitchFamily="18" charset="0"/>
                <a:cs typeface="Times New Roman" pitchFamily="18" charset="0"/>
              </a:rPr>
              <a:t>Chlorophyceae</a:t>
            </a:r>
            <a:r>
              <a:rPr lang="en-US" sz="2400" dirty="0">
                <a:latin typeface="Times New Roman" pitchFamily="18" charset="0"/>
                <a:cs typeface="Times New Roman" pitchFamily="18" charset="0"/>
              </a:rPr>
              <a:t>, Euglena and </a:t>
            </a:r>
            <a:r>
              <a:rPr lang="en-US" sz="2400" dirty="0" err="1">
                <a:latin typeface="Times New Roman" pitchFamily="18" charset="0"/>
                <a:cs typeface="Times New Roman" pitchFamily="18" charset="0"/>
              </a:rPr>
              <a:t>Phacus</a:t>
            </a:r>
            <a:r>
              <a:rPr lang="en-US" sz="2400" dirty="0">
                <a:latin typeface="Times New Roman" pitchFamily="18" charset="0"/>
                <a:cs typeface="Times New Roman" pitchFamily="18" charset="0"/>
              </a:rPr>
              <a:t> of </a:t>
            </a:r>
            <a:r>
              <a:rPr lang="en-US" sz="2400" dirty="0" err="1">
                <a:latin typeface="Times New Roman" pitchFamily="18" charset="0"/>
                <a:cs typeface="Times New Roman" pitchFamily="18" charset="0"/>
              </a:rPr>
              <a:t>Eugleninae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Microcystis</a:t>
            </a:r>
            <a:r>
              <a:rPr lang="en-US" sz="2400" dirty="0">
                <a:latin typeface="Times New Roman" pitchFamily="18" charset="0"/>
                <a:cs typeface="Times New Roman" pitchFamily="18" charset="0"/>
              </a:rPr>
              <a:t>, Anabaena, </a:t>
            </a:r>
            <a:r>
              <a:rPr lang="en-US" sz="2400" dirty="0" err="1">
                <a:latin typeface="Times New Roman" pitchFamily="18" charset="0"/>
                <a:cs typeface="Times New Roman" pitchFamily="18" charset="0"/>
              </a:rPr>
              <a:t>Aphanotheca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Spirulina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Arthrospira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Anabaenopsis</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Oscillatoria</a:t>
            </a:r>
            <a:r>
              <a:rPr lang="en-US" sz="2400" dirty="0">
                <a:latin typeface="Times New Roman" pitchFamily="18" charset="0"/>
                <a:cs typeface="Times New Roman" pitchFamily="18" charset="0"/>
              </a:rPr>
              <a:t> of </a:t>
            </a:r>
            <a:r>
              <a:rPr lang="en-US" sz="2400" dirty="0" err="1">
                <a:latin typeface="Times New Roman" pitchFamily="18" charset="0"/>
                <a:cs typeface="Times New Roman" pitchFamily="18" charset="0"/>
              </a:rPr>
              <a:t>Myxophyceae</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Melosira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Cyclotella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Pinnularia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Navicula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Fragilaria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Asterionella</a:t>
            </a:r>
            <a:r>
              <a:rPr lang="en-US" sz="2400" dirty="0">
                <a:latin typeface="Times New Roman" pitchFamily="18" charset="0"/>
                <a:cs typeface="Times New Roman" pitchFamily="18" charset="0"/>
              </a:rPr>
              <a:t> of </a:t>
            </a:r>
            <a:r>
              <a:rPr lang="en-US" sz="2400" dirty="0" err="1">
                <a:latin typeface="Times New Roman" pitchFamily="18" charset="0"/>
                <a:cs typeface="Times New Roman" pitchFamily="18" charset="0"/>
              </a:rPr>
              <a:t>Bacillariophyceae</a:t>
            </a:r>
            <a:r>
              <a:rPr lang="en-US" sz="2400" dirty="0">
                <a:latin typeface="Times New Roman" pitchFamily="18" charset="0"/>
                <a:cs typeface="Times New Roman" pitchFamily="18" charset="0"/>
              </a:rPr>
              <a:t> are common while among marine planktonic forms </a:t>
            </a:r>
            <a:r>
              <a:rPr lang="en-US" sz="2400" dirty="0" err="1">
                <a:latin typeface="Times New Roman" pitchFamily="18" charset="0"/>
                <a:cs typeface="Times New Roman" pitchFamily="18" charset="0"/>
              </a:rPr>
              <a:t>Phalacroma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Dinophysis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Exuviaella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Prorocentrum</a:t>
            </a:r>
            <a:r>
              <a:rPr lang="en-US" sz="2400" dirty="0">
                <a:latin typeface="Times New Roman" pitchFamily="18" charset="0"/>
                <a:cs typeface="Times New Roman" pitchFamily="18" charset="0"/>
              </a:rPr>
              <a:t> of </a:t>
            </a:r>
            <a:r>
              <a:rPr lang="en-US" sz="2400" dirty="0" err="1">
                <a:latin typeface="Times New Roman" pitchFamily="18" charset="0"/>
                <a:cs typeface="Times New Roman" pitchFamily="18" charset="0"/>
              </a:rPr>
              <a:t>Desmophyceae</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97233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484"/>
            <a:ext cx="9144000" cy="6986528"/>
          </a:xfrm>
          <a:prstGeom prst="rect">
            <a:avLst/>
          </a:prstGeom>
          <a:solidFill>
            <a:schemeClr val="accent1">
              <a:lumMod val="20000"/>
              <a:lumOff val="80000"/>
            </a:schemeClr>
          </a:solidFill>
        </p:spPr>
        <p:txBody>
          <a:bodyPr wrap="square">
            <a:spAutoFit/>
          </a:bodyPr>
          <a:lstStyle/>
          <a:p>
            <a:pPr algn="just"/>
            <a:r>
              <a:rPr lang="en-US" sz="2800" b="1" dirty="0">
                <a:latin typeface="Times New Roman" pitchFamily="18" charset="0"/>
                <a:cs typeface="Times New Roman" pitchFamily="18" charset="0"/>
              </a:rPr>
              <a:t>Benthic algae</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term ‘benthic algae’ refers to aquatic algae found attached to one or the other substratum. Among the freshwater forms, </a:t>
            </a:r>
            <a:r>
              <a:rPr lang="en-US" sz="2800" dirty="0" err="1">
                <a:latin typeface="Times New Roman" pitchFamily="18" charset="0"/>
                <a:cs typeface="Times New Roman" pitchFamily="18" charset="0"/>
              </a:rPr>
              <a:t>Cladophora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Pithophora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Chara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Nitella</a:t>
            </a:r>
            <a:r>
              <a:rPr lang="en-US" sz="2800" dirty="0">
                <a:latin typeface="Times New Roman" pitchFamily="18" charset="0"/>
                <a:cs typeface="Times New Roman" pitchFamily="18" charset="0"/>
              </a:rPr>
              <a:t> etc., and among marine forms most members of </a:t>
            </a:r>
            <a:r>
              <a:rPr lang="en-US" sz="2800" dirty="0" err="1">
                <a:latin typeface="Times New Roman" pitchFamily="18" charset="0"/>
                <a:cs typeface="Times New Roman" pitchFamily="18" charset="0"/>
              </a:rPr>
              <a:t>Phaeophyceae</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Rhodophyceae</a:t>
            </a:r>
            <a:r>
              <a:rPr lang="en-US" sz="2800" dirty="0">
                <a:latin typeface="Times New Roman" pitchFamily="18" charset="0"/>
                <a:cs typeface="Times New Roman" pitchFamily="18" charset="0"/>
              </a:rPr>
              <a:t> are the common examples. </a:t>
            </a:r>
            <a:r>
              <a:rPr lang="en-US" sz="2800" dirty="0" err="1">
                <a:latin typeface="Times New Roman" pitchFamily="18" charset="0"/>
                <a:cs typeface="Times New Roman" pitchFamily="18" charset="0"/>
              </a:rPr>
              <a:t>Cladophora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Enteromorpha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Porphyra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Polysiphonia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Sargassum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Laminaria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Chondrus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Ulva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Ectocarpus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Sphacelaria</a:t>
            </a:r>
            <a:r>
              <a:rPr lang="en-US" sz="2800" dirty="0">
                <a:latin typeface="Times New Roman" pitchFamily="18" charset="0"/>
                <a:cs typeface="Times New Roman" pitchFamily="18" charset="0"/>
              </a:rPr>
              <a:t>, &amp; </a:t>
            </a:r>
            <a:r>
              <a:rPr lang="en-US" sz="2800" dirty="0" err="1">
                <a:latin typeface="Times New Roman" pitchFamily="18" charset="0"/>
                <a:cs typeface="Times New Roman" pitchFamily="18" charset="0"/>
              </a:rPr>
              <a:t>Acetabularia</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8770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760"/>
            <a:ext cx="9144000" cy="4401205"/>
          </a:xfrm>
          <a:prstGeom prst="rect">
            <a:avLst/>
          </a:prstGeom>
          <a:solidFill>
            <a:schemeClr val="bg1">
              <a:lumMod val="95000"/>
            </a:schemeClr>
          </a:solidFill>
        </p:spPr>
        <p:txBody>
          <a:bodyPr wrap="square">
            <a:spAutoFit/>
          </a:bodyPr>
          <a:lstStyle/>
          <a:p>
            <a:pPr algn="just"/>
            <a:r>
              <a:rPr lang="en-US" sz="2800" b="1" dirty="0">
                <a:latin typeface="Times New Roman" pitchFamily="18" charset="0"/>
                <a:cs typeface="Times New Roman" pitchFamily="18" charset="0"/>
              </a:rPr>
              <a:t>Thermal algae</a:t>
            </a:r>
          </a:p>
          <a:p>
            <a:pPr algn="just"/>
            <a:r>
              <a:rPr lang="en-US" sz="2800" dirty="0">
                <a:latin typeface="Times New Roman" pitchFamily="18" charset="0"/>
                <a:cs typeface="Times New Roman" pitchFamily="18" charset="0"/>
              </a:rPr>
              <a:t>Some algae withstand or tolerate a very high temperature and these are often called thermal algae. Such forms are known to grow </a:t>
            </a:r>
            <a:r>
              <a:rPr lang="en-US" sz="2800" dirty="0" smtClean="0">
                <a:latin typeface="Times New Roman" pitchFamily="18" charset="0"/>
                <a:cs typeface="Times New Roman" pitchFamily="18" charset="0"/>
              </a:rPr>
              <a:t>up to </a:t>
            </a:r>
            <a:r>
              <a:rPr lang="en-US" sz="2800" dirty="0">
                <a:latin typeface="Times New Roman" pitchFamily="18" charset="0"/>
                <a:cs typeface="Times New Roman" pitchFamily="18" charset="0"/>
              </a:rPr>
              <a:t>85°C, nearly boiling water. Majority of thermal algae belong to </a:t>
            </a:r>
            <a:r>
              <a:rPr lang="en-US" sz="2800" dirty="0" err="1">
                <a:latin typeface="Times New Roman" pitchFamily="18" charset="0"/>
                <a:cs typeface="Times New Roman" pitchFamily="18" charset="0"/>
              </a:rPr>
              <a:t>Myxophyceae</a:t>
            </a:r>
            <a:r>
              <a:rPr lang="en-US" sz="2800" dirty="0">
                <a:latin typeface="Times New Roman" pitchFamily="18" charset="0"/>
                <a:cs typeface="Times New Roman" pitchFamily="18" charset="0"/>
              </a:rPr>
              <a:t>, e.g., </a:t>
            </a:r>
            <a:r>
              <a:rPr lang="en-US" sz="2800" dirty="0" err="1">
                <a:latin typeface="Times New Roman" pitchFamily="18" charset="0"/>
                <a:cs typeface="Times New Roman" pitchFamily="18" charset="0"/>
              </a:rPr>
              <a:t>Synechococcus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elongatus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Mastigocladus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laminosus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Phormidium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tennue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Conferva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thermalis</a:t>
            </a:r>
            <a:r>
              <a:rPr lang="en-US" sz="2800" dirty="0">
                <a:latin typeface="Times New Roman" pitchFamily="18" charset="0"/>
                <a:cs typeface="Times New Roman" pitchFamily="18" charset="0"/>
              </a:rPr>
              <a:t> etc. A few forms belong to </a:t>
            </a:r>
            <a:r>
              <a:rPr lang="en-US" sz="2800" dirty="0" err="1">
                <a:latin typeface="Times New Roman" pitchFamily="18" charset="0"/>
                <a:cs typeface="Times New Roman" pitchFamily="18" charset="0"/>
              </a:rPr>
              <a:t>Chlorophyceae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Zygnematales</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Bacillariophyceae</a:t>
            </a:r>
            <a:r>
              <a:rPr lang="en-US" sz="2800" dirty="0">
                <a:latin typeface="Times New Roman" pitchFamily="18" charset="0"/>
                <a:cs typeface="Times New Roman" pitchFamily="18" charset="0"/>
              </a:rPr>
              <a:t>. Thermal algae reproduce by means of cell division and fragmentation and very rarely by spores.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9125"/>
            <a:ext cx="47244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4429124"/>
            <a:ext cx="45720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813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2122</TotalTime>
  <Words>2398</Words>
  <Application>Microsoft Office PowerPoint</Application>
  <PresentationFormat>On-screen Show (4:3)</PresentationFormat>
  <Paragraphs>120</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DR.Ahmed Saker</cp:lastModifiedBy>
  <cp:revision>48</cp:revision>
  <dcterms:created xsi:type="dcterms:W3CDTF">2019-02-22T08:46:48Z</dcterms:created>
  <dcterms:modified xsi:type="dcterms:W3CDTF">2019-02-24T18:37:21Z</dcterms:modified>
</cp:coreProperties>
</file>