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648" r:id="rId1"/>
  </p:sldMasterIdLst>
  <p:notesMasterIdLst>
    <p:notesMasterId r:id="rId28"/>
  </p:notesMasterIdLst>
  <p:sldIdLst>
    <p:sldId id="302" r:id="rId2"/>
    <p:sldId id="260" r:id="rId3"/>
    <p:sldId id="329" r:id="rId4"/>
    <p:sldId id="330" r:id="rId5"/>
    <p:sldId id="305" r:id="rId6"/>
    <p:sldId id="349" r:id="rId7"/>
    <p:sldId id="312" r:id="rId8"/>
    <p:sldId id="311" r:id="rId9"/>
    <p:sldId id="333" r:id="rId10"/>
    <p:sldId id="264" r:id="rId11"/>
    <p:sldId id="351" r:id="rId12"/>
    <p:sldId id="300" r:id="rId13"/>
    <p:sldId id="352" r:id="rId14"/>
    <p:sldId id="269" r:id="rId15"/>
    <p:sldId id="307" r:id="rId16"/>
    <p:sldId id="308" r:id="rId17"/>
    <p:sldId id="267" r:id="rId18"/>
    <p:sldId id="334" r:id="rId19"/>
    <p:sldId id="266" r:id="rId20"/>
    <p:sldId id="286" r:id="rId21"/>
    <p:sldId id="265" r:id="rId22"/>
    <p:sldId id="338" r:id="rId23"/>
    <p:sldId id="298" r:id="rId24"/>
    <p:sldId id="346" r:id="rId25"/>
    <p:sldId id="350" r:id="rId26"/>
    <p:sldId id="348" r:id="rId27"/>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ECFF"/>
    <a:srgbClr val="FFCCFF"/>
    <a:srgbClr val="FFFFFF"/>
    <a:srgbClr val="99FFCC"/>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12" autoAdjust="0"/>
    <p:restoredTop sz="94624" autoAdjust="0"/>
  </p:normalViewPr>
  <p:slideViewPr>
    <p:cSldViewPr>
      <p:cViewPr varScale="1">
        <p:scale>
          <a:sx n="66" d="100"/>
          <a:sy n="66" d="100"/>
        </p:scale>
        <p:origin x="-1044" y="-96"/>
      </p:cViewPr>
      <p:guideLst>
        <p:guide orient="horz" pos="2160"/>
        <p:guide pos="2880"/>
      </p:guideLst>
    </p:cSldViewPr>
  </p:slideViewPr>
  <p:outlineViewPr>
    <p:cViewPr>
      <p:scale>
        <a:sx n="33" d="100"/>
        <a:sy n="33" d="100"/>
      </p:scale>
      <p:origin x="0" y="157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90FEBB7-CBB4-41AF-81D1-D16C99028A5F}" type="datetimeFigureOut">
              <a:rPr lang="ar-IQ" smtClean="0"/>
              <a:pPr/>
              <a:t>19/06/1440</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B5833A6-2A9E-4C69-9A00-8C59AA0438CE}" type="slidenum">
              <a:rPr lang="ar-IQ" smtClean="0"/>
              <a:pPr/>
              <a:t>‹#›</a:t>
            </a:fld>
            <a:endParaRPr lang="ar-IQ"/>
          </a:p>
        </p:txBody>
      </p:sp>
    </p:spTree>
    <p:extLst>
      <p:ext uri="{BB962C8B-B14F-4D97-AF65-F5344CB8AC3E}">
        <p14:creationId xmlns:p14="http://schemas.microsoft.com/office/powerpoint/2010/main" val="114386686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5833A6-2A9E-4C69-9A00-8C59AA0438CE}" type="slidenum">
              <a:rPr lang="ar-IQ" smtClean="0"/>
              <a:pPr/>
              <a:t>10</a:t>
            </a:fld>
            <a:endParaRPr lang="ar-IQ"/>
          </a:p>
        </p:txBody>
      </p:sp>
    </p:spTree>
    <p:extLst>
      <p:ext uri="{BB962C8B-B14F-4D97-AF65-F5344CB8AC3E}">
        <p14:creationId xmlns:p14="http://schemas.microsoft.com/office/powerpoint/2010/main" val="897387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5833A6-2A9E-4C69-9A00-8C59AA0438CE}" type="slidenum">
              <a:rPr lang="ar-IQ" smtClean="0"/>
              <a:pPr/>
              <a:t>18</a:t>
            </a:fld>
            <a:endParaRPr lang="ar-IQ"/>
          </a:p>
        </p:txBody>
      </p:sp>
    </p:spTree>
    <p:extLst>
      <p:ext uri="{BB962C8B-B14F-4D97-AF65-F5344CB8AC3E}">
        <p14:creationId xmlns:p14="http://schemas.microsoft.com/office/powerpoint/2010/main" val="749206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50868E31-FF0F-4D2B-9136-E7BB5ADC74A8}" type="datetimeFigureOut">
              <a:rPr lang="ar-IQ" smtClean="0"/>
              <a:pPr/>
              <a:t>19/06/1440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B364A6F-CFA2-431B-A9EC-9D3D378362D3}"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50868E31-FF0F-4D2B-9136-E7BB5ADC74A8}" type="datetimeFigureOut">
              <a:rPr lang="ar-IQ" smtClean="0"/>
              <a:pPr/>
              <a:t>19/06/1440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B364A6F-CFA2-431B-A9EC-9D3D378362D3}"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50868E31-FF0F-4D2B-9136-E7BB5ADC74A8}" type="datetimeFigureOut">
              <a:rPr lang="ar-IQ" smtClean="0"/>
              <a:pPr/>
              <a:t>19/06/1440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B364A6F-CFA2-431B-A9EC-9D3D378362D3}"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50868E31-FF0F-4D2B-9136-E7BB5ADC74A8}" type="datetimeFigureOut">
              <a:rPr lang="ar-IQ" smtClean="0"/>
              <a:pPr/>
              <a:t>19/06/1440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B364A6F-CFA2-431B-A9EC-9D3D378362D3}"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868E31-FF0F-4D2B-9136-E7BB5ADC74A8}" type="datetimeFigureOut">
              <a:rPr lang="ar-IQ" smtClean="0"/>
              <a:pPr/>
              <a:t>19/06/1440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B364A6F-CFA2-431B-A9EC-9D3D378362D3}"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50868E31-FF0F-4D2B-9136-E7BB5ADC74A8}" type="datetimeFigureOut">
              <a:rPr lang="ar-IQ" smtClean="0"/>
              <a:pPr/>
              <a:t>19/06/1440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B364A6F-CFA2-431B-A9EC-9D3D378362D3}"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50868E31-FF0F-4D2B-9136-E7BB5ADC74A8}" type="datetimeFigureOut">
              <a:rPr lang="ar-IQ" smtClean="0"/>
              <a:pPr/>
              <a:t>19/06/1440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7B364A6F-CFA2-431B-A9EC-9D3D378362D3}"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50868E31-FF0F-4D2B-9136-E7BB5ADC74A8}" type="datetimeFigureOut">
              <a:rPr lang="ar-IQ" smtClean="0"/>
              <a:pPr/>
              <a:t>19/06/1440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7B364A6F-CFA2-431B-A9EC-9D3D378362D3}"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868E31-FF0F-4D2B-9136-E7BB5ADC74A8}" type="datetimeFigureOut">
              <a:rPr lang="ar-IQ" smtClean="0"/>
              <a:pPr/>
              <a:t>19/06/1440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7B364A6F-CFA2-431B-A9EC-9D3D378362D3}"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868E31-FF0F-4D2B-9136-E7BB5ADC74A8}" type="datetimeFigureOut">
              <a:rPr lang="ar-IQ" smtClean="0"/>
              <a:pPr/>
              <a:t>19/06/1440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B364A6F-CFA2-431B-A9EC-9D3D378362D3}"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868E31-FF0F-4D2B-9136-E7BB5ADC74A8}" type="datetimeFigureOut">
              <a:rPr lang="ar-IQ" smtClean="0"/>
              <a:pPr/>
              <a:t>19/06/1440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B364A6F-CFA2-431B-A9EC-9D3D378362D3}"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0868E31-FF0F-4D2B-9136-E7BB5ADC74A8}" type="datetimeFigureOut">
              <a:rPr lang="ar-IQ" smtClean="0"/>
              <a:pPr/>
              <a:t>19/06/1440</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B364A6F-CFA2-431B-A9EC-9D3D378362D3}"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en.wikipedia.org/wiki/File:Microcystis_aeruginosa.jpeg" TargetMode="Externa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ccs.infospace.com/ClickHandler.ashx?du=http://img3.allvoices.com/thumbs/image/609/480/66824933-algae-blooms.jpg&amp;ru=http://img3.allvoices.com/thumbs/image/609/480/66824933-algae-blooms.jpg&amp;ld=20140224&amp;ap=19&amp;app=1&amp;c=govomehosted&amp;s=govomehosted&amp;coi=772&amp;cop=main-title&amp;euip=37.238.78.178&amp;npp=19&amp;p=0&amp;pp=0&amp;pvaid=cdd33742e416428ea31d2074c79550e6&amp;vid=948837858.233852043450.1391536680.17&amp;fcoi=417&amp;fct.uid=e4073286e903412287da2439de2626dd&amp;ep=19&amp;mid=9&amp;en=DC7CWTeowf1sC+EI0vnOhuUEfqMPympy7WQY8uSLYUU9NI75iFWRU8pHdrXjKYaI&amp;hash=7B5DF5F4B12795AFA92250ECEE873E50" TargetMode="External"/><Relationship Id="rId2" Type="http://schemas.openxmlformats.org/officeDocument/2006/relationships/hyperlink" Target="http://floridaswater.com/waterbodies/pollutionsources.html" TargetMode="Externa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MITH.jpg"/>
          <p:cNvPicPr/>
          <p:nvPr/>
        </p:nvPicPr>
        <p:blipFill>
          <a:blip r:embed="rId2"/>
          <a:stretch>
            <a:fillRect/>
          </a:stretch>
        </p:blipFill>
        <p:spPr>
          <a:xfrm>
            <a:off x="0" y="-228600"/>
            <a:ext cx="9372600" cy="7086600"/>
          </a:xfrm>
          <a:prstGeom prst="rect">
            <a:avLst/>
          </a:prstGeom>
        </p:spPr>
      </p:pic>
    </p:spTree>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10886" y="107722"/>
            <a:ext cx="9144000" cy="643253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algn="l"/>
            <a:r>
              <a:rPr lang="en-AU" sz="3600" b="1" dirty="0" smtClean="0">
                <a:solidFill>
                  <a:srgbClr val="FF0000"/>
                </a:solidFill>
                <a:cs typeface="+mj-cs"/>
              </a:rPr>
              <a:t>Reproduction</a:t>
            </a:r>
            <a:endParaRPr lang="en-US" sz="3600" dirty="0" smtClean="0">
              <a:solidFill>
                <a:srgbClr val="FF0000"/>
              </a:solidFill>
              <a:cs typeface="+mj-cs"/>
            </a:endParaRPr>
          </a:p>
          <a:p>
            <a:pPr algn="l"/>
            <a:r>
              <a:rPr lang="en-AU" sz="2800" dirty="0" smtClean="0">
                <a:cs typeface="+mj-cs"/>
              </a:rPr>
              <a:t>They are tow type for reproduction </a:t>
            </a:r>
            <a:r>
              <a:rPr lang="en-AU" sz="2800" b="1" dirty="0" smtClean="0">
                <a:cs typeface="+mj-cs"/>
              </a:rPr>
              <a:t>:</a:t>
            </a:r>
            <a:endParaRPr lang="en-US" sz="2800" dirty="0" smtClean="0">
              <a:cs typeface="+mj-cs"/>
            </a:endParaRPr>
          </a:p>
          <a:p>
            <a:pPr algn="l"/>
            <a:r>
              <a:rPr lang="en-AU" sz="2800" b="1" dirty="0" smtClean="0">
                <a:solidFill>
                  <a:srgbClr val="FF0000"/>
                </a:solidFill>
                <a:cs typeface="+mj-cs"/>
              </a:rPr>
              <a:t>1-Vegetative reproduction </a:t>
            </a:r>
            <a:endParaRPr lang="en-US" sz="2800" dirty="0" smtClean="0">
              <a:solidFill>
                <a:srgbClr val="FF0000"/>
              </a:solidFill>
              <a:cs typeface="+mj-cs"/>
            </a:endParaRPr>
          </a:p>
          <a:p>
            <a:pPr algn="l"/>
            <a:r>
              <a:rPr lang="en-AU" sz="2800" b="1" dirty="0">
                <a:solidFill>
                  <a:srgbClr val="FF0000"/>
                </a:solidFill>
                <a:cs typeface="+mj-cs"/>
              </a:rPr>
              <a:t>a-Binary </a:t>
            </a:r>
            <a:r>
              <a:rPr lang="en-AU" sz="2800" b="1" dirty="0" smtClean="0">
                <a:solidFill>
                  <a:srgbClr val="FF0000"/>
                </a:solidFill>
                <a:cs typeface="+mj-cs"/>
              </a:rPr>
              <a:t>fission               </a:t>
            </a:r>
            <a:r>
              <a:rPr lang="en-AU" sz="2800" b="1" dirty="0" smtClean="0">
                <a:solidFill>
                  <a:schemeClr val="tx1"/>
                </a:solidFill>
                <a:cs typeface="+mj-cs"/>
              </a:rPr>
              <a:t>(order </a:t>
            </a:r>
            <a:r>
              <a:rPr lang="en-AU" sz="2800" b="1" dirty="0" err="1" smtClean="0">
                <a:solidFill>
                  <a:schemeClr val="tx1"/>
                </a:solidFill>
                <a:cs typeface="+mj-cs"/>
              </a:rPr>
              <a:t>Chroococcales</a:t>
            </a:r>
            <a:r>
              <a:rPr lang="en-AU" sz="2800" b="1" dirty="0" smtClean="0">
                <a:solidFill>
                  <a:schemeClr val="tx1"/>
                </a:solidFill>
                <a:cs typeface="+mj-cs"/>
              </a:rPr>
              <a:t>) </a:t>
            </a:r>
            <a:endParaRPr lang="en-US" sz="2800" b="1" dirty="0">
              <a:solidFill>
                <a:schemeClr val="tx1"/>
              </a:solidFill>
              <a:cs typeface="+mj-cs"/>
            </a:endParaRPr>
          </a:p>
          <a:p>
            <a:pPr algn="l"/>
            <a:r>
              <a:rPr lang="en-AU" sz="2800" b="1" dirty="0" smtClean="0">
                <a:solidFill>
                  <a:srgbClr val="FF0000"/>
                </a:solidFill>
                <a:cs typeface="+mj-cs"/>
              </a:rPr>
              <a:t>b-Fragmentation</a:t>
            </a:r>
            <a:endParaRPr kumimoji="0" lang="ar-JO" sz="1400" b="1" i="0" u="none" strike="noStrike" cap="none" normalizeH="0" baseline="0" dirty="0" smtClean="0">
              <a:ln>
                <a:noFill/>
              </a:ln>
              <a:solidFill>
                <a:srgbClr val="FF0000"/>
              </a:solidFill>
              <a:effectLst/>
              <a:latin typeface="Times New Roman" pitchFamily="18" charset="0"/>
              <a:cs typeface="+mj-cs"/>
            </a:endParaRPr>
          </a:p>
          <a:p>
            <a:pPr lvl="0" algn="l" fontAlgn="base">
              <a:spcBef>
                <a:spcPct val="0"/>
              </a:spcBef>
              <a:spcAft>
                <a:spcPct val="0"/>
              </a:spcAft>
            </a:pPr>
            <a:r>
              <a:rPr lang="en-US" sz="2400" b="1" dirty="0" smtClean="0">
                <a:solidFill>
                  <a:srgbClr val="FF0000"/>
                </a:solidFill>
                <a:latin typeface="Times New Roman" pitchFamily="18" charset="0"/>
                <a:cs typeface="+mj-cs"/>
              </a:rPr>
              <a:t>c-</a:t>
            </a:r>
            <a:r>
              <a:rPr lang="en-US" sz="2400" b="1" dirty="0" smtClean="0">
                <a:solidFill>
                  <a:schemeClr val="tx1"/>
                </a:solidFill>
                <a:latin typeface="Times New Roman" pitchFamily="18" charset="0"/>
                <a:cs typeface="+mj-cs"/>
              </a:rPr>
              <a:t> </a:t>
            </a:r>
            <a:r>
              <a:rPr lang="en-US" sz="2400" b="1" dirty="0" err="1" smtClean="0">
                <a:solidFill>
                  <a:srgbClr val="FF0000"/>
                </a:solidFill>
                <a:latin typeface="Times New Roman" pitchFamily="18" charset="0"/>
                <a:cs typeface="+mj-cs"/>
              </a:rPr>
              <a:t>Hormogonia</a:t>
            </a:r>
            <a:endParaRPr lang="en-US" sz="2400" b="1" dirty="0" smtClean="0">
              <a:solidFill>
                <a:srgbClr val="FF0000"/>
              </a:solidFill>
              <a:latin typeface="Times New Roman" pitchFamily="18" charset="0"/>
              <a:cs typeface="+mj-cs"/>
            </a:endParaRPr>
          </a:p>
          <a:p>
            <a:pPr lvl="0" algn="l" fontAlgn="base">
              <a:spcBef>
                <a:spcPct val="0"/>
              </a:spcBef>
              <a:spcAft>
                <a:spcPct val="0"/>
              </a:spcAft>
            </a:pPr>
            <a:endParaRPr lang="en-US" sz="2400" dirty="0" smtClean="0">
              <a:solidFill>
                <a:schemeClr val="tx1"/>
              </a:solidFill>
              <a:latin typeface="Times New Roman" pitchFamily="18" charset="0"/>
              <a:cs typeface="+mj-cs"/>
            </a:endParaRPr>
          </a:p>
          <a:p>
            <a:pPr lvl="0" algn="l" fontAlgn="base">
              <a:spcBef>
                <a:spcPct val="0"/>
              </a:spcBef>
              <a:spcAft>
                <a:spcPct val="0"/>
              </a:spcAft>
            </a:pPr>
            <a:r>
              <a:rPr lang="en-US" sz="2400" dirty="0" err="1" smtClean="0">
                <a:solidFill>
                  <a:schemeClr val="tx1"/>
                </a:solidFill>
                <a:latin typeface="Times New Roman" pitchFamily="18" charset="0"/>
                <a:cs typeface="+mj-cs"/>
              </a:rPr>
              <a:t>Hermogonia</a:t>
            </a:r>
            <a:r>
              <a:rPr lang="en-US" sz="2400" dirty="0" smtClean="0">
                <a:solidFill>
                  <a:schemeClr val="tx1"/>
                </a:solidFill>
                <a:latin typeface="Times New Roman" pitchFamily="18" charset="0"/>
                <a:cs typeface="+mj-cs"/>
              </a:rPr>
              <a:t> :a </a:t>
            </a:r>
            <a:r>
              <a:rPr lang="en-US" sz="2400" dirty="0">
                <a:solidFill>
                  <a:schemeClr val="tx1"/>
                </a:solidFill>
                <a:latin typeface="Times New Roman" pitchFamily="18" charset="0"/>
                <a:cs typeface="+mj-cs"/>
              </a:rPr>
              <a:t>multicellular fragment of a filament, which serves in </a:t>
            </a:r>
            <a:r>
              <a:rPr lang="en-US" sz="2400" dirty="0" smtClean="0">
                <a:solidFill>
                  <a:schemeClr val="tx1"/>
                </a:solidFill>
                <a:latin typeface="Times New Roman" pitchFamily="18" charset="0"/>
                <a:cs typeface="+mj-cs"/>
              </a:rPr>
              <a:t>vegetative </a:t>
            </a:r>
            <a:r>
              <a:rPr lang="en-US" sz="2400" dirty="0">
                <a:solidFill>
                  <a:schemeClr val="tx1"/>
                </a:solidFill>
                <a:latin typeface="Times New Roman" pitchFamily="18" charset="0"/>
                <a:cs typeface="+mj-cs"/>
              </a:rPr>
              <a:t>reproduction and often performs active gliding  </a:t>
            </a:r>
            <a:r>
              <a:rPr lang="en-US" sz="2400" dirty="0" smtClean="0">
                <a:solidFill>
                  <a:schemeClr val="tx1"/>
                </a:solidFill>
                <a:latin typeface="Times New Roman" pitchFamily="18" charset="0"/>
                <a:cs typeface="+mj-cs"/>
              </a:rPr>
              <a:t>movements</a:t>
            </a:r>
          </a:p>
          <a:p>
            <a:pPr lvl="0" algn="l" fontAlgn="base">
              <a:spcBef>
                <a:spcPct val="0"/>
              </a:spcBef>
              <a:spcAft>
                <a:spcPct val="0"/>
              </a:spcAft>
            </a:pPr>
            <a:r>
              <a:rPr lang="en-US" sz="2400" dirty="0" err="1">
                <a:solidFill>
                  <a:schemeClr val="tx1"/>
                </a:solidFill>
                <a:latin typeface="Times New Roman" pitchFamily="18" charset="0"/>
                <a:cs typeface="+mj-cs"/>
              </a:rPr>
              <a:t>Hormogonia</a:t>
            </a:r>
            <a:r>
              <a:rPr lang="en-US" sz="2400" dirty="0">
                <a:solidFill>
                  <a:schemeClr val="tx1"/>
                </a:solidFill>
                <a:latin typeface="Times New Roman" pitchFamily="18" charset="0"/>
                <a:cs typeface="+mj-cs"/>
              </a:rPr>
              <a:t> (or </a:t>
            </a:r>
            <a:r>
              <a:rPr lang="en-US" sz="2400" dirty="0" err="1">
                <a:solidFill>
                  <a:schemeClr val="tx1"/>
                </a:solidFill>
                <a:latin typeface="Times New Roman" pitchFamily="18" charset="0"/>
                <a:cs typeface="+mj-cs"/>
              </a:rPr>
              <a:t>hormogones</a:t>
            </a:r>
            <a:r>
              <a:rPr lang="en-US" sz="2400" dirty="0">
                <a:solidFill>
                  <a:schemeClr val="tx1"/>
                </a:solidFill>
                <a:latin typeface="Times New Roman" pitchFamily="18" charset="0"/>
                <a:cs typeface="+mj-cs"/>
              </a:rPr>
              <a:t>), </a:t>
            </a:r>
            <a:r>
              <a:rPr lang="en-US" sz="2400" dirty="0">
                <a:solidFill>
                  <a:srgbClr val="FF0000"/>
                </a:solidFill>
                <a:latin typeface="Times New Roman" pitchFamily="18" charset="0"/>
                <a:cs typeface="+mj-cs"/>
              </a:rPr>
              <a:t>which </a:t>
            </a:r>
            <a:r>
              <a:rPr lang="en-US" sz="2400" dirty="0" smtClean="0">
                <a:solidFill>
                  <a:srgbClr val="FF0000"/>
                </a:solidFill>
                <a:latin typeface="Times New Roman" pitchFamily="18" charset="0"/>
                <a:cs typeface="+mj-cs"/>
              </a:rPr>
              <a:t>are characteristic </a:t>
            </a:r>
            <a:r>
              <a:rPr lang="en-US" sz="2400" dirty="0">
                <a:solidFill>
                  <a:srgbClr val="FF0000"/>
                </a:solidFill>
                <a:latin typeface="Times New Roman" pitchFamily="18" charset="0"/>
                <a:cs typeface="+mj-cs"/>
              </a:rPr>
              <a:t>of all truly filamentous </a:t>
            </a:r>
            <a:r>
              <a:rPr lang="en-US" sz="2400" dirty="0" smtClean="0">
                <a:solidFill>
                  <a:srgbClr val="FF0000"/>
                </a:solidFill>
                <a:latin typeface="Times New Roman" pitchFamily="18" charset="0"/>
                <a:cs typeface="+mj-cs"/>
              </a:rPr>
              <a:t>cyanobacteria</a:t>
            </a:r>
            <a:r>
              <a:rPr lang="en-US" sz="2400" dirty="0">
                <a:solidFill>
                  <a:srgbClr val="FF0000"/>
                </a:solidFill>
                <a:latin typeface="Times New Roman" pitchFamily="18" charset="0"/>
                <a:cs typeface="+mj-cs"/>
              </a:rPr>
              <a:t>, are short pieces </a:t>
            </a:r>
            <a:r>
              <a:rPr lang="en-US" sz="2400" dirty="0" smtClean="0">
                <a:solidFill>
                  <a:srgbClr val="FF0000"/>
                </a:solidFill>
                <a:latin typeface="Times New Roman" pitchFamily="18" charset="0"/>
                <a:cs typeface="+mj-cs"/>
              </a:rPr>
              <a:t>of </a:t>
            </a:r>
            <a:r>
              <a:rPr lang="en-US" sz="2400" dirty="0" err="1" smtClean="0">
                <a:solidFill>
                  <a:srgbClr val="FF0000"/>
                </a:solidFill>
                <a:latin typeface="Times New Roman" pitchFamily="18" charset="0"/>
                <a:cs typeface="+mj-cs"/>
              </a:rPr>
              <a:t>trichome</a:t>
            </a:r>
            <a:r>
              <a:rPr lang="en-US" sz="2400" dirty="0" smtClean="0">
                <a:solidFill>
                  <a:srgbClr val="FF0000"/>
                </a:solidFill>
                <a:latin typeface="Times New Roman" pitchFamily="18" charset="0"/>
                <a:cs typeface="+mj-cs"/>
              </a:rPr>
              <a:t> </a:t>
            </a:r>
            <a:r>
              <a:rPr lang="en-US" sz="2400" dirty="0">
                <a:solidFill>
                  <a:srgbClr val="FF0000"/>
                </a:solidFill>
                <a:latin typeface="Times New Roman" pitchFamily="18" charset="0"/>
                <a:cs typeface="+mj-cs"/>
              </a:rPr>
              <a:t>that </a:t>
            </a:r>
            <a:r>
              <a:rPr lang="en-US" sz="2400" dirty="0" smtClean="0">
                <a:solidFill>
                  <a:srgbClr val="FF0000"/>
                </a:solidFill>
                <a:latin typeface="Times New Roman" pitchFamily="18" charset="0"/>
                <a:cs typeface="+mj-cs"/>
              </a:rPr>
              <a:t>become detached </a:t>
            </a:r>
            <a:r>
              <a:rPr lang="en-US" sz="2400" dirty="0">
                <a:solidFill>
                  <a:srgbClr val="FF0000"/>
                </a:solidFill>
                <a:latin typeface="Times New Roman" pitchFamily="18" charset="0"/>
                <a:cs typeface="+mj-cs"/>
              </a:rPr>
              <a:t>from the parent filament and move away </a:t>
            </a:r>
            <a:r>
              <a:rPr lang="en-US" sz="2400" dirty="0" smtClean="0">
                <a:solidFill>
                  <a:srgbClr val="FF0000"/>
                </a:solidFill>
                <a:latin typeface="Times New Roman" pitchFamily="18" charset="0"/>
                <a:cs typeface="+mj-cs"/>
              </a:rPr>
              <a:t>by gliding</a:t>
            </a:r>
            <a:r>
              <a:rPr lang="en-US" sz="2400" dirty="0">
                <a:solidFill>
                  <a:srgbClr val="FF0000"/>
                </a:solidFill>
                <a:latin typeface="Times New Roman" pitchFamily="18" charset="0"/>
                <a:cs typeface="+mj-cs"/>
              </a:rPr>
              <a:t>, eventually </a:t>
            </a:r>
            <a:r>
              <a:rPr lang="en-US" sz="2400" dirty="0" smtClean="0">
                <a:solidFill>
                  <a:srgbClr val="FF0000"/>
                </a:solidFill>
                <a:latin typeface="Times New Roman" pitchFamily="18" charset="0"/>
                <a:cs typeface="+mj-cs"/>
              </a:rPr>
              <a:t>developing </a:t>
            </a:r>
            <a:r>
              <a:rPr lang="en-US" sz="2400" dirty="0">
                <a:solidFill>
                  <a:srgbClr val="FF0000"/>
                </a:solidFill>
                <a:latin typeface="Times New Roman" pitchFamily="18" charset="0"/>
                <a:cs typeface="+mj-cs"/>
              </a:rPr>
              <a:t>into a separate filament(many </a:t>
            </a:r>
            <a:r>
              <a:rPr lang="en-US" sz="2400" dirty="0" err="1">
                <a:solidFill>
                  <a:srgbClr val="FF0000"/>
                </a:solidFill>
                <a:latin typeface="Times New Roman" pitchFamily="18" charset="0"/>
                <a:cs typeface="+mj-cs"/>
              </a:rPr>
              <a:t>Nostocales</a:t>
            </a:r>
            <a:r>
              <a:rPr lang="en-US" sz="2400" dirty="0" smtClean="0">
                <a:solidFill>
                  <a:srgbClr val="FF0000"/>
                </a:solidFill>
                <a:latin typeface="Times New Roman" pitchFamily="18" charset="0"/>
                <a:cs typeface="+mj-cs"/>
              </a:rPr>
              <a:t>.)</a:t>
            </a:r>
            <a:r>
              <a:rPr lang="en-US" sz="2400" dirty="0" smtClean="0">
                <a:solidFill>
                  <a:schemeClr val="tx1"/>
                </a:solidFill>
                <a:latin typeface="Times New Roman" pitchFamily="18" charset="0"/>
                <a:cs typeface="+mj-cs"/>
              </a:rPr>
              <a:t>.</a:t>
            </a:r>
            <a:endParaRPr lang="en-US" sz="2400" dirty="0">
              <a:solidFill>
                <a:schemeClr val="tx1"/>
              </a:solidFill>
              <a:latin typeface="Times New Roman" pitchFamily="18" charset="0"/>
              <a:cs typeface="+mj-cs"/>
            </a:endParaRPr>
          </a:p>
          <a:p>
            <a:pPr lvl="0" algn="l" fontAlgn="base">
              <a:spcBef>
                <a:spcPct val="0"/>
              </a:spcBef>
              <a:spcAft>
                <a:spcPct val="0"/>
              </a:spcAft>
            </a:pPr>
            <a:endParaRPr lang="en-US" sz="2400" dirty="0" smtClean="0">
              <a:solidFill>
                <a:srgbClr val="FF0000"/>
              </a:solidFill>
              <a:latin typeface="Times New Roman" pitchFamily="18" charset="0"/>
              <a:cs typeface="+mj-cs"/>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ar-JO"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1614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l_fi" descr="http://www.biologie.uni-hamburg.de/b-online/library/webb/BOT311/Cyanobacteria/AkineteHeterocystLMHigh300Lab.jpg"/>
          <p:cNvPicPr/>
          <p:nvPr/>
        </p:nvPicPr>
        <p:blipFill>
          <a:blip r:embed="rId2"/>
          <a:srcRect/>
          <a:stretch>
            <a:fillRect/>
          </a:stretch>
        </p:blipFill>
        <p:spPr bwMode="auto">
          <a:xfrm>
            <a:off x="5435239" y="4191000"/>
            <a:ext cx="3734161" cy="2444974"/>
          </a:xfrm>
          <a:prstGeom prst="rect">
            <a:avLst/>
          </a:prstGeom>
          <a:noFill/>
          <a:ln w="9525">
            <a:noFill/>
            <a:miter lim="800000"/>
            <a:headEnd/>
            <a:tailEnd/>
          </a:ln>
        </p:spPr>
      </p:pic>
      <p:pic>
        <p:nvPicPr>
          <p:cNvPr id="21506" name="Picture 2" descr="https://encrypted-tbn1.gstatic.com/images?q=tbn:ANd9GcSnrxtPKL5_NTIvwhFNvPQhws6ThIO7fo6b3SPdIfLgI7MiwYrf"/>
          <p:cNvPicPr>
            <a:picLocks noChangeAspect="1" noChangeArrowheads="1"/>
          </p:cNvPicPr>
          <p:nvPr/>
        </p:nvPicPr>
        <p:blipFill>
          <a:blip r:embed="rId3"/>
          <a:srcRect/>
          <a:stretch>
            <a:fillRect/>
          </a:stretch>
        </p:blipFill>
        <p:spPr bwMode="auto">
          <a:xfrm>
            <a:off x="170543" y="4201886"/>
            <a:ext cx="3276600" cy="2513917"/>
          </a:xfrm>
          <a:prstGeom prst="rect">
            <a:avLst/>
          </a:prstGeom>
          <a:noFill/>
        </p:spPr>
      </p:pic>
      <p:sp>
        <p:nvSpPr>
          <p:cNvPr id="1025" name="Rectangle 1"/>
          <p:cNvSpPr>
            <a:spLocks noChangeArrowheads="1"/>
          </p:cNvSpPr>
          <p:nvPr/>
        </p:nvSpPr>
        <p:spPr bwMode="auto">
          <a:xfrm>
            <a:off x="48079" y="652014"/>
            <a:ext cx="9144000" cy="2246769"/>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l" fontAlgn="base">
              <a:spcBef>
                <a:spcPct val="0"/>
              </a:spcBef>
              <a:spcAft>
                <a:spcPct val="0"/>
              </a:spcAft>
            </a:pPr>
            <a:endParaRPr kumimoji="0" lang="en-AU" sz="2800" b="1" i="0" u="none" strike="noStrike" cap="none" normalizeH="0" baseline="0" dirty="0" smtClean="0">
              <a:ln>
                <a:noFill/>
              </a:ln>
              <a:solidFill>
                <a:srgbClr val="FF0000"/>
              </a:solidFill>
              <a:effectLst/>
              <a:latin typeface="Times New Roman" pitchFamily="18" charset="0"/>
              <a:ea typeface="Calibri" pitchFamily="34" charset="0"/>
              <a:cs typeface="+mj-cs"/>
            </a:endParaRPr>
          </a:p>
          <a:p>
            <a:pPr lvl="0" algn="l" fontAlgn="base">
              <a:spcBef>
                <a:spcPct val="0"/>
              </a:spcBef>
              <a:spcAft>
                <a:spcPct val="0"/>
              </a:spcAft>
            </a:pPr>
            <a:endParaRPr lang="en-AU" sz="2800" b="1" dirty="0">
              <a:solidFill>
                <a:srgbClr val="FF0000"/>
              </a:solidFill>
              <a:latin typeface="Times New Roman" pitchFamily="18" charset="0"/>
              <a:ea typeface="Calibri" pitchFamily="34" charset="0"/>
              <a:cs typeface="+mj-cs"/>
            </a:endParaRPr>
          </a:p>
          <a:p>
            <a:pPr lvl="0" algn="l" fontAlgn="base">
              <a:spcBef>
                <a:spcPct val="0"/>
              </a:spcBef>
              <a:spcAft>
                <a:spcPct val="0"/>
              </a:spcAft>
            </a:pPr>
            <a:endParaRPr kumimoji="0" lang="en-AU" sz="2800" b="1" i="0" u="none" strike="noStrike" cap="none" normalizeH="0" baseline="0" dirty="0" smtClean="0">
              <a:ln>
                <a:noFill/>
              </a:ln>
              <a:solidFill>
                <a:srgbClr val="FF0000"/>
              </a:solidFill>
              <a:effectLst/>
              <a:latin typeface="Times New Roman" pitchFamily="18" charset="0"/>
              <a:ea typeface="Calibri" pitchFamily="34" charset="0"/>
              <a:cs typeface="+mj-cs"/>
            </a:endParaRPr>
          </a:p>
          <a:p>
            <a:pPr lvl="0" algn="l" fontAlgn="base">
              <a:spcBef>
                <a:spcPct val="0"/>
              </a:spcBef>
              <a:spcAft>
                <a:spcPct val="0"/>
              </a:spcAft>
            </a:pPr>
            <a:endParaRPr kumimoji="0" lang="en-AU" sz="2800" b="1" i="0" u="none" strike="noStrike" cap="none" normalizeH="0" baseline="0" dirty="0" smtClean="0">
              <a:ln>
                <a:noFill/>
              </a:ln>
              <a:solidFill>
                <a:srgbClr val="FF0000"/>
              </a:solidFill>
              <a:effectLst/>
              <a:latin typeface="Times New Roman" pitchFamily="18" charset="0"/>
              <a:ea typeface="Calibri" pitchFamily="34" charset="0"/>
              <a:cs typeface="+mj-cs"/>
            </a:endParaRPr>
          </a:p>
          <a:p>
            <a:pPr lvl="0" algn="l" fontAlgn="base">
              <a:spcBef>
                <a:spcPct val="0"/>
              </a:spcBef>
              <a:spcAft>
                <a:spcPct val="0"/>
              </a:spcAft>
            </a:pPr>
            <a:r>
              <a:rPr kumimoji="0" lang="en-AU" sz="2800" b="0" i="0" u="none" strike="noStrike" cap="none" normalizeH="0" baseline="0" dirty="0" smtClean="0">
                <a:ln>
                  <a:noFill/>
                </a:ln>
                <a:solidFill>
                  <a:schemeClr val="tx1"/>
                </a:solidFill>
                <a:effectLst/>
                <a:latin typeface="Times New Roman" pitchFamily="18" charset="0"/>
                <a:ea typeface="Calibri" pitchFamily="34" charset="0"/>
                <a:cs typeface="+mj-cs"/>
              </a:rPr>
              <a:t>.</a:t>
            </a:r>
            <a:r>
              <a:rPr kumimoji="0" lang="en-A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A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1"/>
          <p:cNvSpPr/>
          <p:nvPr/>
        </p:nvSpPr>
        <p:spPr>
          <a:xfrm>
            <a:off x="0" y="-152400"/>
            <a:ext cx="9182100" cy="4154984"/>
          </a:xfrm>
          <a:prstGeom prst="rect">
            <a:avLst/>
          </a:prstGeom>
          <a:solidFill>
            <a:schemeClr val="accent6">
              <a:lumMod val="20000"/>
              <a:lumOff val="80000"/>
            </a:schemeClr>
          </a:solidFill>
        </p:spPr>
        <p:txBody>
          <a:bodyPr wrap="square">
            <a:spAutoFit/>
          </a:bodyPr>
          <a:lstStyle/>
          <a:p>
            <a:pPr algn="l"/>
            <a:r>
              <a:rPr lang="en-US" sz="2400" b="1" dirty="0">
                <a:solidFill>
                  <a:srgbClr val="FF0000"/>
                </a:solidFill>
                <a:latin typeface="Times New Roman" pitchFamily="18" charset="0"/>
                <a:cs typeface="Times New Roman" pitchFamily="18" charset="0"/>
              </a:rPr>
              <a:t>2-Asexual </a:t>
            </a:r>
            <a:r>
              <a:rPr lang="en-US" sz="2400" b="1" dirty="0" smtClean="0">
                <a:solidFill>
                  <a:srgbClr val="FF0000"/>
                </a:solidFill>
                <a:latin typeface="Times New Roman" pitchFamily="18" charset="0"/>
                <a:cs typeface="Times New Roman" pitchFamily="18" charset="0"/>
              </a:rPr>
              <a:t>reproduction</a:t>
            </a:r>
          </a:p>
          <a:p>
            <a:pPr algn="l"/>
            <a:endParaRPr lang="en-US" sz="2400" b="1" dirty="0">
              <a:solidFill>
                <a:srgbClr val="FF0000"/>
              </a:solidFill>
              <a:latin typeface="Times New Roman" pitchFamily="18" charset="0"/>
              <a:cs typeface="Times New Roman" pitchFamily="18" charset="0"/>
            </a:endParaRPr>
          </a:p>
          <a:p>
            <a:pPr algn="just" rtl="0"/>
            <a:r>
              <a:rPr lang="en-US" sz="2400" b="1" dirty="0" smtClean="0">
                <a:solidFill>
                  <a:srgbClr val="FF0000"/>
                </a:solidFill>
                <a:latin typeface="Times New Roman" pitchFamily="18" charset="0"/>
                <a:cs typeface="Times New Roman" pitchFamily="18" charset="0"/>
              </a:rPr>
              <a:t>a-</a:t>
            </a:r>
            <a:r>
              <a:rPr lang="en-US" sz="2400" b="1" dirty="0" err="1" smtClean="0">
                <a:solidFill>
                  <a:srgbClr val="FF0000"/>
                </a:solidFill>
                <a:latin typeface="Times New Roman" pitchFamily="18" charset="0"/>
                <a:cs typeface="Times New Roman" pitchFamily="18" charset="0"/>
              </a:rPr>
              <a:t>Akinetes</a:t>
            </a:r>
            <a:r>
              <a:rPr lang="en-US" sz="2400" b="1" dirty="0" smtClean="0">
                <a:solidFill>
                  <a:srgbClr val="FF0000"/>
                </a:solidFill>
                <a:latin typeface="Times New Roman" pitchFamily="18" charset="0"/>
                <a:cs typeface="Times New Roman" pitchFamily="18" charset="0"/>
              </a:rPr>
              <a:t> </a:t>
            </a:r>
            <a:r>
              <a:rPr lang="en-US" sz="2400" dirty="0">
                <a:latin typeface="Times New Roman" pitchFamily="18" charset="0"/>
                <a:cs typeface="Times New Roman" pitchFamily="18" charset="0"/>
              </a:rPr>
              <a:t>: are large thick  walled cells , full large amount of </a:t>
            </a:r>
            <a:r>
              <a:rPr lang="en-US" sz="2400" dirty="0" err="1">
                <a:latin typeface="Times New Roman" pitchFamily="18" charset="0"/>
                <a:cs typeface="Times New Roman" pitchFamily="18" charset="0"/>
              </a:rPr>
              <a:t>cyanophycin</a:t>
            </a:r>
            <a:r>
              <a:rPr lang="en-US" sz="2400" dirty="0">
                <a:latin typeface="Times New Roman" pitchFamily="18" charset="0"/>
                <a:cs typeface="Times New Roman" pitchFamily="18" charset="0"/>
              </a:rPr>
              <a:t> , which  enable the algae to survive periods when environmental conditions   are not </a:t>
            </a:r>
            <a:r>
              <a:rPr lang="en-US" sz="2400" dirty="0" smtClean="0">
                <a:latin typeface="Times New Roman" pitchFamily="18" charset="0"/>
                <a:cs typeface="Times New Roman" pitchFamily="18" charset="0"/>
              </a:rPr>
              <a:t>favorable </a:t>
            </a:r>
            <a:r>
              <a:rPr lang="en-US" sz="2400" dirty="0">
                <a:latin typeface="Times New Roman" pitchFamily="18" charset="0"/>
                <a:cs typeface="Times New Roman" pitchFamily="18" charset="0"/>
              </a:rPr>
              <a:t>to growth (drought ,cold, nutrient deficiency etc...) </a:t>
            </a:r>
            <a:r>
              <a:rPr lang="en-US" sz="2400" dirty="0" smtClean="0">
                <a:latin typeface="Times New Roman" pitchFamily="18" charset="0"/>
                <a:cs typeface="Times New Roman" pitchFamily="18" charset="0"/>
              </a:rPr>
              <a:t>they </a:t>
            </a:r>
            <a:r>
              <a:rPr lang="en-US" sz="2400" dirty="0">
                <a:latin typeface="Times New Roman" pitchFamily="18" charset="0"/>
                <a:cs typeface="Times New Roman" pitchFamily="18" charset="0"/>
              </a:rPr>
              <a:t>develop from </a:t>
            </a:r>
            <a:r>
              <a:rPr lang="en-US" sz="2400" dirty="0" smtClean="0">
                <a:latin typeface="Times New Roman" pitchFamily="18" charset="0"/>
                <a:cs typeface="Times New Roman" pitchFamily="18" charset="0"/>
              </a:rPr>
              <a:t>vegetative cells. </a:t>
            </a:r>
            <a:r>
              <a:rPr lang="en-US" sz="2400" b="1" dirty="0" smtClean="0">
                <a:solidFill>
                  <a:srgbClr val="FF0000"/>
                </a:solidFill>
                <a:latin typeface="Times New Roman" pitchFamily="18" charset="0"/>
                <a:cs typeface="Times New Roman" pitchFamily="18" charset="0"/>
              </a:rPr>
              <a:t> </a:t>
            </a:r>
            <a:endParaRPr lang="en-US" sz="2400" b="1" dirty="0">
              <a:solidFill>
                <a:srgbClr val="FF0000"/>
              </a:solidFill>
              <a:latin typeface="Times New Roman" pitchFamily="18" charset="0"/>
              <a:cs typeface="Times New Roman" pitchFamily="18" charset="0"/>
            </a:endParaRPr>
          </a:p>
          <a:p>
            <a:pPr algn="just" rtl="0"/>
            <a:r>
              <a:rPr lang="en-US" sz="2400" dirty="0" smtClean="0">
                <a:latin typeface="Times New Roman" pitchFamily="18" charset="0"/>
                <a:cs typeface="Times New Roman" pitchFamily="18" charset="0"/>
              </a:rPr>
              <a:t>b-</a:t>
            </a:r>
            <a:r>
              <a:rPr lang="en-US" sz="2400" b="1" dirty="0" smtClean="0">
                <a:solidFill>
                  <a:srgbClr val="FF0000"/>
                </a:solidFill>
                <a:latin typeface="Times New Roman" pitchFamily="18" charset="0"/>
                <a:cs typeface="Times New Roman" pitchFamily="18" charset="0"/>
              </a:rPr>
              <a:t>Endospores</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spores that form following division of the protoplast , enclosed within the parent cell wall.</a:t>
            </a:r>
          </a:p>
          <a:p>
            <a:pPr algn="just" rtl="0"/>
            <a:r>
              <a:rPr lang="en-US" sz="2400" dirty="0" smtClean="0">
                <a:latin typeface="Times New Roman" pitchFamily="18" charset="0"/>
                <a:cs typeface="Times New Roman" pitchFamily="18" charset="0"/>
              </a:rPr>
              <a:t>c-</a:t>
            </a:r>
            <a:r>
              <a:rPr lang="en-US" sz="2400" b="1" dirty="0" smtClean="0">
                <a:solidFill>
                  <a:srgbClr val="FF0000"/>
                </a:solidFill>
                <a:latin typeface="Times New Roman" pitchFamily="18" charset="0"/>
                <a:cs typeface="Times New Roman" pitchFamily="18" charset="0"/>
              </a:rPr>
              <a:t>Exospores</a:t>
            </a:r>
            <a:r>
              <a:rPr lang="en-US" sz="2400" dirty="0">
                <a:latin typeface="Times New Roman" pitchFamily="18" charset="0"/>
                <a:cs typeface="Times New Roman" pitchFamily="18" charset="0"/>
              </a:rPr>
              <a:t>: spores produced by </a:t>
            </a:r>
            <a:r>
              <a:rPr lang="en-US" sz="2400" dirty="0" smtClean="0">
                <a:latin typeface="Times New Roman" pitchFamily="18" charset="0"/>
                <a:cs typeface="Times New Roman" pitchFamily="18" charset="0"/>
              </a:rPr>
              <a:t>budding</a:t>
            </a:r>
            <a:endParaRPr lang="en-US" sz="2400" dirty="0">
              <a:latin typeface="Times New Roman" pitchFamily="18" charset="0"/>
              <a:cs typeface="Times New Roman" pitchFamily="18" charset="0"/>
            </a:endParaRPr>
          </a:p>
          <a:p>
            <a:pPr algn="just" rtl="0"/>
            <a:r>
              <a:rPr lang="en-US" sz="2400" dirty="0" smtClean="0">
                <a:latin typeface="Times New Roman" pitchFamily="18" charset="0"/>
                <a:cs typeface="Times New Roman" pitchFamily="18" charset="0"/>
              </a:rPr>
              <a:t>d-</a:t>
            </a:r>
            <a:r>
              <a:rPr lang="en-US" sz="2400" dirty="0" err="1" smtClean="0">
                <a:latin typeface="Times New Roman" pitchFamily="18" charset="0"/>
                <a:cs typeface="Times New Roman" pitchFamily="18" charset="0"/>
              </a:rPr>
              <a:t>Nannocysts</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cells may divide into many parts without any change in shape</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e.g., </a:t>
            </a:r>
            <a:r>
              <a:rPr lang="en-US" sz="2400" dirty="0" err="1">
                <a:latin typeface="Times New Roman" pitchFamily="18" charset="0"/>
                <a:cs typeface="Times New Roman" pitchFamily="18" charset="0"/>
              </a:rPr>
              <a:t>Microcystis</a:t>
            </a:r>
            <a:r>
              <a:rPr lang="en-US" sz="2400" dirty="0">
                <a:latin typeface="Times New Roman" pitchFamily="18" charset="0"/>
                <a:cs typeface="Times New Roman" pitchFamily="18" charset="0"/>
              </a:rPr>
              <a:t>.</a:t>
            </a: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311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53935"/>
            <a:ext cx="9144000" cy="470898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algn="l" rtl="0"/>
            <a:r>
              <a:rPr lang="en-AU" sz="2800" b="1" dirty="0">
                <a:latin typeface="Times New Roman" pitchFamily="18" charset="0"/>
                <a:cs typeface="Times New Roman" pitchFamily="18" charset="0"/>
              </a:rPr>
              <a:t>Taxonomic  diversity</a:t>
            </a:r>
            <a:endParaRPr lang="en-US" sz="2800" dirty="0">
              <a:latin typeface="Times New Roman" pitchFamily="18" charset="0"/>
              <a:cs typeface="Times New Roman" pitchFamily="18" charset="0"/>
            </a:endParaRPr>
          </a:p>
          <a:p>
            <a:pPr algn="l" rtl="0"/>
            <a:r>
              <a:rPr lang="en-AU" sz="2800" dirty="0">
                <a:latin typeface="Times New Roman" pitchFamily="18" charset="0"/>
                <a:cs typeface="Times New Roman" pitchFamily="18" charset="0"/>
              </a:rPr>
              <a:t>    Freshwater </a:t>
            </a:r>
            <a:r>
              <a:rPr lang="en-AU" sz="2800" dirty="0" err="1">
                <a:latin typeface="Times New Roman" pitchFamily="18" charset="0"/>
                <a:cs typeface="Times New Roman" pitchFamily="18" charset="0"/>
              </a:rPr>
              <a:t>cyanophyta</a:t>
            </a:r>
            <a:r>
              <a:rPr lang="en-AU" sz="2800" dirty="0">
                <a:latin typeface="Times New Roman" pitchFamily="18" charset="0"/>
                <a:cs typeface="Times New Roman" pitchFamily="18" charset="0"/>
              </a:rPr>
              <a:t> can be divided into four main groups in relation to general  morphology :</a:t>
            </a:r>
            <a:endParaRPr lang="en-US" sz="2800" dirty="0">
              <a:latin typeface="Times New Roman" pitchFamily="18" charset="0"/>
              <a:cs typeface="Times New Roman" pitchFamily="18" charset="0"/>
            </a:endParaRPr>
          </a:p>
          <a:p>
            <a:pPr algn="l" rtl="0"/>
            <a:r>
              <a:rPr lang="en-AU" sz="2800" b="1" dirty="0" smtClean="0">
                <a:solidFill>
                  <a:srgbClr val="FF0000"/>
                </a:solidFill>
                <a:latin typeface="Times New Roman" pitchFamily="18" charset="0"/>
                <a:cs typeface="Times New Roman" pitchFamily="18" charset="0"/>
              </a:rPr>
              <a:t>1- </a:t>
            </a:r>
            <a:r>
              <a:rPr lang="en-AU" sz="2800" b="1" dirty="0" err="1" smtClean="0">
                <a:solidFill>
                  <a:srgbClr val="FF0000"/>
                </a:solidFill>
                <a:latin typeface="Times New Roman" pitchFamily="18" charset="0"/>
                <a:cs typeface="Times New Roman" pitchFamily="18" charset="0"/>
              </a:rPr>
              <a:t>Chroococcales</a:t>
            </a:r>
            <a:endParaRPr lang="en-US" sz="2800" dirty="0">
              <a:solidFill>
                <a:srgbClr val="FF0000"/>
              </a:solidFill>
              <a:latin typeface="Times New Roman" pitchFamily="18" charset="0"/>
              <a:cs typeface="Times New Roman" pitchFamily="18" charset="0"/>
            </a:endParaRPr>
          </a:p>
          <a:p>
            <a:pPr lvl="0" algn="l" rtl="0"/>
            <a:r>
              <a:rPr lang="ar-IQ" sz="2800" dirty="0" smtClean="0">
                <a:latin typeface="Times New Roman" pitchFamily="18" charset="0"/>
                <a:cs typeface="Times New Roman" pitchFamily="18" charset="0"/>
              </a:rPr>
              <a:t>- </a:t>
            </a:r>
            <a:r>
              <a:rPr lang="en-AU" sz="2800" dirty="0" smtClean="0">
                <a:latin typeface="Times New Roman" pitchFamily="18" charset="0"/>
                <a:cs typeface="Times New Roman" pitchFamily="18" charset="0"/>
              </a:rPr>
              <a:t>solitary </a:t>
            </a:r>
            <a:r>
              <a:rPr lang="en-AU" sz="2800" dirty="0">
                <a:latin typeface="Times New Roman" pitchFamily="18" charset="0"/>
                <a:cs typeface="Times New Roman" pitchFamily="18" charset="0"/>
              </a:rPr>
              <a:t>cells (no filaments form ).</a:t>
            </a:r>
            <a:endParaRPr lang="en-US" sz="2800" dirty="0">
              <a:latin typeface="Times New Roman" pitchFamily="18" charset="0"/>
              <a:cs typeface="Times New Roman" pitchFamily="18" charset="0"/>
            </a:endParaRPr>
          </a:p>
          <a:p>
            <a:pPr lvl="0" algn="l" rtl="0"/>
            <a:r>
              <a:rPr lang="ar-IQ" sz="2800" dirty="0" smtClean="0">
                <a:latin typeface="Times New Roman" pitchFamily="18" charset="0"/>
                <a:cs typeface="Times New Roman" pitchFamily="18" charset="0"/>
              </a:rPr>
              <a:t>-</a:t>
            </a:r>
            <a:r>
              <a:rPr lang="en-AU" sz="2800" dirty="0" smtClean="0">
                <a:latin typeface="Times New Roman" pitchFamily="18" charset="0"/>
                <a:cs typeface="Times New Roman" pitchFamily="18" charset="0"/>
              </a:rPr>
              <a:t>enclosed </a:t>
            </a:r>
            <a:r>
              <a:rPr lang="en-AU" sz="2800" dirty="0">
                <a:latin typeface="Times New Roman" pitchFamily="18" charset="0"/>
                <a:cs typeface="Times New Roman" pitchFamily="18" charset="0"/>
              </a:rPr>
              <a:t>by a thin layer of mucilage . </a:t>
            </a:r>
            <a:endParaRPr lang="en-US" sz="2800" dirty="0">
              <a:latin typeface="Times New Roman" pitchFamily="18" charset="0"/>
              <a:cs typeface="Times New Roman" pitchFamily="18" charset="0"/>
            </a:endParaRPr>
          </a:p>
          <a:p>
            <a:pPr marL="342900" lvl="0" indent="-342900" algn="l" rtl="0">
              <a:buFontTx/>
              <a:buChar char="-"/>
            </a:pPr>
            <a:r>
              <a:rPr lang="en-AU" sz="2800" dirty="0" smtClean="0">
                <a:latin typeface="Times New Roman" pitchFamily="18" charset="0"/>
                <a:cs typeface="Times New Roman" pitchFamily="18" charset="0"/>
              </a:rPr>
              <a:t>the </a:t>
            </a:r>
            <a:r>
              <a:rPr lang="en-AU" sz="2800" dirty="0">
                <a:latin typeface="Times New Roman" pitchFamily="18" charset="0"/>
                <a:cs typeface="Times New Roman" pitchFamily="18" charset="0"/>
              </a:rPr>
              <a:t>cells may remain as single cells or be aggregated into plate like or globular colonies. </a:t>
            </a:r>
            <a:r>
              <a:rPr lang="en-US" sz="2800" dirty="0" smtClean="0">
                <a:latin typeface="Times New Roman" pitchFamily="18" charset="0"/>
                <a:cs typeface="Times New Roman" pitchFamily="18" charset="0"/>
              </a:rPr>
              <a:t>.ex</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Chroococcus</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Gloeocapsa</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microcytis</a:t>
            </a:r>
            <a:r>
              <a:rPr lang="ar-IQ" sz="2800"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pPr marL="342900" lvl="0" indent="-342900" algn="l" rtl="0">
              <a:buFontTx/>
              <a:buChar char="-"/>
            </a:pPr>
            <a:endParaRPr lang="en-US" sz="2400" dirty="0">
              <a:latin typeface="Times New Roman" pitchFamily="18" charset="0"/>
              <a:cs typeface="Times New Roman" pitchFamily="18" charset="0"/>
            </a:endParaRPr>
          </a:p>
          <a:p>
            <a:pPr marL="342900" lvl="0" indent="-342900" algn="l" rtl="0">
              <a:buFontTx/>
              <a:buChar char="-"/>
            </a:pPr>
            <a:endParaRPr lang="en-US" sz="2400" dirty="0">
              <a:latin typeface="Times New Roman" pitchFamily="18" charset="0"/>
              <a:cs typeface="Times New Roman" pitchFamily="18" charset="0"/>
            </a:endParaRPr>
          </a:p>
        </p:txBody>
      </p:sp>
      <p:pic>
        <p:nvPicPr>
          <p:cNvPr id="4" name="Picture 3" descr="http://upload.wikimedia.org/wikipedia/commons/thumb/b/b4/Microcystis_aeruginosa.jpeg/220px-Microcystis_aeruginosa.jpeg">
            <a:hlinkClick r:id="rId2"/>
          </p:cNvPr>
          <p:cNvPicPr/>
          <p:nvPr/>
        </p:nvPicPr>
        <p:blipFill>
          <a:blip r:embed="rId3"/>
          <a:srcRect/>
          <a:stretch>
            <a:fillRect/>
          </a:stretch>
        </p:blipFill>
        <p:spPr bwMode="auto">
          <a:xfrm>
            <a:off x="2514600" y="4777430"/>
            <a:ext cx="2514600" cy="2080570"/>
          </a:xfrm>
          <a:prstGeom prst="rect">
            <a:avLst/>
          </a:prstGeom>
          <a:noFill/>
          <a:ln w="9525">
            <a:noFill/>
            <a:miter lim="800000"/>
            <a:headEnd/>
            <a:tailEnd/>
          </a:ln>
        </p:spPr>
      </p:pic>
      <p:pic>
        <p:nvPicPr>
          <p:cNvPr id="5" name="il_fi" descr="http://protist.i.hosei.ac.jp/pdb/images/Prokaryotes/Chroococcaceae/Chroococcus/turgidus/sp_06b.jpg"/>
          <p:cNvPicPr/>
          <p:nvPr/>
        </p:nvPicPr>
        <p:blipFill>
          <a:blip r:embed="rId4"/>
          <a:srcRect/>
          <a:stretch>
            <a:fillRect/>
          </a:stretch>
        </p:blipFill>
        <p:spPr bwMode="auto">
          <a:xfrm>
            <a:off x="-81887" y="4777430"/>
            <a:ext cx="2596487" cy="2080570"/>
          </a:xfrm>
          <a:prstGeom prst="rect">
            <a:avLst/>
          </a:prstGeom>
          <a:noFill/>
          <a:ln w="9525">
            <a:noFill/>
            <a:miter lim="800000"/>
            <a:headEnd/>
            <a:tailEnd/>
          </a:ln>
        </p:spPr>
      </p:pic>
      <p:pic>
        <p:nvPicPr>
          <p:cNvPr id="1026" name="Picture 2" descr="https://www2.bc.edu/%7Estrother/GE_146/labs/lab7/images/tMicrocystis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5316" y="4777430"/>
            <a:ext cx="2438400" cy="20805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icrocystis_40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3716" y="4777430"/>
            <a:ext cx="1700284" cy="20805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407"/>
            <a:ext cx="9144000" cy="1569660"/>
          </a:xfrm>
          <a:prstGeom prst="rect">
            <a:avLst/>
          </a:prstGeom>
          <a:solidFill>
            <a:schemeClr val="bg2"/>
          </a:solidFill>
        </p:spPr>
        <p:txBody>
          <a:bodyPr wrap="square">
            <a:spAutoFit/>
          </a:bodyPr>
          <a:lstStyle/>
          <a:p>
            <a:pPr algn="l" rtl="0"/>
            <a:r>
              <a:rPr lang="en-AU" sz="2400" b="1" dirty="0" smtClean="0">
                <a:solidFill>
                  <a:srgbClr val="FF0000"/>
                </a:solidFill>
                <a:latin typeface="Times New Roman" pitchFamily="18" charset="0"/>
                <a:cs typeface="Times New Roman" pitchFamily="18" charset="0"/>
              </a:rPr>
              <a:t>2- </a:t>
            </a:r>
            <a:r>
              <a:rPr lang="en-AU" sz="2400" b="1" dirty="0" err="1" smtClean="0">
                <a:solidFill>
                  <a:srgbClr val="FF0000"/>
                </a:solidFill>
                <a:latin typeface="Times New Roman" pitchFamily="18" charset="0"/>
                <a:cs typeface="Times New Roman" pitchFamily="18" charset="0"/>
              </a:rPr>
              <a:t>Oscillatoriales</a:t>
            </a:r>
            <a:endParaRPr lang="en-US" sz="2400" dirty="0">
              <a:solidFill>
                <a:srgbClr val="FF0000"/>
              </a:solidFill>
              <a:latin typeface="Times New Roman" pitchFamily="18" charset="0"/>
              <a:cs typeface="Times New Roman" pitchFamily="18" charset="0"/>
            </a:endParaRPr>
          </a:p>
          <a:p>
            <a:pPr lvl="0" algn="l" rtl="0"/>
            <a:r>
              <a:rPr lang="en-AU" sz="2400" dirty="0">
                <a:latin typeface="Times New Roman" pitchFamily="18" charset="0"/>
                <a:cs typeface="Times New Roman" pitchFamily="18" charset="0"/>
              </a:rPr>
              <a:t> </a:t>
            </a:r>
            <a:r>
              <a:rPr lang="ar-IQ"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single </a:t>
            </a:r>
            <a:r>
              <a:rPr lang="en-US" sz="2400" dirty="0">
                <a:latin typeface="Times New Roman" pitchFamily="18" charset="0"/>
                <a:cs typeface="Times New Roman" pitchFamily="18" charset="0"/>
              </a:rPr>
              <a:t>filamentous forms consisting of a </a:t>
            </a:r>
            <a:r>
              <a:rPr lang="en-US" sz="2400" dirty="0" err="1">
                <a:latin typeface="Times New Roman" pitchFamily="18" charset="0"/>
                <a:cs typeface="Times New Roman" pitchFamily="18" charset="0"/>
              </a:rPr>
              <a:t>trichome</a:t>
            </a:r>
            <a:r>
              <a:rPr lang="en-US" sz="2400" dirty="0">
                <a:latin typeface="Times New Roman" pitchFamily="18" charset="0"/>
                <a:cs typeface="Times New Roman" pitchFamily="18" charset="0"/>
              </a:rPr>
              <a:t>  . </a:t>
            </a:r>
            <a:r>
              <a:rPr lang="en-US" sz="2400" b="1" dirty="0" smtClean="0">
                <a:latin typeface="Times New Roman" pitchFamily="18" charset="0"/>
                <a:cs typeface="Times New Roman" pitchFamily="18" charset="0"/>
              </a:rPr>
              <a:t>is  </a:t>
            </a:r>
            <a:r>
              <a:rPr lang="en-US" sz="2400" b="1" dirty="0">
                <a:latin typeface="Times New Roman" pitchFamily="18" charset="0"/>
                <a:cs typeface="Times New Roman" pitchFamily="18" charset="0"/>
              </a:rPr>
              <a:t>a chain of vegetative cells; a </a:t>
            </a:r>
            <a:r>
              <a:rPr lang="en-US" sz="2400" b="1" dirty="0" err="1">
                <a:latin typeface="Times New Roman" pitchFamily="18" charset="0"/>
                <a:cs typeface="Times New Roman" pitchFamily="18" charset="0"/>
              </a:rPr>
              <a:t>cyanobacterial</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trichome</a:t>
            </a:r>
            <a:r>
              <a:rPr lang="en-US" sz="2400" b="1" dirty="0">
                <a:latin typeface="Times New Roman" pitchFamily="18" charset="0"/>
                <a:cs typeface="Times New Roman" pitchFamily="18" charset="0"/>
              </a:rPr>
              <a:t> is often surrounded by a slimy sheath</a:t>
            </a:r>
            <a:r>
              <a:rPr lang="en-US" dirty="0"/>
              <a:t>. </a:t>
            </a:r>
          </a:p>
        </p:txBody>
      </p:sp>
      <p:pic>
        <p:nvPicPr>
          <p:cNvPr id="3" name="irc_mi" descr="http://image.slidesharecdn.com/cyanobacterialecture-111227222829-phpapp02/95/cyanobacteria-lecture-11-728.jpg?cb=1325046765"/>
          <p:cNvPicPr/>
          <p:nvPr/>
        </p:nvPicPr>
        <p:blipFill>
          <a:blip r:embed="rId2">
            <a:extLst>
              <a:ext uri="{28A0092B-C50C-407E-A947-70E740481C1C}">
                <a14:useLocalDpi xmlns:a14="http://schemas.microsoft.com/office/drawing/2010/main" val="0"/>
              </a:ext>
            </a:extLst>
          </a:blip>
          <a:srcRect/>
          <a:stretch>
            <a:fillRect/>
          </a:stretch>
        </p:blipFill>
        <p:spPr bwMode="auto">
          <a:xfrm>
            <a:off x="18197" y="1584066"/>
            <a:ext cx="5696804" cy="3334941"/>
          </a:xfrm>
          <a:prstGeom prst="rect">
            <a:avLst/>
          </a:prstGeom>
          <a:noFill/>
          <a:ln>
            <a:noFill/>
          </a:ln>
        </p:spPr>
      </p:pic>
      <p:pic>
        <p:nvPicPr>
          <p:cNvPr id="4" name="Picture 3" descr="Oscillatoria trichomes"/>
          <p:cNvPicPr/>
          <p:nvPr/>
        </p:nvPicPr>
        <p:blipFill>
          <a:blip r:embed="rId3">
            <a:extLst>
              <a:ext uri="{28A0092B-C50C-407E-A947-70E740481C1C}">
                <a14:useLocalDpi xmlns:a14="http://schemas.microsoft.com/office/drawing/2010/main" val="0"/>
              </a:ext>
            </a:extLst>
          </a:blip>
          <a:srcRect/>
          <a:stretch>
            <a:fillRect/>
          </a:stretch>
        </p:blipFill>
        <p:spPr bwMode="auto">
          <a:xfrm>
            <a:off x="5715001" y="1584067"/>
            <a:ext cx="3428999" cy="3334940"/>
          </a:xfrm>
          <a:prstGeom prst="rect">
            <a:avLst/>
          </a:prstGeom>
          <a:noFill/>
          <a:ln>
            <a:noFill/>
          </a:ln>
        </p:spPr>
      </p:pic>
      <p:sp>
        <p:nvSpPr>
          <p:cNvPr id="5" name="Rectangle 4"/>
          <p:cNvSpPr/>
          <p:nvPr/>
        </p:nvSpPr>
        <p:spPr>
          <a:xfrm>
            <a:off x="18196" y="4919008"/>
            <a:ext cx="9278204" cy="1938992"/>
          </a:xfrm>
          <a:prstGeom prst="rect">
            <a:avLst/>
          </a:prstGeom>
          <a:solidFill>
            <a:schemeClr val="bg1">
              <a:lumMod val="95000"/>
            </a:schemeClr>
          </a:solidFill>
        </p:spPr>
        <p:txBody>
          <a:bodyPr wrap="square">
            <a:spAutoFit/>
          </a:bodyPr>
          <a:lstStyle/>
          <a:p>
            <a:pPr lvl="0" algn="l" rtl="0"/>
            <a:r>
              <a:rPr lang="en-US" sz="2400" b="1" dirty="0">
                <a:latin typeface="Times New Roman" pitchFamily="18" charset="0"/>
                <a:cs typeface="Times New Roman" pitchFamily="18" charset="0"/>
              </a:rPr>
              <a:t> </a:t>
            </a:r>
            <a:r>
              <a:rPr lang="en-AU" sz="2400" dirty="0">
                <a:latin typeface="Times New Roman" pitchFamily="18" charset="0"/>
                <a:cs typeface="Times New Roman" pitchFamily="18" charset="0"/>
              </a:rPr>
              <a:t>lacking </a:t>
            </a:r>
            <a:r>
              <a:rPr lang="en-AU" sz="2400" dirty="0" err="1">
                <a:solidFill>
                  <a:srgbClr val="FF0000"/>
                </a:solidFill>
                <a:latin typeface="Times New Roman" pitchFamily="18" charset="0"/>
                <a:cs typeface="Times New Roman" pitchFamily="18" charset="0"/>
              </a:rPr>
              <a:t>heterocysts</a:t>
            </a:r>
            <a:r>
              <a:rPr lang="en-AU" sz="2400" dirty="0">
                <a:solidFill>
                  <a:srgbClr val="FF0000"/>
                </a:solidFill>
                <a:latin typeface="Times New Roman" pitchFamily="18" charset="0"/>
                <a:cs typeface="Times New Roman" pitchFamily="18" charset="0"/>
              </a:rPr>
              <a:t> </a:t>
            </a:r>
            <a:r>
              <a:rPr lang="en-AU" sz="2400" dirty="0">
                <a:latin typeface="Times New Roman" pitchFamily="18" charset="0"/>
                <a:cs typeface="Times New Roman" pitchFamily="18" charset="0"/>
              </a:rPr>
              <a:t>and</a:t>
            </a:r>
            <a:r>
              <a:rPr lang="en-AU" sz="2400" dirty="0">
                <a:solidFill>
                  <a:srgbClr val="FF0000"/>
                </a:solidFill>
                <a:latin typeface="Times New Roman" pitchFamily="18" charset="0"/>
                <a:cs typeface="Times New Roman" pitchFamily="18" charset="0"/>
              </a:rPr>
              <a:t> </a:t>
            </a:r>
            <a:r>
              <a:rPr lang="en-AU" sz="2400" dirty="0" err="1">
                <a:solidFill>
                  <a:srgbClr val="FF0000"/>
                </a:solidFill>
                <a:latin typeface="Times New Roman" pitchFamily="18" charset="0"/>
                <a:cs typeface="Times New Roman" pitchFamily="18" charset="0"/>
              </a:rPr>
              <a:t>akinetes</a:t>
            </a:r>
            <a:r>
              <a:rPr lang="en-AU" sz="2400" dirty="0">
                <a:solidFill>
                  <a:srgbClr val="FF0000"/>
                </a:solidFill>
                <a:latin typeface="Times New Roman" pitchFamily="18" charset="0"/>
                <a:cs typeface="Times New Roman" pitchFamily="18" charset="0"/>
              </a:rPr>
              <a:t> </a:t>
            </a:r>
            <a:r>
              <a:rPr lang="en-AU"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lvl="0" algn="l" rtl="0"/>
            <a:r>
              <a:rPr lang="en-AU" sz="2400" dirty="0">
                <a:latin typeface="Times New Roman" pitchFamily="18" charset="0"/>
                <a:cs typeface="Times New Roman" pitchFamily="18" charset="0"/>
              </a:rPr>
              <a:t>these relatively simple algae occur as planktonic  or </a:t>
            </a:r>
            <a:r>
              <a:rPr lang="en-AU" sz="2400" dirty="0" smtClean="0">
                <a:latin typeface="Times New Roman" pitchFamily="18" charset="0"/>
                <a:cs typeface="Times New Roman" pitchFamily="18" charset="0"/>
              </a:rPr>
              <a:t>benthic aggregations</a:t>
            </a:r>
            <a:r>
              <a:rPr lang="en-AU"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lvl="0" algn="l" rtl="0"/>
            <a:r>
              <a:rPr lang="en-AU" sz="2400" dirty="0">
                <a:latin typeface="Times New Roman" pitchFamily="18" charset="0"/>
                <a:cs typeface="Times New Roman" pitchFamily="18" charset="0"/>
              </a:rPr>
              <a:t> In some cases they form dense mats on mud or rocky substrata. Ex ;</a:t>
            </a:r>
            <a:r>
              <a:rPr lang="en-AU" sz="2400" i="1" dirty="0">
                <a:latin typeface="Times New Roman" pitchFamily="18" charset="0"/>
                <a:cs typeface="Times New Roman" pitchFamily="18" charset="0"/>
              </a:rPr>
              <a:t> </a:t>
            </a:r>
            <a:r>
              <a:rPr lang="en-AU" sz="2400" i="1" dirty="0" err="1">
                <a:solidFill>
                  <a:srgbClr val="FF0000"/>
                </a:solidFill>
                <a:latin typeface="Times New Roman" pitchFamily="18" charset="0"/>
                <a:cs typeface="Times New Roman" pitchFamily="18" charset="0"/>
              </a:rPr>
              <a:t>Oscilatoria</a:t>
            </a:r>
            <a:r>
              <a:rPr lang="en-AU" sz="2400" i="1" dirty="0">
                <a:solidFill>
                  <a:srgbClr val="FF0000"/>
                </a:solidFill>
                <a:latin typeface="Times New Roman" pitchFamily="18" charset="0"/>
                <a:cs typeface="Times New Roman" pitchFamily="18" charset="0"/>
              </a:rPr>
              <a:t> sp</a:t>
            </a:r>
            <a:r>
              <a:rPr lang="en-AU" sz="2400" dirty="0">
                <a:solidFill>
                  <a:srgbClr val="FF0000"/>
                </a:solidFill>
                <a:latin typeface="Times New Roman" pitchFamily="18" charset="0"/>
                <a:cs typeface="Times New Roman" pitchFamily="18" charset="0"/>
              </a:rPr>
              <a:t>. </a:t>
            </a:r>
            <a:endParaRPr lang="en-AU" sz="2400" dirty="0" smtClean="0">
              <a:solidFill>
                <a:srgbClr val="FF0000"/>
              </a:solidFill>
              <a:latin typeface="Times New Roman" pitchFamily="18" charset="0"/>
              <a:cs typeface="Times New Roman" pitchFamily="18" charset="0"/>
            </a:endParaRPr>
          </a:p>
          <a:p>
            <a:pPr lvl="0" algn="l" rtl="0"/>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36646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13" y="0"/>
            <a:ext cx="9120187" cy="3693319"/>
          </a:xfrm>
          <a:prstGeom prst="rect">
            <a:avLst/>
          </a:prstGeom>
          <a:solidFill>
            <a:schemeClr val="accent2">
              <a:lumMod val="20000"/>
              <a:lumOff val="80000"/>
            </a:schemeClr>
          </a:solidFill>
        </p:spPr>
        <p:txBody>
          <a:bodyPr wrap="square">
            <a:spAutoFit/>
          </a:bodyPr>
          <a:lstStyle/>
          <a:p>
            <a:pPr algn="l" rtl="0"/>
            <a:r>
              <a:rPr lang="en-US" sz="2400" b="1" dirty="0" err="1">
                <a:latin typeface="Times New Roman" pitchFamily="18" charset="0"/>
                <a:cs typeface="Times New Roman" pitchFamily="18" charset="0"/>
              </a:rPr>
              <a:t>trichome</a:t>
            </a:r>
            <a:r>
              <a:rPr lang="en-US" sz="2400" b="1" dirty="0">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a row of cells </a:t>
            </a:r>
            <a:r>
              <a:rPr lang="en-US" sz="2400" b="1" dirty="0" smtClean="0">
                <a:solidFill>
                  <a:srgbClr val="FF0000"/>
                </a:solidFill>
                <a:latin typeface="Times New Roman" pitchFamily="18" charset="0"/>
                <a:cs typeface="Times New Roman" pitchFamily="18" charset="0"/>
              </a:rPr>
              <a:t>without the sheath in the cyanobacteria.</a:t>
            </a:r>
          </a:p>
          <a:p>
            <a:pPr algn="l" rtl="0"/>
            <a:r>
              <a:rPr lang="en-US" sz="2400" b="1" dirty="0" smtClean="0">
                <a:latin typeface="Times New Roman" pitchFamily="18" charset="0"/>
                <a:cs typeface="Times New Roman" pitchFamily="18" charset="0"/>
              </a:rPr>
              <a:t>filament</a:t>
            </a:r>
            <a:r>
              <a:rPr lang="en-US" sz="2400" b="1" dirty="0" smtClean="0">
                <a:solidFill>
                  <a:srgbClr val="FF0000"/>
                </a:solidFill>
                <a:latin typeface="Times New Roman" pitchFamily="18" charset="0"/>
                <a:cs typeface="Times New Roman" pitchFamily="18" charset="0"/>
              </a:rPr>
              <a:t>: one or more </a:t>
            </a:r>
            <a:r>
              <a:rPr lang="en-US" sz="2400" b="1" dirty="0" err="1" smtClean="0">
                <a:solidFill>
                  <a:srgbClr val="FF0000"/>
                </a:solidFill>
                <a:latin typeface="Times New Roman" pitchFamily="18" charset="0"/>
                <a:cs typeface="Times New Roman" pitchFamily="18" charset="0"/>
              </a:rPr>
              <a:t>trichomes</a:t>
            </a:r>
            <a:r>
              <a:rPr lang="en-US" sz="2400" b="1" dirty="0" smtClean="0">
                <a:solidFill>
                  <a:srgbClr val="FF0000"/>
                </a:solidFill>
                <a:latin typeface="Times New Roman" pitchFamily="18" charset="0"/>
                <a:cs typeface="Times New Roman" pitchFamily="18" charset="0"/>
              </a:rPr>
              <a:t> enclosed in a sheath.</a:t>
            </a:r>
            <a:endParaRPr lang="en-AU" sz="2400" b="1" dirty="0" smtClean="0">
              <a:solidFill>
                <a:srgbClr val="FF0000"/>
              </a:solidFill>
              <a:latin typeface="Times New Roman" pitchFamily="18" charset="0"/>
              <a:cs typeface="Times New Roman" pitchFamily="18" charset="0"/>
            </a:endParaRPr>
          </a:p>
          <a:p>
            <a:pPr algn="l" rtl="0"/>
            <a:r>
              <a:rPr lang="en-AU" sz="2400" b="1" dirty="0" smtClean="0">
                <a:latin typeface="Times New Roman" pitchFamily="18" charset="0"/>
                <a:cs typeface="Times New Roman" pitchFamily="18" charset="0"/>
              </a:rPr>
              <a:t>3-Nostocales  </a:t>
            </a:r>
            <a:endParaRPr lang="en-US" sz="2400" dirty="0">
              <a:latin typeface="Times New Roman" pitchFamily="18" charset="0"/>
              <a:cs typeface="Times New Roman" pitchFamily="18" charset="0"/>
            </a:endParaRPr>
          </a:p>
          <a:p>
            <a:pPr lvl="0" algn="l" rtl="0"/>
            <a:r>
              <a:rPr lang="ar-IQ" sz="2400" dirty="0" smtClean="0"/>
              <a:t>-</a:t>
            </a:r>
            <a:r>
              <a:rPr lang="en-AU" sz="2400" dirty="0" smtClean="0"/>
              <a:t>filamentous </a:t>
            </a:r>
            <a:r>
              <a:rPr lang="en-AU" sz="2400" dirty="0"/>
              <a:t>algae . planktonic or benthic</a:t>
            </a:r>
            <a:r>
              <a:rPr lang="en-AU" sz="2400" dirty="0" smtClean="0"/>
              <a:t>.</a:t>
            </a:r>
            <a:endParaRPr lang="en-US" sz="2400" dirty="0"/>
          </a:p>
          <a:p>
            <a:pPr lvl="0" algn="l" rtl="0"/>
            <a:r>
              <a:rPr lang="en-US" sz="2400" dirty="0" err="1" smtClean="0"/>
              <a:t>uniseriate</a:t>
            </a:r>
            <a:r>
              <a:rPr lang="en-US" sz="2400" dirty="0" smtClean="0"/>
              <a:t> </a:t>
            </a:r>
            <a:r>
              <a:rPr lang="en-US" sz="2400" dirty="0" err="1"/>
              <a:t>trichomes</a:t>
            </a:r>
            <a:r>
              <a:rPr lang="en-US" sz="2400" dirty="0"/>
              <a:t>, with </a:t>
            </a:r>
            <a:r>
              <a:rPr lang="en-US" sz="2400" dirty="0" err="1">
                <a:solidFill>
                  <a:srgbClr val="FF0000"/>
                </a:solidFill>
              </a:rPr>
              <a:t>akinetes</a:t>
            </a:r>
            <a:r>
              <a:rPr lang="en-US" sz="2400" dirty="0">
                <a:solidFill>
                  <a:srgbClr val="FF0000"/>
                </a:solidFill>
              </a:rPr>
              <a:t> </a:t>
            </a:r>
            <a:r>
              <a:rPr lang="en-US" sz="2400" dirty="0"/>
              <a:t>or </a:t>
            </a:r>
            <a:r>
              <a:rPr lang="en-US" sz="2400" dirty="0" err="1">
                <a:solidFill>
                  <a:srgbClr val="FF0000"/>
                </a:solidFill>
              </a:rPr>
              <a:t>heterocysts</a:t>
            </a:r>
            <a:r>
              <a:rPr lang="en-US" sz="2400" dirty="0"/>
              <a:t> </a:t>
            </a:r>
            <a:r>
              <a:rPr lang="en-US" sz="2400" dirty="0" smtClean="0"/>
              <a:t> </a:t>
            </a:r>
            <a:r>
              <a:rPr lang="en-US" sz="2400" dirty="0" err="1" smtClean="0"/>
              <a:t>unbranched</a:t>
            </a:r>
            <a:r>
              <a:rPr lang="en-US" sz="2400" dirty="0" smtClean="0"/>
              <a:t> </a:t>
            </a:r>
            <a:r>
              <a:rPr lang="en-US" sz="2400" dirty="0"/>
              <a:t>or false-</a:t>
            </a:r>
            <a:r>
              <a:rPr lang="en-US" sz="2400" dirty="0" err="1"/>
              <a:t>braching</a:t>
            </a:r>
            <a:r>
              <a:rPr lang="en-AU" sz="2400" dirty="0" smtClean="0"/>
              <a:t> </a:t>
            </a:r>
            <a:r>
              <a:rPr lang="en-AU" sz="2400" i="1" dirty="0" smtClean="0"/>
              <a:t>.</a:t>
            </a:r>
            <a:r>
              <a:rPr lang="en-AU" sz="2400" i="1" dirty="0"/>
              <a:t>ex. </a:t>
            </a:r>
            <a:r>
              <a:rPr lang="en-US" sz="2400" i="1" dirty="0">
                <a:solidFill>
                  <a:srgbClr val="FF0000"/>
                </a:solidFill>
              </a:rPr>
              <a:t>Anabaena</a:t>
            </a:r>
            <a:r>
              <a:rPr lang="en-AU" sz="2400" i="1" dirty="0">
                <a:solidFill>
                  <a:srgbClr val="FF0000"/>
                </a:solidFill>
              </a:rPr>
              <a:t> sp</a:t>
            </a:r>
            <a:r>
              <a:rPr lang="en-AU" i="1" dirty="0">
                <a:solidFill>
                  <a:srgbClr val="FF0000"/>
                </a:solidFill>
              </a:rPr>
              <a:t>.</a:t>
            </a:r>
            <a:r>
              <a:rPr lang="en-AU" b="1" dirty="0">
                <a:solidFill>
                  <a:srgbClr val="FF0000"/>
                </a:solidFill>
              </a:rPr>
              <a:t> </a:t>
            </a:r>
            <a:endParaRPr lang="en-AU" b="1" dirty="0" smtClean="0">
              <a:solidFill>
                <a:srgbClr val="FF0000"/>
              </a:solidFill>
            </a:endParaRPr>
          </a:p>
          <a:p>
            <a:pPr lvl="0" algn="l" rtl="0"/>
            <a:endParaRPr lang="en-AU" b="1" dirty="0">
              <a:solidFill>
                <a:srgbClr val="FF0000"/>
              </a:solidFill>
            </a:endParaRPr>
          </a:p>
          <a:p>
            <a:pPr lvl="0" algn="l" rtl="0"/>
            <a:endParaRPr lang="en-AU" b="1" dirty="0" smtClean="0">
              <a:solidFill>
                <a:srgbClr val="FF0000"/>
              </a:solidFill>
            </a:endParaRPr>
          </a:p>
          <a:p>
            <a:pPr lvl="0" algn="l" rtl="0"/>
            <a:endParaRPr lang="en-AU" b="1" dirty="0">
              <a:solidFill>
                <a:srgbClr val="FF0000"/>
              </a:solidFill>
            </a:endParaRPr>
          </a:p>
          <a:p>
            <a:pPr lvl="0" algn="l" rtl="0"/>
            <a:endParaRPr lang="en-AU" b="1" dirty="0" smtClean="0">
              <a:solidFill>
                <a:srgbClr val="FF0000"/>
              </a:solidFill>
            </a:endParaRPr>
          </a:p>
          <a:p>
            <a:pPr lvl="0" algn="l" rtl="0"/>
            <a:endParaRPr lang="en-US" dirty="0">
              <a:solidFill>
                <a:srgbClr val="FF0000"/>
              </a:solidFill>
            </a:endParaRPr>
          </a:p>
        </p:txBody>
      </p:sp>
      <p:pic>
        <p:nvPicPr>
          <p:cNvPr id="3" name="Picture 2"/>
          <p:cNvPicPr/>
          <p:nvPr/>
        </p:nvPicPr>
        <p:blipFill>
          <a:blip r:embed="rId2"/>
          <a:srcRect/>
          <a:stretch>
            <a:fillRect/>
          </a:stretch>
        </p:blipFill>
        <p:spPr bwMode="auto">
          <a:xfrm>
            <a:off x="23813" y="3135868"/>
            <a:ext cx="5029200" cy="3722132"/>
          </a:xfrm>
          <a:prstGeom prst="rect">
            <a:avLst/>
          </a:prstGeom>
          <a:noFill/>
          <a:ln w="9525">
            <a:noFill/>
            <a:miter lim="800000"/>
            <a:headEnd/>
            <a:tailEnd/>
          </a:ln>
        </p:spPr>
      </p:pic>
      <p:sp>
        <p:nvSpPr>
          <p:cNvPr id="4" name="Rectangle 3"/>
          <p:cNvSpPr/>
          <p:nvPr/>
        </p:nvSpPr>
        <p:spPr>
          <a:xfrm>
            <a:off x="2910870" y="5943600"/>
            <a:ext cx="1569660" cy="369332"/>
          </a:xfrm>
          <a:prstGeom prst="rect">
            <a:avLst/>
          </a:prstGeom>
        </p:spPr>
        <p:txBody>
          <a:bodyPr wrap="none">
            <a:spAutoFit/>
          </a:bodyPr>
          <a:lstStyle/>
          <a:p>
            <a:r>
              <a:rPr lang="en-AU" i="1" dirty="0"/>
              <a:t>. </a:t>
            </a:r>
            <a:r>
              <a:rPr lang="en-US" i="1" dirty="0"/>
              <a:t>Anabaena</a:t>
            </a:r>
            <a:r>
              <a:rPr lang="en-AU" i="1" dirty="0"/>
              <a:t> sp.</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3013" y="3135868"/>
            <a:ext cx="4090987" cy="363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43770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1"/>
            <a:ext cx="9144000" cy="406265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dirty="0" smtClean="0">
                <a:ln>
                  <a:noFill/>
                </a:ln>
                <a:solidFill>
                  <a:schemeClr val="tx1"/>
                </a:solidFill>
                <a:effectLst/>
                <a:latin typeface="Times New Roman" pitchFamily="18" charset="0"/>
                <a:ea typeface="Calibri" pitchFamily="34" charset="0"/>
                <a:cs typeface="+mj-cs"/>
              </a:rPr>
              <a:t>4-Stigonematales;</a:t>
            </a:r>
            <a:endParaRPr kumimoji="0" lang="ar-IQ" sz="2400" b="1" i="0" u="none" strike="noStrike" cap="none" normalizeH="0" baseline="0" dirty="0" smtClean="0">
              <a:ln>
                <a:noFill/>
              </a:ln>
              <a:solidFill>
                <a:schemeClr val="tx1"/>
              </a:solidFill>
              <a:effectLst/>
              <a:latin typeface="Times New Roman" pitchFamily="18" charset="0"/>
              <a:ea typeface="Calibri" pitchFamily="34" charset="0"/>
              <a:cs typeface="+mj-cs"/>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ar-IQ" sz="2400" b="0" i="0" u="none" strike="noStrike" cap="none" normalizeH="0" baseline="0" dirty="0" smtClean="0">
                <a:ln>
                  <a:noFill/>
                </a:ln>
                <a:solidFill>
                  <a:schemeClr val="tx1"/>
                </a:solidFill>
                <a:effectLst/>
                <a:latin typeface="Times New Roman" pitchFamily="18" charset="0"/>
                <a:ea typeface="Calibri" pitchFamily="34" charset="0"/>
                <a:cs typeface="+mj-cs"/>
              </a:rPr>
              <a:t>-</a:t>
            </a:r>
            <a:r>
              <a:rPr kumimoji="0" lang="en-AU" sz="2400" b="0" i="0" u="none" strike="noStrike" cap="none" normalizeH="0" baseline="0" dirty="0" smtClean="0">
                <a:ln>
                  <a:noFill/>
                </a:ln>
                <a:solidFill>
                  <a:schemeClr val="tx1"/>
                </a:solidFill>
                <a:effectLst/>
                <a:latin typeface="Times New Roman" pitchFamily="18" charset="0"/>
                <a:ea typeface="Calibri" pitchFamily="34" charset="0"/>
                <a:cs typeface="+mj-cs"/>
              </a:rPr>
              <a:t> </a:t>
            </a:r>
            <a:r>
              <a:rPr lang="en-US" sz="2400" dirty="0" err="1" smtClean="0">
                <a:solidFill>
                  <a:schemeClr val="tx1"/>
                </a:solidFill>
                <a:latin typeface="Times New Roman" pitchFamily="18" charset="0"/>
                <a:ea typeface="Calibri" pitchFamily="34" charset="0"/>
                <a:cs typeface="+mj-cs"/>
              </a:rPr>
              <a:t>Uni</a:t>
            </a:r>
            <a:r>
              <a:rPr lang="en-US" sz="2400" dirty="0" smtClean="0">
                <a:solidFill>
                  <a:schemeClr val="tx1"/>
                </a:solidFill>
                <a:latin typeface="Times New Roman" pitchFamily="18" charset="0"/>
                <a:ea typeface="Calibri" pitchFamily="34" charset="0"/>
                <a:cs typeface="+mj-cs"/>
              </a:rPr>
              <a:t> </a:t>
            </a:r>
            <a:r>
              <a:rPr lang="en-US" sz="2400" dirty="0">
                <a:solidFill>
                  <a:schemeClr val="tx1"/>
                </a:solidFill>
                <a:latin typeface="Times New Roman" pitchFamily="18" charset="0"/>
                <a:ea typeface="Calibri" pitchFamily="34" charset="0"/>
                <a:cs typeface="+mj-cs"/>
              </a:rPr>
              <a:t>or </a:t>
            </a:r>
            <a:r>
              <a:rPr lang="en-US" sz="2400" dirty="0" err="1">
                <a:solidFill>
                  <a:schemeClr val="tx1"/>
                </a:solidFill>
                <a:latin typeface="Times New Roman" pitchFamily="18" charset="0"/>
                <a:ea typeface="Calibri" pitchFamily="34" charset="0"/>
                <a:cs typeface="+mj-cs"/>
              </a:rPr>
              <a:t>multiseriate</a:t>
            </a:r>
            <a:r>
              <a:rPr lang="en-US" sz="2400" dirty="0">
                <a:solidFill>
                  <a:schemeClr val="tx1"/>
                </a:solidFill>
                <a:latin typeface="Times New Roman" pitchFamily="18" charset="0"/>
                <a:ea typeface="Calibri" pitchFamily="34" charset="0"/>
                <a:cs typeface="+mj-cs"/>
              </a:rPr>
              <a:t> </a:t>
            </a:r>
            <a:r>
              <a:rPr lang="en-US" sz="2400" dirty="0" err="1">
                <a:solidFill>
                  <a:schemeClr val="tx1"/>
                </a:solidFill>
                <a:latin typeface="Times New Roman" pitchFamily="18" charset="0"/>
                <a:ea typeface="Calibri" pitchFamily="34" charset="0"/>
                <a:cs typeface="+mj-cs"/>
              </a:rPr>
              <a:t>trichomes</a:t>
            </a:r>
            <a:r>
              <a:rPr lang="en-US" sz="2400" dirty="0">
                <a:solidFill>
                  <a:schemeClr val="tx1"/>
                </a:solidFill>
                <a:latin typeface="Times New Roman" pitchFamily="18" charset="0"/>
                <a:ea typeface="Calibri" pitchFamily="34" charset="0"/>
                <a:cs typeface="+mj-cs"/>
              </a:rPr>
              <a:t>, </a:t>
            </a:r>
          </a:p>
          <a:p>
            <a:pPr lvl="0" algn="just" rtl="0" fontAlgn="base">
              <a:spcBef>
                <a:spcPct val="0"/>
              </a:spcBef>
              <a:spcAft>
                <a:spcPct val="0"/>
              </a:spcAft>
            </a:pPr>
            <a:r>
              <a:rPr lang="en-US" sz="2400" dirty="0">
                <a:solidFill>
                  <a:schemeClr val="tx1"/>
                </a:solidFill>
                <a:latin typeface="Times New Roman" pitchFamily="18" charset="0"/>
                <a:ea typeface="Calibri" pitchFamily="34" charset="0"/>
                <a:cs typeface="+mj-cs"/>
              </a:rPr>
              <a:t>with </a:t>
            </a:r>
            <a:r>
              <a:rPr lang="en-US" sz="2400" dirty="0" err="1">
                <a:solidFill>
                  <a:srgbClr val="FF0000"/>
                </a:solidFill>
                <a:latin typeface="Times New Roman" pitchFamily="18" charset="0"/>
                <a:ea typeface="Calibri" pitchFamily="34" charset="0"/>
                <a:cs typeface="+mj-cs"/>
              </a:rPr>
              <a:t>akinetes</a:t>
            </a:r>
            <a:r>
              <a:rPr lang="en-US" sz="2400" dirty="0">
                <a:solidFill>
                  <a:schemeClr val="tx1"/>
                </a:solidFill>
                <a:latin typeface="Times New Roman" pitchFamily="18" charset="0"/>
                <a:ea typeface="Calibri" pitchFamily="34" charset="0"/>
                <a:cs typeface="+mj-cs"/>
              </a:rPr>
              <a:t> and </a:t>
            </a:r>
            <a:r>
              <a:rPr lang="en-US" sz="2400" dirty="0" err="1" smtClean="0">
                <a:solidFill>
                  <a:srgbClr val="FF0000"/>
                </a:solidFill>
                <a:latin typeface="Times New Roman" pitchFamily="18" charset="0"/>
                <a:ea typeface="Calibri" pitchFamily="34" charset="0"/>
                <a:cs typeface="+mj-cs"/>
              </a:rPr>
              <a:t>heterocysts</a:t>
            </a:r>
            <a:r>
              <a:rPr lang="en-US" sz="2400" dirty="0" smtClean="0">
                <a:solidFill>
                  <a:schemeClr val="tx1"/>
                </a:solidFill>
                <a:latin typeface="Times New Roman" pitchFamily="18" charset="0"/>
                <a:ea typeface="Calibri" pitchFamily="34" charset="0"/>
                <a:cs typeface="+mj-cs"/>
              </a:rPr>
              <a:t>, True branching</a:t>
            </a:r>
            <a:endParaRPr kumimoji="0" lang="ar-IQ" sz="2400" b="0" i="0" u="none" strike="noStrike" cap="none" normalizeH="0" baseline="0" dirty="0" smtClean="0">
              <a:ln>
                <a:noFill/>
              </a:ln>
              <a:solidFill>
                <a:schemeClr val="tx1"/>
              </a:solidFill>
              <a:effectLst/>
              <a:latin typeface="Times New Roman" pitchFamily="18" charset="0"/>
              <a:ea typeface="Calibri" pitchFamily="34" charset="0"/>
              <a:cs typeface="+mj-cs"/>
            </a:endParaRPr>
          </a:p>
          <a:p>
            <a:pPr marL="0" marR="0" lvl="0" indent="0" algn="just" defTabSz="914400" rtl="0" eaLnBrk="1" fontAlgn="base" latinLnBrk="0" hangingPunct="1">
              <a:lnSpc>
                <a:spcPct val="100000"/>
              </a:lnSpc>
              <a:spcBef>
                <a:spcPct val="0"/>
              </a:spcBef>
              <a:spcAft>
                <a:spcPct val="0"/>
              </a:spcAft>
              <a:buClrTx/>
              <a:buSzTx/>
              <a:buFontTx/>
              <a:buNone/>
              <a:tabLst/>
            </a:pPr>
            <a:r>
              <a:rPr lang="ar-IQ" sz="2400" dirty="0" smtClean="0">
                <a:solidFill>
                  <a:schemeClr val="tx1"/>
                </a:solidFill>
                <a:latin typeface="Times New Roman" pitchFamily="18" charset="0"/>
                <a:ea typeface="Calibri" pitchFamily="34" charset="0"/>
                <a:cs typeface="+mj-cs"/>
              </a:rPr>
              <a:t>-</a:t>
            </a:r>
            <a:r>
              <a:rPr kumimoji="0" lang="en-AU" sz="2400" b="0" i="0" u="none" strike="noStrike" cap="none" normalizeH="0" baseline="0" dirty="0" smtClean="0">
                <a:ln>
                  <a:noFill/>
                </a:ln>
                <a:solidFill>
                  <a:schemeClr val="tx1"/>
                </a:solidFill>
                <a:effectLst/>
                <a:latin typeface="Times New Roman" pitchFamily="18" charset="0"/>
                <a:ea typeface="Calibri" pitchFamily="34" charset="0"/>
                <a:cs typeface="+mj-cs"/>
              </a:rPr>
              <a:t> such  </a:t>
            </a:r>
            <a:r>
              <a:rPr kumimoji="0" lang="en-AU" sz="2400" b="0" i="1" u="none" strike="noStrike" cap="none" normalizeH="0" baseline="0" dirty="0" err="1" smtClean="0">
                <a:ln>
                  <a:noFill/>
                </a:ln>
                <a:solidFill>
                  <a:schemeClr val="tx1"/>
                </a:solidFill>
                <a:effectLst/>
                <a:latin typeface="Times New Roman" pitchFamily="18" charset="0"/>
                <a:ea typeface="Calibri" pitchFamily="34" charset="0"/>
                <a:cs typeface="+mj-cs"/>
              </a:rPr>
              <a:t>stigonema</a:t>
            </a:r>
            <a:endParaRPr kumimoji="0" lang="en-AU" sz="2400" b="0" i="0" u="none" strike="noStrike" cap="none" normalizeH="0" baseline="0" dirty="0" smtClean="0">
              <a:ln>
                <a:noFill/>
              </a:ln>
              <a:solidFill>
                <a:schemeClr val="tx1"/>
              </a:solidFill>
              <a:effectLst/>
              <a:latin typeface="Times New Roman" pitchFamily="18" charset="0"/>
              <a:ea typeface="Calibri" pitchFamily="34" charset="0"/>
              <a:cs typeface="+mj-cs"/>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AU" sz="2400" b="0" i="0" u="none" strike="noStrike" cap="none" normalizeH="0" baseline="0" dirty="0" smtClean="0">
              <a:ln>
                <a:noFill/>
              </a:ln>
              <a:solidFill>
                <a:schemeClr val="tx1"/>
              </a:solidFill>
              <a:effectLst/>
              <a:latin typeface="Times New Roman" pitchFamily="18" charset="0"/>
              <a:ea typeface="Calibri" pitchFamily="34" charset="0"/>
              <a:cs typeface="+mj-cs"/>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AU" sz="2400" dirty="0" smtClean="0">
              <a:solidFill>
                <a:schemeClr val="tx1"/>
              </a:solidFill>
              <a:latin typeface="Times New Roman" pitchFamily="18" charset="0"/>
              <a:ea typeface="Calibri" pitchFamily="34" charset="0"/>
              <a:cs typeface="+mj-cs"/>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AU" sz="2400" b="0" i="0" u="none" strike="noStrike" cap="none" normalizeH="0" baseline="0" dirty="0" smtClean="0">
              <a:ln>
                <a:noFill/>
              </a:ln>
              <a:solidFill>
                <a:schemeClr val="tx1"/>
              </a:solidFill>
              <a:effectLst/>
              <a:latin typeface="Times New Roman" pitchFamily="18" charset="0"/>
              <a:ea typeface="Calibri" pitchFamily="34" charset="0"/>
              <a:cs typeface="+mj-cs"/>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AU" sz="2400" b="0" i="0" u="none" strike="noStrike" cap="none" normalizeH="0" baseline="0" dirty="0" smtClean="0">
              <a:ln>
                <a:noFill/>
              </a:ln>
              <a:solidFill>
                <a:schemeClr val="tx1"/>
              </a:solidFill>
              <a:effectLst/>
              <a:latin typeface="Times New Roman" pitchFamily="18" charset="0"/>
              <a:ea typeface="Calibri" pitchFamily="34" charset="0"/>
              <a:cs typeface="+mj-cs"/>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AU" sz="2400" dirty="0" smtClean="0">
              <a:solidFill>
                <a:schemeClr val="tx1"/>
              </a:solidFill>
              <a:latin typeface="Times New Roman" pitchFamily="18" charset="0"/>
              <a:cs typeface="+mj-cs"/>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6625" name="Picture 31"/>
          <p:cNvPicPr>
            <a:picLocks noChangeAspect="1" noChangeArrowheads="1"/>
          </p:cNvPicPr>
          <p:nvPr/>
        </p:nvPicPr>
        <p:blipFill>
          <a:blip r:embed="rId2"/>
          <a:srcRect/>
          <a:stretch>
            <a:fillRect/>
          </a:stretch>
        </p:blipFill>
        <p:spPr bwMode="auto">
          <a:xfrm>
            <a:off x="437866" y="2310052"/>
            <a:ext cx="3352800" cy="1752600"/>
          </a:xfrm>
          <a:prstGeom prst="rect">
            <a:avLst/>
          </a:prstGeom>
          <a:noFill/>
        </p:spPr>
      </p:pic>
      <p:sp>
        <p:nvSpPr>
          <p:cNvPr id="5" name="Rectangle 4"/>
          <p:cNvSpPr/>
          <p:nvPr/>
        </p:nvSpPr>
        <p:spPr>
          <a:xfrm>
            <a:off x="7744552" y="3135868"/>
            <a:ext cx="1191352" cy="369332"/>
          </a:xfrm>
          <a:prstGeom prst="rect">
            <a:avLst/>
          </a:prstGeom>
        </p:spPr>
        <p:txBody>
          <a:bodyPr wrap="none">
            <a:spAutoFit/>
          </a:bodyPr>
          <a:lstStyle/>
          <a:p>
            <a:r>
              <a:rPr kumimoji="0" lang="en-AU"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AU"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stigonema</a:t>
            </a:r>
            <a:endParaRPr lang="ar-IQ" dirty="0"/>
          </a:p>
        </p:txBody>
      </p:sp>
      <p:sp>
        <p:nvSpPr>
          <p:cNvPr id="26628" name="Rectangle 4"/>
          <p:cNvSpPr>
            <a:spLocks noChangeArrowheads="1"/>
          </p:cNvSpPr>
          <p:nvPr/>
        </p:nvSpPr>
        <p:spPr bwMode="auto">
          <a:xfrm>
            <a:off x="0" y="4038600"/>
            <a:ext cx="9144000" cy="378565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5-Pleurocapsales</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coccoidal</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cells (clusters of cells) via 3-dimensional divisions.   </a:t>
            </a:r>
          </a:p>
          <a:p>
            <a:pPr marL="0" marR="0" lvl="0" indent="0" algn="l" defTabSz="914400" rtl="1" eaLnBrk="1" fontAlgn="base" latinLnBrk="0" hangingPunct="1">
              <a:lnSpc>
                <a:spcPct val="100000"/>
              </a:lnSpc>
              <a:spcBef>
                <a:spcPct val="0"/>
              </a:spcBef>
              <a:spcAft>
                <a:spcPct val="0"/>
              </a:spcAft>
              <a:buClrTx/>
              <a:buSzTx/>
              <a:buFontTx/>
              <a:buNone/>
              <a:tabLst/>
            </a:pPr>
            <a:endParaRPr lang="en-US" sz="2400" dirty="0" smtClean="0">
              <a:solidFill>
                <a:schemeClr val="tx1"/>
              </a:solidFill>
              <a:latin typeface="Calibri" pitchFamily="34" charset="0"/>
              <a:ea typeface="Calibri" pitchFamily="34"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endParaRPr lang="en-US" sz="2400" dirty="0">
              <a:latin typeface="Calibri" pitchFamily="34" charset="0"/>
              <a:ea typeface="Calibri" pitchFamily="34"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endParaRPr lang="en-US" sz="2400" dirty="0">
              <a:latin typeface="Calibri" pitchFamily="34" charset="0"/>
              <a:ea typeface="Calibri" pitchFamily="34"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1506" name="Picture 2" descr="http://ccala.butbn.cas.cz/col_images/67.jpg"/>
          <p:cNvPicPr>
            <a:picLocks noChangeAspect="1" noChangeArrowheads="1"/>
          </p:cNvPicPr>
          <p:nvPr/>
        </p:nvPicPr>
        <p:blipFill>
          <a:blip r:embed="rId3" cstate="print"/>
          <a:srcRect/>
          <a:stretch>
            <a:fillRect/>
          </a:stretch>
        </p:blipFill>
        <p:spPr bwMode="auto">
          <a:xfrm>
            <a:off x="3810000" y="2286000"/>
            <a:ext cx="3581400" cy="1752600"/>
          </a:xfrm>
          <a:prstGeom prst="rect">
            <a:avLst/>
          </a:prstGeom>
          <a:noFill/>
        </p:spPr>
      </p:pic>
      <p:pic>
        <p:nvPicPr>
          <p:cNvPr id="21508" name="Picture 4" descr="Image of Pleurocapsales"/>
          <p:cNvPicPr>
            <a:picLocks noChangeAspect="1" noChangeArrowheads="1"/>
          </p:cNvPicPr>
          <p:nvPr/>
        </p:nvPicPr>
        <p:blipFill>
          <a:blip r:embed="rId4"/>
          <a:srcRect/>
          <a:stretch>
            <a:fillRect/>
          </a:stretch>
        </p:blipFill>
        <p:spPr bwMode="auto">
          <a:xfrm>
            <a:off x="3124200" y="4800600"/>
            <a:ext cx="3810000" cy="2886076"/>
          </a:xfrm>
          <a:prstGeom prst="rect">
            <a:avLst/>
          </a:prstGeom>
          <a:noFill/>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923" y="553998"/>
            <a:ext cx="3064044" cy="461665"/>
          </a:xfrm>
          <a:prstGeom prst="rect">
            <a:avLst/>
          </a:prstGeom>
        </p:spPr>
        <p:txBody>
          <a:bodyPr wrap="none">
            <a:spAutoFit/>
          </a:bodyPr>
          <a:lstStyle/>
          <a:p>
            <a:r>
              <a:rPr lang="en-US" sz="2400" b="1" dirty="0" smtClean="0"/>
              <a:t>1-Order </a:t>
            </a:r>
            <a:r>
              <a:rPr lang="en-US" sz="2400" b="1" dirty="0" err="1"/>
              <a:t>Chroococcales</a:t>
            </a:r>
            <a:endParaRPr lang="en-US" sz="2400" b="1" dirty="0"/>
          </a:p>
        </p:txBody>
      </p:sp>
      <p:sp>
        <p:nvSpPr>
          <p:cNvPr id="3" name="Rectangle 2"/>
          <p:cNvSpPr/>
          <p:nvPr/>
        </p:nvSpPr>
        <p:spPr>
          <a:xfrm>
            <a:off x="3581399" y="581799"/>
            <a:ext cx="5562599" cy="1200329"/>
          </a:xfrm>
          <a:prstGeom prst="rect">
            <a:avLst/>
          </a:prstGeom>
        </p:spPr>
        <p:txBody>
          <a:bodyPr wrap="square">
            <a:spAutoFit/>
          </a:bodyPr>
          <a:lstStyle/>
          <a:p>
            <a:pPr algn="l"/>
            <a:r>
              <a:rPr lang="en-US" sz="2400" dirty="0" err="1"/>
              <a:t>Unicells</a:t>
            </a:r>
            <a:r>
              <a:rPr lang="en-US" sz="2400" dirty="0"/>
              <a:t>, as individual cells </a:t>
            </a:r>
            <a:r>
              <a:rPr lang="en-US" sz="2400" dirty="0" smtClean="0"/>
              <a:t>or colonies. Spores may occur,  </a:t>
            </a:r>
            <a:r>
              <a:rPr lang="en-US" sz="2400" dirty="0" smtClean="0">
                <a:solidFill>
                  <a:srgbClr val="FF0000"/>
                </a:solidFill>
              </a:rPr>
              <a:t>never</a:t>
            </a:r>
            <a:r>
              <a:rPr lang="en-US" sz="2400" dirty="0" smtClean="0"/>
              <a:t> </a:t>
            </a:r>
            <a:r>
              <a:rPr lang="en-US" sz="2400" dirty="0" err="1"/>
              <a:t>akinetes</a:t>
            </a:r>
            <a:r>
              <a:rPr lang="en-US" sz="2400" dirty="0"/>
              <a:t> or </a:t>
            </a:r>
            <a:r>
              <a:rPr lang="en-US" sz="2400" dirty="0" err="1"/>
              <a:t>heterocysts</a:t>
            </a:r>
            <a:endParaRPr lang="en-US" sz="2400" dirty="0"/>
          </a:p>
        </p:txBody>
      </p:sp>
      <p:sp>
        <p:nvSpPr>
          <p:cNvPr id="4" name="Rectangle 3"/>
          <p:cNvSpPr/>
          <p:nvPr/>
        </p:nvSpPr>
        <p:spPr>
          <a:xfrm>
            <a:off x="-29438" y="2054436"/>
            <a:ext cx="3098862" cy="461665"/>
          </a:xfrm>
          <a:prstGeom prst="rect">
            <a:avLst/>
          </a:prstGeom>
        </p:spPr>
        <p:txBody>
          <a:bodyPr wrap="none">
            <a:spAutoFit/>
          </a:bodyPr>
          <a:lstStyle/>
          <a:p>
            <a:r>
              <a:rPr lang="en-US" sz="2400" b="1" dirty="0"/>
              <a:t>2. Order </a:t>
            </a:r>
            <a:r>
              <a:rPr lang="en-US" sz="2400" b="1" dirty="0" err="1"/>
              <a:t>Oscillatoriales</a:t>
            </a:r>
            <a:endParaRPr lang="en-US" sz="2400"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8999" y="1713939"/>
            <a:ext cx="479827" cy="1365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350180" y="3596481"/>
            <a:ext cx="5793819" cy="830997"/>
          </a:xfrm>
          <a:prstGeom prst="rect">
            <a:avLst/>
          </a:prstGeom>
        </p:spPr>
        <p:txBody>
          <a:bodyPr wrap="square">
            <a:spAutoFit/>
          </a:bodyPr>
          <a:lstStyle/>
          <a:p>
            <a:pPr algn="l"/>
            <a:r>
              <a:rPr lang="en-US" sz="2400" dirty="0" err="1" smtClean="0"/>
              <a:t>Uniseriate</a:t>
            </a:r>
            <a:r>
              <a:rPr lang="en-US" sz="2400" dirty="0" smtClean="0"/>
              <a:t> </a:t>
            </a:r>
            <a:r>
              <a:rPr lang="en-US" sz="2400" dirty="0" err="1" smtClean="0"/>
              <a:t>trichomes</a:t>
            </a:r>
            <a:r>
              <a:rPr lang="en-US" sz="2400" dirty="0" smtClean="0"/>
              <a:t>, with </a:t>
            </a:r>
            <a:r>
              <a:rPr lang="en-US" sz="2400" dirty="0" err="1" smtClean="0"/>
              <a:t>akinetes</a:t>
            </a:r>
            <a:r>
              <a:rPr lang="en-US" sz="2400" dirty="0" smtClean="0"/>
              <a:t> or </a:t>
            </a:r>
            <a:r>
              <a:rPr lang="en-US" sz="2400" dirty="0" err="1" smtClean="0"/>
              <a:t>heterocysts</a:t>
            </a:r>
            <a:r>
              <a:rPr lang="en-US" sz="2400" dirty="0"/>
              <a:t> </a:t>
            </a:r>
            <a:r>
              <a:rPr lang="en-US" sz="2400" dirty="0" err="1" smtClean="0"/>
              <a:t>unbranched</a:t>
            </a:r>
            <a:r>
              <a:rPr lang="en-US" sz="2400" dirty="0" smtClean="0"/>
              <a:t> or false-</a:t>
            </a:r>
            <a:r>
              <a:rPr lang="en-US" sz="2400" dirty="0" err="1" smtClean="0"/>
              <a:t>braching</a:t>
            </a:r>
            <a:endParaRPr lang="en-US" sz="2400" dirty="0"/>
          </a:p>
        </p:txBody>
      </p:sp>
      <p:sp>
        <p:nvSpPr>
          <p:cNvPr id="6" name="Rectangle 5"/>
          <p:cNvSpPr/>
          <p:nvPr/>
        </p:nvSpPr>
        <p:spPr>
          <a:xfrm>
            <a:off x="116467" y="3779335"/>
            <a:ext cx="2692532" cy="461665"/>
          </a:xfrm>
          <a:prstGeom prst="rect">
            <a:avLst/>
          </a:prstGeom>
        </p:spPr>
        <p:txBody>
          <a:bodyPr wrap="none">
            <a:spAutoFit/>
          </a:bodyPr>
          <a:lstStyle/>
          <a:p>
            <a:r>
              <a:rPr lang="en-US" sz="2400" b="1" dirty="0"/>
              <a:t>3. Order </a:t>
            </a:r>
            <a:r>
              <a:rPr lang="en-US" sz="2400" b="1" dirty="0" err="1"/>
              <a:t>Nostocales</a:t>
            </a:r>
            <a:endParaRPr lang="en-US" sz="2400" b="1" dirty="0"/>
          </a:p>
        </p:txBody>
      </p:sp>
      <p:sp>
        <p:nvSpPr>
          <p:cNvPr id="7" name="Rectangle 6"/>
          <p:cNvSpPr/>
          <p:nvPr/>
        </p:nvSpPr>
        <p:spPr>
          <a:xfrm>
            <a:off x="3277048" y="1981200"/>
            <a:ext cx="5866952" cy="830997"/>
          </a:xfrm>
          <a:prstGeom prst="rect">
            <a:avLst/>
          </a:prstGeom>
        </p:spPr>
        <p:txBody>
          <a:bodyPr wrap="square">
            <a:spAutoFit/>
          </a:bodyPr>
          <a:lstStyle/>
          <a:p>
            <a:pPr algn="l"/>
            <a:r>
              <a:rPr lang="en-US" sz="2400" dirty="0" err="1" smtClean="0"/>
              <a:t>Uniseriate</a:t>
            </a:r>
            <a:r>
              <a:rPr lang="en-US" sz="2400" dirty="0" smtClean="0"/>
              <a:t> </a:t>
            </a:r>
            <a:r>
              <a:rPr lang="en-US" sz="2400" dirty="0" err="1" smtClean="0"/>
              <a:t>trichomes</a:t>
            </a:r>
            <a:r>
              <a:rPr lang="en-US" sz="2400" dirty="0"/>
              <a:t>, </a:t>
            </a:r>
            <a:r>
              <a:rPr lang="en-US" sz="2400" dirty="0" smtClean="0">
                <a:solidFill>
                  <a:srgbClr val="FF0000"/>
                </a:solidFill>
              </a:rPr>
              <a:t>never</a:t>
            </a:r>
            <a:r>
              <a:rPr lang="en-US" sz="2400" dirty="0" smtClean="0"/>
              <a:t> </a:t>
            </a:r>
            <a:r>
              <a:rPr lang="en-US" sz="2400" dirty="0" err="1" smtClean="0"/>
              <a:t>akinetes</a:t>
            </a:r>
            <a:r>
              <a:rPr lang="en-US" sz="2400" dirty="0" smtClean="0"/>
              <a:t> and </a:t>
            </a:r>
            <a:r>
              <a:rPr lang="en-US" sz="2400" dirty="0" err="1" smtClean="0"/>
              <a:t>heterocysts</a:t>
            </a:r>
            <a:r>
              <a:rPr lang="en-US" sz="2400" dirty="0" smtClean="0"/>
              <a:t>. </a:t>
            </a:r>
            <a:r>
              <a:rPr lang="en-US" sz="2400" dirty="0" err="1" smtClean="0"/>
              <a:t>Unbranched</a:t>
            </a:r>
            <a:r>
              <a:rPr lang="en-US" sz="2400" dirty="0" smtClean="0"/>
              <a:t> or false-</a:t>
            </a:r>
            <a:r>
              <a:rPr lang="en-US" sz="2400" dirty="0" err="1" smtClean="0"/>
              <a:t>braching</a:t>
            </a:r>
            <a:r>
              <a:rPr lang="en-US" sz="2400" dirty="0" smtClean="0"/>
              <a:t> </a:t>
            </a:r>
            <a:endParaRPr lang="en-US" sz="2400" dirty="0"/>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8999" y="3596481"/>
            <a:ext cx="401637" cy="111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2967" y="5203389"/>
            <a:ext cx="401637" cy="1250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2339" y="5572720"/>
            <a:ext cx="3270575" cy="461665"/>
          </a:xfrm>
          <a:prstGeom prst="rect">
            <a:avLst/>
          </a:prstGeom>
        </p:spPr>
        <p:txBody>
          <a:bodyPr wrap="none">
            <a:spAutoFit/>
          </a:bodyPr>
          <a:lstStyle/>
          <a:p>
            <a:r>
              <a:rPr lang="en-US" sz="2400" b="1" dirty="0"/>
              <a:t>4. Order </a:t>
            </a:r>
            <a:r>
              <a:rPr lang="en-US" sz="2400" b="1" dirty="0" err="1"/>
              <a:t>Stigonematales</a:t>
            </a:r>
            <a:endParaRPr lang="en-US" sz="2400" b="1" dirty="0"/>
          </a:p>
        </p:txBody>
      </p:sp>
      <p:sp>
        <p:nvSpPr>
          <p:cNvPr id="9" name="Rectangle 8"/>
          <p:cNvSpPr/>
          <p:nvPr/>
        </p:nvSpPr>
        <p:spPr>
          <a:xfrm>
            <a:off x="3350181" y="5203389"/>
            <a:ext cx="5793818" cy="830997"/>
          </a:xfrm>
          <a:prstGeom prst="rect">
            <a:avLst/>
          </a:prstGeom>
        </p:spPr>
        <p:txBody>
          <a:bodyPr wrap="square">
            <a:spAutoFit/>
          </a:bodyPr>
          <a:lstStyle/>
          <a:p>
            <a:pPr algn="l"/>
            <a:r>
              <a:rPr lang="en-US" sz="2400" dirty="0" err="1"/>
              <a:t>Uni</a:t>
            </a:r>
            <a:r>
              <a:rPr lang="en-US" sz="2400" dirty="0"/>
              <a:t>- or </a:t>
            </a:r>
            <a:r>
              <a:rPr lang="en-US" sz="2400" dirty="0" err="1"/>
              <a:t>multiseriate</a:t>
            </a:r>
            <a:r>
              <a:rPr lang="en-US" sz="2400" dirty="0"/>
              <a:t> </a:t>
            </a:r>
            <a:r>
              <a:rPr lang="en-US" sz="2400" dirty="0" err="1"/>
              <a:t>trichomes</a:t>
            </a:r>
            <a:r>
              <a:rPr lang="en-US" sz="2400" dirty="0"/>
              <a:t>, </a:t>
            </a:r>
            <a:r>
              <a:rPr lang="en-US" sz="2400" dirty="0" smtClean="0"/>
              <a:t>with </a:t>
            </a:r>
            <a:r>
              <a:rPr lang="en-US" sz="2400" dirty="0" err="1"/>
              <a:t>akinetes</a:t>
            </a:r>
            <a:r>
              <a:rPr lang="en-US" sz="2400" dirty="0"/>
              <a:t> and </a:t>
            </a:r>
            <a:r>
              <a:rPr lang="en-US" sz="2400" dirty="0" err="1" smtClean="0"/>
              <a:t>heterocysts</a:t>
            </a:r>
            <a:r>
              <a:rPr lang="en-US" sz="2400" dirty="0" smtClean="0"/>
              <a:t>. True </a:t>
            </a:r>
            <a:r>
              <a:rPr lang="en-US" sz="2400" dirty="0"/>
              <a:t>branching</a:t>
            </a:r>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9124" y="343894"/>
            <a:ext cx="401637" cy="1218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54282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0" y="0"/>
            <a:ext cx="8991599" cy="68580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52400"/>
            <a:ext cx="8991600" cy="686341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lvl="0" algn="l" fontAlgn="base">
              <a:spcBef>
                <a:spcPct val="0"/>
              </a:spcBef>
              <a:spcAft>
                <a:spcPct val="0"/>
              </a:spcAft>
            </a:pPr>
            <a:r>
              <a:rPr lang="en-US" sz="2400" b="1" dirty="0" err="1" smtClean="0">
                <a:solidFill>
                  <a:schemeClr val="tx1"/>
                </a:solidFill>
                <a:latin typeface="Times New Roman" pitchFamily="18" charset="0"/>
                <a:ea typeface="Calibri" pitchFamily="34" charset="0"/>
                <a:cs typeface="+mj-cs"/>
              </a:rPr>
              <a:t>phylum</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mj-cs"/>
              </a:rPr>
              <a:t>:Cyanobacteria</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mj-cs"/>
              </a:rPr>
              <a:t> or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mj-cs"/>
              </a:rPr>
              <a:t>Cyanophyta</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mj-cs"/>
              </a:rPr>
              <a:t> (Blue green algae)</a:t>
            </a:r>
            <a:endParaRPr kumimoji="0" lang="en-US" sz="2400" b="0" i="0" u="none" strike="noStrike" cap="none" normalizeH="0" baseline="0" dirty="0" smtClean="0">
              <a:ln>
                <a:noFill/>
              </a:ln>
              <a:solidFill>
                <a:schemeClr val="tx1"/>
              </a:solidFill>
              <a:effectLst/>
              <a:latin typeface="Arial" pitchFamily="34" charset="0"/>
              <a:cs typeface="+mj-cs"/>
            </a:endParaRPr>
          </a:p>
          <a:p>
            <a:pPr lvl="0" algn="l" rtl="0" eaLnBrk="0" fontAlgn="t" hangingPunct="0">
              <a:spcBef>
                <a:spcPct val="0"/>
              </a:spcBef>
              <a:spcAft>
                <a:spcPct val="0"/>
              </a:spcAft>
            </a:pPr>
            <a:r>
              <a:rPr kumimoji="0" lang="en-US" sz="2400" b="0" i="0" u="none" strike="noStrike" cap="none" normalizeH="0" baseline="0" dirty="0" smtClean="0">
                <a:ln>
                  <a:noFill/>
                </a:ln>
                <a:solidFill>
                  <a:srgbClr val="222222"/>
                </a:solidFill>
                <a:effectLst/>
                <a:latin typeface="Calibri" pitchFamily="34" charset="0"/>
                <a:ea typeface="Times New Roman" pitchFamily="18" charset="0"/>
                <a:cs typeface="+mj-cs"/>
              </a:rPr>
              <a:t>    Called blue-green bacteria( Cyanobacteria) because there are similarities between </a:t>
            </a:r>
            <a:r>
              <a:rPr lang="en-US" sz="2400" dirty="0" smtClean="0">
                <a:solidFill>
                  <a:srgbClr val="222222"/>
                </a:solidFill>
                <a:latin typeface="Calibri" pitchFamily="34" charset="0"/>
                <a:ea typeface="Times New Roman" pitchFamily="18" charset="0"/>
                <a:cs typeface="+mj-cs"/>
              </a:rPr>
              <a:t>Cyanobacteria </a:t>
            </a:r>
            <a:r>
              <a:rPr kumimoji="0" lang="en-US" sz="2400" b="0" i="0" u="none" strike="noStrike" cap="none" normalizeH="0" baseline="0" dirty="0" smtClean="0">
                <a:ln>
                  <a:noFill/>
                </a:ln>
                <a:solidFill>
                  <a:srgbClr val="222222"/>
                </a:solidFill>
                <a:effectLst/>
                <a:latin typeface="Calibri" pitchFamily="34" charset="0"/>
                <a:ea typeface="Times New Roman" pitchFamily="18" charset="0"/>
                <a:cs typeface="+mj-cs"/>
              </a:rPr>
              <a:t>and bacteria, including:</a:t>
            </a:r>
          </a:p>
          <a:p>
            <a:pPr marL="342900" lvl="0" indent="-342900" algn="l" rtl="0" eaLnBrk="0" fontAlgn="t" hangingPunct="0">
              <a:spcBef>
                <a:spcPct val="0"/>
              </a:spcBef>
              <a:spcAft>
                <a:spcPct val="0"/>
              </a:spcAft>
              <a:buFont typeface="Wingdings" pitchFamily="2" charset="2"/>
              <a:buChar char="Ø"/>
            </a:pPr>
            <a:r>
              <a:rPr kumimoji="0" lang="en-US" sz="2400" b="0" i="0" u="none" strike="noStrike" cap="none" normalizeH="0" baseline="0" dirty="0" smtClean="0">
                <a:ln>
                  <a:noFill/>
                </a:ln>
                <a:solidFill>
                  <a:srgbClr val="222222"/>
                </a:solidFill>
                <a:effectLst/>
                <a:latin typeface="Calibri" pitchFamily="34" charset="0"/>
                <a:ea typeface="Times New Roman" pitchFamily="18" charset="0"/>
                <a:cs typeface="+mj-cs"/>
              </a:rPr>
              <a:t>Prokaryotic nucleus</a:t>
            </a:r>
          </a:p>
          <a:p>
            <a:pPr marL="342900" lvl="0" indent="-342900" algn="l" rtl="0" eaLnBrk="0" fontAlgn="t" hangingPunct="0">
              <a:spcBef>
                <a:spcPct val="0"/>
              </a:spcBef>
              <a:spcAft>
                <a:spcPct val="0"/>
              </a:spcAft>
              <a:buFont typeface="Wingdings" pitchFamily="2" charset="2"/>
              <a:buChar char="Ø"/>
            </a:pPr>
            <a:r>
              <a:rPr lang="en-US" sz="2400" dirty="0" smtClean="0">
                <a:solidFill>
                  <a:srgbClr val="222222"/>
                </a:solidFill>
                <a:latin typeface="Calibri" pitchFamily="34" charset="0"/>
                <a:ea typeface="Times New Roman" pitchFamily="18" charset="0"/>
                <a:cs typeface="+mj-cs"/>
              </a:rPr>
              <a:t>Covered</a:t>
            </a:r>
            <a:r>
              <a:rPr kumimoji="0" lang="en-US" sz="2400" b="0" i="0" u="none" strike="noStrike" cap="none" normalizeH="0" dirty="0" smtClean="0">
                <a:ln>
                  <a:noFill/>
                </a:ln>
                <a:solidFill>
                  <a:srgbClr val="222222"/>
                </a:solidFill>
                <a:effectLst/>
                <a:latin typeface="Calibri" pitchFamily="34" charset="0"/>
                <a:ea typeface="Times New Roman" pitchFamily="18" charset="0"/>
                <a:cs typeface="+mj-cs"/>
              </a:rPr>
              <a:t> by mucilage sheath</a:t>
            </a:r>
          </a:p>
          <a:p>
            <a:pPr marL="342900" lvl="0" indent="-342900" algn="l" rtl="0" eaLnBrk="0" fontAlgn="t" hangingPunct="0">
              <a:spcBef>
                <a:spcPct val="0"/>
              </a:spcBef>
              <a:spcAft>
                <a:spcPct val="0"/>
              </a:spcAft>
              <a:buFont typeface="Wingdings" pitchFamily="2" charset="2"/>
              <a:buChar char="Ø"/>
            </a:pPr>
            <a:r>
              <a:rPr kumimoji="0" lang="en-US" sz="2400" b="0" i="0" u="none" strike="noStrike" cap="none" normalizeH="0" baseline="0" dirty="0" smtClean="0">
                <a:ln>
                  <a:noFill/>
                </a:ln>
                <a:solidFill>
                  <a:srgbClr val="222222"/>
                </a:solidFill>
                <a:effectLst/>
                <a:latin typeface="Calibri" pitchFamily="34" charset="0"/>
                <a:ea typeface="Times New Roman" pitchFamily="18" charset="0"/>
                <a:cs typeface="+mj-cs"/>
              </a:rPr>
              <a:t>Absent  sexual reproduction </a:t>
            </a:r>
          </a:p>
          <a:p>
            <a:pPr marL="342900" lvl="0" indent="-342900" algn="l" rtl="0" eaLnBrk="0" fontAlgn="t" hangingPunct="0">
              <a:spcBef>
                <a:spcPct val="0"/>
              </a:spcBef>
              <a:spcAft>
                <a:spcPct val="0"/>
              </a:spcAft>
              <a:buFont typeface="Wingdings" pitchFamily="2" charset="2"/>
              <a:buChar char="Ø"/>
            </a:pPr>
            <a:r>
              <a:rPr lang="en-US" sz="2400" dirty="0" smtClean="0">
                <a:solidFill>
                  <a:srgbClr val="222222"/>
                </a:solidFill>
                <a:latin typeface="Calibri" pitchFamily="34" charset="0"/>
                <a:ea typeface="Times New Roman" pitchFamily="18" charset="0"/>
                <a:cs typeface="+mj-cs"/>
              </a:rPr>
              <a:t>Bacteria are unicellular forms and some cyanobacteria are unicellular forms.</a:t>
            </a:r>
          </a:p>
          <a:p>
            <a:pPr marL="342900" lvl="0" indent="-342900" algn="l" rtl="0" eaLnBrk="0" fontAlgn="t" hangingPunct="0">
              <a:spcBef>
                <a:spcPct val="0"/>
              </a:spcBef>
              <a:spcAft>
                <a:spcPct val="0"/>
              </a:spcAft>
              <a:buFont typeface="Wingdings" pitchFamily="2" charset="2"/>
              <a:buChar char="Ø"/>
            </a:pPr>
            <a:r>
              <a:rPr kumimoji="0" lang="en-US" sz="2400" b="0" i="0" u="none" strike="noStrike" cap="none" normalizeH="0" baseline="0" dirty="0" smtClean="0">
                <a:ln>
                  <a:noFill/>
                </a:ln>
                <a:solidFill>
                  <a:srgbClr val="222222"/>
                </a:solidFill>
                <a:effectLst/>
                <a:latin typeface="Calibri" pitchFamily="34" charset="0"/>
                <a:ea typeface="Times New Roman" pitchFamily="18" charset="0"/>
                <a:cs typeface="+mj-cs"/>
              </a:rPr>
              <a:t>Motile spores are not</a:t>
            </a:r>
            <a:r>
              <a:rPr kumimoji="0" lang="en-US" sz="2400" b="0" i="0" u="none" strike="noStrike" cap="none" normalizeH="0" dirty="0" smtClean="0">
                <a:ln>
                  <a:noFill/>
                </a:ln>
                <a:solidFill>
                  <a:srgbClr val="222222"/>
                </a:solidFill>
                <a:effectLst/>
                <a:latin typeface="Calibri" pitchFamily="34" charset="0"/>
                <a:ea typeface="Times New Roman" pitchFamily="18" charset="0"/>
                <a:cs typeface="+mj-cs"/>
              </a:rPr>
              <a:t> seen in both groups .</a:t>
            </a:r>
            <a:endParaRPr kumimoji="0" lang="en-US" sz="2400" b="0" i="0" u="none" strike="noStrike" cap="none" normalizeH="0" baseline="0" dirty="0" smtClean="0">
              <a:ln>
                <a:noFill/>
              </a:ln>
              <a:solidFill>
                <a:srgbClr val="222222"/>
              </a:solidFill>
              <a:effectLst/>
              <a:latin typeface="Calibri" pitchFamily="34" charset="0"/>
              <a:ea typeface="Times New Roman" pitchFamily="18" charset="0"/>
              <a:cs typeface="+mj-cs"/>
            </a:endParaRPr>
          </a:p>
          <a:p>
            <a:pPr algn="l" rtl="0" eaLnBrk="0" fontAlgn="base" hangingPunct="0">
              <a:spcBef>
                <a:spcPct val="0"/>
              </a:spcBef>
              <a:spcAft>
                <a:spcPct val="0"/>
              </a:spcAft>
            </a:pPr>
            <a:r>
              <a:rPr lang="en-AU" sz="3200" b="1" dirty="0" smtClean="0">
                <a:solidFill>
                  <a:srgbClr val="0070C0"/>
                </a:solidFill>
                <a:cs typeface="+mj-cs"/>
              </a:rPr>
              <a:t>The </a:t>
            </a:r>
            <a:r>
              <a:rPr lang="en-AU" sz="3200" b="1" dirty="0">
                <a:solidFill>
                  <a:srgbClr val="0070C0"/>
                </a:solidFill>
                <a:cs typeface="+mj-cs"/>
              </a:rPr>
              <a:t>principal Characteristics of the </a:t>
            </a:r>
            <a:r>
              <a:rPr lang="en-AU" sz="3200" b="1" dirty="0" err="1" smtClean="0">
                <a:solidFill>
                  <a:srgbClr val="0070C0"/>
                </a:solidFill>
                <a:cs typeface="+mj-cs"/>
              </a:rPr>
              <a:t>Cyanophyta</a:t>
            </a:r>
            <a:endParaRPr lang="ar-JO" sz="2400" b="1" dirty="0" smtClean="0">
              <a:cs typeface="+mj-cs"/>
            </a:endParaRPr>
          </a:p>
          <a:p>
            <a:pPr algn="l" rtl="0"/>
            <a:r>
              <a:rPr lang="en-AU" sz="2400" b="1" dirty="0" smtClean="0">
                <a:latin typeface="Times New Roman" pitchFamily="18" charset="0"/>
                <a:cs typeface="+mj-cs"/>
              </a:rPr>
              <a:t>1-</a:t>
            </a:r>
            <a:r>
              <a:rPr lang="en-AU" sz="2400" dirty="0" smtClean="0">
                <a:latin typeface="Times New Roman" pitchFamily="18" charset="0"/>
                <a:cs typeface="+mj-cs"/>
              </a:rPr>
              <a:t>there </a:t>
            </a:r>
            <a:r>
              <a:rPr lang="en-AU" sz="2400" dirty="0">
                <a:latin typeface="Times New Roman" pitchFamily="18" charset="0"/>
                <a:cs typeface="+mj-cs"/>
              </a:rPr>
              <a:t>are unicellular  ,colonial , </a:t>
            </a:r>
            <a:r>
              <a:rPr lang="en-AU" sz="2400" dirty="0" smtClean="0">
                <a:latin typeface="Times New Roman" pitchFamily="18" charset="0"/>
                <a:cs typeface="+mj-cs"/>
              </a:rPr>
              <a:t>filamentous </a:t>
            </a:r>
            <a:r>
              <a:rPr lang="en-AU" sz="2400" dirty="0">
                <a:latin typeface="Times New Roman" pitchFamily="18" charset="0"/>
                <a:cs typeface="+mj-cs"/>
              </a:rPr>
              <a:t>and  simple </a:t>
            </a:r>
            <a:r>
              <a:rPr lang="en-AU" sz="2400" dirty="0" smtClean="0">
                <a:latin typeface="Times New Roman" pitchFamily="18" charset="0"/>
                <a:cs typeface="+mj-cs"/>
              </a:rPr>
              <a:t>   </a:t>
            </a:r>
            <a:r>
              <a:rPr lang="en-AU" sz="2400" dirty="0" err="1" smtClean="0">
                <a:latin typeface="Times New Roman" pitchFamily="18" charset="0"/>
                <a:cs typeface="+mj-cs"/>
              </a:rPr>
              <a:t>paranchymatous</a:t>
            </a:r>
            <a:r>
              <a:rPr lang="en-AU" sz="2400" dirty="0" smtClean="0">
                <a:latin typeface="Times New Roman" pitchFamily="18" charset="0"/>
                <a:cs typeface="+mj-cs"/>
              </a:rPr>
              <a:t> </a:t>
            </a:r>
            <a:r>
              <a:rPr lang="en-AU" sz="2400" dirty="0">
                <a:latin typeface="Times New Roman" pitchFamily="18" charset="0"/>
                <a:cs typeface="+mj-cs"/>
              </a:rPr>
              <a:t>form </a:t>
            </a:r>
            <a:r>
              <a:rPr lang="en-AU" sz="2400" dirty="0" smtClean="0">
                <a:latin typeface="Times New Roman" pitchFamily="18" charset="0"/>
                <a:cs typeface="+mj-cs"/>
              </a:rPr>
              <a:t>.</a:t>
            </a:r>
          </a:p>
          <a:p>
            <a:pPr algn="l" rtl="0"/>
            <a:r>
              <a:rPr lang="en-AU" sz="2400" dirty="0" smtClean="0">
                <a:latin typeface="Times New Roman" pitchFamily="18" charset="0"/>
                <a:cs typeface="+mj-cs"/>
              </a:rPr>
              <a:t>2- </a:t>
            </a:r>
            <a:r>
              <a:rPr lang="en-AU" sz="2400" dirty="0">
                <a:latin typeface="Times New Roman" pitchFamily="18" charset="0"/>
                <a:cs typeface="+mj-cs"/>
              </a:rPr>
              <a:t>Flagellate cells </a:t>
            </a:r>
            <a:r>
              <a:rPr lang="en-AU" sz="2400" b="1" dirty="0">
                <a:solidFill>
                  <a:srgbClr val="FF0000"/>
                </a:solidFill>
                <a:latin typeface="Times New Roman" pitchFamily="18" charset="0"/>
                <a:cs typeface="+mj-cs"/>
              </a:rPr>
              <a:t>never</a:t>
            </a:r>
            <a:r>
              <a:rPr lang="en-AU" sz="2400" dirty="0">
                <a:latin typeface="Times New Roman" pitchFamily="18" charset="0"/>
                <a:cs typeface="+mj-cs"/>
              </a:rPr>
              <a:t> </a:t>
            </a:r>
            <a:r>
              <a:rPr lang="en-AU" sz="2400" dirty="0" smtClean="0">
                <a:latin typeface="Times New Roman" pitchFamily="18" charset="0"/>
                <a:cs typeface="+mj-cs"/>
              </a:rPr>
              <a:t>at </a:t>
            </a:r>
            <a:r>
              <a:rPr lang="en-AU" sz="2400" dirty="0">
                <a:latin typeface="Times New Roman" pitchFamily="18" charset="0"/>
                <a:cs typeface="+mj-cs"/>
              </a:rPr>
              <a:t>any stage in the life cycle </a:t>
            </a:r>
            <a:r>
              <a:rPr lang="en-AU" sz="2400" dirty="0" smtClean="0">
                <a:latin typeface="Times New Roman" pitchFamily="18" charset="0"/>
                <a:cs typeface="+mj-cs"/>
              </a:rPr>
              <a:t>.</a:t>
            </a:r>
            <a:endParaRPr lang="ar-JO" sz="2400" b="1" dirty="0">
              <a:cs typeface="+mj-cs"/>
            </a:endParaRPr>
          </a:p>
          <a:p>
            <a:pPr algn="l" rtl="0" eaLnBrk="0" fontAlgn="base" hangingPunct="0">
              <a:spcBef>
                <a:spcPct val="0"/>
              </a:spcBef>
              <a:spcAft>
                <a:spcPct val="0"/>
              </a:spcAft>
            </a:pPr>
            <a:r>
              <a:rPr lang="en-US" sz="2400" dirty="0" smtClean="0">
                <a:cs typeface="+mj-cs"/>
              </a:rPr>
              <a:t>3- </a:t>
            </a:r>
            <a:r>
              <a:rPr lang="en-US" sz="2400" dirty="0">
                <a:cs typeface="+mj-cs"/>
              </a:rPr>
              <a:t>lack a nucleus and organelles (chloroplast, mitochondria) </a:t>
            </a:r>
          </a:p>
          <a:p>
            <a:pPr algn="l" rtl="0" eaLnBrk="0" fontAlgn="base" hangingPunct="0">
              <a:spcBef>
                <a:spcPct val="0"/>
              </a:spcBef>
              <a:spcAft>
                <a:spcPct val="0"/>
              </a:spcAft>
            </a:pPr>
            <a:r>
              <a:rPr lang="en-US" sz="2400" dirty="0" smtClean="0">
                <a:cs typeface="+mj-cs"/>
              </a:rPr>
              <a:t>4-The </a:t>
            </a:r>
            <a:r>
              <a:rPr lang="en-US" sz="2400" dirty="0">
                <a:cs typeface="+mj-cs"/>
              </a:rPr>
              <a:t>DNA lie bundled up in the center of the protoplasm .</a:t>
            </a:r>
          </a:p>
          <a:p>
            <a:pPr algn="l" rtl="0" eaLnBrk="0" fontAlgn="base" hangingPunct="0">
              <a:spcBef>
                <a:spcPct val="0"/>
              </a:spcBef>
              <a:spcAft>
                <a:spcPct val="0"/>
              </a:spcAft>
            </a:pPr>
            <a:r>
              <a:rPr lang="en-US" sz="2400" dirty="0" smtClean="0">
                <a:cs typeface="+mj-cs"/>
              </a:rPr>
              <a:t>5-cell </a:t>
            </a:r>
            <a:r>
              <a:rPr lang="en-US" sz="2400" dirty="0">
                <a:cs typeface="+mj-cs"/>
              </a:rPr>
              <a:t>wall consists of </a:t>
            </a:r>
            <a:r>
              <a:rPr lang="en-US" sz="2400" b="1" dirty="0">
                <a:solidFill>
                  <a:srgbClr val="FF0000"/>
                </a:solidFill>
                <a:cs typeface="+mj-cs"/>
              </a:rPr>
              <a:t>peptidoglycan</a:t>
            </a:r>
            <a:r>
              <a:rPr lang="en-US" sz="2400" dirty="0">
                <a:cs typeface="+mj-cs"/>
              </a:rPr>
              <a:t> , the cell are often  embedded in  sheaths of mucilage </a:t>
            </a:r>
            <a:r>
              <a:rPr lang="en-US" sz="2400" b="1" dirty="0" smtClean="0">
                <a:cs typeface="+mj-cs"/>
              </a:rPr>
              <a:t>.</a:t>
            </a:r>
          </a:p>
          <a:p>
            <a:pPr algn="l" rtl="0" eaLnBrk="0" fontAlgn="base" hangingPunct="0">
              <a:spcBef>
                <a:spcPct val="0"/>
              </a:spcBef>
              <a:spcAft>
                <a:spcPct val="0"/>
              </a:spcAft>
            </a:pPr>
            <a:endParaRPr kumimoji="0" lang="en-US" sz="2400" b="0" i="0" u="none" strike="noStrike" cap="none" normalizeH="0" baseline="0" dirty="0" smtClean="0">
              <a:ln>
                <a:noFill/>
              </a:ln>
              <a:solidFill>
                <a:schemeClr val="tx1"/>
              </a:solidFill>
              <a:effectLst/>
              <a:latin typeface="Arial" pitchFamily="34" charset="0"/>
              <a:cs typeface="+mj-cs"/>
            </a:endParaRPr>
          </a:p>
        </p:txBody>
      </p:sp>
      <p:sp>
        <p:nvSpPr>
          <p:cNvPr id="1031" name="Rectangle 7"/>
          <p:cNvSpPr>
            <a:spLocks noChangeArrowheads="1"/>
          </p:cNvSpPr>
          <p:nvPr/>
        </p:nvSpPr>
        <p:spPr bwMode="auto">
          <a:xfrm>
            <a:off x="0" y="5411450"/>
            <a:ext cx="9144000" cy="2185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AU" sz="2400" dirty="0" smtClean="0">
              <a:latin typeface="Times New Roman" pitchFamily="18" charset="0"/>
              <a:ea typeface="Calibri"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2400" b="0" i="0" u="none" strike="noStrike" cap="none" normalizeH="0" baseline="0" dirty="0" smtClean="0">
                <a:ln>
                  <a:noFill/>
                </a:ln>
                <a:solidFill>
                  <a:schemeClr val="tx1"/>
                </a:solidFill>
                <a:effectLst/>
                <a:latin typeface="Times New Roman" pitchFamily="18" charset="0"/>
                <a:ea typeface="Calibri" pitchFamily="34" charset="0"/>
                <a:cs typeface="+mj-cs"/>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AU" sz="2400" dirty="0" smtClean="0">
              <a:latin typeface="Times New Roman" pitchFamily="18" charset="0"/>
              <a:ea typeface="Calibri"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smtClean="0">
              <a:ln>
                <a:noFill/>
              </a:ln>
              <a:solidFill>
                <a:schemeClr val="tx1"/>
              </a:solidFill>
              <a:effectLst/>
              <a:latin typeface="Times New Roman" pitchFamily="18" charset="0"/>
              <a:ea typeface="Calibri"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endParaRPr lang="en-AU" sz="2000" dirty="0" smtClean="0">
              <a:latin typeface="Times New Roman" pitchFamily="18"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2000" b="0" i="0" u="none" strike="noStrike" cap="none" normalizeH="0" baseline="0" dirty="0" smtClean="0">
              <a:ln>
                <a:noFill/>
              </a:ln>
              <a:solidFill>
                <a:schemeClr val="tx1"/>
              </a:solidFill>
              <a:effectLst/>
              <a:latin typeface="Arial" pitchFamily="34" charset="0"/>
              <a:cs typeface="+mj-cs"/>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34119" y="42628"/>
            <a:ext cx="9144000" cy="2215991"/>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Blue-green algae as bio-indicators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ar-IQ"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A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presence or absence of particular species can be a useful indicator of ecological statue .the dominant presence of colonial blue-green forming dense summer blooms .has been useful as an indicator of high nutrient status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8620"/>
            <a:ext cx="9143999" cy="4599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0" y="207433"/>
            <a:ext cx="9144000" cy="790985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lvl="0" algn="l" rtl="0" fontAlgn="base">
              <a:spcBef>
                <a:spcPct val="0"/>
              </a:spcBef>
              <a:spcAft>
                <a:spcPct val="0"/>
              </a:spcAft>
            </a:pPr>
            <a:r>
              <a:rPr kumimoji="0" lang="en-AU"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Algae blooms</a:t>
            </a:r>
            <a:r>
              <a:rPr lang="en-US" sz="2400" dirty="0">
                <a:solidFill>
                  <a:srgbClr val="FF0000"/>
                </a:solidFill>
                <a:latin typeface="Times New Roman" pitchFamily="18" charset="0"/>
                <a:cs typeface="Times New Roman" pitchFamily="18" charset="0"/>
              </a:rPr>
              <a:t> </a:t>
            </a:r>
            <a:r>
              <a:rPr lang="en-US" sz="2400" dirty="0">
                <a:latin typeface="Times New Roman" pitchFamily="18" charset="0"/>
                <a:cs typeface="Times New Roman" pitchFamily="18" charset="0"/>
              </a:rPr>
              <a:t>An algal bloom is a rapid increase in the density of algae in an aquatic system. Algal blooms sometimes are natural phenomena, but their frequency, duration and intensity are increased by </a:t>
            </a:r>
            <a:r>
              <a:rPr lang="en-US" sz="2400" b="1" u="sng" dirty="0">
                <a:latin typeface="Times New Roman" pitchFamily="18" charset="0"/>
                <a:cs typeface="Times New Roman" pitchFamily="18" charset="0"/>
                <a:hlinkClick r:id="rId2"/>
              </a:rPr>
              <a:t>nutrient pollution</a:t>
            </a:r>
            <a:r>
              <a:rPr lang="en-US" sz="2400" dirty="0">
                <a:latin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AU" sz="2400" b="0" i="0" u="none" strike="noStrike" cap="none" normalizeH="0" baseline="0" dirty="0" smtClean="0">
                <a:ln>
                  <a:noFill/>
                </a:ln>
                <a:solidFill>
                  <a:srgbClr val="FF0000"/>
                </a:solidFill>
                <a:effectLst/>
                <a:latin typeface="Times New Roman" pitchFamily="18" charset="0"/>
                <a:ea typeface="Calibri" pitchFamily="34" charset="0"/>
                <a:cs typeface="+mj-cs"/>
              </a:rPr>
              <a:t>Why The ability of blue greens to out compete other fresh water algae </a:t>
            </a:r>
            <a:r>
              <a:rPr kumimoji="0" lang="en-AU" sz="2400" b="0" i="0" u="none" strike="noStrike" cap="none" normalizeH="0" baseline="0" dirty="0" smtClean="0">
                <a:ln>
                  <a:noFill/>
                </a:ln>
                <a:solidFill>
                  <a:schemeClr val="tx1"/>
                </a:solidFill>
                <a:effectLst/>
                <a:latin typeface="Times New Roman" pitchFamily="18" charset="0"/>
                <a:ea typeface="Calibri" pitchFamily="34" charset="0"/>
                <a:cs typeface="+mj-cs"/>
              </a:rPr>
              <a:t>has been attributed to arrange of characteristics including;</a:t>
            </a:r>
            <a:endParaRPr kumimoji="0" lang="en-US" sz="2400" b="0" i="0" u="none" strike="noStrike" cap="none" normalizeH="0" baseline="0" dirty="0" smtClean="0">
              <a:ln>
                <a:noFill/>
              </a:ln>
              <a:solidFill>
                <a:schemeClr val="tx1"/>
              </a:solidFill>
              <a:effectLst/>
              <a:latin typeface="Arial" pitchFamily="34" charset="0"/>
              <a:cs typeface="+mj-cs"/>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AU" sz="2400" b="0" i="0" u="none" strike="noStrike" cap="none" normalizeH="0" baseline="0" dirty="0" smtClean="0">
                <a:ln>
                  <a:noFill/>
                </a:ln>
                <a:solidFill>
                  <a:schemeClr val="tx1"/>
                </a:solidFill>
                <a:effectLst/>
                <a:latin typeface="Times New Roman" pitchFamily="18" charset="0"/>
                <a:ea typeface="Calibri" pitchFamily="34" charset="0"/>
                <a:cs typeface="+mj-cs"/>
              </a:rPr>
              <a:t>Optimum growth at high temperatures </a:t>
            </a:r>
            <a:endParaRPr kumimoji="0" lang="en-US" sz="2400" b="0" i="0" u="none" strike="noStrike" cap="none" normalizeH="0" baseline="0" dirty="0" smtClean="0">
              <a:ln>
                <a:noFill/>
              </a:ln>
              <a:solidFill>
                <a:schemeClr val="tx1"/>
              </a:solidFill>
              <a:effectLst/>
              <a:latin typeface="Arial" pitchFamily="34" charset="0"/>
              <a:cs typeface="+mj-cs"/>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AU" sz="2400" b="0" i="0" u="none" strike="noStrike" cap="none" normalizeH="0" baseline="0" dirty="0" smtClean="0">
                <a:ln>
                  <a:noFill/>
                </a:ln>
                <a:solidFill>
                  <a:schemeClr val="tx1"/>
                </a:solidFill>
                <a:effectLst/>
                <a:latin typeface="Times New Roman" pitchFamily="18" charset="0"/>
                <a:ea typeface="Calibri" pitchFamily="34" charset="0"/>
                <a:cs typeface="+mj-cs"/>
              </a:rPr>
              <a:t>Low light tolerance </a:t>
            </a:r>
            <a:endParaRPr kumimoji="0" lang="en-US" sz="2400" b="0" i="0" u="none" strike="noStrike" cap="none" normalizeH="0" baseline="0" dirty="0" smtClean="0">
              <a:ln>
                <a:noFill/>
              </a:ln>
              <a:solidFill>
                <a:schemeClr val="tx1"/>
              </a:solidFill>
              <a:effectLst/>
              <a:latin typeface="Arial" pitchFamily="34" charset="0"/>
              <a:cs typeface="+mj-cs"/>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AU" sz="2400" b="0" i="0" u="none" strike="noStrike" cap="none" normalizeH="0" baseline="0" dirty="0" smtClean="0">
                <a:ln>
                  <a:noFill/>
                </a:ln>
                <a:solidFill>
                  <a:schemeClr val="tx1"/>
                </a:solidFill>
                <a:effectLst/>
                <a:latin typeface="Times New Roman" pitchFamily="18" charset="0"/>
                <a:ea typeface="Calibri" pitchFamily="34" charset="0"/>
                <a:cs typeface="+mj-cs"/>
              </a:rPr>
              <a:t>Tolerance of low N</a:t>
            </a:r>
            <a:r>
              <a:rPr kumimoji="0" lang="ar-IQ" sz="2400" b="0" i="0" u="none" strike="noStrike" cap="none" normalizeH="0" baseline="0" dirty="0" smtClean="0">
                <a:ln>
                  <a:noFill/>
                </a:ln>
                <a:solidFill>
                  <a:schemeClr val="tx1"/>
                </a:solidFill>
                <a:effectLst/>
                <a:latin typeface="Times New Roman" pitchFamily="18" charset="0"/>
                <a:ea typeface="Calibri" pitchFamily="34" charset="0"/>
                <a:cs typeface="+mj-cs"/>
              </a:rPr>
              <a: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mj-cs"/>
              </a:rPr>
              <a:t>P ratios </a:t>
            </a:r>
            <a:endParaRPr kumimoji="0" lang="en-US" sz="2400" b="0" i="0" u="none" strike="noStrike" cap="none" normalizeH="0" baseline="0" dirty="0" smtClean="0">
              <a:ln>
                <a:noFill/>
              </a:ln>
              <a:solidFill>
                <a:schemeClr val="tx1"/>
              </a:solidFill>
              <a:effectLst/>
              <a:latin typeface="Arial" pitchFamily="34" charset="0"/>
              <a:cs typeface="+mj-cs"/>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AU" sz="2400" b="0" i="0" u="none" strike="noStrike" cap="none" normalizeH="0" baseline="0" dirty="0" smtClean="0">
                <a:ln>
                  <a:noFill/>
                </a:ln>
                <a:solidFill>
                  <a:schemeClr val="tx1"/>
                </a:solidFill>
                <a:effectLst/>
                <a:latin typeface="Times New Roman" pitchFamily="18" charset="0"/>
                <a:ea typeface="Calibri" pitchFamily="34" charset="0"/>
                <a:cs typeface="+mj-cs"/>
              </a:rPr>
              <a:t>Depth regulation by  buoyancy</a:t>
            </a:r>
            <a:endParaRPr kumimoji="0" lang="en-US" sz="2400" b="0" i="0" u="none" strike="noStrike" cap="none" normalizeH="0" baseline="0" dirty="0" smtClean="0">
              <a:ln>
                <a:noFill/>
              </a:ln>
              <a:solidFill>
                <a:schemeClr val="tx1"/>
              </a:solidFill>
              <a:effectLst/>
              <a:latin typeface="Arial" pitchFamily="34" charset="0"/>
              <a:cs typeface="+mj-cs"/>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AU" sz="2400" b="0" i="0" u="none" strike="noStrike" cap="none" normalizeH="0" baseline="0" dirty="0" smtClean="0">
                <a:ln>
                  <a:noFill/>
                </a:ln>
                <a:solidFill>
                  <a:schemeClr val="tx1"/>
                </a:solidFill>
                <a:effectLst/>
                <a:latin typeface="Times New Roman" pitchFamily="18" charset="0"/>
                <a:ea typeface="Calibri" pitchFamily="34" charset="0"/>
                <a:cs typeface="+mj-cs"/>
              </a:rPr>
              <a:t>Resistance to zooplankton grazing</a:t>
            </a:r>
            <a:endParaRPr kumimoji="0" lang="en-US" sz="2400" b="0" i="0" u="none" strike="noStrike" cap="none" normalizeH="0" baseline="0" dirty="0" smtClean="0">
              <a:ln>
                <a:noFill/>
              </a:ln>
              <a:solidFill>
                <a:schemeClr val="tx1"/>
              </a:solidFill>
              <a:effectLst/>
              <a:latin typeface="Arial" pitchFamily="34" charset="0"/>
              <a:cs typeface="+mj-cs"/>
            </a:endParaRPr>
          </a:p>
          <a:p>
            <a:pPr lvl="0" algn="justLow" rtl="0" eaLnBrk="0" fontAlgn="base" hangingPunct="0">
              <a:spcBef>
                <a:spcPct val="0"/>
              </a:spcBef>
              <a:spcAft>
                <a:spcPct val="0"/>
              </a:spcAft>
              <a:buFontTx/>
              <a:buChar char="•"/>
            </a:pPr>
            <a:r>
              <a:rPr kumimoji="0" lang="en-AU" sz="2400" b="0" i="0" u="none" strike="noStrike" cap="none" normalizeH="0" baseline="0" dirty="0" smtClean="0">
                <a:ln>
                  <a:noFill/>
                </a:ln>
                <a:solidFill>
                  <a:schemeClr val="tx1"/>
                </a:solidFill>
                <a:effectLst/>
                <a:latin typeface="Times New Roman" pitchFamily="18" charset="0"/>
                <a:ea typeface="Calibri" pitchFamily="34" charset="0"/>
                <a:cs typeface="+mj-cs"/>
              </a:rPr>
              <a:t>Tolerance of high pH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mj-cs"/>
              </a:rPr>
              <a:t>and low co</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mj-cs"/>
              </a:rPr>
              <a:t>2</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mj-cs"/>
              </a:rPr>
              <a:t> </a:t>
            </a:r>
            <a:r>
              <a:rPr lang="en-US" sz="2400" dirty="0" smtClean="0">
                <a:solidFill>
                  <a:schemeClr val="tx1"/>
                </a:solidFill>
                <a:latin typeface="Times New Roman" pitchFamily="18" charset="0"/>
                <a:ea typeface="Calibri" pitchFamily="34" charset="0"/>
                <a:cs typeface="+mj-cs"/>
              </a:rPr>
              <a:t>concentration</a:t>
            </a:r>
          </a:p>
          <a:p>
            <a:pPr lvl="0" algn="justLow" rtl="0" eaLnBrk="0" fontAlgn="base" hangingPunct="0">
              <a:spcBef>
                <a:spcPct val="0"/>
              </a:spcBef>
              <a:spcAft>
                <a:spcPct val="0"/>
              </a:spcAft>
              <a:buFontTx/>
              <a:buChar char="•"/>
            </a:pPr>
            <a:r>
              <a:rPr kumimoji="0" lang="en-AU" sz="2400" b="0" i="0" u="none" strike="noStrike" cap="none" normalizeH="0" baseline="0" dirty="0" smtClean="0">
                <a:ln>
                  <a:noFill/>
                </a:ln>
                <a:solidFill>
                  <a:schemeClr val="tx1"/>
                </a:solidFill>
                <a:effectLst/>
                <a:latin typeface="Times New Roman" pitchFamily="18" charset="0"/>
                <a:ea typeface="Calibri" pitchFamily="34" charset="0"/>
                <a:cs typeface="+mj-cs"/>
              </a:rPr>
              <a:t>Symbiotic association with aerobic bacteria</a:t>
            </a:r>
          </a:p>
          <a:p>
            <a:pPr marL="0" marR="0" lvl="0" indent="0" algn="justLow" defTabSz="914400" rtl="0" eaLnBrk="0" fontAlgn="base" latinLnBrk="0" hangingPunct="0">
              <a:lnSpc>
                <a:spcPct val="100000"/>
              </a:lnSpc>
              <a:spcBef>
                <a:spcPct val="0"/>
              </a:spcBef>
              <a:spcAft>
                <a:spcPct val="0"/>
              </a:spcAft>
              <a:buClrTx/>
              <a:buSzTx/>
              <a:buFontTx/>
              <a:buChar char="•"/>
              <a:tabLst/>
            </a:pPr>
            <a:endParaRPr lang="en-AU" sz="2400" dirty="0">
              <a:latin typeface="Times New Roman" pitchFamily="18" charset="0"/>
              <a:cs typeface="+mj-cs"/>
            </a:endParaRPr>
          </a:p>
          <a:p>
            <a:pPr marL="0" marR="0" lvl="0" indent="0" algn="justLow" defTabSz="914400" rtl="0" eaLnBrk="0" fontAlgn="base" latinLnBrk="0" hangingPunct="0">
              <a:lnSpc>
                <a:spcPct val="100000"/>
              </a:lnSpc>
              <a:spcBef>
                <a:spcPct val="0"/>
              </a:spcBef>
              <a:spcAft>
                <a:spcPct val="0"/>
              </a:spcAft>
              <a:buClrTx/>
              <a:buSzTx/>
              <a:buFontTx/>
              <a:buChar char="•"/>
              <a:tabLst/>
            </a:pPr>
            <a:endParaRPr kumimoji="0" lang="en-A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endParaRPr lang="en-AU" sz="1400" dirty="0" smtClean="0">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endParaRPr kumimoji="0" lang="en-A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endParaRPr lang="en-AU" sz="1400" dirty="0">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tabLst/>
            </a:pPr>
            <a:endParaRPr lang="en-AU" sz="1400" dirty="0">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endParaRPr kumimoji="0" lang="en-A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endParaRPr lang="en-AU" sz="1400" dirty="0">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endParaRPr kumimoji="0" lang="en-A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endParaRPr kumimoji="0" lang="en-A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endParaRPr lang="en-AU" sz="1400" dirty="0">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endParaRPr kumimoji="0" lang="en-A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endParaRPr kumimoji="0" lang="en-A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194" name="Picture 2" descr="http://ts2.mm.bing.net/th?id=H.4818348961759553&amp;pid=15.1&amp;H=125&amp;W=160">
            <a:hlinkClick r:id="rId3" tooltip="www.allvoices.com"/>
          </p:cNvPr>
          <p:cNvPicPr>
            <a:picLocks noChangeAspect="1" noChangeArrowheads="1"/>
          </p:cNvPicPr>
          <p:nvPr/>
        </p:nvPicPr>
        <p:blipFill>
          <a:blip r:embed="rId4"/>
          <a:srcRect/>
          <a:stretch>
            <a:fillRect/>
          </a:stretch>
        </p:blipFill>
        <p:spPr bwMode="auto">
          <a:xfrm>
            <a:off x="5791200" y="4945744"/>
            <a:ext cx="3229544" cy="2151744"/>
          </a:xfrm>
          <a:prstGeom prst="rect">
            <a:avLst/>
          </a:prstGeom>
          <a:noFill/>
        </p:spPr>
      </p:pic>
      <p:sp>
        <p:nvSpPr>
          <p:cNvPr id="2" name="AutoShape 2" descr="نتيجة بحث الصور عن ‪harmful algal blooms cyanobacter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xQTEhUUExQUFhUXGBUYGBgYGBgYGBocFxwXGBQXFxweHCggGBolHBQVITEhJSkrLi4uFx8zODMsNygtLisBCgoKDg0OGhAQGywkHyQsLCwsLCw0LCwsLCwsLCwsLCwsLCwsLC8sLCwsLCwsLCwsLCwsLCwsLCwsLCwsLCwsLP/AABEIAMIBAwMBIgACEQEDEQH/xAAaAAACAwEBAAAAAAAAAAAAAAACAwABBAUG/8QAQRAAAQMCAgYIBAQDCAIDAAAAAQACEQMhMUEEElFhcYEFIpGhscHR8BNCUuEUMpLxQ2KCBhUjU6KywuJy0zNj0v/EABkBAAMBAQEAAAAAAAAAAAAAAAABAgMEBf/EAC8RAAICAQMEAAUCBgMAAAAAAAABAhEDEiExBBNBURQiMmHwcaEFUoHR4fEVQrH/2gAMAwEAAhEDEQA/APRs0Jubh2StdKhTGZ5BoXOp6JGNQdo9VspaMB/E/wBX3XfqPJo0Frdr+bjHinCqW4Cebj/xSaQZhr94TmYWLO1KwHs00Zz3+YCh04bT75rMalTJ7I5eZKU6o841AOD/ALJago2DTC7Bx7j5og4/5j+z/qsdMP8A80/qJ8k5jKmVQkdnklbAcGzfXI5R/wAUXwv5z75LG6o8Y1O9qBtSf4je9GoKOjAHzNnf+ypzj9TeyfJYnH/7h2oPhGJ+KOz7pawo23+scgUbXPPzt/SVzw4n+K3sj0RFsfxByA8yjUOjW5jsC5p5Sq+Edrf0lZSWfNVHb94UNWnH5yebT6pa0FGp+jbdSP8AxxSxozTgGdgHms40qm3Jx5jyVHpHZT7XHvR3kvIabGu0QTgzj7KzVdEIw1OUeZRN093+W3kT6qjpzs6ffI71PfT8v9x6BD9CqYisW8mHxHms7uj682rMO8tZP+1bhXf9PaAVDVdmCODB6K45qE4nPGh15g1W8Q1n/rRnRqxsazHDYWt8ltOvx4tA9FRLh9POPutO/L0ToRl/DFou5vJpVvMDF5/pZ5rQS85jkB6SqAOYb2n1Vd5+g0I5rdJE3D27zqR4o3V2k/nG78veBddEgnIcL+hSHUb4DkD4qu8vQtBzKjyTHxBwDSUsk5OMcD5FdN+hB3y34/aUiv0XeQS3+lrh6p92IaWcqppIyf78Vkr1BEl3f6ldTSOh9rgf6Y8CsdbooDNscPOVWuIUznCu3a//AEqJ50KnsYef/ZRT3IeytLO83QmDF45gJjG0Bi/u9Flo6GDnHMei1U9AO4jiF5/zeEjTb2a6dXRx87jw1lobpNLL4nesLdCH0jkVf4Zg2jkfRUnP7C2Nw0tn0v5lys6ZsYP1H1WNujMPzR+oeSc3o3+bv+ydzFsN/HnZq85S3VnnCp4JzOjt/miPR42u5R5hFSfIGbXq7SeQKk1Mx5ei1t6PH1O7E0aKPqd2fZGkDAWOOLQez1UDD9Lf1D1W52jAfxD3eiD4Lf8AMJ3IoDLqjbHMHxQmnS+ojuWs0ht7h/8AlMpM9x6BFWBzxo9M4OcffBWNDp5mOxb3UAcvPxCWaDZ+wUuEfQ7Zm/DUxvHvYiaylw7k/wCBTzYOwDwS3Gk3Jo/qHqikvCGUG093j5qwGD7WS/xNPKORHogdpbdk8x6Ke9jXlBpl6NLajNkf0/ZRtRownsCx/jxkwJX955Bsc/spfWYV/wBiu1L0dL8S36o/T+6v8Rtcewei5TukzsP6vshPShn1MqPj8P8AN/6HZl6Op+KBwcDwP2SjUv8AmcDzcua7TXH5o971TtIft7oPdZHx0Pux9lnV15F57CP+SB9QjIniD5SuUNJcM1ZruyKa6xPhMTx15Nx0kZtd3+YSnaST7/ZZDpjhiDyv4XUOkHIjm0+KtZW/ItJVdx2DvWCq3aQVsfTJxPZZKAa0k6olc+TP4Sb/AGNIwMENPyz74KLd+I2EKLHVL+RFbeztt0MnF3YPujGg/wAzlzndKOyMcgku6RftPcu2XUY48mKxyZ3WaO3MuPNNbAGfbK8ydLf9RQurOOJJ43WT66PhMrss9JU01v1cvZQfj2/zdy88Xk5qoWb62T4RXaXlnof71GUjsWap0iD8z98EDyK5IG8KFRLq8n2GsUTc7TWZhzuJ+ytmntGDO9c8cEQbyWEusnHl/sWsSZ0v70bk136vUIv703O/V9lzxChcsJfxDqH9JXZh5NrukHnb2kdsJVSuXYgc5Pms4erLiofUdZMfbxouIwMcETidp7SlwVeoUlh6ifLY9UEXZQOCv4e26gY1P/j5P6pC7y8E+NChrblZaFIjCFpH+G4/LJedgF52Jbmu2LVrDgqdGYttHuF0Q6HHEh5pGYtJ4qjTOYvtWrUBwcDuwPJDqkfVwIkLoXTxRDyMTBzbPio1zf5mnYcE5lQYTG6ZHYbpjmOOTTz8lSwxFrYm+UHuQWzB4CD5qPbGLbbvIiEpzxkXN3OBI8+1XSQrD1m7+YH7KmEAyARvVAxk08P2Sw8TcDwKbYG1xteDwWKuIwPanfGFxyS6wWGqPsumc94vl2qJxeNhUU2vZX9BraZ2Jgbz4Lc402/t78UP4xowE8lXaxw5kTqk+EZ26O45EcUf4YjGFHaYcglnSHHNZPJhXG5VT/QcaUYgJbj7F0q+xSFDy39KGo+2Mjeq1eCFE14zWenVyVdFIhKYHj6ZQSOCFgivIa2EBKL4ZQB2/wAVfxcjq9hW8YRRDbDDN6uDuPYqt7hC4wtKSJ3Y3WnFSRwSDx7kJFsVLypDUDQTzSy8pTXkbUdUzgR3/ZZ9yT4K0Is1LT748FRdjB9ELqkC3VG1pKIa0WcYQ5NcjSXggqnb2+7KzWIxAukug7L77zGGKZWOvqta6CNWQY6078ReDFlPed0g0Ihqg5d6unpBkAHkVBoz3ydVloklzRY3mZsbd4QabVDHX1WgEBpIN9mtO3jmmuofsO2htSsMHj3zSur8lQt3ElVUq6zokibTEC8RJiJ4lVQ0B3xS1xAGwtgxtJHPcq+IbVv+wu16GUq9S8Fr4xwtxQOrki7AZuIgzvVV2gvs0G4aTBa4AYG+I/NMEbQtRosDuqReGtGqCDtOtiBiTsWXxtf7K7JzHVWgx1muxjMgY22Iy0ugBr7kgWNyMQMJIXe0fooOYYAcY/MHGDiQMI2XEhDo/R7XU9atJaXjXabQTAAacTeZIPCVk+vS2SKWE8/Ta+4LCT2G+GMR2rXR1yII5GAR9l3tG0GnSsXFrQC1uuTiZMbwJI5bkek19GY+S7VcLDOb3BGGw7VzS63LJ/Kl+f1NFiSPMjo9zrg27eN1Frd0nQaSG6O0iTBOtJkycDGai17+b8X+RaIGQkISUuVYcFEMd8sG6C1kYehBCvV3hdkIVwzJsa13HuTGPG/3zWQyEQrbRK1UkuSWrNwvvVOZuPMLIKg4HmiFdwzPvmq7kPJOl+DQ1m5XG5ZxpZz996t2kHYEviMPsfbmNLBsKVUpJX4o5+Z81Pxvu6nu435Hpki2NI3hPD7IKdYuxbA+rfsm0HitBov+ke+ah58Cf1oajL0LkcEqqW7e5bKHRz3G5gJumaAWMf8ADh1QNkNdhz3TzWcut6dOou2Usc3ycyCQ4i8NJFpFk2hSLo1QT27JncJkXXT6Jp/EabTq9Uu/LJAmpAGUiPsj0fo4sYAwxT1nawvEuvLRsE24rkn1rbfg1WI5mphqi5MZz6AdnNN0pwJ64DWwA1zCXAl1gCMMfmJzTXUmlrzSJc27CW4g31T1rOuBGOLZst+idGuLWtc35AWkza4s9pGMEYWkHcs31O26K0HBpaO4vqAxqgAMtcH5usDNyAN0Zp9Sk4EMtlAu4uO0Z7ZOVsV2tJ6PcQ6HWIcAG9WTMG4uCC0i22YXPePhsou6gqwDBPULgCCxj4AvETN5JuFMc7bthpM9OmYL2h0NLzqgz1pgiSbgERjlgETtBqajXdUlpMsc0OcS3IkAXgnLuXXpaIxwIYQHga2qCOq49Z0gG0ztutHR1FjC6C4ku/xCcCHYBmQDQHWF4xxkSszu0PScKvQJEfDaScQdYtcGgm145p1JxJs8ltpOvLgTIMg5SMTv4I6/T1Frh1S7U1g0h0zNoMtmIAw2rn1+nnEaraVNrdQMmJsJGr3kXCerI90LZG7R9DmoA57X9YOdrQXhoa8FrWxhtvvutmmdGk1aT4YAxj9RokuJcWyNbBrdUZTPK/Db09VBElsjAlo4Ta2Fln0vpWrUJlztUgDHACw5Ko4py5BySPQ9Jf2iFNwaxrSGixxuRYgjivOUumKouHuxJAkuE3kgGYNzgsJGM3m/vYrB95LeHTQS3Ic2bKvSlSo2HkO2SBI3ghZZOKpi0UtGJiL7vRbxhGJDbZnLN6tdNvRlQ4Md2KK9gpnPUUlWHBHbj5YtTIoHK7nL0V/DUSxrnj7vYakUHopQwprKfm97DLaUwOhLiyhN8Uu05BqoJxVa+xX8PPBMotAUyjCCt7/p/cabYkUScVr0agBjdLDiTuT6bgLLjyylJFxVHQ+LAgYbMt6XoLwx0TDL2yBxsNnhlsWGtpG0rA7TRrACTuXMsDL1HvdAAqEahsANZ0ixMEWxB/NcxiIlC8f4BJDA7rBxiQNazZ2uiDxXkqmnvGBgC5AzQVOl6jiDrasTEWxxwxxVxxS8Kh6keqo0NRgdU1WAaurJjWhpu+c4m05C6YNFa55AcddrBqieqA6RrAC+sMN2tZeJr6VUqOIc5zvCc4CXTq5E2FlosE7sWtHtNNbRfQFGvUY2Gx1RsGqHtxDb4DhtWTS/7WnrNY3EwHON41dWSDYrytQEjco9to71oum+5PcN1fpmqQ1utZmDszJm+26zaRp1R7NVz3EYwT3rM10W8VHO5rfsQqqI1sbRrPadYOIde8wYON+QTz0jVc69R+c3JxxESsoN7/sqN5i/iCnHHFcBqYTgCYPI+8EN/eB7FRcqwwstKRIRd+xxVXmcuwqQpw+yLAkjLnt57Uep795JWpJEYrRTMm/OPd0akFDdHpSQuxTr09HMyXVW/KLNGfWPZYdyx0XNpAVNaTkAJH9RNh9iuTr3vnzxW2HHq+ZlqJpqVC4kkmTcqLMXbx2qLt2HRYVwglXK5LX5/kwGBx3q5S7qi5Z7XaGMLlGulBr7kQGaJZNPAKNjAAmU6fLak0zJsjfVgFc0nleyNFpHvcyNp7FKdTduQ/h3xcQN+PPYlCpqlYK7q9/1KGE33DFUKmZKz1XnL2ENR+HNbqHsmwqz5QaFTuXEcPVE0WkplKyqTSVIEQulIqjYimAhnA5JJAyqdcTGfcmspSs1dskRtyT9Y5RshU20KgnuiBMbSqc7nOxFUIiDZJDzyUp+hltbJjxV1HgY28ksjNWXTYXKd3yIIvM7gBfwVgbChYY/N9kRMHeMErvgZQGfh6KnbTt5qFpnKZ3R9uKgG7kD7lHAFuHvioBz8lAN44HyTKbCb8sEtQUA0D3uWynTJGAOH7fdatD6Oc+C1hIzOAHE2ATmdMUtHcRTb8UiQXSGsHCx1hgnGLmylFsLQGapDiBANybNjA6xwhedr1Os6wiTEWzyHYqraW9w6zy6+ZJ4rPUeMfuvRww0LdmijQ08ffYqWf3iotth0bAVAUsORErzWr5OUYXq2pKJ7tihpLZD5GCJRv3JLSm0iCROQn7BZtMqzVTaABimsrsbgJIM38Vjq1iTYJTnrHtSf1FWjRV0snNY6z1G3dE2TtIDdYCIxzK3jHHGlRFtgU5I4d6NxSQ7IZ2TXjHsSchoJjo4eKt9mjestF0WK1UjIHYhsECT1fFJoutzRa9jdKp/m3G6EwGxac1dN8i9j7uhLsBtVPMXRqY6GvA95IS/JKY4l0nJaajZuMQBNoSv7gKiN6LWvhdC9yp1sMJulbY6Day/WiPcKp3qRiHH3vUpi2c5eSVhQcTGZVNp+PvirDO20D3gtOhaM5xAAN8tyBjND0E1DYExFs49V1dD6Ks91UhjGwS5++1gbFcnpHpD4TTTpP65PWe0kQBbUac95FlxqldzvzOc6PqJPiuiGG0nI0ji9nW6Y6WFQNp0pFNgOOLiYlxGzYCuRKCVRcuqNJUjXTQzX2oCVU7/ALoZ7VohUWb5BRDJ3qJio1XRNp7UrrYweatpK4HKS4o49h6ENlBBOSa2m/bHNZ21y0MsNIGBV0cbZZnBJqMdtw3ptJpFst3gmqq7Aa++JncEovOQRPbGNhjvTKVO02aAMTjw3pbVuPcTSaRBIBOY2TtRVb8zHqqfUbJJMbJxOxEWG2sCBFgbADxT1UrCgWkXfyb6q6r4gbB3qa4sZsNnis9ZwUXbGCBcHetLza3L0SmMtKIvvuCU3uCRGC092zchkoGugnfirNS8BTqHQwkYKmujHDJARYwip1LBuSLAhsTsTmuuIvIxKQcCMtqqmY4ZIA0ROV0sOOXvYmsIEEm3iNnkiYyQYAtcjPknsMQGycjwWhlIxO08vutOjdGPdENN4wyFsfutFQM0cE1SDUypxJ/qv1ct+xUoSl4KjG3sVo3RZMudDGWlzzA3pVTpanSDhRBe8iNc2aMbtGJx3X2rkaZpj6ri55k7MhuAyCzErohjUTojiS5KlWXICUDnLZGlDNZUDPvtSpQyqENlEKkEEgHcZg8YIMcCs8oS+FSFQ74vDsUWY8SonYqOw1k4v7kBtaVZoHaEdNhyXldyvxHDRTZ3lXrHgtFPR3bffmuhoPQ7nkRedpgc9vJS8kfNDpnIFIusujomjuNhg3EjcLrsVOig1jy8tabaoDpGBgXzO5O0TQRqkMc1sGCT+Y5G2WdrqHktDo878AufOwCBs5Z5Lbo2hS1zjFh2DavSdF/2e1KUuOqDOsSQJG07BN4XI6U0mn/8VKpT1Bc9ZvWOHYNnBaVkvgaicP4sTqAATnG8+MpLrkku1j3LeejiRZ7OGs284lModGOkjqm20Ecz2qnGXIUcqrJ3D3go3RzhEXi9ua7L6NOn/Gp62FiXRukCBCQ+gCbOY45QZPEiVPzLwGlnOqG9glE38V2X9HPMmw2k/tZcmtQ1TipsKE70LnbEWoQCUumdvamOgm1b7D3diOJiMcSkPTqbLaxmMt5TChlO8+HvchGzs3e5RDSRFxPu6JtVhN5G/JKn6HpYdAFpixG+I59i26JRbLcXEw4hodIi0YQbxfDwV02Mbb41O8WB2i5NxGNp5wp+M0ej1S59V2qWuNOAwjYHTfAYLohhlyylB+g/7R9Iua4U6ZLG6vWIN3SSYJHyjZgvPFaOkdM+K8uDQwYBokgAE2vvJ9As5K6TqiqVFyhKoqiUiiillNcUBTsACUBOSJwSyqTFRAYIKElQqVaxdjGAFgBhuGe9aJksCd3cohLzsUVEnqdH6GfBc5pkfKTfhMwDbC626N0OXEyYj5ROr/UcYWyvp1EdaoHOMyGB8DaXP1TB2QZzWWr00CC2nTa0HeSZkGZzNowzK8G5zOSkbzoNOnGs9mE6oGHDfxStK6Xi1If1OA/0jADFcU1ZzM9qU4q4YE95Ds1Va5cZcSTmSZWyj0zVYzVa6wwsJA3FckOTWEQScI/YLbTQJBdI9I1HDrPcS7C88TuXKBF/tzUq1i50+whbguuEdKOhR2LAARtMJYUZzVMqhoMIy8HZfZgEmclWtCza8BRsp1nAQHOAxiTFsLJ4qB8axgjsO/isbXCFFjKO+5LinybnaGHDqkOEwLgk8AhqdHOFiI4rmvag1yLye0pdn0x9lezqjQ4nqF0YkiwmwUqi0vc0NBLbRxs0Zei5fxHHEkzvKGFosMbGsSNrqzBcFzzlbVA2SLzwSqnSFR2tLh1omGtGGGAss6orWKS4NNKQJCpEQpCsCBWSrAQTGSQw9bagL9x5IdZQuugAg+0+XqhU9/sqlABJbwilRyBGd6W9MelrRMTAL4296itWrsmjsMqb05r1z2OTmuXmUcZva9R5Wdr0cpLkaRZcq0h8Ng5nu8kPxIuVlNUuN8ctgj91vCN7m0Y+S54+/wB1ZfN/vlbuSxiQe73xVA+/utzUbPFUZCHWw/b98FRKQyydisuSwVNZJjGSVopvlYw66IOjcplHUhNWPqJaYyrrY4pbhCzi62YRfgXqxgeWX2Rh+2ykhHQLddpcCWj8wB1Z3TBgYLRF8C9ZVKdVILZ1QyXYyHXAh0WkC4MYWzUfqwNW9mzOMgDWLQDhO3aFdBYppRHFbtEZPxJbDBMaxODgOvIGqG6w1ZOF7Xv1afQrTrRqvp0y8urNLoII/wAMTq6uqSDe2BbPWAbosbaM3NHn2AQgc0nATyt7sV3qHQwml8zHM+I+ZOqwOjrkQIIIFjniFk6QJNR5ADnBpaddkEhvULtUkkGBjldRKLjyUpXwcgNMx5R2oT2poYYz3qtT34pN7lCwfJSUT28fJC1qYFJb3HL2E0qqWjl0wWiPqME7Q0Yk3mBsOxCQmJeZWcvRtudm2ctsxK26J0PUrwKLNc6ok5DrOEkugYAGLlWosiTSOYTxURVOjqwJGpMEixBwxUTsVo3UcHI6Sii8/wAnIjTTUCiiFyWgK5sefmhp3HIeLlSi68fB0LgWT/tb4BVUtrR7wUUTY0VlzVk3PEeCpRDGNHn6JZxHFRRJjQyLcvRLB/2qKKUMukbrRUVqLKf1Ev6hIx7fAqj771ai0RY17Rqt4HxXV6E0drnPJa0kUHkEgEgltyFFFpi8kT4D0u1ZsWikIi3zvWTSXEaPAMA160jI6rKBbPDXdH/kdqpRaLz+ehGj+zZ1ulnMddjRpWq03a3rtwGAwHYtHS7ROlCLNqEAZDrvEDZYAclSirNxEiPLOPogtzHgENXNRRcp0IzNcdY32LTXH+E056zxOdtSB3ntUUVxJZkPmlOVqJgadHcRWZFp8yJ8StXR+FVvyhryG5AhroIGAKii2MpDekKLRUMNAwyGwK1FF50m9TMlwf/Z"/>
          <p:cNvSpPr>
            <a:spLocks noChangeAspect="1" noChangeArrowheads="1"/>
          </p:cNvSpPr>
          <p:nvPr/>
        </p:nvSpPr>
        <p:spPr bwMode="auto">
          <a:xfrm>
            <a:off x="155575" y="-1790700"/>
            <a:ext cx="49911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19" y="0"/>
            <a:ext cx="9296400" cy="6986528"/>
          </a:xfrm>
          <a:prstGeom prst="rect">
            <a:avLst/>
          </a:prstGeom>
          <a:blipFill>
            <a:blip r:embed="rId2"/>
            <a:tile tx="0" ty="0" sx="100000" sy="100000" flip="none" algn="tl"/>
          </a:blipFill>
        </p:spPr>
        <p:txBody>
          <a:bodyPr wrap="square">
            <a:spAutoFit/>
          </a:bodyPr>
          <a:lstStyle/>
          <a:p>
            <a:pPr algn="just" rtl="0"/>
            <a:r>
              <a:rPr lang="en-US" sz="2800" b="1" dirty="0">
                <a:solidFill>
                  <a:srgbClr val="FF0000"/>
                </a:solidFill>
                <a:cs typeface="+mj-cs"/>
              </a:rPr>
              <a:t>Eutrophication</a:t>
            </a:r>
            <a:r>
              <a:rPr lang="en-US" sz="2800" dirty="0"/>
              <a:t>: </a:t>
            </a:r>
            <a:r>
              <a:rPr lang="en-US" sz="3200" dirty="0"/>
              <a:t>is a major problem that is associated with algal blooms in lakes. A direct result of human interference, eutrophication is caused by the addition of excess nutrients (runoffs of phosphate and nitrate from chemical fertilizers and sewage disposal) to the water that encourage algae to grow abundantly. As the algae die and sink to the bottom, most of the water's oxygen is consumed in breaking down the decaying plant matter. Fish and other animals that require large amounts of oxygen can no longer survive and are replaced by organisms with lower oxygen demands</a:t>
            </a:r>
            <a:r>
              <a:rPr lang="en-US" sz="3200" dirty="0" smtClean="0"/>
              <a:t>.</a:t>
            </a:r>
          </a:p>
          <a:p>
            <a:pPr algn="just" rtl="0"/>
            <a:endParaRPr lang="en-US" sz="3200" dirty="0"/>
          </a:p>
          <a:p>
            <a:pPr algn="just" rtl="0"/>
            <a:endParaRPr lang="en-US" sz="3200" dirty="0" smtClean="0"/>
          </a:p>
          <a:p>
            <a:pPr algn="just" rtl="0"/>
            <a:endParaRPr lang="en-US" sz="3200" dirty="0"/>
          </a:p>
        </p:txBody>
      </p:sp>
    </p:spTree>
    <p:extLst>
      <p:ext uri="{BB962C8B-B14F-4D97-AF65-F5344CB8AC3E}">
        <p14:creationId xmlns:p14="http://schemas.microsoft.com/office/powerpoint/2010/main" val="28835512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84665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l"/>
            <a:endParaRPr lang="en-US" sz="2400" dirty="0" smtClean="0">
              <a:latin typeface="Times New Roman" pitchFamily="18" charset="0"/>
              <a:cs typeface="Times New Roman" pitchFamily="18" charset="0"/>
            </a:endParaRPr>
          </a:p>
          <a:p>
            <a:pPr algn="l"/>
            <a:endParaRPr lang="en-US" sz="2400" dirty="0" smtClean="0">
              <a:cs typeface="+mj-cs"/>
            </a:endParaRPr>
          </a:p>
          <a:p>
            <a:pPr algn="l"/>
            <a:endParaRPr lang="en-US" sz="2400" dirty="0" smtClean="0">
              <a:cs typeface="+mj-cs"/>
            </a:endParaRPr>
          </a:p>
          <a:p>
            <a:pPr algn="l"/>
            <a:endParaRPr lang="en-US" sz="2400" dirty="0" smtClean="0">
              <a:cs typeface="+mj-cs"/>
            </a:endParaRPr>
          </a:p>
          <a:p>
            <a:pPr algn="l"/>
            <a:r>
              <a:rPr lang="en-US" dirty="0" smtClean="0"/>
              <a:t>.</a:t>
            </a:r>
            <a:endParaRPr lang="en-US" dirty="0"/>
          </a:p>
        </p:txBody>
      </p:sp>
      <p:pic>
        <p:nvPicPr>
          <p:cNvPr id="6146" name="Picture 2" descr="http://www.bbc.co.uk/staticarchive/6e8c89780b4dea5e29246f1a6cb7124333c4499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6" y="0"/>
            <a:ext cx="9002486" cy="4647426"/>
          </a:xfrm>
          <a:prstGeom prst="rect">
            <a:avLst/>
          </a:prstGeom>
          <a:solidFill>
            <a:schemeClr val="accent6">
              <a:lumMod val="20000"/>
              <a:lumOff val="80000"/>
            </a:schemeClr>
          </a:solidFill>
        </p:spPr>
        <p:txBody>
          <a:bodyPr wrap="square">
            <a:spAutoFit/>
          </a:bodyPr>
          <a:lstStyle/>
          <a:p>
            <a:pPr algn="l"/>
            <a:r>
              <a:rPr lang="en-US" sz="3200" b="1" dirty="0" err="1">
                <a:solidFill>
                  <a:schemeClr val="accent6">
                    <a:lumMod val="75000"/>
                  </a:schemeClr>
                </a:solidFill>
                <a:latin typeface="Times New Roman" pitchFamily="18" charset="0"/>
                <a:cs typeface="Times New Roman" pitchFamily="18" charset="0"/>
              </a:rPr>
              <a:t>Cyanotoxins</a:t>
            </a:r>
            <a:endParaRPr lang="en-US" sz="3200" b="1" dirty="0">
              <a:solidFill>
                <a:schemeClr val="accent6">
                  <a:lumMod val="75000"/>
                </a:schemeClr>
              </a:solidFill>
              <a:latin typeface="Times New Roman" pitchFamily="18" charset="0"/>
              <a:cs typeface="Times New Roman" pitchFamily="18" charset="0"/>
            </a:endParaRPr>
          </a:p>
          <a:p>
            <a:pPr algn="just" rtl="0"/>
            <a:r>
              <a:rPr lang="en-US" sz="2400" dirty="0" smtClean="0">
                <a:latin typeface="Times New Roman" pitchFamily="18" charset="0"/>
                <a:cs typeface="Times New Roman" pitchFamily="18" charset="0"/>
              </a:rPr>
              <a:t>Some </a:t>
            </a:r>
            <a:r>
              <a:rPr lang="en-US" sz="2400" dirty="0">
                <a:latin typeface="Times New Roman" pitchFamily="18" charset="0"/>
                <a:cs typeface="Times New Roman" pitchFamily="18" charset="0"/>
              </a:rPr>
              <a:t>of the cyanobacteria produce toxins (</a:t>
            </a:r>
            <a:r>
              <a:rPr lang="en-US" sz="2400" dirty="0" err="1">
                <a:latin typeface="Times New Roman" pitchFamily="18" charset="0"/>
                <a:cs typeface="Times New Roman" pitchFamily="18" charset="0"/>
              </a:rPr>
              <a:t>cyanotoxins</a:t>
            </a:r>
            <a:r>
              <a:rPr lang="en-US" sz="2400" dirty="0">
                <a:latin typeface="Times New Roman" pitchFamily="18" charset="0"/>
                <a:cs typeface="Times New Roman" pitchFamily="18" charset="0"/>
              </a:rPr>
              <a:t>).</a:t>
            </a:r>
          </a:p>
          <a:p>
            <a:pPr algn="just" rtl="0"/>
            <a:r>
              <a:rPr lang="en-US" sz="2400" dirty="0" smtClean="0">
                <a:latin typeface="Times New Roman" pitchFamily="18" charset="0"/>
                <a:cs typeface="Times New Roman" pitchFamily="18" charset="0"/>
              </a:rPr>
              <a:t>there </a:t>
            </a:r>
            <a:r>
              <a:rPr lang="en-US" sz="2400" dirty="0">
                <a:latin typeface="Times New Roman" pitchFamily="18" charset="0"/>
                <a:cs typeface="Times New Roman" pitchFamily="18" charset="0"/>
              </a:rPr>
              <a:t>are </a:t>
            </a:r>
            <a:r>
              <a:rPr lang="en-US" sz="2400" dirty="0" smtClean="0">
                <a:latin typeface="Times New Roman" pitchFamily="18" charset="0"/>
                <a:cs typeface="Times New Roman" pitchFamily="18" charset="0"/>
              </a:rPr>
              <a:t>two types </a:t>
            </a:r>
            <a:r>
              <a:rPr lang="en-US" sz="2400" dirty="0">
                <a:latin typeface="Times New Roman" pitchFamily="18" charset="0"/>
                <a:cs typeface="Times New Roman" pitchFamily="18" charset="0"/>
              </a:rPr>
              <a:t>of </a:t>
            </a:r>
            <a:r>
              <a:rPr lang="en-US" sz="2400" dirty="0" err="1">
                <a:latin typeface="Times New Roman" pitchFamily="18" charset="0"/>
                <a:cs typeface="Times New Roman" pitchFamily="18" charset="0"/>
              </a:rPr>
              <a:t>cyanotoxins</a:t>
            </a:r>
            <a:r>
              <a:rPr lang="en-US" sz="2400" dirty="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Neurotoxins</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and </a:t>
            </a:r>
            <a:r>
              <a:rPr lang="en-US" sz="2400" dirty="0" err="1" smtClean="0">
                <a:solidFill>
                  <a:srgbClr val="FF0000"/>
                </a:solidFill>
                <a:latin typeface="Times New Roman" pitchFamily="18" charset="0"/>
                <a:cs typeface="Times New Roman" pitchFamily="18" charset="0"/>
              </a:rPr>
              <a:t>Hepatotoxins</a:t>
            </a:r>
            <a:endParaRPr lang="en-US" sz="2400" dirty="0">
              <a:solidFill>
                <a:srgbClr val="FF0000"/>
              </a:solidFill>
              <a:latin typeface="Times New Roman" pitchFamily="18" charset="0"/>
              <a:cs typeface="Times New Roman" pitchFamily="18" charset="0"/>
            </a:endParaRPr>
          </a:p>
          <a:p>
            <a:pPr algn="just" rtl="0"/>
            <a:r>
              <a:rPr lang="en-US" sz="2400" b="1" dirty="0">
                <a:solidFill>
                  <a:srgbClr val="FF0000"/>
                </a:solidFill>
                <a:latin typeface="Times New Roman" pitchFamily="18" charset="0"/>
                <a:cs typeface="Times New Roman" pitchFamily="18" charset="0"/>
              </a:rPr>
              <a:t>Neurotoxins</a:t>
            </a:r>
            <a:r>
              <a:rPr lang="en-US" sz="2400" dirty="0">
                <a:latin typeface="Times New Roman" pitchFamily="18" charset="0"/>
                <a:cs typeface="Times New Roman" pitchFamily="18" charset="0"/>
              </a:rPr>
              <a:t> – (toxins that affect the nervous system) which can cause lethargy, muscle </a:t>
            </a:r>
            <a:r>
              <a:rPr lang="en-US" sz="2400" dirty="0" smtClean="0">
                <a:latin typeface="Times New Roman" pitchFamily="18" charset="0"/>
                <a:cs typeface="Times New Roman" pitchFamily="18" charset="0"/>
              </a:rPr>
              <a:t>pain , </a:t>
            </a:r>
            <a:r>
              <a:rPr lang="en-US" sz="2400" dirty="0">
                <a:latin typeface="Times New Roman" pitchFamily="18" charset="0"/>
                <a:cs typeface="Times New Roman" pitchFamily="18" charset="0"/>
              </a:rPr>
              <a:t>confusion, memory impairment, </a:t>
            </a:r>
            <a:r>
              <a:rPr lang="en-US" sz="2400" dirty="0" smtClean="0">
                <a:latin typeface="Times New Roman" pitchFamily="18" charset="0"/>
                <a:cs typeface="Times New Roman" pitchFamily="18" charset="0"/>
              </a:rPr>
              <a:t>and </a:t>
            </a:r>
            <a:r>
              <a:rPr lang="en-US" sz="2400" dirty="0">
                <a:latin typeface="Times New Roman" pitchFamily="18" charset="0"/>
                <a:cs typeface="Times New Roman" pitchFamily="18" charset="0"/>
              </a:rPr>
              <a:t>at high concentrations </a:t>
            </a:r>
            <a:r>
              <a:rPr lang="en-US" sz="2400" dirty="0" smtClean="0">
                <a:latin typeface="Times New Roman" pitchFamily="18" charset="0"/>
                <a:cs typeface="Times New Roman" pitchFamily="18" charset="0"/>
              </a:rPr>
              <a:t>leading </a:t>
            </a:r>
            <a:r>
              <a:rPr lang="en-US" sz="2400" dirty="0">
                <a:latin typeface="Times New Roman" pitchFamily="18" charset="0"/>
                <a:cs typeface="Times New Roman" pitchFamily="18" charset="0"/>
              </a:rPr>
              <a:t>to death. </a:t>
            </a:r>
          </a:p>
          <a:p>
            <a:pPr algn="just" rtl="0"/>
            <a:r>
              <a:rPr lang="en-US" sz="2400" dirty="0" smtClean="0">
                <a:latin typeface="Times New Roman" pitchFamily="18" charset="0"/>
                <a:cs typeface="Times New Roman" pitchFamily="18" charset="0"/>
              </a:rPr>
              <a:t>The neurotoxins </a:t>
            </a:r>
            <a:r>
              <a:rPr lang="en-US" sz="2400" dirty="0">
                <a:latin typeface="Times New Roman" pitchFamily="18" charset="0"/>
                <a:cs typeface="Times New Roman" pitchFamily="18" charset="0"/>
              </a:rPr>
              <a:t>are </a:t>
            </a:r>
            <a:r>
              <a:rPr lang="en-US" sz="2400" dirty="0" smtClean="0">
                <a:latin typeface="Times New Roman" pitchFamily="18" charset="0"/>
                <a:cs typeface="Times New Roman" pitchFamily="18" charset="0"/>
              </a:rPr>
              <a:t>alkaloids(nitrogen-containing  compounds </a:t>
            </a:r>
            <a:r>
              <a:rPr lang="en-US" sz="2400" dirty="0">
                <a:latin typeface="Times New Roman" pitchFamily="18" charset="0"/>
                <a:cs typeface="Times New Roman" pitchFamily="18" charset="0"/>
              </a:rPr>
              <a:t>of low molecular </a:t>
            </a:r>
            <a:r>
              <a:rPr lang="en-US" sz="2400" dirty="0" smtClean="0">
                <a:latin typeface="Times New Roman" pitchFamily="18" charset="0"/>
                <a:cs typeface="Times New Roman" pitchFamily="18" charset="0"/>
              </a:rPr>
              <a:t>weight)The </a:t>
            </a:r>
            <a:r>
              <a:rPr lang="en-US" sz="2400" dirty="0">
                <a:latin typeface="Times New Roman" pitchFamily="18" charset="0"/>
                <a:cs typeface="Times New Roman" pitchFamily="18" charset="0"/>
              </a:rPr>
              <a:t>two </a:t>
            </a:r>
            <a:r>
              <a:rPr lang="en-US" sz="2400" dirty="0" smtClean="0">
                <a:latin typeface="Times New Roman" pitchFamily="18" charset="0"/>
                <a:cs typeface="Times New Roman" pitchFamily="18" charset="0"/>
              </a:rPr>
              <a:t>neurotoxins produced </a:t>
            </a:r>
            <a:r>
              <a:rPr lang="en-US" sz="2400" dirty="0">
                <a:latin typeface="Times New Roman" pitchFamily="18" charset="0"/>
                <a:cs typeface="Times New Roman" pitchFamily="18" charset="0"/>
              </a:rPr>
              <a:t>by cyanobacteria are </a:t>
            </a:r>
            <a:r>
              <a:rPr lang="en-US" sz="2400" dirty="0" err="1">
                <a:solidFill>
                  <a:srgbClr val="FF0000"/>
                </a:solidFill>
                <a:latin typeface="Times New Roman" pitchFamily="18" charset="0"/>
                <a:cs typeface="Times New Roman" pitchFamily="18" charset="0"/>
              </a:rPr>
              <a:t>anatoxin</a:t>
            </a:r>
            <a:r>
              <a:rPr lang="en-US" sz="2400" dirty="0">
                <a:solidFill>
                  <a:srgbClr val="FF0000"/>
                </a:solidFill>
                <a:latin typeface="Times New Roman" pitchFamily="18" charset="0"/>
                <a:cs typeface="Times New Roman" pitchFamily="18" charset="0"/>
              </a:rPr>
              <a:t> </a:t>
            </a:r>
            <a:r>
              <a:rPr lang="en-US" sz="2400" dirty="0">
                <a:latin typeface="Times New Roman" pitchFamily="18" charset="0"/>
                <a:cs typeface="Times New Roman" pitchFamily="18" charset="0"/>
              </a:rPr>
              <a:t>and </a:t>
            </a:r>
            <a:r>
              <a:rPr lang="en-US" sz="2400" dirty="0" err="1" smtClean="0">
                <a:solidFill>
                  <a:srgbClr val="FF0000"/>
                </a:solidFill>
                <a:latin typeface="Times New Roman" pitchFamily="18" charset="0"/>
                <a:cs typeface="Times New Roman" pitchFamily="18" charset="0"/>
              </a:rPr>
              <a:t>saxitoxin</a:t>
            </a:r>
            <a:endParaRPr lang="en-US" sz="2400" dirty="0" smtClean="0">
              <a:solidFill>
                <a:srgbClr val="FF0000"/>
              </a:solidFill>
              <a:latin typeface="Times New Roman" pitchFamily="18" charset="0"/>
              <a:cs typeface="Times New Roman" pitchFamily="18" charset="0"/>
            </a:endParaRPr>
          </a:p>
          <a:p>
            <a:pPr algn="just" rtl="0"/>
            <a:r>
              <a:rPr lang="en-US" sz="2400" dirty="0" smtClean="0">
                <a:latin typeface="Times New Roman" pitchFamily="18" charset="0"/>
                <a:cs typeface="Times New Roman" pitchFamily="18" charset="0"/>
              </a:rPr>
              <a:t>Excreted </a:t>
            </a:r>
            <a:r>
              <a:rPr lang="en-US" sz="2400" dirty="0">
                <a:latin typeface="Times New Roman" pitchFamily="18" charset="0"/>
                <a:cs typeface="Times New Roman" pitchFamily="18" charset="0"/>
              </a:rPr>
              <a:t>by : anabaena , </a:t>
            </a:r>
            <a:r>
              <a:rPr lang="en-US" sz="2400" dirty="0" err="1">
                <a:latin typeface="Times New Roman" pitchFamily="18" charset="0"/>
                <a:cs typeface="Times New Roman" pitchFamily="18" charset="0"/>
              </a:rPr>
              <a:t>aphanizomenon</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oscillatoria</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a:t>
            </a:r>
          </a:p>
          <a:p>
            <a:pPr algn="just" rtl="0"/>
            <a:r>
              <a:rPr lang="en-US" sz="2400" dirty="0" smtClean="0">
                <a:solidFill>
                  <a:srgbClr val="FF0000"/>
                </a:solidFill>
                <a:latin typeface="Times New Roman" pitchFamily="18" charset="0"/>
                <a:cs typeface="Times New Roman" pitchFamily="18" charset="0"/>
              </a:rPr>
              <a:t> </a:t>
            </a:r>
            <a:endParaRPr lang="en-US" sz="2400" dirty="0">
              <a:solidFill>
                <a:srgbClr val="FF0000"/>
              </a:solidFill>
              <a:latin typeface="Times New Roman" pitchFamily="18" charset="0"/>
              <a:cs typeface="Times New Roman" pitchFamily="18" charset="0"/>
            </a:endParaRPr>
          </a:p>
          <a:p>
            <a:pPr algn="just" rtl="0"/>
            <a:endParaRPr lang="en-US" sz="24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3810000"/>
            <a:ext cx="915488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2459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152400"/>
            <a:ext cx="9156700" cy="7010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2095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517"/>
            <a:ext cx="9144000" cy="3539430"/>
          </a:xfrm>
          <a:prstGeom prst="rect">
            <a:avLst/>
          </a:prstGeom>
          <a:solidFill>
            <a:schemeClr val="accent1">
              <a:lumMod val="20000"/>
              <a:lumOff val="80000"/>
            </a:schemeClr>
          </a:solidFill>
        </p:spPr>
        <p:txBody>
          <a:bodyPr wrap="square">
            <a:spAutoFit/>
          </a:bodyPr>
          <a:lstStyle/>
          <a:p>
            <a:pPr algn="l"/>
            <a:r>
              <a:rPr lang="en-US" sz="2800" b="1" dirty="0" err="1">
                <a:solidFill>
                  <a:srgbClr val="FF0000"/>
                </a:solidFill>
                <a:latin typeface="Times New Roman" pitchFamily="18" charset="0"/>
                <a:cs typeface="Times New Roman" pitchFamily="18" charset="0"/>
              </a:rPr>
              <a:t>Hepatotoxins</a:t>
            </a:r>
            <a:r>
              <a:rPr lang="en-US" sz="2800" dirty="0">
                <a:latin typeface="Times New Roman" pitchFamily="18" charset="0"/>
                <a:cs typeface="Times New Roman" pitchFamily="18" charset="0"/>
              </a:rPr>
              <a:t> – (toxins that affect the liver). The </a:t>
            </a:r>
            <a:r>
              <a:rPr lang="en-US" sz="2800" dirty="0" err="1">
                <a:latin typeface="Times New Roman" pitchFamily="18" charset="0"/>
                <a:cs typeface="Times New Roman" pitchFamily="18" charset="0"/>
              </a:rPr>
              <a:t>heptatotoxins</a:t>
            </a:r>
            <a:r>
              <a:rPr lang="en-US" sz="2800" dirty="0">
                <a:latin typeface="Times New Roman" pitchFamily="18" charset="0"/>
                <a:cs typeface="Times New Roman" pitchFamily="18" charset="0"/>
              </a:rPr>
              <a:t> are inhibitors of protein phosphatases. which can cause weakness, vomiting, diarrhea, and cold extremities.</a:t>
            </a:r>
          </a:p>
          <a:p>
            <a:pPr algn="l"/>
            <a:r>
              <a:rPr lang="en-US" sz="2800" dirty="0">
                <a:latin typeface="Times New Roman" pitchFamily="18" charset="0"/>
                <a:cs typeface="Times New Roman" pitchFamily="18" charset="0"/>
              </a:rPr>
              <a:t>The two neurotoxins produced by cyanobacteria are</a:t>
            </a:r>
          </a:p>
          <a:p>
            <a:pPr algn="l"/>
            <a:r>
              <a:rPr lang="en-US" sz="2800" dirty="0" err="1" smtClean="0">
                <a:solidFill>
                  <a:srgbClr val="FF0000"/>
                </a:solidFill>
                <a:latin typeface="Times New Roman" pitchFamily="18" charset="0"/>
                <a:cs typeface="Times New Roman" pitchFamily="18" charset="0"/>
              </a:rPr>
              <a:t>Microcystins</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and </a:t>
            </a:r>
            <a:r>
              <a:rPr lang="en-US" sz="2800" dirty="0" err="1" smtClean="0">
                <a:solidFill>
                  <a:srgbClr val="FF0000"/>
                </a:solidFill>
                <a:latin typeface="Times New Roman" pitchFamily="18" charset="0"/>
                <a:cs typeface="Times New Roman" pitchFamily="18" charset="0"/>
              </a:rPr>
              <a:t>Nodularins</a:t>
            </a:r>
            <a:endParaRPr lang="en-US" sz="2800" dirty="0">
              <a:solidFill>
                <a:srgbClr val="FF0000"/>
              </a:solidFill>
              <a:latin typeface="Times New Roman" pitchFamily="18" charset="0"/>
              <a:cs typeface="Times New Roman" pitchFamily="18" charset="0"/>
            </a:endParaRPr>
          </a:p>
          <a:p>
            <a:pPr algn="l"/>
            <a:r>
              <a:rPr lang="en-US" sz="2800" dirty="0" err="1">
                <a:latin typeface="Times New Roman" pitchFamily="18" charset="0"/>
                <a:cs typeface="Times New Roman" pitchFamily="18" charset="0"/>
              </a:rPr>
              <a:t>Microcystis</a:t>
            </a:r>
            <a:r>
              <a:rPr lang="en-US" sz="2800" dirty="0">
                <a:latin typeface="Times New Roman" pitchFamily="18" charset="0"/>
                <a:cs typeface="Times New Roman" pitchFamily="18" charset="0"/>
              </a:rPr>
              <a:t>(Excreted by :Anabaena , </a:t>
            </a:r>
            <a:r>
              <a:rPr lang="en-US" sz="2800" dirty="0" err="1" smtClean="0">
                <a:latin typeface="Times New Roman" pitchFamily="18" charset="0"/>
                <a:cs typeface="Times New Roman" pitchFamily="18" charset="0"/>
              </a:rPr>
              <a:t>Nostoc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Oscillatoria</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Nodularins</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(Excreted by : </a:t>
            </a:r>
            <a:r>
              <a:rPr lang="en-US" sz="2800" dirty="0" err="1">
                <a:latin typeface="Times New Roman" pitchFamily="18" charset="0"/>
                <a:cs typeface="Times New Roman" pitchFamily="18" charset="0"/>
              </a:rPr>
              <a:t>Nodularia</a:t>
            </a:r>
            <a:r>
              <a:rPr lang="en-US" sz="2800" dirty="0">
                <a:latin typeface="Times New Roman" pitchFamily="18" charset="0"/>
                <a:cs typeface="Times New Roman" pitchFamily="18" charset="0"/>
              </a:rPr>
              <a:t>)</a:t>
            </a:r>
            <a:r>
              <a:rPr lang="en-US" sz="2800" dirty="0"/>
              <a:t>.</a:t>
            </a:r>
          </a:p>
          <a:p>
            <a:pPr algn="l"/>
            <a:r>
              <a:rPr lang="en-US" sz="2800" dirty="0"/>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276600"/>
            <a:ext cx="4724400" cy="370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43" y="3276600"/>
            <a:ext cx="44196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0290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97031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l"/>
            <a:r>
              <a:rPr lang="en-US" sz="2800" dirty="0" smtClean="0">
                <a:latin typeface="Times New Roman" pitchFamily="18" charset="0"/>
                <a:cs typeface="Times New Roman" pitchFamily="18" charset="0"/>
              </a:rPr>
              <a:t>6-The </a:t>
            </a:r>
            <a:r>
              <a:rPr lang="en-US" sz="2800" dirty="0">
                <a:latin typeface="Times New Roman" pitchFamily="18" charset="0"/>
                <a:cs typeface="Times New Roman" pitchFamily="18" charset="0"/>
              </a:rPr>
              <a:t>photosynthetic pigments are located in thylakoids , which lie free in the cytoplasm </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Each outer facing into the cytosol of each thylakoid  is studded with particles called </a:t>
            </a:r>
            <a:r>
              <a:rPr lang="en-US" sz="2800" dirty="0" err="1" smtClean="0">
                <a:solidFill>
                  <a:srgbClr val="FF0000"/>
                </a:solidFill>
                <a:latin typeface="Times New Roman" pitchFamily="18" charset="0"/>
                <a:cs typeface="Times New Roman" pitchFamily="18" charset="0"/>
              </a:rPr>
              <a:t>phycobilisomes</a:t>
            </a:r>
            <a:r>
              <a:rPr lang="en-US" sz="2800" dirty="0" smtClean="0">
                <a:solidFill>
                  <a:srgbClr val="FF000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which consist of </a:t>
            </a:r>
            <a:r>
              <a:rPr lang="en-US" sz="2800" b="1" dirty="0" smtClean="0">
                <a:solidFill>
                  <a:srgbClr val="FF0000"/>
                </a:solidFill>
                <a:latin typeface="Times New Roman" pitchFamily="18" charset="0"/>
                <a:cs typeface="Times New Roman" pitchFamily="18" charset="0"/>
              </a:rPr>
              <a:t>Chlorophyll  a </a:t>
            </a:r>
            <a:r>
              <a:rPr lang="en-US" sz="2800" dirty="0" smtClean="0">
                <a:latin typeface="Times New Roman" pitchFamily="18" charset="0"/>
                <a:cs typeface="Times New Roman" pitchFamily="18" charset="0"/>
              </a:rPr>
              <a:t>and </a:t>
            </a:r>
            <a:r>
              <a:rPr lang="en-US" sz="2800" dirty="0">
                <a:latin typeface="Times New Roman" pitchFamily="18" charset="0"/>
                <a:cs typeface="Times New Roman" pitchFamily="18" charset="0"/>
              </a:rPr>
              <a:t>accessory pigments, called </a:t>
            </a:r>
            <a:r>
              <a:rPr lang="en-US" sz="2800" b="1" dirty="0" err="1" smtClean="0">
                <a:solidFill>
                  <a:srgbClr val="FF0000"/>
                </a:solidFill>
                <a:latin typeface="Times New Roman" pitchFamily="18" charset="0"/>
                <a:cs typeface="Times New Roman" pitchFamily="18" charset="0"/>
              </a:rPr>
              <a:t>phycobiliproteins</a:t>
            </a:r>
            <a:r>
              <a:rPr lang="en-US" sz="2800" b="1" dirty="0" smtClean="0">
                <a:solidFill>
                  <a:srgbClr val="FF000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such as </a:t>
            </a:r>
            <a:r>
              <a:rPr lang="en-US" sz="2800" dirty="0" err="1">
                <a:solidFill>
                  <a:srgbClr val="FF0000"/>
                </a:solidFill>
                <a:latin typeface="Times New Roman" pitchFamily="18" charset="0"/>
                <a:cs typeface="Times New Roman" pitchFamily="18" charset="0"/>
              </a:rPr>
              <a:t>phycoerythrin</a:t>
            </a:r>
            <a:r>
              <a:rPr lang="en-US" sz="2800" dirty="0">
                <a:latin typeface="Times New Roman" pitchFamily="18" charset="0"/>
                <a:cs typeface="Times New Roman" pitchFamily="18" charset="0"/>
              </a:rPr>
              <a:t> (red) , </a:t>
            </a:r>
            <a:r>
              <a:rPr lang="en-US" sz="2800" dirty="0" err="1">
                <a:solidFill>
                  <a:srgbClr val="FF0000"/>
                </a:solidFill>
                <a:latin typeface="Times New Roman" pitchFamily="18" charset="0"/>
                <a:cs typeface="Times New Roman" pitchFamily="18" charset="0"/>
              </a:rPr>
              <a:t>phycocyanin</a:t>
            </a:r>
            <a:r>
              <a:rPr lang="en-US" sz="2800" dirty="0">
                <a:solidFill>
                  <a:srgbClr val="FF000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and </a:t>
            </a:r>
            <a:r>
              <a:rPr lang="en-US" sz="2800" dirty="0" err="1">
                <a:solidFill>
                  <a:srgbClr val="FF0000"/>
                </a:solidFill>
                <a:latin typeface="Times New Roman" pitchFamily="18" charset="0"/>
                <a:cs typeface="Times New Roman" pitchFamily="18" charset="0"/>
              </a:rPr>
              <a:t>allophycocyanin</a:t>
            </a:r>
            <a:r>
              <a:rPr lang="en-US" sz="2800" dirty="0">
                <a:latin typeface="Times New Roman" pitchFamily="18" charset="0"/>
                <a:cs typeface="Times New Roman" pitchFamily="18" charset="0"/>
              </a:rPr>
              <a:t> . The accessory pigments </a:t>
            </a:r>
            <a:r>
              <a:rPr lang="en-US" sz="2800" dirty="0">
                <a:solidFill>
                  <a:schemeClr val="tx2">
                    <a:lumMod val="60000"/>
                    <a:lumOff val="40000"/>
                  </a:schemeClr>
                </a:solidFill>
                <a:latin typeface="Times New Roman" pitchFamily="18" charset="0"/>
                <a:cs typeface="Times New Roman" pitchFamily="18" charset="0"/>
              </a:rPr>
              <a:t>protect the chlorophyll from damaging UV light and also trap photons and funnel them to the chlorophyll, acting as antennae.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457" y="3982793"/>
            <a:ext cx="7086600" cy="2875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897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888" y="0"/>
            <a:ext cx="9225887" cy="267765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l"/>
            <a:r>
              <a:rPr lang="en-US" sz="2800" dirty="0" smtClean="0">
                <a:latin typeface="Times New Roman" pitchFamily="18" charset="0"/>
                <a:cs typeface="Times New Roman" pitchFamily="18" charset="0"/>
              </a:rPr>
              <a:t>7-Reproduce </a:t>
            </a:r>
            <a:r>
              <a:rPr lang="en-US" sz="2800" dirty="0">
                <a:latin typeface="Times New Roman" pitchFamily="18" charset="0"/>
                <a:cs typeface="Times New Roman" pitchFamily="18" charset="0"/>
              </a:rPr>
              <a:t>asexually </a:t>
            </a:r>
            <a:r>
              <a:rPr lang="en-US" sz="2800" dirty="0" smtClean="0">
                <a:latin typeface="Times New Roman" pitchFamily="18" charset="0"/>
                <a:cs typeface="Times New Roman" pitchFamily="18" charset="0"/>
              </a:rPr>
              <a:t>,</a:t>
            </a:r>
            <a:r>
              <a:rPr lang="en-US" sz="2800" dirty="0" smtClean="0">
                <a:solidFill>
                  <a:schemeClr val="tx1"/>
                </a:solidFill>
                <a:latin typeface="Times New Roman" pitchFamily="18" charset="0"/>
                <a:cs typeface="Times New Roman" pitchFamily="18" charset="0"/>
              </a:rPr>
              <a:t>sexual </a:t>
            </a:r>
            <a:r>
              <a:rPr lang="en-US" sz="2800" dirty="0">
                <a:solidFill>
                  <a:schemeClr val="tx1"/>
                </a:solidFill>
                <a:latin typeface="Times New Roman" pitchFamily="18" charset="0"/>
                <a:cs typeface="Times New Roman" pitchFamily="18" charset="0"/>
              </a:rPr>
              <a:t>reproduction is </a:t>
            </a:r>
            <a:r>
              <a:rPr lang="en-US" sz="2800" b="1" dirty="0" smtClean="0">
                <a:solidFill>
                  <a:srgbClr val="FF0000"/>
                </a:solidFill>
                <a:latin typeface="Times New Roman" pitchFamily="18" charset="0"/>
                <a:cs typeface="Times New Roman" pitchFamily="18" charset="0"/>
              </a:rPr>
              <a:t>absent</a:t>
            </a:r>
            <a:r>
              <a:rPr lang="en-US" sz="2800" dirty="0" smtClean="0">
                <a:solidFill>
                  <a:srgbClr val="FF0000"/>
                </a:solidFill>
                <a:latin typeface="Times New Roman" pitchFamily="18" charset="0"/>
                <a:cs typeface="Times New Roman" pitchFamily="18" charset="0"/>
              </a:rPr>
              <a:t>.</a:t>
            </a:r>
          </a:p>
          <a:p>
            <a:pPr algn="l"/>
            <a:r>
              <a:rPr lang="en-US" sz="2800" dirty="0" smtClean="0">
                <a:solidFill>
                  <a:schemeClr val="tx1"/>
                </a:solidFill>
                <a:latin typeface="Times New Roman" pitchFamily="18" charset="0"/>
                <a:cs typeface="Times New Roman" pitchFamily="18" charset="0"/>
              </a:rPr>
              <a:t>8-Reserve </a:t>
            </a:r>
            <a:r>
              <a:rPr lang="en-US" sz="2800" dirty="0">
                <a:solidFill>
                  <a:schemeClr val="tx1"/>
                </a:solidFill>
                <a:latin typeface="Times New Roman" pitchFamily="18" charset="0"/>
                <a:cs typeface="Times New Roman" pitchFamily="18" charset="0"/>
              </a:rPr>
              <a:t>food is </a:t>
            </a:r>
            <a:r>
              <a:rPr lang="en-US" sz="2800" b="1" dirty="0" err="1" smtClean="0">
                <a:solidFill>
                  <a:srgbClr val="FF0000"/>
                </a:solidFill>
                <a:latin typeface="Times New Roman" pitchFamily="18" charset="0"/>
                <a:cs typeface="Times New Roman" pitchFamily="18" charset="0"/>
              </a:rPr>
              <a:t>Cyanophycin</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a:p>
            <a:pPr algn="l"/>
            <a:r>
              <a:rPr lang="en-US" sz="2800" dirty="0" smtClean="0">
                <a:latin typeface="Times New Roman" pitchFamily="18" charset="0"/>
                <a:cs typeface="Times New Roman" pitchFamily="18" charset="0"/>
              </a:rPr>
              <a:t>9- </a:t>
            </a:r>
            <a:r>
              <a:rPr lang="en-US" sz="2800" dirty="0" smtClean="0">
                <a:solidFill>
                  <a:srgbClr val="FF0000"/>
                </a:solidFill>
                <a:latin typeface="Times New Roman" pitchFamily="18" charset="0"/>
                <a:cs typeface="Times New Roman" pitchFamily="18" charset="0"/>
              </a:rPr>
              <a:t>Gas </a:t>
            </a:r>
            <a:r>
              <a:rPr lang="en-US" sz="2800" dirty="0">
                <a:solidFill>
                  <a:srgbClr val="FF0000"/>
                </a:solidFill>
                <a:latin typeface="Times New Roman" pitchFamily="18" charset="0"/>
                <a:cs typeface="Times New Roman" pitchFamily="18" charset="0"/>
              </a:rPr>
              <a:t>vacuoles </a:t>
            </a:r>
            <a:r>
              <a:rPr lang="en-US" sz="2800" dirty="0">
                <a:latin typeface="Times New Roman" pitchFamily="18" charset="0"/>
                <a:cs typeface="Times New Roman" pitchFamily="18" charset="0"/>
              </a:rPr>
              <a:t>are often present in aquatic forms. These act to </a:t>
            </a:r>
            <a:endParaRPr lang="en-US" sz="2800" dirty="0" smtClean="0">
              <a:latin typeface="Times New Roman" pitchFamily="18" charset="0"/>
              <a:cs typeface="Times New Roman" pitchFamily="18" charset="0"/>
            </a:endParaRPr>
          </a:p>
          <a:p>
            <a:pPr algn="l"/>
            <a:r>
              <a:rPr lang="en-US" sz="2800" dirty="0" smtClean="0">
                <a:latin typeface="Times New Roman" pitchFamily="18" charset="0"/>
                <a:cs typeface="Times New Roman" pitchFamily="18" charset="0"/>
              </a:rPr>
              <a:t>regulate </a:t>
            </a:r>
            <a:r>
              <a:rPr lang="en-US" sz="2800" dirty="0">
                <a:latin typeface="Times New Roman" pitchFamily="18" charset="0"/>
                <a:cs typeface="Times New Roman" pitchFamily="18" charset="0"/>
              </a:rPr>
              <a:t>buoyancy</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algn="l"/>
            <a:endParaRPr lang="en-US" sz="2800" dirty="0" smtClean="0"/>
          </a:p>
          <a:p>
            <a:pPr algn="l"/>
            <a:endParaRPr lang="en-US"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88" y="1828800"/>
            <a:ext cx="9215001"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8477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42" y="3412"/>
            <a:ext cx="9093958" cy="3416320"/>
          </a:xfrm>
          <a:prstGeom prst="rect">
            <a:avLst/>
          </a:prstGeom>
        </p:spPr>
        <p:style>
          <a:lnRef idx="0">
            <a:scrgbClr r="0" g="0" b="0"/>
          </a:lnRef>
          <a:fillRef idx="1001">
            <a:schemeClr val="lt2"/>
          </a:fillRef>
          <a:effectRef idx="0">
            <a:scrgbClr r="0" g="0" b="0"/>
          </a:effectRef>
          <a:fontRef idx="major"/>
        </p:style>
        <p:txBody>
          <a:bodyPr wrap="square">
            <a:spAutoFit/>
          </a:bodyPr>
          <a:lstStyle/>
          <a:p>
            <a:pPr algn="l" rtl="0"/>
            <a:r>
              <a:rPr lang="en-AU" sz="2400" b="1" dirty="0" err="1">
                <a:solidFill>
                  <a:srgbClr val="C00000"/>
                </a:solidFill>
                <a:latin typeface="Times New Roman" pitchFamily="18" charset="0"/>
                <a:cs typeface="Times New Roman" pitchFamily="18" charset="0"/>
              </a:rPr>
              <a:t>Heterocysts</a:t>
            </a:r>
            <a:r>
              <a:rPr lang="en-AU" sz="2400" b="1" dirty="0">
                <a:solidFill>
                  <a:srgbClr val="C00000"/>
                </a:solidFill>
                <a:latin typeface="Times New Roman" pitchFamily="18" charset="0"/>
                <a:cs typeface="Times New Roman" pitchFamily="18" charset="0"/>
              </a:rPr>
              <a:t> and </a:t>
            </a:r>
            <a:r>
              <a:rPr lang="en-AU" sz="2400" b="1" dirty="0" smtClean="0">
                <a:solidFill>
                  <a:srgbClr val="C00000"/>
                </a:solidFill>
                <a:latin typeface="Times New Roman" pitchFamily="18" charset="0"/>
                <a:cs typeface="Times New Roman" pitchFamily="18" charset="0"/>
              </a:rPr>
              <a:t>nitrogen fixation</a:t>
            </a:r>
            <a:endParaRPr lang="en-US" sz="2400" dirty="0">
              <a:solidFill>
                <a:srgbClr val="C00000"/>
              </a:solidFill>
              <a:latin typeface="Times New Roman" pitchFamily="18" charset="0"/>
              <a:cs typeface="Times New Roman" pitchFamily="18" charset="0"/>
            </a:endParaRPr>
          </a:p>
          <a:p>
            <a:pPr algn="l" rtl="0" fontAlgn="base"/>
            <a:r>
              <a:rPr lang="en-US" sz="2400" b="1" dirty="0" err="1">
                <a:latin typeface="Times New Roman" pitchFamily="18" charset="0"/>
                <a:cs typeface="Times New Roman" pitchFamily="18" charset="0"/>
              </a:rPr>
              <a:t>Heterocysts</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specialized cells containing </a:t>
            </a:r>
            <a:r>
              <a:rPr lang="en-US" sz="2400" dirty="0" err="1">
                <a:latin typeface="Times New Roman" pitchFamily="18" charset="0"/>
                <a:cs typeface="Times New Roman" pitchFamily="18" charset="0"/>
              </a:rPr>
              <a:t>nitrogenase</a:t>
            </a:r>
            <a:r>
              <a:rPr lang="en-US" sz="2400" dirty="0">
                <a:latin typeface="Times New Roman" pitchFamily="18" charset="0"/>
                <a:cs typeface="Times New Roman" pitchFamily="18" charset="0"/>
              </a:rPr>
              <a:t> enzyme able to convert gaseous nitrogen (N</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to ammonium (NH</a:t>
            </a:r>
            <a:r>
              <a:rPr lang="en-US" sz="2400" baseline="-25000" dirty="0">
                <a:latin typeface="Times New Roman" pitchFamily="18" charset="0"/>
                <a:cs typeface="Times New Roman" pitchFamily="18" charset="0"/>
              </a:rPr>
              <a:t>4</a:t>
            </a:r>
            <a:r>
              <a:rPr lang="en-US" sz="2400" dirty="0">
                <a:latin typeface="Times New Roman" pitchFamily="18" charset="0"/>
                <a:cs typeface="Times New Roman" pitchFamily="18" charset="0"/>
              </a:rPr>
              <a:t>+)</a:t>
            </a:r>
          </a:p>
          <a:p>
            <a:pPr algn="l" rtl="0"/>
            <a:r>
              <a:rPr lang="en-US" sz="2400" dirty="0">
                <a:latin typeface="Times New Roman" pitchFamily="18" charset="0"/>
                <a:cs typeface="Times New Roman" pitchFamily="18" charset="0"/>
              </a:rPr>
              <a:t>   - They are mostly found along the filaments of some algae </a:t>
            </a:r>
            <a:r>
              <a:rPr lang="en-AU" sz="2400" dirty="0">
                <a:latin typeface="Times New Roman" pitchFamily="18" charset="0"/>
                <a:cs typeface="Times New Roman" pitchFamily="18" charset="0"/>
              </a:rPr>
              <a:t>such as </a:t>
            </a:r>
            <a:r>
              <a:rPr lang="en-AU" sz="2400" i="1" dirty="0" err="1">
                <a:solidFill>
                  <a:srgbClr val="FF0000"/>
                </a:solidFill>
                <a:latin typeface="Times New Roman" pitchFamily="18" charset="0"/>
                <a:cs typeface="Times New Roman" pitchFamily="18" charset="0"/>
              </a:rPr>
              <a:t>Nostocales</a:t>
            </a:r>
            <a:r>
              <a:rPr lang="en-AU" sz="2400" dirty="0">
                <a:latin typeface="Times New Roman" pitchFamily="18" charset="0"/>
                <a:cs typeface="Times New Roman" pitchFamily="18" charset="0"/>
              </a:rPr>
              <a:t> and </a:t>
            </a:r>
            <a:r>
              <a:rPr lang="en-AU" sz="2400" i="1" dirty="0" err="1">
                <a:solidFill>
                  <a:srgbClr val="FF0000"/>
                </a:solidFill>
                <a:latin typeface="Times New Roman" pitchFamily="18" charset="0"/>
                <a:cs typeface="Times New Roman" pitchFamily="18" charset="0"/>
              </a:rPr>
              <a:t>Stigonematales</a:t>
            </a:r>
            <a:r>
              <a:rPr lang="en-AU"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l" rtl="0"/>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Heterocysts</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thick cell wall, low oxygen concentration, photosystem II (light reaction) inactive but photosystem I active to provide ATP;  </a:t>
            </a:r>
            <a:r>
              <a:rPr lang="en-AU" sz="2400" dirty="0">
                <a:latin typeface="Times New Roman" pitchFamily="18" charset="0"/>
                <a:cs typeface="Times New Roman" pitchFamily="18" charset="0"/>
              </a:rPr>
              <a:t>and absent of granular reserve materials and gas </a:t>
            </a:r>
            <a:r>
              <a:rPr lang="en-AU" sz="2400" dirty="0" smtClean="0">
                <a:latin typeface="Times New Roman" pitchFamily="18" charset="0"/>
                <a:cs typeface="Times New Roman" pitchFamily="18" charset="0"/>
              </a:rPr>
              <a:t>vacuoles,</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connected to vegetative cells by cell wall pores </a:t>
            </a:r>
          </a:p>
        </p:txBody>
      </p:sp>
      <p:pic>
        <p:nvPicPr>
          <p:cNvPr id="3" name="il_fi" descr="http://4.bp.blogspot.com/-_dMK8yECMCQ/TdHG5JjcwJI/AAAAAAAAJMU/3y4ZCHjdpKE/s1600/anabaena+cell.gif"/>
          <p:cNvPicPr/>
          <p:nvPr/>
        </p:nvPicPr>
        <p:blipFill>
          <a:blip r:embed="rId2"/>
          <a:srcRect/>
          <a:stretch>
            <a:fillRect/>
          </a:stretch>
        </p:blipFill>
        <p:spPr bwMode="auto">
          <a:xfrm>
            <a:off x="50042" y="3426989"/>
            <a:ext cx="9093957" cy="3431011"/>
          </a:xfrm>
          <a:prstGeom prst="rect">
            <a:avLst/>
          </a:prstGeom>
          <a:noFill/>
          <a:ln w="9525">
            <a:noFill/>
            <a:miter lim="800000"/>
            <a:headEnd/>
            <a:tailEnd/>
          </a:ln>
        </p:spPr>
      </p:pic>
    </p:spTree>
    <p:extLst>
      <p:ext uri="{BB962C8B-B14F-4D97-AF65-F5344CB8AC3E}">
        <p14:creationId xmlns:p14="http://schemas.microsoft.com/office/powerpoint/2010/main" val="440695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096000" y="5486401"/>
            <a:ext cx="2743200" cy="1200329"/>
          </a:xfrm>
          <a:prstGeom prst="rect">
            <a:avLst/>
          </a:prstGeom>
        </p:spPr>
        <p:txBody>
          <a:bodyPr wrap="square">
            <a:spAutoFit/>
          </a:bodyPr>
          <a:lstStyle/>
          <a:p>
            <a:pPr algn="l"/>
            <a:r>
              <a:rPr lang="en-US" b="1" dirty="0">
                <a:solidFill>
                  <a:srgbClr val="FF0000"/>
                </a:solidFill>
                <a:latin typeface="Arial" pitchFamily="34" charset="0"/>
                <a:cs typeface="Arial" pitchFamily="34" charset="0"/>
              </a:rPr>
              <a:t>Summation of events leading to the </a:t>
            </a:r>
            <a:r>
              <a:rPr lang="en-US" b="1" dirty="0" smtClean="0">
                <a:solidFill>
                  <a:srgbClr val="FF0000"/>
                </a:solidFill>
                <a:latin typeface="Arial" pitchFamily="34" charset="0"/>
                <a:cs typeface="Arial" pitchFamily="34" charset="0"/>
              </a:rPr>
              <a:t>formation </a:t>
            </a:r>
            <a:r>
              <a:rPr lang="en-US" b="1" dirty="0">
                <a:solidFill>
                  <a:srgbClr val="FF0000"/>
                </a:solidFill>
                <a:latin typeface="Arial" pitchFamily="34" charset="0"/>
                <a:cs typeface="Arial" pitchFamily="34" charset="0"/>
              </a:rPr>
              <a:t>of</a:t>
            </a:r>
          </a:p>
          <a:p>
            <a:pPr algn="l"/>
            <a:r>
              <a:rPr lang="en-US" b="1" dirty="0" err="1">
                <a:solidFill>
                  <a:srgbClr val="FF0000"/>
                </a:solidFill>
                <a:latin typeface="Arial" pitchFamily="34" charset="0"/>
                <a:cs typeface="Arial" pitchFamily="34" charset="0"/>
              </a:rPr>
              <a:t>heterocysts</a:t>
            </a:r>
            <a:r>
              <a:rPr lang="en-US" b="1" dirty="0">
                <a:latin typeface="Arial" pitchFamily="34" charset="0"/>
                <a:cs typeface="Arial" pitchFamily="34" charset="0"/>
              </a:rPr>
              <a:t>.</a:t>
            </a:r>
          </a:p>
        </p:txBody>
      </p:sp>
    </p:spTree>
    <p:extLst>
      <p:ext uri="{BB962C8B-B14F-4D97-AF65-F5344CB8AC3E}">
        <p14:creationId xmlns:p14="http://schemas.microsoft.com/office/powerpoint/2010/main" val="3445757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2940"/>
            <a:ext cx="9144000" cy="256993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Shape of </a:t>
            </a:r>
            <a:r>
              <a:rPr kumimoji="0" lang="en-US"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Heterocysts</a:t>
            </a: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endParaRPr kumimoji="0" lang="en-US" sz="2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They are </a:t>
            </a: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identical</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to the vegetative cells.</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lang="en-US" sz="2800" b="1" dirty="0" smtClean="0">
                <a:latin typeface="Times New Roman" pitchFamily="18" charset="0"/>
                <a:ea typeface="Calibri" pitchFamily="34" charset="0"/>
                <a:cs typeface="Times New Roman" pitchFamily="18" charset="0"/>
              </a:rPr>
              <a:t>2-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They are also </a:t>
            </a: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round</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Nostoc</a:t>
            </a: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anabena</a:t>
            </a: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en-US" sz="28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Rivularia</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Some time </a:t>
            </a: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rectangular</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a:t>
            </a:r>
            <a:r>
              <a:rPr kumimoji="0" lang="en-US" sz="28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Scytonema</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tabLst/>
            </a:pPr>
            <a:endParaRPr lang="en-US" sz="2800" b="1" dirty="0">
              <a:solidFill>
                <a:schemeClr val="tx1"/>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sz="21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6627" name="Picture 3" descr="C:\Users\almumhandis\Desktop\algae Lec\Hapalosiphon.jpg"/>
          <p:cNvPicPr>
            <a:picLocks noChangeAspect="1" noChangeArrowheads="1"/>
          </p:cNvPicPr>
          <p:nvPr/>
        </p:nvPicPr>
        <p:blipFill>
          <a:blip r:embed="rId2"/>
          <a:srcRect/>
          <a:stretch>
            <a:fillRect/>
          </a:stretch>
        </p:blipFill>
        <p:spPr bwMode="auto">
          <a:xfrm>
            <a:off x="0" y="2357430"/>
            <a:ext cx="4786314" cy="4500570"/>
          </a:xfrm>
          <a:prstGeom prst="rect">
            <a:avLst/>
          </a:prstGeom>
          <a:noFill/>
        </p:spPr>
      </p:pic>
      <p:pic>
        <p:nvPicPr>
          <p:cNvPr id="5" name="Picture 3" descr="C:\Users\almumhandis\Desktop\algae Lec\173287004.jpg"/>
          <p:cNvPicPr>
            <a:picLocks noChangeAspect="1" noChangeArrowheads="1"/>
          </p:cNvPicPr>
          <p:nvPr/>
        </p:nvPicPr>
        <p:blipFill>
          <a:blip r:embed="rId3"/>
          <a:srcRect/>
          <a:stretch>
            <a:fillRect/>
          </a:stretch>
        </p:blipFill>
        <p:spPr bwMode="auto">
          <a:xfrm>
            <a:off x="4786314" y="2357430"/>
            <a:ext cx="4357686" cy="4500570"/>
          </a:xfrm>
          <a:prstGeom prst="rect">
            <a:avLst/>
          </a:prstGeom>
          <a:noFill/>
        </p:spPr>
      </p:pic>
    </p:spTree>
    <p:extLst>
      <p:ext uri="{BB962C8B-B14F-4D97-AF65-F5344CB8AC3E}">
        <p14:creationId xmlns:p14="http://schemas.microsoft.com/office/powerpoint/2010/main" val="2823461804"/>
      </p:ext>
    </p:extLst>
  </p:cSld>
  <p:clrMapOvr>
    <a:masterClrMapping/>
  </p:clrMapOvr>
  <p:transition>
    <p:checke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0" y="-28071"/>
            <a:ext cx="9144000" cy="267765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mj-cs"/>
              </a:rPr>
              <a:t>Position of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mj-cs"/>
              </a:rPr>
              <a:t>Heterocysts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mj-cs"/>
              </a:rPr>
              <a:t> in the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mj-cs"/>
              </a:rPr>
              <a:t>trichomes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mj-cs"/>
              </a:rPr>
              <a:t> :</a:t>
            </a:r>
            <a:endParaRPr kumimoji="0" lang="en-US" sz="2800" b="0"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mj-cs"/>
              </a:rPr>
              <a:t>The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mj-cs"/>
              </a:rPr>
              <a:t>Heterocysts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mj-cs"/>
              </a:rPr>
              <a:t> usually occur singly.</a:t>
            </a:r>
            <a:endParaRPr kumimoji="0" lang="en-US" sz="2800" b="0"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mj-cs"/>
              </a:rPr>
              <a:t>1- </a:t>
            </a: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mj-cs"/>
              </a:rPr>
              <a:t>Terminal</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mj-cs"/>
              </a:rPr>
              <a:t> in position ( </a:t>
            </a:r>
            <a:r>
              <a:rPr kumimoji="0" lang="en-US" sz="2800" b="1" i="1" u="none" strike="noStrike" cap="none" normalizeH="0" baseline="0" dirty="0" err="1" smtClean="0">
                <a:ln>
                  <a:noFill/>
                </a:ln>
                <a:solidFill>
                  <a:schemeClr val="tx1"/>
                </a:solidFill>
                <a:effectLst/>
                <a:latin typeface="Times New Roman" pitchFamily="18" charset="0"/>
                <a:ea typeface="Calibri" pitchFamily="34" charset="0"/>
                <a:cs typeface="+mj-cs"/>
              </a:rPr>
              <a:t>Gloeotricia</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mj-cs"/>
              </a:rPr>
              <a:t>).</a:t>
            </a:r>
            <a:endParaRPr kumimoji="0" lang="en-US" sz="2800" b="0"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mj-cs"/>
              </a:rPr>
              <a:t>2- </a:t>
            </a: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mj-cs"/>
              </a:rPr>
              <a:t>Intercalary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mj-cs"/>
              </a:rPr>
              <a:t>in position( </a:t>
            </a:r>
            <a:r>
              <a:rPr kumimoji="0" lang="en-US" sz="2800" b="1" i="1" u="none" strike="noStrike" cap="none" normalizeH="0" baseline="0" dirty="0" err="1" smtClean="0">
                <a:ln>
                  <a:noFill/>
                </a:ln>
                <a:solidFill>
                  <a:schemeClr val="tx1"/>
                </a:solidFill>
                <a:effectLst/>
                <a:latin typeface="Times New Roman" pitchFamily="18" charset="0"/>
                <a:ea typeface="Calibri" pitchFamily="34" charset="0"/>
                <a:cs typeface="+mj-cs"/>
              </a:rPr>
              <a:t>Nostoc</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mj-cs"/>
              </a:rPr>
              <a:t>).</a:t>
            </a:r>
            <a:endParaRPr kumimoji="0" lang="en-US" sz="2800" b="0"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mj-cs"/>
              </a:rPr>
              <a:t>3- </a:t>
            </a: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mj-cs"/>
              </a:rPr>
              <a:t>Lateral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mj-cs"/>
              </a:rPr>
              <a:t>in position (</a:t>
            </a:r>
            <a:r>
              <a:rPr kumimoji="0" lang="en-US" sz="2800" b="1" i="1" u="none" strike="noStrike" cap="none" normalizeH="0" baseline="0" dirty="0" err="1" smtClean="0">
                <a:ln>
                  <a:noFill/>
                </a:ln>
                <a:solidFill>
                  <a:schemeClr val="tx1"/>
                </a:solidFill>
                <a:effectLst/>
                <a:latin typeface="Times New Roman" pitchFamily="18" charset="0"/>
                <a:ea typeface="Calibri" pitchFamily="34" charset="0"/>
                <a:cs typeface="+mj-cs"/>
              </a:rPr>
              <a:t>Nostochopsis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mj-cs"/>
              </a:rPr>
              <a:t>).</a:t>
            </a:r>
            <a:endParaRPr kumimoji="0" lang="en-US" sz="2800" b="0"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mj-cs"/>
              </a:rPr>
              <a:t>4- In some genera they occur in pairs( </a:t>
            </a:r>
            <a:r>
              <a:rPr kumimoji="0" lang="en-US" sz="2800" b="1" i="1" u="none" strike="noStrike" cap="none" normalizeH="0" baseline="0" dirty="0" err="1" smtClean="0">
                <a:ln>
                  <a:noFill/>
                </a:ln>
                <a:solidFill>
                  <a:schemeClr val="tx1"/>
                </a:solidFill>
                <a:effectLst/>
                <a:latin typeface="Times New Roman" pitchFamily="18" charset="0"/>
                <a:ea typeface="Calibri" pitchFamily="34" charset="0"/>
                <a:cs typeface="+mj-cs"/>
              </a:rPr>
              <a:t>Anabaenopsis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mj-cs"/>
              </a:rPr>
              <a:t> ).</a:t>
            </a:r>
            <a:endParaRPr kumimoji="0" lang="en-US" sz="2800" b="0" i="0" u="none" strike="noStrike" cap="none" normalizeH="0" baseline="0" dirty="0" smtClean="0">
              <a:ln>
                <a:noFill/>
              </a:ln>
              <a:solidFill>
                <a:schemeClr val="tx1"/>
              </a:solidFill>
              <a:effectLst/>
              <a:latin typeface="Arial" pitchFamily="34" charset="0"/>
              <a:cs typeface="+mj-cs"/>
            </a:endParaRPr>
          </a:p>
        </p:txBody>
      </p:sp>
      <p:pic>
        <p:nvPicPr>
          <p:cNvPr id="27650" name="Picture 2" descr="C:\Users\almumhandis\Desktop\algae Lec\anabaena_pluss_41_140878_bmw.jpg"/>
          <p:cNvPicPr>
            <a:picLocks noChangeAspect="1" noChangeArrowheads="1"/>
          </p:cNvPicPr>
          <p:nvPr/>
        </p:nvPicPr>
        <p:blipFill>
          <a:blip r:embed="rId2"/>
          <a:srcRect/>
          <a:stretch>
            <a:fillRect/>
          </a:stretch>
        </p:blipFill>
        <p:spPr bwMode="auto">
          <a:xfrm>
            <a:off x="0" y="2714621"/>
            <a:ext cx="4929190" cy="4143379"/>
          </a:xfrm>
          <a:prstGeom prst="rect">
            <a:avLst/>
          </a:prstGeom>
          <a:noFill/>
        </p:spPr>
      </p:pic>
      <p:pic>
        <p:nvPicPr>
          <p:cNvPr id="27652" name="Picture 4" descr="C:\Users\almumhandis\Desktop\algae Lec\5226801079_1f06b3abac_z.jpg"/>
          <p:cNvPicPr>
            <a:picLocks noChangeAspect="1" noChangeArrowheads="1"/>
          </p:cNvPicPr>
          <p:nvPr/>
        </p:nvPicPr>
        <p:blipFill>
          <a:blip r:embed="rId3"/>
          <a:srcRect/>
          <a:stretch>
            <a:fillRect/>
          </a:stretch>
        </p:blipFill>
        <p:spPr bwMode="auto">
          <a:xfrm>
            <a:off x="4929190" y="2714620"/>
            <a:ext cx="4214810" cy="4143380"/>
          </a:xfrm>
          <a:prstGeom prst="rect">
            <a:avLst/>
          </a:prstGeom>
          <a:noFill/>
        </p:spPr>
      </p:pic>
    </p:spTree>
    <p:extLst>
      <p:ext uri="{BB962C8B-B14F-4D97-AF65-F5344CB8AC3E}">
        <p14:creationId xmlns:p14="http://schemas.microsoft.com/office/powerpoint/2010/main" val="1064513871"/>
      </p:ext>
    </p:extLst>
  </p:cSld>
  <p:clrMapOvr>
    <a:masterClrMapping/>
  </p:clrMapOvr>
  <p:transition>
    <p:check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4355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4981</TotalTime>
  <Words>1230</Words>
  <Application>Microsoft Office PowerPoint</Application>
  <PresentationFormat>On-screen Show (4:3)</PresentationFormat>
  <Paragraphs>149</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Classification of algae: Algae are divided according to the principles adopted: Prokaryota Eukaryota</dc:title>
  <dc:creator>WIN</dc:creator>
  <cp:lastModifiedBy>DR.Ahmed Saker</cp:lastModifiedBy>
  <cp:revision>396</cp:revision>
  <dcterms:created xsi:type="dcterms:W3CDTF">2014-02-23T16:57:24Z</dcterms:created>
  <dcterms:modified xsi:type="dcterms:W3CDTF">2019-02-24T12:43:36Z</dcterms:modified>
</cp:coreProperties>
</file>