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77" r:id="rId4"/>
    <p:sldId id="259" r:id="rId5"/>
    <p:sldId id="260" r:id="rId6"/>
    <p:sldId id="261" r:id="rId7"/>
    <p:sldId id="276" r:id="rId8"/>
    <p:sldId id="262" r:id="rId9"/>
    <p:sldId id="263" r:id="rId10"/>
    <p:sldId id="275" r:id="rId11"/>
    <p:sldId id="264" r:id="rId12"/>
    <p:sldId id="265" r:id="rId13"/>
    <p:sldId id="266" r:id="rId14"/>
    <p:sldId id="274" r:id="rId15"/>
    <p:sldId id="267" r:id="rId16"/>
    <p:sldId id="268" r:id="rId17"/>
    <p:sldId id="273" r:id="rId18"/>
    <p:sldId id="269" r:id="rId19"/>
    <p:sldId id="270" r:id="rId20"/>
    <p:sldId id="271" r:id="rId21"/>
    <p:sldId id="272"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2/23/2019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biologywise.com/genetic-engineering-in-human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t>Genetic Engineering                        Lecture 1</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a:buNone/>
            </a:pPr>
            <a:endParaRPr lang="en-US" dirty="0" smtClean="0">
              <a:latin typeface="Arial Black" pitchFamily="34" charset="0"/>
              <a:cs typeface="Arabic Transparent" pitchFamily="2" charset="-78"/>
            </a:endParaRPr>
          </a:p>
          <a:p>
            <a:pPr>
              <a:buNone/>
            </a:pPr>
            <a:endParaRPr lang="en-US" dirty="0" smtClean="0">
              <a:latin typeface="Arial Black" pitchFamily="34" charset="0"/>
              <a:cs typeface="Arabic Transparent" pitchFamily="2" charset="-78"/>
            </a:endParaRPr>
          </a:p>
          <a:p>
            <a:pPr>
              <a:buNone/>
            </a:pPr>
            <a:r>
              <a:rPr lang="en-US" dirty="0" smtClean="0">
                <a:latin typeface="Arial Black" pitchFamily="34" charset="0"/>
                <a:cs typeface="Arabic Transparent" pitchFamily="2" charset="-78"/>
              </a:rPr>
              <a:t>Introduction and Application in Genetic Engineering</a:t>
            </a:r>
            <a:endParaRPr lang="en-US" dirty="0">
              <a:latin typeface="Arial Black" pitchFamily="34" charset="0"/>
              <a:cs typeface="Arabic Transparent"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fontScale="77500" lnSpcReduction="20000"/>
          </a:bodyPr>
          <a:lstStyle/>
          <a:p>
            <a:pPr algn="just">
              <a:buNone/>
            </a:pPr>
            <a:r>
              <a:rPr lang="en-US" b="1" dirty="0" smtClean="0">
                <a:latin typeface="Times New Roman" pitchFamily="18" charset="0"/>
                <a:cs typeface="Times New Roman" pitchFamily="18" charset="0"/>
              </a:rPr>
              <a:t>Gene therapy by which healthy genes can be inserted directly into a person with malfunctioning genes is perhaps the most revolutionary and most promising aspect of genetic engineering. The use of gene therapy has been approved in more than 400 clinical trials for diseases such as cystic </a:t>
            </a:r>
            <a:r>
              <a:rPr lang="en-US" b="1" dirty="0" err="1" smtClean="0">
                <a:latin typeface="Times New Roman" pitchFamily="18" charset="0"/>
                <a:cs typeface="Times New Roman" pitchFamily="18" charset="0"/>
              </a:rPr>
              <a:t>fibres</a:t>
            </a:r>
            <a:r>
              <a:rPr lang="en-US" b="1" dirty="0" smtClean="0">
                <a:latin typeface="Times New Roman" pitchFamily="18" charset="0"/>
                <a:cs typeface="Times New Roman" pitchFamily="18" charset="0"/>
              </a:rPr>
              <a:t> emphysema, muscular dystrophy, adenosine </a:t>
            </a:r>
            <a:r>
              <a:rPr lang="en-US" b="1" dirty="0" err="1" smtClean="0">
                <a:latin typeface="Times New Roman" pitchFamily="18" charset="0"/>
                <a:cs typeface="Times New Roman" pitchFamily="18" charset="0"/>
              </a:rPr>
              <a:t>deaminase</a:t>
            </a:r>
            <a:r>
              <a:rPr lang="en-US" b="1" dirty="0" smtClean="0">
                <a:latin typeface="Times New Roman" pitchFamily="18" charset="0"/>
                <a:cs typeface="Times New Roman" pitchFamily="18" charset="0"/>
              </a:rPr>
              <a:t> deficiency. </a:t>
            </a:r>
          </a:p>
          <a:p>
            <a:pPr algn="just">
              <a:buNone/>
            </a:pPr>
            <a:r>
              <a:rPr lang="en-US" b="1" dirty="0" smtClean="0">
                <a:latin typeface="Times New Roman" pitchFamily="18" charset="0"/>
                <a:cs typeface="Times New Roman" pitchFamily="18" charset="0"/>
              </a:rPr>
              <a:t>Gene therapy may someday be exploited to cure hereditary human diseases like </a:t>
            </a:r>
            <a:r>
              <a:rPr lang="en-US" b="1" dirty="0" err="1" smtClean="0">
                <a:latin typeface="Times New Roman" pitchFamily="18" charset="0"/>
                <a:cs typeface="Times New Roman" pitchFamily="18" charset="0"/>
              </a:rPr>
              <a:t>haemophilia</a:t>
            </a:r>
            <a:r>
              <a:rPr lang="en-US" b="1" dirty="0" smtClean="0">
                <a:latin typeface="Times New Roman" pitchFamily="18" charset="0"/>
                <a:cs typeface="Times New Roman" pitchFamily="18" charset="0"/>
              </a:rPr>
              <a:t> and cystic fibrosis which are caused by missing or defective genes. In one type of gene therapy new functional genes are inserted by genetically engineered viruses into the cells of people who are unable to produce certain hormones or proteins for normal body functions. </a:t>
            </a:r>
          </a:p>
          <a:p>
            <a:pPr algn="just">
              <a:buNone/>
            </a:pPr>
            <a:r>
              <a:rPr lang="en-US" b="1" dirty="0" smtClean="0">
                <a:latin typeface="Times New Roman" pitchFamily="18" charset="0"/>
                <a:cs typeface="Times New Roman" pitchFamily="18" charset="0"/>
              </a:rPr>
              <a:t>Introduction of new genes into an organism through recombinant DNA technology essentially alters protein makeup and finally </a:t>
            </a:r>
            <a:r>
              <a:rPr lang="en-US" b="1" dirty="0" err="1" smtClean="0">
                <a:latin typeface="Times New Roman" pitchFamily="18" charset="0"/>
                <a:cs typeface="Times New Roman" pitchFamily="18" charset="0"/>
              </a:rPr>
              <a:t>ibody</a:t>
            </a:r>
            <a:r>
              <a:rPr lang="en-US" b="1" dirty="0" smtClean="0">
                <a:latin typeface="Times New Roman" pitchFamily="18" charset="0"/>
                <a:cs typeface="Times New Roman" pitchFamily="18" charset="0"/>
              </a:rPr>
              <a:t> characteristics. </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70000" lnSpcReduction="20000"/>
          </a:bodyPr>
          <a:lstStyle/>
          <a:p>
            <a:r>
              <a:rPr lang="en-US" sz="3400" b="1" dirty="0" smtClean="0"/>
              <a:t>Vaccines</a:t>
            </a:r>
            <a:r>
              <a:rPr lang="en-US" sz="3400" dirty="0" smtClean="0"/>
              <a:t>: </a:t>
            </a:r>
          </a:p>
          <a:p>
            <a:pPr algn="just">
              <a:buNone/>
            </a:pPr>
            <a:r>
              <a:rPr lang="en-US" dirty="0" smtClean="0">
                <a:latin typeface="Times New Roman" pitchFamily="18" charset="0"/>
                <a:cs typeface="Times New Roman" pitchFamily="18" charset="0"/>
              </a:rPr>
              <a:t>Recombinant DNA Technology is also used in production of vaccines against diseases. A vaccine contains a form of an infectious organism that does not cause severe disease but does cause immune system of body to form protective antibodies against infective organism. Vaccines are prepared by isolating antigen or protein present on the surface of viral particles. </a:t>
            </a:r>
          </a:p>
          <a:p>
            <a:pPr algn="just"/>
            <a:r>
              <a:rPr lang="en-US" dirty="0" smtClean="0">
                <a:latin typeface="Times New Roman" pitchFamily="18" charset="0"/>
                <a:cs typeface="Times New Roman" pitchFamily="18" charset="0"/>
              </a:rPr>
              <a:t>When a person is vaccinate against viral disease, antigens produce antibodies that acts against the viral proteins and inactivate them. With recombinant DNA technology, scientists have been able to transfer the genes for some viral sheath proteins to </a:t>
            </a:r>
            <a:r>
              <a:rPr lang="en-US" dirty="0" err="1" smtClean="0">
                <a:latin typeface="Times New Roman" pitchFamily="18" charset="0"/>
                <a:cs typeface="Times New Roman" pitchFamily="18" charset="0"/>
              </a:rPr>
              <a:t>vaccinia</a:t>
            </a:r>
            <a:r>
              <a:rPr lang="en-US" dirty="0" smtClean="0">
                <a:latin typeface="Times New Roman" pitchFamily="18" charset="0"/>
                <a:cs typeface="Times New Roman" pitchFamily="18" charset="0"/>
              </a:rPr>
              <a:t> virus which was used against small pox. </a:t>
            </a:r>
          </a:p>
          <a:p>
            <a:pPr algn="just">
              <a:buNone/>
            </a:pPr>
            <a:r>
              <a:rPr lang="en-US" dirty="0" smtClean="0">
                <a:latin typeface="Times New Roman" pitchFamily="18" charset="0"/>
                <a:cs typeface="Times New Roman" pitchFamily="18" charset="0"/>
              </a:rPr>
              <a:t>Vaccines produced by gene cloning are contamination free and safe because they contain only coat proteins against which antibodies are made. A few vaccines are being produced by gene cloning, e.g., vaccines against viral hepatitis influenza, herpes simplex virus, virus induced foot and mouth disease in animals. </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fontScale="62500" lnSpcReduction="20000"/>
          </a:bodyPr>
          <a:lstStyle/>
          <a:p>
            <a:pPr algn="just"/>
            <a:r>
              <a:rPr lang="en-US" sz="3800" dirty="0" smtClean="0">
                <a:solidFill>
                  <a:srgbClr val="FF0000"/>
                </a:solidFill>
                <a:latin typeface="Times New Roman" pitchFamily="18" charset="0"/>
                <a:cs typeface="Times New Roman" pitchFamily="18" charset="0"/>
              </a:rPr>
              <a:t>Hormones: </a:t>
            </a:r>
          </a:p>
          <a:p>
            <a:pPr algn="just"/>
            <a:r>
              <a:rPr lang="en-US" dirty="0" smtClean="0">
                <a:latin typeface="Times New Roman" pitchFamily="18" charset="0"/>
                <a:cs typeface="Times New Roman" pitchFamily="18" charset="0"/>
              </a:rPr>
              <a:t>Until recently the hormone insulin was extracted only in limited quantities from pancreas of cows and pigs. The process was not only costly but the hormone sometimes caused allergic reactions in some patients of diabetes. </a:t>
            </a:r>
          </a:p>
          <a:p>
            <a:pPr algn="just"/>
            <a:r>
              <a:rPr lang="en-US" dirty="0" smtClean="0">
                <a:latin typeface="Times New Roman" pitchFamily="18" charset="0"/>
                <a:cs typeface="Times New Roman" pitchFamily="18" charset="0"/>
              </a:rPr>
              <a:t>The commercial production of insulin was started in 1982 through biogenetic or recombinant DNA technology and the medical use of hormone insulin was approved by food and drug administration (FDA) of USA in 1982. </a:t>
            </a:r>
          </a:p>
          <a:p>
            <a:pPr algn="just"/>
            <a:r>
              <a:rPr lang="en-US" dirty="0" smtClean="0">
                <a:latin typeface="Times New Roman" pitchFamily="18" charset="0"/>
                <a:cs typeface="Times New Roman" pitchFamily="18" charset="0"/>
              </a:rPr>
              <a:t>The human insulin gene has been cloned in large quantities in bacterium E. coli which could be used for synthesis of insulin. Genetically engineered insulin is commercially available as </a:t>
            </a:r>
            <a:r>
              <a:rPr lang="en-US" dirty="0" err="1" smtClean="0">
                <a:latin typeface="Times New Roman" pitchFamily="18" charset="0"/>
                <a:cs typeface="Times New Roman" pitchFamily="18" charset="0"/>
              </a:rPr>
              <a:t>humilin</a:t>
            </a:r>
            <a:r>
              <a:rPr lang="en-US" dirty="0" smtClean="0">
                <a:latin typeface="Times New Roman" pitchFamily="18" charset="0"/>
                <a:cs typeface="Times New Roman" pitchFamily="18" charset="0"/>
              </a:rPr>
              <a:t>. </a:t>
            </a:r>
          </a:p>
          <a:p>
            <a:pPr algn="just"/>
            <a:r>
              <a:rPr lang="en-US" dirty="0" err="1" smtClean="0">
                <a:solidFill>
                  <a:srgbClr val="FF0000"/>
                </a:solidFill>
                <a:latin typeface="Times New Roman" pitchFamily="18" charset="0"/>
                <a:cs typeface="Times New Roman" pitchFamily="18" charset="0"/>
              </a:rPr>
              <a:t>Lymphokines</a:t>
            </a:r>
            <a:r>
              <a:rPr lang="en-US" dirty="0" smtClean="0">
                <a:solidFill>
                  <a:srgbClr val="FF0000"/>
                </a:solidFill>
                <a:latin typeface="Times New Roman" pitchFamily="18" charset="0"/>
                <a:cs typeface="Times New Roman" pitchFamily="18" charset="0"/>
              </a:rPr>
              <a:t>: </a:t>
            </a:r>
          </a:p>
          <a:p>
            <a:pPr algn="just"/>
            <a:r>
              <a:rPr lang="en-US" dirty="0" err="1" smtClean="0">
                <a:latin typeface="Times New Roman" pitchFamily="18" charset="0"/>
                <a:cs typeface="Times New Roman" pitchFamily="18" charset="0"/>
              </a:rPr>
              <a:t>Lymphokines</a:t>
            </a:r>
            <a:r>
              <a:rPr lang="en-US" dirty="0" smtClean="0">
                <a:latin typeface="Times New Roman" pitchFamily="18" charset="0"/>
                <a:cs typeface="Times New Roman" pitchFamily="18" charset="0"/>
              </a:rPr>
              <a:t> are proteins which regulate immune system in human body, α -Interferon is one of the examples. Interferon is used to fight viral diseases such as hepatitis, herpes, common colds as well as cancer. Such drugs can be manufactured in bacterial cell in large quantities. </a:t>
            </a:r>
          </a:p>
          <a:p>
            <a:pPr algn="just"/>
            <a:r>
              <a:rPr lang="en-US" dirty="0" err="1" smtClean="0">
                <a:latin typeface="Times New Roman" pitchFamily="18" charset="0"/>
                <a:cs typeface="Times New Roman" pitchFamily="18" charset="0"/>
              </a:rPr>
              <a:t>Lymphokines</a:t>
            </a:r>
            <a:r>
              <a:rPr lang="en-US" dirty="0" smtClean="0">
                <a:latin typeface="Times New Roman" pitchFamily="18" charset="0"/>
                <a:cs typeface="Times New Roman" pitchFamily="18" charset="0"/>
              </a:rPr>
              <a:t> can also be helpful for AIDS patients. Genetically engineered interleukin-II, a substance that stimulates multiplication of lymphocytes is also available and is being currently tested on AIDS patients. </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40000" lnSpcReduction="20000"/>
          </a:bodyPr>
          <a:lstStyle/>
          <a:p>
            <a:pPr algn="just"/>
            <a:r>
              <a:rPr lang="en-US" sz="8000" b="1" dirty="0" err="1" smtClean="0">
                <a:solidFill>
                  <a:srgbClr val="FF0000"/>
                </a:solidFill>
              </a:rPr>
              <a:t>Somatostatin</a:t>
            </a:r>
            <a:r>
              <a:rPr lang="en-US" sz="8000" b="1" dirty="0" smtClean="0">
                <a:solidFill>
                  <a:srgbClr val="FF0000"/>
                </a:solidFill>
              </a:rPr>
              <a:t>: </a:t>
            </a:r>
          </a:p>
          <a:p>
            <a:pPr algn="just">
              <a:buNone/>
            </a:pPr>
            <a:r>
              <a:rPr lang="en-US" sz="6400" b="1" dirty="0" smtClean="0">
                <a:latin typeface="Times New Roman" pitchFamily="18" charset="0"/>
                <a:cs typeface="Times New Roman" pitchFamily="18" charset="0"/>
              </a:rPr>
              <a:t>A fourteen </a:t>
            </a:r>
            <a:r>
              <a:rPr lang="en-US" sz="6400" b="1" dirty="0" err="1" smtClean="0">
                <a:latin typeface="Times New Roman" pitchFamily="18" charset="0"/>
                <a:cs typeface="Times New Roman" pitchFamily="18" charset="0"/>
              </a:rPr>
              <a:t>aminoacid</a:t>
            </a:r>
            <a:r>
              <a:rPr lang="en-US" sz="6400" b="1" dirty="0" smtClean="0">
                <a:latin typeface="Times New Roman" pitchFamily="18" charset="0"/>
                <a:cs typeface="Times New Roman" pitchFamily="18" charset="0"/>
              </a:rPr>
              <a:t> polypeptide hormone synthesized by hypothalamus was obtained only in a small quantity from a human cadavers. </a:t>
            </a:r>
            <a:r>
              <a:rPr lang="en-US" sz="6400" b="1" dirty="0" err="1" smtClean="0">
                <a:latin typeface="Times New Roman" pitchFamily="18" charset="0"/>
                <a:cs typeface="Times New Roman" pitchFamily="18" charset="0"/>
              </a:rPr>
              <a:t>Somatostatin</a:t>
            </a:r>
            <a:r>
              <a:rPr lang="en-US" sz="6400" b="1" dirty="0" smtClean="0">
                <a:latin typeface="Times New Roman" pitchFamily="18" charset="0"/>
                <a:cs typeface="Times New Roman" pitchFamily="18" charset="0"/>
              </a:rPr>
              <a:t> used as a drug for certain growth related abnormalities appears to be species specific and the polypeptide obtained from other mammals has no effect on human, hence its extraction from hypothalamus of cadavers. </a:t>
            </a:r>
          </a:p>
          <a:p>
            <a:pPr algn="just"/>
            <a:r>
              <a:rPr lang="en-US" sz="6400" b="1" dirty="0" smtClean="0">
                <a:latin typeface="Times New Roman" pitchFamily="18" charset="0"/>
                <a:cs typeface="Times New Roman" pitchFamily="18" charset="0"/>
              </a:rPr>
              <a:t>Genetic engineering technique has helped in chemical synthesis of gene which is joined to the </a:t>
            </a:r>
            <a:r>
              <a:rPr lang="en-US" sz="6400" b="1" dirty="0" err="1" smtClean="0">
                <a:latin typeface="Times New Roman" pitchFamily="18" charset="0"/>
                <a:cs typeface="Times New Roman" pitchFamily="18" charset="0"/>
              </a:rPr>
              <a:t>pBR</a:t>
            </a:r>
            <a:r>
              <a:rPr lang="en-US" sz="6400" b="1" dirty="0" smtClean="0">
                <a:latin typeface="Times New Roman" pitchFamily="18" charset="0"/>
                <a:cs typeface="Times New Roman" pitchFamily="18" charset="0"/>
              </a:rPr>
              <a:t> 322 plasmid DNA and cloned into a bacterium. The transformed bacterium is converted into </a:t>
            </a:r>
            <a:r>
              <a:rPr lang="en-US" sz="6400" b="1" dirty="0" err="1" smtClean="0">
                <a:latin typeface="Times New Roman" pitchFamily="18" charset="0"/>
                <a:cs typeface="Times New Roman" pitchFamily="18" charset="0"/>
              </a:rPr>
              <a:t>somatostatin</a:t>
            </a:r>
            <a:r>
              <a:rPr lang="en-US" sz="6400" b="1" dirty="0" smtClean="0">
                <a:latin typeface="Times New Roman" pitchFamily="18" charset="0"/>
                <a:cs typeface="Times New Roman" pitchFamily="18" charset="0"/>
              </a:rPr>
              <a:t> </a:t>
            </a:r>
            <a:r>
              <a:rPr lang="en-US" sz="6400" b="1" dirty="0" err="1" smtClean="0">
                <a:latin typeface="Times New Roman" pitchFamily="18" charset="0"/>
                <a:cs typeface="Times New Roman" pitchFamily="18" charset="0"/>
              </a:rPr>
              <a:t>synthesising</a:t>
            </a:r>
            <a:r>
              <a:rPr lang="en-US" sz="6400" b="1" dirty="0" smtClean="0">
                <a:latin typeface="Times New Roman" pitchFamily="18" charset="0"/>
                <a:cs typeface="Times New Roman" pitchFamily="18" charset="0"/>
              </a:rPr>
              <a:t> factory. ADA (adenosine </a:t>
            </a:r>
            <a:r>
              <a:rPr lang="en-US" sz="6400" b="1" dirty="0" err="1" smtClean="0">
                <a:latin typeface="Times New Roman" pitchFamily="18" charset="0"/>
                <a:cs typeface="Times New Roman" pitchFamily="18" charset="0"/>
              </a:rPr>
              <a:t>deaminase</a:t>
            </a:r>
            <a:r>
              <a:rPr lang="en-US" sz="6400" b="1" dirty="0" smtClean="0">
                <a:latin typeface="Times New Roman" pitchFamily="18" charset="0"/>
                <a:cs typeface="Times New Roman" pitchFamily="18" charset="0"/>
              </a:rPr>
              <a:t>) deficiency is a disease like combined immune deficiency which killed the bubble boy David in 1984. </a:t>
            </a:r>
          </a:p>
          <a:p>
            <a:pPr algn="just"/>
            <a:endParaRPr lang="en-US" sz="6400" b="1" dirty="0" smtClean="0">
              <a:latin typeface="Times New Roman" pitchFamily="18" charset="0"/>
              <a:cs typeface="Times New Roman" pitchFamily="18" charset="0"/>
            </a:endParaRP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6126163"/>
          </a:xfrm>
        </p:spPr>
        <p:txBody>
          <a:bodyPr>
            <a:normAutofit fontScale="70000" lnSpcReduction="20000"/>
          </a:bodyPr>
          <a:lstStyle/>
          <a:p>
            <a:pPr algn="just"/>
            <a:r>
              <a:rPr lang="en-US" b="1" dirty="0" err="1" smtClean="0">
                <a:solidFill>
                  <a:srgbClr val="FF0000"/>
                </a:solidFill>
                <a:latin typeface="Times New Roman" pitchFamily="18" charset="0"/>
                <a:cs typeface="Times New Roman" pitchFamily="18" charset="0"/>
              </a:rPr>
              <a:t>Erythropoetin</a:t>
            </a:r>
            <a:r>
              <a:rPr lang="en-US" b="1" dirty="0" smtClean="0">
                <a:solidFill>
                  <a:srgbClr val="FF0000"/>
                </a:solidFill>
                <a:latin typeface="Times New Roman" pitchFamily="18" charset="0"/>
                <a:cs typeface="Times New Roman" pitchFamily="18" charset="0"/>
              </a:rPr>
              <a:t>,</a:t>
            </a:r>
            <a:r>
              <a:rPr lang="en-US" b="1" dirty="0" smtClean="0">
                <a:latin typeface="Times New Roman" pitchFamily="18" charset="0"/>
                <a:cs typeface="Times New Roman" pitchFamily="18" charset="0"/>
              </a:rPr>
              <a:t> a genetically engineered hormone is used to stimulate the production of red blood cells in people suffering from severe </a:t>
            </a:r>
            <a:r>
              <a:rPr lang="en-US" b="1" dirty="0" err="1" smtClean="0">
                <a:latin typeface="Times New Roman" pitchFamily="18" charset="0"/>
                <a:cs typeface="Times New Roman" pitchFamily="18" charset="0"/>
              </a:rPr>
              <a:t>anaemia</a:t>
            </a:r>
            <a:r>
              <a:rPr lang="en-US" b="1" dirty="0" smtClean="0">
                <a:latin typeface="Times New Roman" pitchFamily="18" charset="0"/>
                <a:cs typeface="Times New Roman" pitchFamily="18" charset="0"/>
              </a:rPr>
              <a:t>. </a:t>
            </a:r>
          </a:p>
          <a:p>
            <a:pPr algn="just"/>
            <a:r>
              <a:rPr lang="en-US" b="1" dirty="0" smtClean="0">
                <a:solidFill>
                  <a:srgbClr val="FF0000"/>
                </a:solidFill>
                <a:latin typeface="Times New Roman" pitchFamily="18" charset="0"/>
                <a:cs typeface="Times New Roman" pitchFamily="18" charset="0"/>
              </a:rPr>
              <a:t>Production of Blood clotting factors</a:t>
            </a:r>
            <a:r>
              <a:rPr lang="en-US" b="1" dirty="0" smtClean="0">
                <a:latin typeface="Times New Roman" pitchFamily="18" charset="0"/>
                <a:cs typeface="Times New Roman" pitchFamily="18" charset="0"/>
              </a:rPr>
              <a:t>: </a:t>
            </a:r>
          </a:p>
          <a:p>
            <a:pPr algn="just"/>
            <a:r>
              <a:rPr lang="en-US" b="1" dirty="0" smtClean="0">
                <a:latin typeface="Times New Roman" pitchFamily="18" charset="0"/>
                <a:cs typeface="Times New Roman" pitchFamily="18" charset="0"/>
              </a:rPr>
              <a:t>Normally heart attack is caused when coronary arteries are blocked by cholesterol or blood clot. </a:t>
            </a:r>
            <a:r>
              <a:rPr lang="en-US" b="1" dirty="0" err="1" smtClean="0">
                <a:latin typeface="Times New Roman" pitchFamily="18" charset="0"/>
                <a:cs typeface="Times New Roman" pitchFamily="18" charset="0"/>
              </a:rPr>
              <a:t>plasminogen</a:t>
            </a:r>
            <a:r>
              <a:rPr lang="en-US" b="1" dirty="0" smtClean="0">
                <a:latin typeface="Times New Roman" pitchFamily="18" charset="0"/>
                <a:cs typeface="Times New Roman" pitchFamily="18" charset="0"/>
              </a:rPr>
              <a:t> is a substance found in blood clots. Genetically engineered tissue </a:t>
            </a:r>
            <a:r>
              <a:rPr lang="en-US" b="1" dirty="0" err="1" smtClean="0">
                <a:latin typeface="Times New Roman" pitchFamily="18" charset="0"/>
                <a:cs typeface="Times New Roman" pitchFamily="18" charset="0"/>
              </a:rPr>
              <a:t>plasminogen</a:t>
            </a:r>
            <a:r>
              <a:rPr lang="en-US" b="1" dirty="0" smtClean="0">
                <a:latin typeface="Times New Roman" pitchFamily="18" charset="0"/>
                <a:cs typeface="Times New Roman" pitchFamily="18" charset="0"/>
              </a:rPr>
              <a:t> activator (</a:t>
            </a:r>
            <a:r>
              <a:rPr lang="en-US" b="1" dirty="0" err="1" smtClean="0">
                <a:latin typeface="Times New Roman" pitchFamily="18" charset="0"/>
                <a:cs typeface="Times New Roman" pitchFamily="18" charset="0"/>
              </a:rPr>
              <a:t>tPA</a:t>
            </a:r>
            <a:r>
              <a:rPr lang="en-US" b="1" dirty="0" smtClean="0">
                <a:latin typeface="Times New Roman" pitchFamily="18" charset="0"/>
                <a:cs typeface="Times New Roman" pitchFamily="18" charset="0"/>
              </a:rPr>
              <a:t>) enzyme dissolves blood clots in people who have suffered heart attacks. The </a:t>
            </a:r>
            <a:r>
              <a:rPr lang="en-US" b="1" dirty="0" err="1" smtClean="0">
                <a:latin typeface="Times New Roman" pitchFamily="18" charset="0"/>
                <a:cs typeface="Times New Roman" pitchFamily="18" charset="0"/>
              </a:rPr>
              <a:t>plasminogen</a:t>
            </a:r>
            <a:r>
              <a:rPr lang="en-US" b="1" dirty="0" smtClean="0">
                <a:latin typeface="Times New Roman" pitchFamily="18" charset="0"/>
                <a:cs typeface="Times New Roman" pitchFamily="18" charset="0"/>
              </a:rPr>
              <a:t> activator protein is produced by </a:t>
            </a:r>
            <a:r>
              <a:rPr lang="en-US" b="1" dirty="0" err="1" smtClean="0">
                <a:latin typeface="Times New Roman" pitchFamily="18" charset="0"/>
                <a:cs typeface="Times New Roman" pitchFamily="18" charset="0"/>
              </a:rPr>
              <a:t>genetech</a:t>
            </a:r>
            <a:r>
              <a:rPr lang="en-US" b="1" dirty="0" smtClean="0">
                <a:latin typeface="Times New Roman" pitchFamily="18" charset="0"/>
                <a:cs typeface="Times New Roman" pitchFamily="18" charset="0"/>
              </a:rPr>
              <a:t> company which is so potent and specific that it may even arrest a heart attack underway. </a:t>
            </a:r>
          </a:p>
          <a:p>
            <a:pPr algn="just"/>
            <a:r>
              <a:rPr lang="en-US" sz="4000" b="1" dirty="0" smtClean="0">
                <a:solidFill>
                  <a:srgbClr val="FF0000"/>
                </a:solidFill>
                <a:latin typeface="Times New Roman" pitchFamily="18" charset="0"/>
                <a:cs typeface="Times New Roman" pitchFamily="18" charset="0"/>
              </a:rPr>
              <a:t>Cancer: </a:t>
            </a:r>
          </a:p>
          <a:p>
            <a:pPr algn="just">
              <a:buNone/>
            </a:pPr>
            <a:r>
              <a:rPr lang="en-US" b="1" dirty="0" smtClean="0">
                <a:latin typeface="Times New Roman" pitchFamily="18" charset="0"/>
                <a:cs typeface="Times New Roman" pitchFamily="18" charset="0"/>
              </a:rPr>
              <a:t>Cancer is a dreaded disease. Antibodies cloned from a single source and </a:t>
            </a:r>
            <a:r>
              <a:rPr lang="en-US" b="1" dirty="0" err="1" smtClean="0">
                <a:latin typeface="Times New Roman" pitchFamily="18" charset="0"/>
                <a:cs typeface="Times New Roman" pitchFamily="18" charset="0"/>
              </a:rPr>
              <a:t>targetted</a:t>
            </a:r>
            <a:r>
              <a:rPr lang="en-US" b="1" dirty="0" smtClean="0">
                <a:latin typeface="Times New Roman" pitchFamily="18" charset="0"/>
                <a:cs typeface="Times New Roman" pitchFamily="18" charset="0"/>
              </a:rPr>
              <a:t> for a specific antigen (monoclonal antibodies) have proved very useful in cancer treatment. Monoclonal antibodies have been target with radioactive elements or </a:t>
            </a:r>
            <a:r>
              <a:rPr lang="en-US" b="1" dirty="0" err="1" smtClean="0">
                <a:latin typeface="Times New Roman" pitchFamily="18" charset="0"/>
                <a:cs typeface="Times New Roman" pitchFamily="18" charset="0"/>
              </a:rPr>
              <a:t>cytotoxins</a:t>
            </a:r>
            <a:r>
              <a:rPr lang="en-US" b="1" dirty="0" smtClean="0">
                <a:latin typeface="Times New Roman" pitchFamily="18" charset="0"/>
                <a:cs typeface="Times New Roman" pitchFamily="18" charset="0"/>
              </a:rPr>
              <a:t> like </a:t>
            </a:r>
            <a:r>
              <a:rPr lang="en-US" b="1" dirty="0" err="1" smtClean="0">
                <a:latin typeface="Times New Roman" pitchFamily="18" charset="0"/>
                <a:cs typeface="Times New Roman" pitchFamily="18" charset="0"/>
              </a:rPr>
              <a:t>Ricin</a:t>
            </a:r>
            <a:r>
              <a:rPr lang="en-US" b="1" dirty="0" smtClean="0">
                <a:latin typeface="Times New Roman" pitchFamily="18" charset="0"/>
                <a:cs typeface="Times New Roman" pitchFamily="18" charset="0"/>
              </a:rPr>
              <a:t> from castor seed to make them more deadly. Such antibodies seek cancer cells and specifically kill them with their radioactivity or toxin. </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92500" lnSpcReduction="10000"/>
          </a:bodyPr>
          <a:lstStyle/>
          <a:p>
            <a:pPr algn="just"/>
            <a:r>
              <a:rPr lang="en-US" b="1" u="sng" dirty="0" smtClean="0">
                <a:solidFill>
                  <a:srgbClr val="FF0000"/>
                </a:solidFill>
                <a:latin typeface="Times New Roman" pitchFamily="18" charset="0"/>
                <a:cs typeface="Times New Roman" pitchFamily="18" charset="0"/>
              </a:rPr>
              <a:t>3. Energy Production: </a:t>
            </a:r>
            <a:endParaRPr lang="en-US" b="1" dirty="0" smtClean="0">
              <a:solidFill>
                <a:srgbClr val="FF0000"/>
              </a:solidFill>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Recombinant DNA technology has wide scope in energy production. Through this technology is now possible to bioengineer energy crops or </a:t>
            </a:r>
            <a:r>
              <a:rPr lang="en-US" dirty="0" err="1" smtClean="0">
                <a:latin typeface="Times New Roman" pitchFamily="18" charset="0"/>
                <a:cs typeface="Times New Roman" pitchFamily="18" charset="0"/>
              </a:rPr>
              <a:t>biofuels</a:t>
            </a:r>
            <a:r>
              <a:rPr lang="en-US" dirty="0" smtClean="0">
                <a:latin typeface="Times New Roman" pitchFamily="18" charset="0"/>
                <a:cs typeface="Times New Roman" pitchFamily="18" charset="0"/>
              </a:rPr>
              <a:t> that grow rapidly to yield huge biomass that used as fuel or can be processed into oils, alcohols, diesel, or other energy products. </a:t>
            </a:r>
          </a:p>
          <a:p>
            <a:pPr algn="just">
              <a:buNone/>
            </a:pPr>
            <a:r>
              <a:rPr lang="en-US" dirty="0" smtClean="0">
                <a:latin typeface="Times New Roman" pitchFamily="18" charset="0"/>
                <a:cs typeface="Times New Roman" pitchFamily="18" charset="0"/>
              </a:rPr>
              <a:t>The waste from these can be converted into methane. Genetic engineers are trying to transfer gene for </a:t>
            </a:r>
            <a:r>
              <a:rPr lang="en-US" dirty="0" err="1" smtClean="0">
                <a:latin typeface="Times New Roman" pitchFamily="18" charset="0"/>
                <a:cs typeface="Times New Roman" pitchFamily="18" charset="0"/>
              </a:rPr>
              <a:t>cellulase</a:t>
            </a:r>
            <a:r>
              <a:rPr lang="en-US" dirty="0" smtClean="0">
                <a:latin typeface="Times New Roman" pitchFamily="18" charset="0"/>
                <a:cs typeface="Times New Roman" pitchFamily="18" charset="0"/>
              </a:rPr>
              <a:t> to proper organisms which can be used to convert wastes like sawdust and cornstalks first to sugar and then to alcohol</a:t>
            </a:r>
            <a:r>
              <a:rPr lang="en-US" dirty="0" smtClean="0"/>
              <a:t>. </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p:spPr>
        <p:txBody>
          <a:bodyPr>
            <a:normAutofit fontScale="55000" lnSpcReduction="20000"/>
          </a:bodyPr>
          <a:lstStyle/>
          <a:p>
            <a:pPr algn="just"/>
            <a:r>
              <a:rPr lang="en-US" sz="4000" b="1" u="sng" dirty="0" smtClean="0">
                <a:latin typeface="Times New Roman" pitchFamily="18" charset="0"/>
                <a:cs typeface="Times New Roman" pitchFamily="18" charset="0"/>
              </a:rPr>
              <a:t>4. Application to Industries: </a:t>
            </a:r>
            <a:endParaRPr lang="en-US" sz="4000" b="1" dirty="0" smtClean="0">
              <a:latin typeface="Times New Roman" pitchFamily="18" charset="0"/>
              <a:cs typeface="Times New Roman" pitchFamily="18" charset="0"/>
            </a:endParaRPr>
          </a:p>
          <a:p>
            <a:pPr algn="just">
              <a:buNone/>
            </a:pPr>
            <a:r>
              <a:rPr lang="en-US" sz="5000" dirty="0" smtClean="0">
                <a:latin typeface="Times New Roman" pitchFamily="18" charset="0"/>
                <a:cs typeface="Times New Roman" pitchFamily="18" charset="0"/>
              </a:rPr>
              <a:t>Genetically designed bacteria are put into use for generating industrial chemicals. A variety of organic chemicals can be </a:t>
            </a:r>
            <a:r>
              <a:rPr lang="en-US" sz="5000" dirty="0" err="1" smtClean="0">
                <a:latin typeface="Times New Roman" pitchFamily="18" charset="0"/>
                <a:cs typeface="Times New Roman" pitchFamily="18" charset="0"/>
              </a:rPr>
              <a:t>synthesised</a:t>
            </a:r>
            <a:r>
              <a:rPr lang="en-US" sz="5000" dirty="0" smtClean="0">
                <a:latin typeface="Times New Roman" pitchFamily="18" charset="0"/>
                <a:cs typeface="Times New Roman" pitchFamily="18" charset="0"/>
              </a:rPr>
              <a:t> at large scale with the help of genetically engineered microorganisms. Glucose can be </a:t>
            </a:r>
            <a:r>
              <a:rPr lang="en-US" sz="5000" dirty="0" err="1" smtClean="0">
                <a:latin typeface="Times New Roman" pitchFamily="18" charset="0"/>
                <a:cs typeface="Times New Roman" pitchFamily="18" charset="0"/>
              </a:rPr>
              <a:t>synthesised</a:t>
            </a:r>
            <a:r>
              <a:rPr lang="en-US" sz="5000" dirty="0" smtClean="0">
                <a:latin typeface="Times New Roman" pitchFamily="18" charset="0"/>
                <a:cs typeface="Times New Roman" pitchFamily="18" charset="0"/>
              </a:rPr>
              <a:t> from sucrose with the help of enzymes obtained from genetically modified organisms. </a:t>
            </a:r>
          </a:p>
          <a:p>
            <a:pPr algn="just"/>
            <a:r>
              <a:rPr lang="en-US" sz="5000" dirty="0" smtClean="0">
                <a:latin typeface="Times New Roman" pitchFamily="18" charset="0"/>
                <a:cs typeface="Times New Roman" pitchFamily="18" charset="0"/>
              </a:rPr>
              <a:t>Now-a-days with the help of genetic engineering strains of bacteria and </a:t>
            </a:r>
            <a:r>
              <a:rPr lang="en-US" sz="5000" dirty="0" err="1" smtClean="0">
                <a:latin typeface="Times New Roman" pitchFamily="18" charset="0"/>
                <a:cs typeface="Times New Roman" pitchFamily="18" charset="0"/>
              </a:rPr>
              <a:t>cyanobacteria</a:t>
            </a:r>
            <a:r>
              <a:rPr lang="en-US" sz="5000" dirty="0" smtClean="0">
                <a:latin typeface="Times New Roman" pitchFamily="18" charset="0"/>
                <a:cs typeface="Times New Roman" pitchFamily="18" charset="0"/>
              </a:rPr>
              <a:t> have been developed which can synthesize ammonia at large scale that can be used in manufacture of fertilizers at much cheaper costs. Microbes are being developed which will help in conversion of Cellulose to sugar and from sugar to ethanol. </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32500" lnSpcReduction="20000"/>
          </a:bodyPr>
          <a:lstStyle/>
          <a:p>
            <a:pPr algn="just"/>
            <a:r>
              <a:rPr lang="en-US" sz="7400" dirty="0" smtClean="0">
                <a:latin typeface="Times New Roman" pitchFamily="18" charset="0"/>
                <a:cs typeface="Times New Roman" pitchFamily="18" charset="0"/>
              </a:rPr>
              <a:t>Recombinant DNA technology can also be used to monitor the degradation of garbage, petroleum products, naphthalene and other industrial wastes. </a:t>
            </a:r>
          </a:p>
          <a:p>
            <a:pPr algn="just"/>
            <a:r>
              <a:rPr lang="en-US" sz="7400" dirty="0" smtClean="0">
                <a:latin typeface="Times New Roman" pitchFamily="18" charset="0"/>
                <a:cs typeface="Times New Roman" pitchFamily="18" charset="0"/>
              </a:rPr>
              <a:t>For example bacterium </a:t>
            </a:r>
            <a:r>
              <a:rPr lang="en-US" sz="7400" i="1" dirty="0" smtClean="0">
                <a:latin typeface="Times New Roman" pitchFamily="18" charset="0"/>
                <a:cs typeface="Times New Roman" pitchFamily="18" charset="0"/>
              </a:rPr>
              <a:t>Pseudomonas </a:t>
            </a:r>
            <a:r>
              <a:rPr lang="en-US" sz="7400" i="1" dirty="0" err="1" smtClean="0">
                <a:latin typeface="Times New Roman" pitchFamily="18" charset="0"/>
                <a:cs typeface="Times New Roman" pitchFamily="18" charset="0"/>
              </a:rPr>
              <a:t>fluorescens</a:t>
            </a:r>
            <a:r>
              <a:rPr lang="en-US" sz="7400" i="1" dirty="0" smtClean="0">
                <a:latin typeface="Times New Roman" pitchFamily="18" charset="0"/>
                <a:cs typeface="Times New Roman" pitchFamily="18" charset="0"/>
              </a:rPr>
              <a:t> </a:t>
            </a:r>
            <a:r>
              <a:rPr lang="en-US" sz="7400" dirty="0" smtClean="0">
                <a:latin typeface="Times New Roman" pitchFamily="18" charset="0"/>
                <a:cs typeface="Times New Roman" pitchFamily="18" charset="0"/>
              </a:rPr>
              <a:t>genetically altered by transfer of light producing enzyme called </a:t>
            </a:r>
            <a:r>
              <a:rPr lang="en-US" sz="7400" dirty="0" err="1" smtClean="0">
                <a:latin typeface="Times New Roman" pitchFamily="18" charset="0"/>
                <a:cs typeface="Times New Roman" pitchFamily="18" charset="0"/>
              </a:rPr>
              <a:t>luciferase</a:t>
            </a:r>
            <a:r>
              <a:rPr lang="en-US" sz="7400" dirty="0" smtClean="0">
                <a:latin typeface="Times New Roman" pitchFamily="18" charset="0"/>
                <a:cs typeface="Times New Roman" pitchFamily="18" charset="0"/>
              </a:rPr>
              <a:t> found in bacterium </a:t>
            </a:r>
            <a:r>
              <a:rPr lang="en-US" sz="7400" i="1" dirty="0" err="1" smtClean="0">
                <a:latin typeface="Times New Roman" pitchFamily="18" charset="0"/>
                <a:cs typeface="Times New Roman" pitchFamily="18" charset="0"/>
              </a:rPr>
              <a:t>vibrio</a:t>
            </a:r>
            <a:r>
              <a:rPr lang="en-US" sz="7400" i="1" dirty="0" smtClean="0">
                <a:latin typeface="Times New Roman" pitchFamily="18" charset="0"/>
                <a:cs typeface="Times New Roman" pitchFamily="18" charset="0"/>
              </a:rPr>
              <a:t> </a:t>
            </a:r>
            <a:r>
              <a:rPr lang="en-US" sz="7400" i="1" dirty="0" err="1" smtClean="0">
                <a:latin typeface="Times New Roman" pitchFamily="18" charset="0"/>
                <a:cs typeface="Times New Roman" pitchFamily="18" charset="0"/>
              </a:rPr>
              <a:t>fischeri</a:t>
            </a:r>
            <a:r>
              <a:rPr lang="en-US" sz="7400" dirty="0" smtClean="0">
                <a:latin typeface="Times New Roman" pitchFamily="18" charset="0"/>
                <a:cs typeface="Times New Roman" pitchFamily="18" charset="0"/>
              </a:rPr>
              <a:t>, produces light proportionate to the amount of its breaking down activity of naphthalene which provides way to monitor the efficiency of the process. </a:t>
            </a:r>
          </a:p>
          <a:p>
            <a:pPr algn="just">
              <a:buNone/>
            </a:pPr>
            <a:endParaRPr lang="en-US" sz="5100" dirty="0" smtClean="0">
              <a:latin typeface="Times New Roman" pitchFamily="18" charset="0"/>
              <a:cs typeface="Times New Roman" pitchFamily="18" charset="0"/>
            </a:endParaRPr>
          </a:p>
          <a:p>
            <a:pPr algn="just"/>
            <a:r>
              <a:rPr lang="en-US" sz="6000" dirty="0" smtClean="0">
                <a:latin typeface="Times New Roman" pitchFamily="18" charset="0"/>
                <a:cs typeface="Times New Roman" pitchFamily="18" charset="0"/>
              </a:rPr>
              <a:t>Maize and soybeans are extensively damaged by black cutworm. </a:t>
            </a:r>
            <a:r>
              <a:rPr lang="en-US" sz="6000" i="1" dirty="0" smtClean="0">
                <a:latin typeface="Times New Roman" pitchFamily="18" charset="0"/>
                <a:cs typeface="Times New Roman" pitchFamily="18" charset="0"/>
              </a:rPr>
              <a:t>Pseudomonas </a:t>
            </a:r>
            <a:r>
              <a:rPr lang="en-US" sz="6000" i="1" dirty="0" err="1" smtClean="0">
                <a:latin typeface="Times New Roman" pitchFamily="18" charset="0"/>
                <a:cs typeface="Times New Roman" pitchFamily="18" charset="0"/>
              </a:rPr>
              <a:t>fluorescens</a:t>
            </a:r>
            <a:r>
              <a:rPr lang="en-US" sz="6000" dirty="0" smtClean="0">
                <a:latin typeface="Times New Roman" pitchFamily="18" charset="0"/>
                <a:cs typeface="Times New Roman" pitchFamily="18" charset="0"/>
              </a:rPr>
              <a:t> is found in association with maize and soybeans. </a:t>
            </a:r>
            <a:r>
              <a:rPr lang="en-US" sz="6000" i="1" dirty="0" smtClean="0">
                <a:latin typeface="Times New Roman" pitchFamily="18" charset="0"/>
                <a:cs typeface="Times New Roman" pitchFamily="18" charset="0"/>
              </a:rPr>
              <a:t>Bacillus </a:t>
            </a:r>
            <a:r>
              <a:rPr lang="en-US" sz="6000" i="1" dirty="0" err="1" smtClean="0">
                <a:latin typeface="Times New Roman" pitchFamily="18" charset="0"/>
                <a:cs typeface="Times New Roman" pitchFamily="18" charset="0"/>
              </a:rPr>
              <a:t>thuringiensis</a:t>
            </a:r>
            <a:r>
              <a:rPr lang="en-US" sz="6000" i="1" dirty="0" smtClean="0">
                <a:latin typeface="Times New Roman" pitchFamily="18" charset="0"/>
                <a:cs typeface="Times New Roman" pitchFamily="18" charset="0"/>
              </a:rPr>
              <a:t> </a:t>
            </a:r>
            <a:r>
              <a:rPr lang="en-US" sz="6000" dirty="0" smtClean="0">
                <a:latin typeface="Times New Roman" pitchFamily="18" charset="0"/>
                <a:cs typeface="Times New Roman" pitchFamily="18" charset="0"/>
              </a:rPr>
              <a:t>contain a gene pathogenic to the pest. The pest has, over the years, not only become dangerous to the crops but has developed resistance to a number of pesticides. </a:t>
            </a:r>
          </a:p>
          <a:p>
            <a:pPr algn="just"/>
            <a:r>
              <a:rPr lang="en-US" sz="6000" dirty="0" smtClean="0">
                <a:latin typeface="Times New Roman" pitchFamily="18" charset="0"/>
                <a:cs typeface="Times New Roman" pitchFamily="18" charset="0"/>
              </a:rPr>
              <a:t>When the gene from </a:t>
            </a:r>
            <a:r>
              <a:rPr lang="en-US" sz="6000" i="1" dirty="0" smtClean="0">
                <a:latin typeface="Times New Roman" pitchFamily="18" charset="0"/>
                <a:cs typeface="Times New Roman" pitchFamily="18" charset="0"/>
              </a:rPr>
              <a:t>B. </a:t>
            </a:r>
            <a:r>
              <a:rPr lang="en-US" sz="6000" i="1" dirty="0" err="1" smtClean="0">
                <a:latin typeface="Times New Roman" pitchFamily="18" charset="0"/>
                <a:cs typeface="Times New Roman" pitchFamily="18" charset="0"/>
              </a:rPr>
              <a:t>thuringiensis</a:t>
            </a:r>
            <a:r>
              <a:rPr lang="en-US" sz="6000" dirty="0" smtClean="0">
                <a:latin typeface="Times New Roman" pitchFamily="18" charset="0"/>
                <a:cs typeface="Times New Roman" pitchFamily="18" charset="0"/>
              </a:rPr>
              <a:t> (Bt) was cloned into </a:t>
            </a:r>
            <a:r>
              <a:rPr lang="en-US" sz="6000" i="1" dirty="0" smtClean="0">
                <a:latin typeface="Times New Roman" pitchFamily="18" charset="0"/>
                <a:cs typeface="Times New Roman" pitchFamily="18" charset="0"/>
              </a:rPr>
              <a:t>Pseudomonas fluorescence</a:t>
            </a:r>
            <a:r>
              <a:rPr lang="en-US" sz="6000" dirty="0" smtClean="0">
                <a:latin typeface="Times New Roman" pitchFamily="18" charset="0"/>
                <a:cs typeface="Times New Roman" pitchFamily="18" charset="0"/>
              </a:rPr>
              <a:t> and inoculated into the soil, it was found that genetically engineered </a:t>
            </a:r>
            <a:r>
              <a:rPr lang="en-US" sz="6000" i="1" dirty="0" smtClean="0">
                <a:latin typeface="Times New Roman" pitchFamily="18" charset="0"/>
                <a:cs typeface="Times New Roman" pitchFamily="18" charset="0"/>
              </a:rPr>
              <a:t>Pseudomonas </a:t>
            </a:r>
            <a:r>
              <a:rPr lang="en-US" sz="6000" i="1" dirty="0" err="1" smtClean="0">
                <a:latin typeface="Times New Roman" pitchFamily="18" charset="0"/>
                <a:cs typeface="Times New Roman" pitchFamily="18" charset="0"/>
              </a:rPr>
              <a:t>fluorescens</a:t>
            </a:r>
            <a:r>
              <a:rPr lang="en-US" sz="6000" dirty="0" smtClean="0">
                <a:latin typeface="Times New Roman" pitchFamily="18" charset="0"/>
                <a:cs typeface="Times New Roman" pitchFamily="18" charset="0"/>
              </a:rPr>
              <a:t> could cause the death of cutworms. </a:t>
            </a:r>
          </a:p>
          <a:p>
            <a:pPr algn="just"/>
            <a:r>
              <a:rPr lang="en-US" dirty="0" smtClean="0">
                <a:latin typeface="Times New Roman" pitchFamily="18" charset="0"/>
                <a:cs typeface="Times New Roman" pitchFamily="18" charset="0"/>
              </a:rPr>
              <a:t> </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40000" lnSpcReduction="20000"/>
          </a:bodyPr>
          <a:lstStyle/>
          <a:p>
            <a:r>
              <a:rPr lang="en-US" sz="4200" b="1" dirty="0" smtClean="0">
                <a:solidFill>
                  <a:srgbClr val="FF0000"/>
                </a:solidFill>
              </a:rPr>
              <a:t>Historical events associated with genetic engineering:</a:t>
            </a:r>
            <a:endParaRPr lang="en-US" sz="4200" dirty="0" smtClean="0">
              <a:solidFill>
                <a:srgbClr val="FF0000"/>
              </a:solidFill>
            </a:endParaRPr>
          </a:p>
          <a:p>
            <a:r>
              <a:rPr lang="en-US" b="1" u="sng" dirty="0" smtClean="0"/>
              <a:t>History of Genetic Engineering in Animals</a:t>
            </a:r>
            <a:r>
              <a:rPr lang="en-US" dirty="0" smtClean="0"/>
              <a:t/>
            </a:r>
            <a:br>
              <a:rPr lang="en-US" dirty="0" smtClean="0"/>
            </a:br>
            <a:r>
              <a:rPr lang="en-US" dirty="0" smtClean="0"/>
              <a:t/>
            </a:r>
            <a:br>
              <a:rPr lang="en-US" dirty="0" smtClean="0"/>
            </a:br>
            <a:r>
              <a:rPr lang="en-US" dirty="0" smtClean="0"/>
              <a:t>Here we shall have a look at the major events in the field of genetic engineering that contributed to the development of new species of animals as well as advancements in the field of medicine. We would begin with the 19th century and would gradually proceed to the present.</a:t>
            </a:r>
            <a:br>
              <a:rPr lang="en-US" dirty="0" smtClean="0"/>
            </a:br>
            <a:r>
              <a:rPr lang="en-US" dirty="0" smtClean="0"/>
              <a:t/>
            </a:r>
            <a:br>
              <a:rPr lang="en-US" dirty="0" smtClean="0"/>
            </a:br>
            <a:r>
              <a:rPr lang="en-US" b="1" dirty="0" smtClean="0"/>
              <a:t>1859</a:t>
            </a:r>
            <a:r>
              <a:rPr lang="en-US" dirty="0" smtClean="0"/>
              <a:t/>
            </a:r>
            <a:br>
              <a:rPr lang="en-US" dirty="0" smtClean="0"/>
            </a:br>
            <a:r>
              <a:rPr lang="en-US" i="1" dirty="0" smtClean="0"/>
              <a:t>The Origin of Species</a:t>
            </a:r>
            <a:r>
              <a:rPr lang="en-US" dirty="0" smtClean="0"/>
              <a:t> by Charles Darwin was published and it gave an account of the knowledge people had about selective breeding.</a:t>
            </a:r>
            <a:br>
              <a:rPr lang="en-US" dirty="0" smtClean="0"/>
            </a:br>
            <a:r>
              <a:rPr lang="en-US" dirty="0" smtClean="0"/>
              <a:t/>
            </a:r>
            <a:br>
              <a:rPr lang="en-US" dirty="0" smtClean="0"/>
            </a:br>
            <a:r>
              <a:rPr lang="en-US" b="1" dirty="0" smtClean="0"/>
              <a:t>1865</a:t>
            </a:r>
            <a:r>
              <a:rPr lang="en-US" dirty="0" smtClean="0"/>
              <a:t/>
            </a:r>
            <a:br>
              <a:rPr lang="en-US" dirty="0" smtClean="0"/>
            </a:br>
            <a:r>
              <a:rPr lang="en-US" dirty="0" err="1" smtClean="0"/>
              <a:t>Gregor</a:t>
            </a:r>
            <a:r>
              <a:rPr lang="en-US" dirty="0" smtClean="0"/>
              <a:t> Mendel laid the foundation of modern genetics with his </a:t>
            </a:r>
            <a:r>
              <a:rPr lang="en-US" dirty="0" err="1" smtClean="0"/>
              <a:t>pathbreaking</a:t>
            </a:r>
            <a:r>
              <a:rPr lang="en-US" dirty="0" smtClean="0"/>
              <a:t> experiment of crossbreeding pea plants (</a:t>
            </a:r>
            <a:r>
              <a:rPr lang="en-US" i="1" dirty="0" err="1" smtClean="0"/>
              <a:t>Pisum</a:t>
            </a:r>
            <a:r>
              <a:rPr lang="en-US" i="1" dirty="0" smtClean="0"/>
              <a:t> </a:t>
            </a:r>
            <a:r>
              <a:rPr lang="en-US" i="1" dirty="0" err="1" smtClean="0"/>
              <a:t>sativum</a:t>
            </a:r>
            <a:r>
              <a:rPr lang="en-US" dirty="0" smtClean="0"/>
              <a:t>) with different characteristics and his observations served as the basis for the principles of genetics.</a:t>
            </a:r>
            <a:br>
              <a:rPr lang="en-US" dirty="0" smtClean="0"/>
            </a:br>
            <a:r>
              <a:rPr lang="en-US" dirty="0" smtClean="0"/>
              <a:t/>
            </a:r>
            <a:br>
              <a:rPr lang="en-US" dirty="0" smtClean="0"/>
            </a:br>
            <a:r>
              <a:rPr lang="en-US" b="1" dirty="0" smtClean="0"/>
              <a:t>1866</a:t>
            </a:r>
            <a:r>
              <a:rPr lang="en-US" dirty="0" smtClean="0"/>
              <a:t/>
            </a:r>
            <a:br>
              <a:rPr lang="en-US" dirty="0" smtClean="0"/>
            </a:br>
            <a:r>
              <a:rPr lang="en-US" dirty="0" smtClean="0"/>
              <a:t>Ernst Haeckel discovered that the genetic material of a cell resides in its nucleus.</a:t>
            </a:r>
            <a:br>
              <a:rPr lang="en-US" dirty="0" smtClean="0"/>
            </a:br>
            <a:r>
              <a:rPr lang="en-US" dirty="0" smtClean="0"/>
              <a:t/>
            </a:r>
            <a:br>
              <a:rPr lang="en-US" dirty="0" smtClean="0"/>
            </a:br>
            <a:r>
              <a:rPr lang="en-US" b="1" dirty="0" smtClean="0"/>
              <a:t>1890</a:t>
            </a:r>
            <a:r>
              <a:rPr lang="en-US" dirty="0" smtClean="0"/>
              <a:t/>
            </a:r>
            <a:br>
              <a:rPr lang="en-US" dirty="0" smtClean="0"/>
            </a:br>
            <a:r>
              <a:rPr lang="en-US" dirty="0" smtClean="0"/>
              <a:t>First animal, a rabbit, was created by the process of </a:t>
            </a:r>
            <a:r>
              <a:rPr lang="en-US" i="1" dirty="0" smtClean="0"/>
              <a:t>in-vitro fertilization (IVF)</a:t>
            </a:r>
            <a:r>
              <a:rPr lang="en-US" dirty="0" smtClean="0"/>
              <a:t>.</a:t>
            </a:r>
            <a:br>
              <a:rPr lang="en-US" dirty="0" smtClean="0"/>
            </a:br>
            <a:r>
              <a:rPr lang="en-US" dirty="0" smtClean="0"/>
              <a:t/>
            </a:r>
            <a:br>
              <a:rPr lang="en-US" dirty="0" smtClean="0"/>
            </a:br>
            <a:r>
              <a:rPr lang="en-US" b="1" dirty="0" smtClean="0"/>
              <a:t>1900</a:t>
            </a:r>
            <a:r>
              <a:rPr lang="en-US" dirty="0" smtClean="0"/>
              <a:t/>
            </a:r>
            <a:br>
              <a:rPr lang="en-US" dirty="0" smtClean="0"/>
            </a:br>
            <a:r>
              <a:rPr lang="en-US" dirty="0" smtClean="0"/>
              <a:t>Mendel's principles of genetics were rediscovered by Hugo de </a:t>
            </a:r>
            <a:r>
              <a:rPr lang="en-US" dirty="0" err="1" smtClean="0"/>
              <a:t>Vries</a:t>
            </a:r>
            <a:r>
              <a:rPr lang="en-US" dirty="0" smtClean="0"/>
              <a:t>, Erich von </a:t>
            </a:r>
            <a:r>
              <a:rPr lang="en-US" dirty="0" err="1" smtClean="0"/>
              <a:t>Tschermak</a:t>
            </a:r>
            <a:r>
              <a:rPr lang="en-US" dirty="0" smtClean="0"/>
              <a:t> and Carl </a:t>
            </a:r>
            <a:r>
              <a:rPr lang="en-US" dirty="0" err="1" smtClean="0"/>
              <a:t>Correns</a:t>
            </a:r>
            <a:r>
              <a:rPr lang="en-US" dirty="0" smtClean="0"/>
              <a:t>.</a:t>
            </a:r>
            <a:br>
              <a:rPr lang="en-US" dirty="0" smtClean="0"/>
            </a:br>
            <a:r>
              <a:rPr lang="en-US" dirty="0" smtClean="0"/>
              <a:t/>
            </a:r>
            <a:br>
              <a:rPr lang="en-US" dirty="0" smtClean="0"/>
            </a:br>
            <a:r>
              <a:rPr lang="en-US" b="1" dirty="0" smtClean="0"/>
              <a:t>1902</a:t>
            </a:r>
            <a:endParaRPr lang="en-US" dirty="0" smtClean="0"/>
          </a:p>
          <a:p>
            <a:pPr lvl="0"/>
            <a:r>
              <a:rPr lang="en-US" dirty="0" smtClean="0"/>
              <a:t>The chromosome theory of inheritance was proposed by Walter Sutton &amp; Theodor </a:t>
            </a:r>
            <a:r>
              <a:rPr lang="en-US" dirty="0" err="1" smtClean="0"/>
              <a:t>Boveri</a:t>
            </a:r>
            <a:r>
              <a:rPr lang="en-US" dirty="0" smtClean="0"/>
              <a:t>.</a:t>
            </a:r>
          </a:p>
          <a:p>
            <a:pPr lvl="0"/>
            <a:r>
              <a:rPr lang="en-US" dirty="0" smtClean="0"/>
              <a:t>While studying the symptoms of a disease known as </a:t>
            </a:r>
            <a:r>
              <a:rPr lang="en-US" dirty="0" err="1" smtClean="0"/>
              <a:t>alkaptonuria</a:t>
            </a:r>
            <a:r>
              <a:rPr lang="en-US" dirty="0" smtClean="0"/>
              <a:t>, Archibald </a:t>
            </a:r>
            <a:r>
              <a:rPr lang="en-US" dirty="0" err="1" smtClean="0"/>
              <a:t>Garrod</a:t>
            </a:r>
            <a:r>
              <a:rPr lang="en-US" dirty="0" smtClean="0"/>
              <a:t> learned that defects in enzymes and enzyme secretion are caused by defective genes.</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fontScale="25000" lnSpcReduction="20000"/>
          </a:bodyPr>
          <a:lstStyle/>
          <a:p>
            <a:r>
              <a:rPr lang="en-US" sz="4400" b="1" dirty="0" smtClean="0"/>
              <a:t>1910</a:t>
            </a:r>
            <a:r>
              <a:rPr lang="en-US" sz="4400" dirty="0" smtClean="0"/>
              <a:t/>
            </a:r>
            <a:br>
              <a:rPr lang="en-US" sz="4400" dirty="0" smtClean="0"/>
            </a:br>
            <a:r>
              <a:rPr lang="en-US" sz="4400" dirty="0" smtClean="0"/>
              <a:t>T. H. Morgan proved that genetic material is present within the chromosome.</a:t>
            </a:r>
            <a:br>
              <a:rPr lang="en-US" sz="4400" dirty="0" smtClean="0"/>
            </a:br>
            <a:r>
              <a:rPr lang="en-US" sz="4400" dirty="0" smtClean="0"/>
              <a:t/>
            </a:r>
            <a:br>
              <a:rPr lang="en-US" sz="4400" dirty="0" smtClean="0"/>
            </a:br>
            <a:r>
              <a:rPr lang="en-US" sz="4400" b="1" dirty="0" smtClean="0"/>
              <a:t>1931</a:t>
            </a:r>
            <a:r>
              <a:rPr lang="en-US" sz="4400" dirty="0" smtClean="0"/>
              <a:t/>
            </a:r>
            <a:br>
              <a:rPr lang="en-US" sz="4400" dirty="0" smtClean="0"/>
            </a:br>
            <a:r>
              <a:rPr lang="en-US" sz="4400" dirty="0" smtClean="0"/>
              <a:t>The phenomenon of physical recombination of DNA was discovered.</a:t>
            </a:r>
            <a:br>
              <a:rPr lang="en-US" sz="4400" dirty="0" smtClean="0"/>
            </a:br>
            <a:r>
              <a:rPr lang="en-US" sz="4400" dirty="0" smtClean="0"/>
              <a:t/>
            </a:r>
            <a:br>
              <a:rPr lang="en-US" sz="4400" dirty="0" smtClean="0"/>
            </a:br>
            <a:r>
              <a:rPr lang="en-US" sz="4400" b="1" dirty="0" smtClean="0"/>
              <a:t>1941</a:t>
            </a:r>
            <a:r>
              <a:rPr lang="en-US" sz="4400" dirty="0" smtClean="0"/>
              <a:t/>
            </a:r>
            <a:br>
              <a:rPr lang="en-US" sz="4400" dirty="0" smtClean="0"/>
            </a:br>
            <a:r>
              <a:rPr lang="en-US" sz="4400" dirty="0" smtClean="0"/>
              <a:t>The role of enzymes in the growth of an organism was established by George Beadle and E. L. Tatum.</a:t>
            </a:r>
            <a:br>
              <a:rPr lang="en-US" sz="4400" dirty="0" smtClean="0"/>
            </a:br>
            <a:r>
              <a:rPr lang="en-US" sz="4400" dirty="0" smtClean="0"/>
              <a:t/>
            </a:r>
            <a:br>
              <a:rPr lang="en-US" sz="4400" dirty="0" smtClean="0"/>
            </a:br>
            <a:r>
              <a:rPr lang="en-US" sz="4400" b="1" dirty="0" smtClean="0"/>
              <a:t>1944</a:t>
            </a:r>
            <a:r>
              <a:rPr lang="en-US" sz="4400" dirty="0" smtClean="0"/>
              <a:t/>
            </a:r>
            <a:br>
              <a:rPr lang="en-US" sz="4400" dirty="0" smtClean="0"/>
            </a:br>
            <a:r>
              <a:rPr lang="en-US" sz="4400" dirty="0" smtClean="0"/>
              <a:t>By carrying out experiments on bacteria, Oswald Avery established the role of DNA in genetics.</a:t>
            </a:r>
            <a:br>
              <a:rPr lang="en-US" sz="4400" dirty="0" smtClean="0"/>
            </a:br>
            <a:r>
              <a:rPr lang="en-US" sz="4400" dirty="0" smtClean="0"/>
              <a:t/>
            </a:r>
            <a:br>
              <a:rPr lang="en-US" sz="4400" dirty="0" smtClean="0"/>
            </a:br>
            <a:r>
              <a:rPr lang="en-US" sz="4400" b="1" dirty="0" smtClean="0"/>
              <a:t>1953</a:t>
            </a:r>
            <a:endParaRPr lang="en-US" sz="4400" dirty="0" smtClean="0"/>
          </a:p>
          <a:p>
            <a:pPr lvl="0"/>
            <a:r>
              <a:rPr lang="en-US" sz="4400" dirty="0" smtClean="0"/>
              <a:t>James Watson and Francis Crick proposed the double helix structure of DNA for the first time.</a:t>
            </a:r>
          </a:p>
          <a:p>
            <a:pPr lvl="0"/>
            <a:r>
              <a:rPr lang="en-US" sz="4400" dirty="0" smtClean="0"/>
              <a:t>Artificial insemination was carried out for the first time in humans.</a:t>
            </a:r>
          </a:p>
          <a:p>
            <a:r>
              <a:rPr lang="en-US" sz="4400" b="1" dirty="0" smtClean="0"/>
              <a:t>1958</a:t>
            </a:r>
            <a:r>
              <a:rPr lang="en-US" sz="4400" dirty="0" smtClean="0"/>
              <a:t/>
            </a:r>
            <a:br>
              <a:rPr lang="en-US" sz="4400" dirty="0" smtClean="0"/>
            </a:br>
            <a:r>
              <a:rPr lang="en-US" sz="4400" dirty="0" err="1" smtClean="0"/>
              <a:t>Semiconservative</a:t>
            </a:r>
            <a:r>
              <a:rPr lang="en-US" sz="4400" dirty="0" smtClean="0"/>
              <a:t> nature of DNA replication was established.</a:t>
            </a:r>
            <a:br>
              <a:rPr lang="en-US" sz="4400" dirty="0" smtClean="0"/>
            </a:br>
            <a:r>
              <a:rPr lang="en-US" sz="4400" dirty="0" smtClean="0"/>
              <a:t/>
            </a:r>
            <a:br>
              <a:rPr lang="en-US" sz="4400" dirty="0" smtClean="0"/>
            </a:br>
            <a:r>
              <a:rPr lang="en-US" sz="4400" b="1" dirty="0" smtClean="0"/>
              <a:t>1966</a:t>
            </a:r>
            <a:r>
              <a:rPr lang="en-US" sz="4400" dirty="0" smtClean="0"/>
              <a:t/>
            </a:r>
            <a:br>
              <a:rPr lang="en-US" sz="4400" dirty="0" smtClean="0"/>
            </a:br>
            <a:r>
              <a:rPr lang="en-US" sz="4400" dirty="0" smtClean="0"/>
              <a:t>Unraveling of the genetic code was done by Marshall Nirenberg and </a:t>
            </a:r>
            <a:r>
              <a:rPr lang="en-US" sz="4400" dirty="0" err="1" smtClean="0"/>
              <a:t>Har</a:t>
            </a:r>
            <a:r>
              <a:rPr lang="en-US" sz="4400" dirty="0" smtClean="0"/>
              <a:t> </a:t>
            </a:r>
            <a:r>
              <a:rPr lang="en-US" sz="4400" dirty="0" err="1" smtClean="0"/>
              <a:t>Gobind</a:t>
            </a:r>
            <a:r>
              <a:rPr lang="en-US" sz="4400" dirty="0" smtClean="0"/>
              <a:t> Khorana.</a:t>
            </a:r>
            <a:br>
              <a:rPr lang="en-US" sz="4400" dirty="0" smtClean="0"/>
            </a:br>
            <a:r>
              <a:rPr lang="en-US" sz="4400" dirty="0" smtClean="0"/>
              <a:t/>
            </a:r>
            <a:br>
              <a:rPr lang="en-US" sz="4400" dirty="0" smtClean="0"/>
            </a:br>
            <a:r>
              <a:rPr lang="en-US" sz="4400" b="1" dirty="0" smtClean="0"/>
              <a:t>1968</a:t>
            </a:r>
            <a:r>
              <a:rPr lang="en-US" sz="4400" dirty="0" smtClean="0"/>
              <a:t/>
            </a:r>
            <a:br>
              <a:rPr lang="en-US" sz="4400" dirty="0" smtClean="0"/>
            </a:br>
            <a:r>
              <a:rPr lang="en-US" sz="4400" dirty="0" smtClean="0"/>
              <a:t>Discovery of </a:t>
            </a:r>
            <a:r>
              <a:rPr lang="en-US" sz="4400" dirty="0" err="1" smtClean="0"/>
              <a:t>endonucleases</a:t>
            </a:r>
            <a:r>
              <a:rPr lang="en-US" sz="4400" dirty="0" smtClean="0"/>
              <a:t> or DNA "cutting" enzymes was done by Stewart Linn and Werner Arber.</a:t>
            </a:r>
            <a:br>
              <a:rPr lang="en-US" sz="4400" dirty="0" smtClean="0"/>
            </a:br>
            <a:r>
              <a:rPr lang="en-US" sz="4400" dirty="0" smtClean="0"/>
              <a:t/>
            </a:r>
            <a:br>
              <a:rPr lang="en-US" sz="4400" dirty="0" smtClean="0"/>
            </a:br>
            <a:r>
              <a:rPr lang="en-US" sz="4400" b="1" dirty="0" smtClean="0"/>
              <a:t>1973</a:t>
            </a:r>
            <a:r>
              <a:rPr lang="en-US" sz="4400" dirty="0" smtClean="0"/>
              <a:t/>
            </a:r>
            <a:br>
              <a:rPr lang="en-US" sz="4400" dirty="0" smtClean="0"/>
            </a:br>
            <a:r>
              <a:rPr lang="en-US" sz="4400" dirty="0" smtClean="0"/>
              <a:t>The first experiment on recombinant DNA cloning was performed by Herbert Boyer and Stanley Cohen.</a:t>
            </a:r>
            <a:br>
              <a:rPr lang="en-US" sz="4400" dirty="0" smtClean="0"/>
            </a:br>
            <a:r>
              <a:rPr lang="en-US" sz="4400" dirty="0" smtClean="0"/>
              <a:t/>
            </a:r>
            <a:br>
              <a:rPr lang="en-US" sz="4400" dirty="0" smtClean="0"/>
            </a:br>
            <a:r>
              <a:rPr lang="en-US" sz="4400" b="1" dirty="0" smtClean="0"/>
              <a:t>1976</a:t>
            </a:r>
            <a:r>
              <a:rPr lang="en-US" sz="4400" dirty="0" smtClean="0"/>
              <a:t/>
            </a:r>
            <a:br>
              <a:rPr lang="en-US" sz="4400" dirty="0" smtClean="0"/>
            </a:br>
            <a:r>
              <a:rPr lang="en-US" sz="4400" dirty="0" smtClean="0"/>
              <a:t>Prenatal genetic diagnosis with the help of DNA, was discovered.</a:t>
            </a:r>
            <a:br>
              <a:rPr lang="en-US" sz="4400" dirty="0" smtClean="0"/>
            </a:br>
            <a:r>
              <a:rPr lang="en-US" sz="4400" dirty="0" smtClean="0"/>
              <a:t/>
            </a:r>
            <a:br>
              <a:rPr lang="en-US" sz="4400" dirty="0" smtClean="0"/>
            </a:br>
            <a:r>
              <a:rPr lang="en-US" sz="4400" b="1" dirty="0" smtClean="0"/>
              <a:t>1977</a:t>
            </a:r>
            <a:r>
              <a:rPr lang="en-US" sz="4400" dirty="0" smtClean="0"/>
              <a:t/>
            </a:r>
            <a:br>
              <a:rPr lang="en-US" sz="4400" dirty="0" smtClean="0"/>
            </a:br>
            <a:r>
              <a:rPr lang="en-US" sz="4400" dirty="0" smtClean="0"/>
              <a:t>Sequence of bases in DNA was discovered by Walter Gilbert and Frederick Sanger.</a:t>
            </a:r>
            <a:br>
              <a:rPr lang="en-US" sz="4400" dirty="0" smtClean="0"/>
            </a:br>
            <a:r>
              <a:rPr lang="en-US" sz="4400" dirty="0" smtClean="0"/>
              <a:t/>
            </a:r>
            <a:br>
              <a:rPr lang="en-US" sz="4400" dirty="0" smtClean="0"/>
            </a:br>
            <a:r>
              <a:rPr lang="en-US" sz="4400" b="1" dirty="0" smtClean="0"/>
              <a:t>1978</a:t>
            </a:r>
            <a:r>
              <a:rPr lang="en-US" sz="4400" dirty="0" smtClean="0"/>
              <a:t/>
            </a:r>
            <a:br>
              <a:rPr lang="en-US" sz="4400" dirty="0" smtClean="0"/>
            </a:br>
            <a:r>
              <a:rPr lang="en-US" sz="4400" dirty="0" smtClean="0"/>
              <a:t>The world's first test tube baby, Louise Brown was born on 25th July, 1978 through </a:t>
            </a:r>
            <a:r>
              <a:rPr lang="en-US" sz="4400" i="1" dirty="0" smtClean="0"/>
              <a:t>in vitro</a:t>
            </a:r>
            <a:r>
              <a:rPr lang="en-US" sz="4400" dirty="0" smtClean="0"/>
              <a:t> fertilization (IVF). It was a landmark achievement in the field of </a:t>
            </a:r>
            <a:r>
              <a:rPr lang="en-US" sz="4400" dirty="0" smtClean="0">
                <a:hlinkClick r:id="rId2"/>
              </a:rPr>
              <a:t>genetic engineering in humans</a:t>
            </a:r>
            <a:r>
              <a:rPr lang="en-US" sz="4400" dirty="0" smtClean="0"/>
              <a:t>.</a:t>
            </a:r>
            <a:br>
              <a:rPr lang="en-US" sz="4400" dirty="0" smtClean="0"/>
            </a:br>
            <a:r>
              <a:rPr lang="en-US" sz="4400" dirty="0" smtClean="0"/>
              <a:t/>
            </a:r>
            <a:br>
              <a:rPr lang="en-US" sz="4400" dirty="0" smtClean="0"/>
            </a:br>
            <a:r>
              <a:rPr lang="en-US" sz="4400" b="1" dirty="0" smtClean="0"/>
              <a:t>1979</a:t>
            </a:r>
            <a:r>
              <a:rPr lang="en-US" sz="4400" dirty="0" smtClean="0"/>
              <a:t/>
            </a:r>
            <a:br>
              <a:rPr lang="en-US" sz="4400" dirty="0" smtClean="0"/>
            </a:br>
            <a:r>
              <a:rPr lang="en-US" sz="4400" dirty="0" smtClean="0"/>
              <a:t>Method of producing insulin using genetic engineering, was discovered.</a:t>
            </a:r>
            <a:br>
              <a:rPr lang="en-US" sz="4400" dirty="0" smtClean="0"/>
            </a:br>
            <a:r>
              <a:rPr lang="en-US" sz="4400" dirty="0" smtClean="0"/>
              <a:t/>
            </a:r>
            <a:br>
              <a:rPr lang="en-US" sz="4400" dirty="0" smtClean="0"/>
            </a:br>
            <a:r>
              <a:rPr lang="en-US" sz="4400" b="1" dirty="0" smtClean="0"/>
              <a:t>1980</a:t>
            </a:r>
            <a:r>
              <a:rPr lang="en-US" sz="4400" dirty="0" smtClean="0"/>
              <a:t/>
            </a:r>
            <a:br>
              <a:rPr lang="en-US" sz="4400" dirty="0" smtClean="0"/>
            </a:br>
            <a:r>
              <a:rPr lang="en-US" sz="4400" dirty="0" smtClean="0"/>
              <a:t>The first genetically modified mouse was developed.</a:t>
            </a:r>
            <a:br>
              <a:rPr lang="en-US" sz="4400" dirty="0" smtClean="0"/>
            </a:br>
            <a:r>
              <a:rPr lang="en-US" sz="4400" dirty="0" smtClean="0"/>
              <a:t/>
            </a:r>
            <a:br>
              <a:rPr lang="en-US" sz="4400" dirty="0" smtClean="0"/>
            </a:br>
            <a:r>
              <a:rPr lang="en-US" sz="4400" b="1" dirty="0" smtClean="0"/>
              <a:t>1983</a:t>
            </a:r>
            <a:r>
              <a:rPr lang="en-US" sz="4400" dirty="0" smtClean="0"/>
              <a:t/>
            </a:r>
            <a:br>
              <a:rPr lang="en-US" sz="4400" dirty="0" smtClean="0"/>
            </a:br>
            <a:r>
              <a:rPr lang="en-US" sz="4400" dirty="0" smtClean="0"/>
              <a:t>Polymerase chain reaction in DNA was discovered by </a:t>
            </a:r>
            <a:r>
              <a:rPr lang="en-US" sz="4400" dirty="0" err="1" smtClean="0"/>
              <a:t>Kary</a:t>
            </a:r>
            <a:r>
              <a:rPr lang="en-US" sz="4400" dirty="0" smtClean="0"/>
              <a:t> Mullis.</a:t>
            </a:r>
            <a:br>
              <a:rPr lang="en-US" sz="4400" dirty="0" smtClean="0"/>
            </a:br>
            <a:r>
              <a:rPr lang="en-US" sz="4400" dirty="0" smtClean="0"/>
              <a:t/>
            </a:r>
            <a:br>
              <a:rPr lang="en-US" sz="4400" dirty="0" smtClean="0"/>
            </a:br>
            <a:r>
              <a:rPr lang="en-US" sz="4400" b="1" dirty="0" smtClean="0"/>
              <a:t>1984</a:t>
            </a:r>
            <a:r>
              <a:rPr lang="en-US" sz="4400" dirty="0" smtClean="0"/>
              <a:t/>
            </a:r>
            <a:br>
              <a:rPr lang="en-US" sz="4400" dirty="0" smtClean="0"/>
            </a:br>
            <a:r>
              <a:rPr lang="en-US" sz="4400" dirty="0" smtClean="0"/>
              <a:t>Birth of a human baby took place from frozen embryo.</a:t>
            </a:r>
            <a:br>
              <a:rPr lang="en-US" sz="4400" dirty="0" smtClean="0"/>
            </a:br>
            <a:r>
              <a:rPr lang="en-US" sz="4400" dirty="0" smtClean="0"/>
              <a:t/>
            </a:r>
            <a:br>
              <a:rPr lang="en-US" sz="4400" dirty="0" smtClean="0"/>
            </a:br>
            <a:r>
              <a:rPr lang="en-US" sz="4400" b="1" dirty="0" smtClean="0"/>
              <a:t>1986</a:t>
            </a:r>
            <a:r>
              <a:rPr lang="en-US" sz="4400" dirty="0" smtClean="0"/>
              <a:t/>
            </a:r>
            <a:br>
              <a:rPr lang="en-US" sz="4400" dirty="0" smtClean="0"/>
            </a:br>
            <a:r>
              <a:rPr lang="en-US" sz="4400" dirty="0" smtClean="0"/>
              <a:t>Embryo cells from sheep were cloned.</a:t>
            </a:r>
            <a:br>
              <a:rPr lang="en-US" sz="4400" dirty="0" smtClean="0"/>
            </a:br>
            <a:r>
              <a:rPr lang="en-US" sz="4400" dirty="0" smtClean="0"/>
              <a:t/>
            </a:r>
            <a:br>
              <a:rPr lang="en-US" sz="4400" dirty="0" smtClean="0"/>
            </a:br>
            <a:r>
              <a:rPr lang="en-US" sz="4400" b="1" dirty="0" smtClean="0"/>
              <a:t>1987</a:t>
            </a:r>
            <a:r>
              <a:rPr lang="en-US" sz="4400" dirty="0" smtClean="0"/>
              <a:t> </a:t>
            </a:r>
            <a:br>
              <a:rPr lang="en-US" sz="4400" dirty="0" smtClean="0"/>
            </a:br>
            <a:r>
              <a:rPr lang="en-US" sz="4400" dirty="0" smtClean="0"/>
              <a:t>Transgenic mice were developed that were born with human genes. </a:t>
            </a:r>
            <a:r>
              <a:rPr lang="en-US" dirty="0" smtClean="0"/>
              <a:t/>
            </a:r>
            <a:br>
              <a:rPr lang="en-US" dirty="0" smtClean="0"/>
            </a:br>
            <a:r>
              <a:rPr lang="en-US" dirty="0" smtClean="0"/>
              <a:t/>
            </a:r>
            <a:br>
              <a:rPr lang="en-US" dirty="0" smtClean="0"/>
            </a:b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763000" cy="6477000"/>
          </a:xfrm>
        </p:spPr>
        <p:txBody>
          <a:bodyPr>
            <a:normAutofit fontScale="47500" lnSpcReduction="20000"/>
          </a:bodyPr>
          <a:lstStyle/>
          <a:p>
            <a:endParaRPr lang="en-US" b="1" dirty="0" smtClean="0"/>
          </a:p>
          <a:p>
            <a:endParaRPr lang="en-US" b="1" dirty="0" smtClean="0"/>
          </a:p>
          <a:p>
            <a:pPr algn="just"/>
            <a:r>
              <a:rPr lang="en-US" sz="5500" b="1" u="sng" dirty="0" smtClean="0">
                <a:latin typeface="Times New Roman" pitchFamily="18" charset="0"/>
                <a:cs typeface="Times New Roman" pitchFamily="18" charset="0"/>
              </a:rPr>
              <a:t>Genetic engineering</a:t>
            </a:r>
            <a:r>
              <a:rPr lang="en-US" sz="5500" u="sng" dirty="0" smtClean="0">
                <a:latin typeface="Times New Roman" pitchFamily="18" charset="0"/>
                <a:cs typeface="Times New Roman" pitchFamily="18" charset="0"/>
              </a:rPr>
              <a:t>, </a:t>
            </a:r>
            <a:r>
              <a:rPr lang="en-US" sz="5500" dirty="0" smtClean="0">
                <a:latin typeface="Times New Roman" pitchFamily="18" charset="0"/>
                <a:cs typeface="Times New Roman" pitchFamily="18" charset="0"/>
              </a:rPr>
              <a:t>the artificial manipulation, modification, and recombination of DNA or other nucleic acid molecules in order to modify an organism or population of organisms. </a:t>
            </a:r>
          </a:p>
          <a:p>
            <a:pPr algn="just"/>
            <a:r>
              <a:rPr lang="en-US" sz="5500" dirty="0" smtClean="0">
                <a:latin typeface="Times New Roman" pitchFamily="18" charset="0"/>
                <a:cs typeface="Times New Roman" pitchFamily="18" charset="0"/>
              </a:rPr>
              <a:t>The term </a:t>
            </a:r>
            <a:r>
              <a:rPr lang="en-US" sz="5500" u="sng" dirty="0" smtClean="0">
                <a:latin typeface="Times New Roman" pitchFamily="18" charset="0"/>
                <a:cs typeface="Times New Roman" pitchFamily="18" charset="0"/>
              </a:rPr>
              <a:t>genetic engineering </a:t>
            </a:r>
            <a:r>
              <a:rPr lang="en-US" sz="5500" dirty="0" smtClean="0">
                <a:latin typeface="Times New Roman" pitchFamily="18" charset="0"/>
                <a:cs typeface="Times New Roman" pitchFamily="18" charset="0"/>
              </a:rPr>
              <a:t>initially referred to various techniques used for the modification or manipulation of organisms through the processes of heredity and reproduction. As such, the term included both artificial selection and all the   biomedical techniques, among them artificial fertilization </a:t>
            </a:r>
            <a:r>
              <a:rPr lang="en-US" sz="5500" i="1" dirty="0" smtClean="0">
                <a:latin typeface="Times New Roman" pitchFamily="18" charset="0"/>
                <a:cs typeface="Times New Roman" pitchFamily="18" charset="0"/>
              </a:rPr>
              <a:t>in vitro</a:t>
            </a:r>
            <a:r>
              <a:rPr lang="en-US" sz="5500" dirty="0" smtClean="0">
                <a:latin typeface="Times New Roman" pitchFamily="18" charset="0"/>
                <a:cs typeface="Times New Roman" pitchFamily="18" charset="0"/>
              </a:rPr>
              <a:t> fertilization (e.g., “test-tube” babies), cloning, and gene manipulation. In the latter part of the 20th century, however, the term came to refer more specifically to methods of recombinant DNA technology (or gene cloning ), in which DNA molecules from two or more sources are combined either within cells or </a:t>
            </a:r>
            <a:r>
              <a:rPr lang="en-US" sz="5500" i="1" dirty="0" smtClean="0">
                <a:latin typeface="Times New Roman" pitchFamily="18" charset="0"/>
                <a:cs typeface="Times New Roman" pitchFamily="18" charset="0"/>
              </a:rPr>
              <a:t>in vitro</a:t>
            </a:r>
            <a:r>
              <a:rPr lang="en-US" sz="5500" dirty="0" smtClean="0">
                <a:latin typeface="Times New Roman" pitchFamily="18" charset="0"/>
                <a:cs typeface="Times New Roman" pitchFamily="18" charset="0"/>
              </a:rPr>
              <a:t> and are then inserted into host organisms in which they are able to propagate .</a:t>
            </a:r>
          </a:p>
          <a:p>
            <a:pPr algn="just"/>
            <a:endParaRPr lang="en-US"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32500" lnSpcReduction="20000"/>
          </a:bodyPr>
          <a:lstStyle/>
          <a:p>
            <a:r>
              <a:rPr lang="en-US" b="1" dirty="0" smtClean="0"/>
              <a:t>1990</a:t>
            </a:r>
            <a:r>
              <a:rPr lang="en-US" dirty="0" smtClean="0"/>
              <a:t/>
            </a:r>
            <a:br>
              <a:rPr lang="en-US" dirty="0" smtClean="0"/>
            </a:br>
            <a:r>
              <a:rPr lang="en-US" dirty="0" smtClean="0"/>
              <a:t>Launching of the Human Genome Project to map the entire human genome, was done by James Watson and others.</a:t>
            </a:r>
            <a:br>
              <a:rPr lang="en-US" dirty="0" smtClean="0"/>
            </a:br>
            <a:r>
              <a:rPr lang="en-US" dirty="0" smtClean="0"/>
              <a:t/>
            </a:r>
            <a:br>
              <a:rPr lang="en-US" dirty="0" smtClean="0"/>
            </a:br>
            <a:r>
              <a:rPr lang="en-US" b="1" dirty="0" smtClean="0"/>
              <a:t>1991</a:t>
            </a:r>
            <a:r>
              <a:rPr lang="en-US" dirty="0" smtClean="0"/>
              <a:t/>
            </a:r>
            <a:br>
              <a:rPr lang="en-US" dirty="0" smtClean="0"/>
            </a:br>
            <a:r>
              <a:rPr lang="en-US" dirty="0" smtClean="0"/>
              <a:t>Gene therapy was first tried and tested on humans.</a:t>
            </a:r>
            <a:br>
              <a:rPr lang="en-US" dirty="0" smtClean="0"/>
            </a:br>
            <a:r>
              <a:rPr lang="en-US" dirty="0" smtClean="0"/>
              <a:t/>
            </a:r>
            <a:br>
              <a:rPr lang="en-US" dirty="0" smtClean="0"/>
            </a:br>
            <a:r>
              <a:rPr lang="en-US" b="1" dirty="0" smtClean="0"/>
              <a:t>1995</a:t>
            </a:r>
            <a:r>
              <a:rPr lang="en-US" dirty="0" smtClean="0"/>
              <a:t/>
            </a:r>
            <a:br>
              <a:rPr lang="en-US" dirty="0" smtClean="0"/>
            </a:br>
            <a:r>
              <a:rPr lang="en-US" dirty="0" smtClean="0"/>
              <a:t>Heart of a genetically modified pig that contained human genes, was transplanted into baboons.</a:t>
            </a:r>
            <a:br>
              <a:rPr lang="en-US" dirty="0" smtClean="0"/>
            </a:br>
            <a:r>
              <a:rPr lang="en-US" dirty="0" smtClean="0"/>
              <a:t/>
            </a:r>
            <a:br>
              <a:rPr lang="en-US" dirty="0" smtClean="0"/>
            </a:br>
            <a:r>
              <a:rPr lang="en-US" b="1" dirty="0" smtClean="0"/>
              <a:t>1997</a:t>
            </a:r>
            <a:r>
              <a:rPr lang="en-US" dirty="0" smtClean="0"/>
              <a:t/>
            </a:r>
            <a:br>
              <a:rPr lang="en-US" dirty="0" smtClean="0"/>
            </a:br>
            <a:r>
              <a:rPr lang="en-US" dirty="0" smtClean="0"/>
              <a:t>Dolly, the first cloned animal, was a sheep born from a mammary cell of an adult sheep as nucleus donor and an enucleated ovum as recipient.</a:t>
            </a:r>
            <a:br>
              <a:rPr lang="en-US" dirty="0" smtClean="0"/>
            </a:br>
            <a:r>
              <a:rPr lang="en-US" dirty="0" smtClean="0"/>
              <a:t/>
            </a:r>
            <a:br>
              <a:rPr lang="en-US" dirty="0" smtClean="0"/>
            </a:br>
            <a:r>
              <a:rPr lang="en-US" b="1" dirty="0" smtClean="0"/>
              <a:t>1998</a:t>
            </a:r>
            <a:r>
              <a:rPr lang="en-US" dirty="0" smtClean="0"/>
              <a:t> </a:t>
            </a:r>
            <a:br>
              <a:rPr lang="en-US" dirty="0" smtClean="0"/>
            </a:br>
            <a:r>
              <a:rPr lang="en-US" dirty="0" smtClean="0"/>
              <a:t>Lee Bo-yon of </a:t>
            </a:r>
            <a:r>
              <a:rPr lang="en-US" dirty="0" err="1" smtClean="0"/>
              <a:t>Kyunghee</a:t>
            </a:r>
            <a:r>
              <a:rPr lang="en-US" dirty="0" smtClean="0"/>
              <a:t> University in South Korea claimed to have successfully developed the first human clone. However, he was banned from going ahead with the experiment.</a:t>
            </a:r>
            <a:br>
              <a:rPr lang="en-US" dirty="0" smtClean="0"/>
            </a:br>
            <a:r>
              <a:rPr lang="en-US" dirty="0" smtClean="0"/>
              <a:t/>
            </a:r>
            <a:br>
              <a:rPr lang="en-US" dirty="0" smtClean="0"/>
            </a:br>
            <a:r>
              <a:rPr lang="en-US" b="1" dirty="0" smtClean="0"/>
              <a:t>2000</a:t>
            </a:r>
            <a:r>
              <a:rPr lang="en-US" dirty="0" smtClean="0"/>
              <a:t/>
            </a:r>
            <a:br>
              <a:rPr lang="en-US" dirty="0" smtClean="0"/>
            </a:br>
            <a:r>
              <a:rPr lang="en-US" dirty="0" smtClean="0"/>
              <a:t>On the 26th June, 2000, the leaders of the publicly sponsored Human Genome Project (HGP) and the company, Celera Genomics, announced the completion of the first draft of the human genome.</a:t>
            </a:r>
            <a:br>
              <a:rPr lang="en-US" dirty="0" smtClean="0"/>
            </a:br>
            <a:r>
              <a:rPr lang="en-US" dirty="0" smtClean="0"/>
              <a:t/>
            </a:r>
            <a:br>
              <a:rPr lang="en-US" dirty="0" smtClean="0"/>
            </a:br>
            <a:r>
              <a:rPr lang="en-US" b="1" dirty="0" smtClean="0"/>
              <a:t>2001</a:t>
            </a:r>
            <a:endParaRPr lang="en-US" dirty="0" smtClean="0"/>
          </a:p>
          <a:p>
            <a:pPr lvl="0"/>
            <a:r>
              <a:rPr lang="en-US" dirty="0" smtClean="0"/>
              <a:t>Birth of the world's first genetically modified human babies, took place.</a:t>
            </a:r>
          </a:p>
          <a:p>
            <a:pPr lvl="0"/>
            <a:r>
              <a:rPr lang="en-US" dirty="0" smtClean="0"/>
              <a:t>The first ever human clone was successfully developed at the Advanced Cell Technologies, USA.</a:t>
            </a:r>
          </a:p>
          <a:p>
            <a:r>
              <a:rPr lang="en-US" b="1" dirty="0" smtClean="0"/>
              <a:t>2004</a:t>
            </a:r>
            <a:r>
              <a:rPr lang="en-US" dirty="0" smtClean="0"/>
              <a:t/>
            </a:r>
            <a:br>
              <a:rPr lang="en-US" dirty="0" smtClean="0"/>
            </a:br>
            <a:r>
              <a:rPr lang="en-US" dirty="0" smtClean="0"/>
              <a:t>First 'true' human clones were developed at the Seoul National University in South Korea.</a:t>
            </a:r>
            <a:br>
              <a:rPr lang="en-US" dirty="0" smtClean="0"/>
            </a:br>
            <a:r>
              <a:rPr lang="en-US" dirty="0" smtClean="0"/>
              <a:t/>
            </a:r>
            <a:br>
              <a:rPr lang="en-US" dirty="0" smtClean="0"/>
            </a:br>
            <a:r>
              <a:rPr lang="en-US" b="1" u="sng" dirty="0" smtClean="0"/>
              <a:t>History of Genetic Engineering in Agriculture</a:t>
            </a:r>
            <a:r>
              <a:rPr lang="en-US" dirty="0" smtClean="0"/>
              <a:t/>
            </a:r>
            <a:br>
              <a:rPr lang="en-US" dirty="0" smtClean="0"/>
            </a:br>
            <a:r>
              <a:rPr lang="en-US" dirty="0" smtClean="0"/>
              <a:t/>
            </a:r>
            <a:br>
              <a:rPr lang="en-US" dirty="0" smtClean="0"/>
            </a:br>
            <a:r>
              <a:rPr lang="en-US" dirty="0" smtClean="0"/>
              <a:t>Now, let's have a look at the important events in the history of genetic engineering in agriculture.</a:t>
            </a:r>
            <a:br>
              <a:rPr lang="en-US" dirty="0" smtClean="0"/>
            </a:br>
            <a:r>
              <a:rPr lang="en-US" dirty="0" smtClean="0"/>
              <a:t/>
            </a:r>
            <a:br>
              <a:rPr lang="en-US" dirty="0" smtClean="0"/>
            </a:br>
            <a:r>
              <a:rPr lang="en-US" b="1" dirty="0" smtClean="0"/>
              <a:t>1900</a:t>
            </a:r>
            <a:r>
              <a:rPr lang="en-US" dirty="0" smtClean="0"/>
              <a:t/>
            </a:r>
            <a:br>
              <a:rPr lang="en-US" dirty="0" smtClean="0"/>
            </a:br>
            <a:r>
              <a:rPr lang="en-US" dirty="0" smtClean="0"/>
              <a:t>Using </a:t>
            </a:r>
            <a:r>
              <a:rPr lang="en-US" dirty="0" err="1" smtClean="0"/>
              <a:t>Gregor</a:t>
            </a:r>
            <a:r>
              <a:rPr lang="en-US" dirty="0" smtClean="0"/>
              <a:t> Mendel's principles of genetics, scientists in Europe developed a process termed as "classic selection", which was a type of cross breeding, to improve the characteristics of plant species.</a:t>
            </a:r>
            <a:br>
              <a:rPr lang="en-US" dirty="0" smtClean="0"/>
            </a:br>
            <a:r>
              <a:rPr lang="en-US" dirty="0" smtClean="0"/>
              <a:t/>
            </a:r>
            <a:br>
              <a:rPr lang="en-US" dirty="0" smtClean="0"/>
            </a:br>
            <a:r>
              <a:rPr lang="en-US" b="1" dirty="0" smtClean="0"/>
              <a:t>1952</a:t>
            </a:r>
            <a:r>
              <a:rPr lang="en-US" dirty="0" smtClean="0"/>
              <a:t/>
            </a:r>
            <a:br>
              <a:rPr lang="en-US" dirty="0" smtClean="0"/>
            </a:br>
            <a:r>
              <a:rPr lang="en-US" dirty="0" smtClean="0"/>
              <a:t>First </a:t>
            </a:r>
            <a:r>
              <a:rPr lang="en-US" i="1" dirty="0" smtClean="0"/>
              <a:t>in-vitro</a:t>
            </a:r>
            <a:r>
              <a:rPr lang="en-US" dirty="0" smtClean="0"/>
              <a:t> or test-tube plants were developed.</a:t>
            </a:r>
            <a:br>
              <a:rPr lang="en-US" dirty="0" smtClean="0"/>
            </a:br>
            <a:r>
              <a:rPr lang="en-US" dirty="0" smtClean="0"/>
              <a:t/>
            </a:r>
            <a:br>
              <a:rPr lang="en-US" dirty="0" smtClean="0"/>
            </a:br>
            <a:r>
              <a:rPr lang="en-US" b="1" dirty="0" smtClean="0"/>
              <a:t>1973</a:t>
            </a:r>
            <a:r>
              <a:rPr lang="en-US" dirty="0" smtClean="0"/>
              <a:t/>
            </a:r>
            <a:br>
              <a:rPr lang="en-US" dirty="0" smtClean="0"/>
            </a:br>
            <a:r>
              <a:rPr lang="en-US" dirty="0" smtClean="0"/>
              <a:t>Ti plasmid, which is used for genetically engineering plants, was first developed.</a:t>
            </a:r>
            <a:br>
              <a:rPr lang="en-US" dirty="0" smtClean="0"/>
            </a:br>
            <a:r>
              <a:rPr lang="en-US" dirty="0" smtClean="0"/>
              <a:t/>
            </a:r>
            <a:br>
              <a:rPr lang="en-US" dirty="0" smtClean="0"/>
            </a:b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62500" lnSpcReduction="20000"/>
          </a:bodyPr>
          <a:lstStyle/>
          <a:p>
            <a:r>
              <a:rPr lang="en-US" b="1" dirty="0" smtClean="0"/>
              <a:t>1983</a:t>
            </a:r>
            <a:r>
              <a:rPr lang="en-US" dirty="0" smtClean="0"/>
              <a:t> </a:t>
            </a:r>
            <a:br>
              <a:rPr lang="en-US" dirty="0" smtClean="0"/>
            </a:br>
            <a:r>
              <a:rPr lang="en-US" dirty="0" smtClean="0"/>
              <a:t>First transgenic plant (tobacco) was developed.</a:t>
            </a:r>
            <a:br>
              <a:rPr lang="en-US" dirty="0" smtClean="0"/>
            </a:br>
            <a:r>
              <a:rPr lang="en-US" dirty="0" smtClean="0"/>
              <a:t/>
            </a:r>
            <a:br>
              <a:rPr lang="en-US" dirty="0" smtClean="0"/>
            </a:br>
            <a:r>
              <a:rPr lang="en-US" b="1" dirty="0" smtClean="0"/>
              <a:t>1987</a:t>
            </a:r>
            <a:r>
              <a:rPr lang="en-US" dirty="0" smtClean="0"/>
              <a:t/>
            </a:r>
            <a:br>
              <a:rPr lang="en-US" dirty="0" smtClean="0"/>
            </a:br>
            <a:r>
              <a:rPr lang="en-US" dirty="0" smtClean="0"/>
              <a:t>The first field tests of genetically engineered crops (tobacco and tomato) were conducted in the United States. </a:t>
            </a:r>
            <a:br>
              <a:rPr lang="en-US" dirty="0" smtClean="0"/>
            </a:br>
            <a:r>
              <a:rPr lang="en-US" dirty="0" smtClean="0"/>
              <a:t/>
            </a:r>
            <a:br>
              <a:rPr lang="en-US" dirty="0" smtClean="0"/>
            </a:br>
            <a:r>
              <a:rPr lang="en-US" b="1" dirty="0" smtClean="0"/>
              <a:t>1988</a:t>
            </a:r>
            <a:r>
              <a:rPr lang="en-US" dirty="0" smtClean="0"/>
              <a:t> </a:t>
            </a:r>
            <a:br>
              <a:rPr lang="en-US" dirty="0" smtClean="0"/>
            </a:br>
            <a:r>
              <a:rPr lang="en-US" dirty="0" smtClean="0"/>
              <a:t>The first transgenic corn was developed.</a:t>
            </a:r>
            <a:br>
              <a:rPr lang="en-US" dirty="0" smtClean="0"/>
            </a:br>
            <a:r>
              <a:rPr lang="en-US" dirty="0" smtClean="0"/>
              <a:t/>
            </a:r>
            <a:br>
              <a:rPr lang="en-US" dirty="0" smtClean="0"/>
            </a:br>
            <a:r>
              <a:rPr lang="en-US" b="1" dirty="0" smtClean="0"/>
              <a:t>1990</a:t>
            </a:r>
            <a:r>
              <a:rPr lang="en-US" dirty="0" smtClean="0"/>
              <a:t/>
            </a:r>
            <a:br>
              <a:rPr lang="en-US" dirty="0" smtClean="0"/>
            </a:br>
            <a:r>
              <a:rPr lang="en-US" dirty="0" smtClean="0"/>
              <a:t>U.S. Food and Drug Administration (FDA) approved the first genetically modified food.</a:t>
            </a:r>
            <a:br>
              <a:rPr lang="en-US" dirty="0" smtClean="0"/>
            </a:br>
            <a:r>
              <a:rPr lang="en-US" dirty="0" smtClean="0"/>
              <a:t/>
            </a:r>
            <a:br>
              <a:rPr lang="en-US" dirty="0" smtClean="0"/>
            </a:br>
            <a:r>
              <a:rPr lang="en-US" b="1" dirty="0" smtClean="0"/>
              <a:t>1994 </a:t>
            </a:r>
            <a:r>
              <a:rPr lang="en-US" dirty="0" smtClean="0"/>
              <a:t/>
            </a:r>
            <a:br>
              <a:rPr lang="en-US" dirty="0" smtClean="0"/>
            </a:br>
            <a:r>
              <a:rPr lang="en-US" dirty="0" smtClean="0"/>
              <a:t>Transgenic tomatoes were released in the market for the first time.</a:t>
            </a:r>
            <a:br>
              <a:rPr lang="en-US" dirty="0" smtClean="0"/>
            </a:br>
            <a:r>
              <a:rPr lang="en-US" dirty="0" smtClean="0"/>
              <a:t/>
            </a:r>
            <a:br>
              <a:rPr lang="en-US" dirty="0" smtClean="0"/>
            </a:br>
            <a:r>
              <a:rPr lang="en-US" dirty="0" smtClean="0"/>
              <a:t>This was all about the history of genetic engineering. The researchers in this field are coming up with something new almost everyday. So, what we see as the latest development today, will be a part of history tomorrow</a:t>
            </a:r>
          </a:p>
          <a:p>
            <a:r>
              <a:rPr lang="en-US" dirty="0" smtClean="0"/>
              <a:t> </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5973763"/>
          </a:xfrm>
        </p:spPr>
        <p:txBody>
          <a:bodyPr>
            <a:normAutofit fontScale="77500" lnSpcReduction="20000"/>
          </a:bodyPr>
          <a:lstStyle/>
          <a:p>
            <a:pPr algn="just"/>
            <a:r>
              <a:rPr lang="en-US" dirty="0" smtClean="0">
                <a:latin typeface="Times New Roman" pitchFamily="18" charset="0"/>
                <a:cs typeface="Times New Roman" pitchFamily="18" charset="0"/>
              </a:rPr>
              <a:t>The possibility for recombinant DNA technology emerged with the discovery of restriction enzymes in 1968 by Swiss microbiologist Werner Arber. The following year American microbiologist Hamilton O. Smith purified so-called type II restriction enzymes, which were found to be essential to genetic engineering for their ability to cleave a specific site within the DNA (as opposed to type I restriction enzymes, which cleave DNA at random sites). American molecular biologist Daniel Nathans helped advance the technique of DNA recombination in 1970–71 and demonstrated that type II enzymes could be useful in genetic studies. Genetic engineering based on recombination was pioneered in 1973 by American biochemists Stanley N. Cohen and Herbert W. Boyer, who were among the first to cut DNA into fragments, rejoin different fragments, and insert the new genes into </a:t>
            </a:r>
            <a:r>
              <a:rPr lang="en-US" i="1" dirty="0" smtClean="0">
                <a:latin typeface="Times New Roman" pitchFamily="18" charset="0"/>
                <a:cs typeface="Times New Roman" pitchFamily="18" charset="0"/>
              </a:rPr>
              <a:t>E. coli </a:t>
            </a:r>
            <a:r>
              <a:rPr lang="en-US" dirty="0" smtClean="0">
                <a:latin typeface="Times New Roman" pitchFamily="18" charset="0"/>
                <a:cs typeface="Times New Roman" pitchFamily="18" charset="0"/>
              </a:rPr>
              <a:t>bacteria, which then reproduced.</a:t>
            </a:r>
          </a:p>
          <a:p>
            <a:pPr algn="just"/>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pPr algn="just"/>
            <a:r>
              <a:rPr lang="en-US" dirty="0" smtClean="0">
                <a:latin typeface="Times New Roman" pitchFamily="18" charset="0"/>
                <a:cs typeface="Times New Roman" pitchFamily="18" charset="0"/>
              </a:rPr>
              <a:t>The term "genetic engineering" was first coined</a:t>
            </a:r>
            <a:r>
              <a:rPr lang="ar-EG" dirty="0" smtClean="0">
                <a:latin typeface="Times New Roman" pitchFamily="18" charset="0"/>
                <a:cs typeface="Times New Roman" pitchFamily="18" charset="0"/>
              </a:rPr>
              <a:t>صاغ </a:t>
            </a:r>
            <a:r>
              <a:rPr lang="en-US" dirty="0" smtClean="0">
                <a:latin typeface="Times New Roman" pitchFamily="18" charset="0"/>
                <a:cs typeface="Times New Roman" pitchFamily="18" charset="0"/>
              </a:rPr>
              <a:t> by Jack Williamson in his science fiction novel Dragon's Island, published in 1951</a:t>
            </a:r>
            <a:r>
              <a:rPr lang="en-US" baseline="30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one year before DNA's role in heredity was confirmed by Alfred Hershey and Martha Chase.</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400800"/>
          </a:xfrm>
        </p:spPr>
        <p:txBody>
          <a:bodyPr>
            <a:normAutofit fontScale="55000" lnSpcReduction="20000"/>
          </a:bodyPr>
          <a:lstStyle/>
          <a:p>
            <a:r>
              <a:rPr lang="en-US" sz="4400" b="1" u="sng" dirty="0" smtClean="0">
                <a:latin typeface="Times New Roman" pitchFamily="18" charset="0"/>
                <a:cs typeface="Times New Roman" pitchFamily="18" charset="0"/>
              </a:rPr>
              <a:t>What are the Benefits of Genetic Engineering </a:t>
            </a:r>
            <a:br>
              <a:rPr lang="en-US" sz="4400" b="1" u="sng" dirty="0" smtClean="0">
                <a:latin typeface="Times New Roman" pitchFamily="18" charset="0"/>
                <a:cs typeface="Times New Roman" pitchFamily="18" charset="0"/>
              </a:rPr>
            </a:br>
            <a:endParaRPr lang="en-US" sz="4400" b="1" dirty="0" smtClean="0">
              <a:latin typeface="Times New Roman" pitchFamily="18" charset="0"/>
              <a:cs typeface="Times New Roman" pitchFamily="18" charset="0"/>
            </a:endParaRPr>
          </a:p>
          <a:p>
            <a:pPr algn="just"/>
            <a:r>
              <a:rPr lang="en-US" sz="4400" b="1" dirty="0" smtClean="0">
                <a:latin typeface="Times New Roman" pitchFamily="18" charset="0"/>
                <a:cs typeface="Times New Roman" pitchFamily="18" charset="0"/>
              </a:rPr>
              <a:t>1. Application in Agriculture: </a:t>
            </a:r>
          </a:p>
          <a:p>
            <a:pPr algn="just">
              <a:buNone/>
            </a:pPr>
            <a:r>
              <a:rPr lang="en-US" sz="3600" dirty="0" smtClean="0">
                <a:latin typeface="Times New Roman" pitchFamily="18" charset="0"/>
                <a:cs typeface="Times New Roman" pitchFamily="18" charset="0"/>
              </a:rPr>
              <a:t>        An important application of recombinant DNA technology is to alter the genotype of crop plants to make them more productive, nutritious, rich in proteins, disease resistant, and less fertilizer consuming. Recombinant DNA technology and tissue culture techniques can produce high yielding cereals and vegetable crops. </a:t>
            </a:r>
          </a:p>
          <a:p>
            <a:pPr algn="just"/>
            <a:r>
              <a:rPr lang="en-US" sz="3600" dirty="0" smtClean="0">
                <a:latin typeface="Times New Roman" pitchFamily="18" charset="0"/>
                <a:cs typeface="Times New Roman" pitchFamily="18" charset="0"/>
              </a:rPr>
              <a:t>Some plants have been genetically programmed to yield high protein grains that could show resistance to heat, moisture and diseases. </a:t>
            </a:r>
          </a:p>
          <a:p>
            <a:pPr algn="just"/>
            <a:r>
              <a:rPr lang="en-US" sz="3600" dirty="0" smtClean="0">
                <a:latin typeface="Times New Roman" pitchFamily="18" charset="0"/>
                <a:cs typeface="Times New Roman" pitchFamily="18" charset="0"/>
              </a:rPr>
              <a:t>Some plants may even develop their own fertilizers some have been genetically transformed to make their own insecticides. Through genetic engineering some varieties have been produced that could directly fix atmospheric nitrogen and thus there is no dependence on fertilizers. </a:t>
            </a:r>
          </a:p>
          <a:p>
            <a:pPr algn="just"/>
            <a:r>
              <a:rPr lang="en-US" sz="3600" dirty="0" smtClean="0">
                <a:latin typeface="Times New Roman" pitchFamily="18" charset="0"/>
                <a:cs typeface="Times New Roman" pitchFamily="18" charset="0"/>
              </a:rPr>
              <a:t>Scientists have developed transgenic potato, tobacco, cotton, corn, strawberry, that are resistant to insect pests and certain </a:t>
            </a:r>
            <a:r>
              <a:rPr lang="en-US" sz="3600" dirty="0" err="1" smtClean="0">
                <a:latin typeface="Times New Roman" pitchFamily="18" charset="0"/>
                <a:cs typeface="Times New Roman" pitchFamily="18" charset="0"/>
              </a:rPr>
              <a:t>weedicides</a:t>
            </a:r>
            <a:r>
              <a:rPr lang="en-US" sz="3600" dirty="0" smtClean="0">
                <a:latin typeface="Times New Roman" pitchFamily="18" charset="0"/>
                <a:cs typeface="Times New Roman" pitchFamily="18" charset="0"/>
              </a:rPr>
              <a:t>. </a:t>
            </a:r>
          </a:p>
          <a:p>
            <a:pPr algn="just"/>
            <a:r>
              <a:rPr lang="en-US" sz="3600" dirty="0" smtClean="0">
                <a:latin typeface="Times New Roman" pitchFamily="18" charset="0"/>
                <a:cs typeface="Times New Roman" pitchFamily="18" charset="0"/>
              </a:rPr>
              <a:t>Bacterium, </a:t>
            </a:r>
            <a:r>
              <a:rPr lang="en-US" sz="3600" i="1" dirty="0" smtClean="0">
                <a:latin typeface="Times New Roman" pitchFamily="18" charset="0"/>
                <a:cs typeface="Times New Roman" pitchFamily="18" charset="0"/>
              </a:rPr>
              <a:t>Bacillus </a:t>
            </a:r>
            <a:r>
              <a:rPr lang="en-US" sz="3600" i="1" dirty="0" err="1" smtClean="0">
                <a:latin typeface="Times New Roman" pitchFamily="18" charset="0"/>
                <a:cs typeface="Times New Roman" pitchFamily="18" charset="0"/>
              </a:rPr>
              <a:t>thurenginesis</a:t>
            </a:r>
            <a:r>
              <a:rPr lang="en-US" sz="3600" i="1"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produces a protein which is toxic to insects. Using the techniques of genetic engineering, the gene coding for this toxic protein called Bt gene has been isolated from bacterium and engineered into tomato and tobacco plants. Such transgenic plants showed nee to tobacco horn worms and tomato fruit worms. These genotypes are awaiting release in USA. </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096000"/>
          </a:xfrm>
        </p:spPr>
        <p:txBody>
          <a:bodyPr>
            <a:normAutofit fontScale="77500" lnSpcReduction="20000"/>
          </a:bodyPr>
          <a:lstStyle/>
          <a:p>
            <a:pPr algn="just"/>
            <a:r>
              <a:rPr lang="en-US" b="1" dirty="0" smtClean="0"/>
              <a:t>There are certain genetically evolved weed killers which are not specific to weeds alone but kill useful crops also. </a:t>
            </a:r>
            <a:r>
              <a:rPr lang="en-US" b="1" dirty="0" err="1" smtClean="0"/>
              <a:t>Glyphosate</a:t>
            </a:r>
            <a:r>
              <a:rPr lang="en-US" b="1" dirty="0" smtClean="0"/>
              <a:t> is a commonly used weed killer which simply inhibits a particular essential enzyme in weeds and other crop plants. A target gene of </a:t>
            </a:r>
            <a:r>
              <a:rPr lang="en-US" b="1" dirty="0" err="1" smtClean="0"/>
              <a:t>glyphosate</a:t>
            </a:r>
            <a:r>
              <a:rPr lang="en-US" b="1" dirty="0" smtClean="0"/>
              <a:t> is present in bacterium </a:t>
            </a:r>
            <a:r>
              <a:rPr lang="en-US" b="1" i="1" dirty="0" smtClean="0"/>
              <a:t>Salmonella </a:t>
            </a:r>
            <a:r>
              <a:rPr lang="en-US" b="1" i="1" dirty="0" err="1" smtClean="0"/>
              <a:t>typhimurium</a:t>
            </a:r>
            <a:r>
              <a:rPr lang="en-US" b="1" dirty="0" smtClean="0"/>
              <a:t>. A mutant of </a:t>
            </a:r>
            <a:r>
              <a:rPr lang="en-US" b="1" i="1" dirty="0" smtClean="0"/>
              <a:t>S. </a:t>
            </a:r>
            <a:r>
              <a:rPr lang="en-US" b="1" i="1" dirty="0" err="1" smtClean="0"/>
              <a:t>typhimurium</a:t>
            </a:r>
            <a:r>
              <a:rPr lang="en-US" b="1" i="1" dirty="0" smtClean="0"/>
              <a:t> </a:t>
            </a:r>
            <a:r>
              <a:rPr lang="en-US" b="1" dirty="0" smtClean="0"/>
              <a:t>is resistant to </a:t>
            </a:r>
            <a:r>
              <a:rPr lang="en-US" b="1" dirty="0" err="1" smtClean="0"/>
              <a:t>glyphosate</a:t>
            </a:r>
            <a:r>
              <a:rPr lang="en-US" b="1" dirty="0" smtClean="0"/>
              <a:t>. </a:t>
            </a:r>
          </a:p>
          <a:p>
            <a:pPr algn="just"/>
            <a:r>
              <a:rPr lang="en-US" b="1" dirty="0" smtClean="0"/>
              <a:t>The mutant gene was cloned to </a:t>
            </a:r>
            <a:r>
              <a:rPr lang="en-US" b="1" i="1" dirty="0" smtClean="0"/>
              <a:t>E. coli </a:t>
            </a:r>
            <a:r>
              <a:rPr lang="en-US" b="1" dirty="0" smtClean="0"/>
              <a:t>and then </a:t>
            </a:r>
            <a:r>
              <a:rPr lang="en-US" b="1" dirty="0" err="1" smtClean="0"/>
              <a:t>recloned</a:t>
            </a:r>
            <a:r>
              <a:rPr lang="en-US" b="1" dirty="0" smtClean="0"/>
              <a:t> to </a:t>
            </a:r>
            <a:r>
              <a:rPr lang="en-US" b="1" i="1" dirty="0" err="1" smtClean="0"/>
              <a:t>Agrobacterium</a:t>
            </a:r>
            <a:r>
              <a:rPr lang="en-US" b="1" i="1" dirty="0" smtClean="0"/>
              <a:t> </a:t>
            </a:r>
            <a:r>
              <a:rPr lang="en-US" b="1" i="1" dirty="0" err="1" smtClean="0"/>
              <a:t>tumifaciens</a:t>
            </a:r>
            <a:r>
              <a:rPr lang="en-US" b="1" i="1" dirty="0" smtClean="0"/>
              <a:t> </a:t>
            </a:r>
            <a:r>
              <a:rPr lang="en-US" b="1" dirty="0" smtClean="0"/>
              <a:t>through its Ti Plasmid. Infection of plants with Ti plasmid </a:t>
            </a:r>
            <a:r>
              <a:rPr lang="en-US" b="1" dirty="0" smtClean="0">
                <a:latin typeface="Times New Roman" pitchFamily="18" charset="0"/>
                <a:cs typeface="Times New Roman" pitchFamily="18" charset="0"/>
              </a:rPr>
              <a:t>containing</a:t>
            </a:r>
            <a:r>
              <a:rPr lang="en-US" b="1" dirty="0" smtClean="0"/>
              <a:t> </a:t>
            </a:r>
            <a:r>
              <a:rPr lang="en-US" b="1" dirty="0" err="1" smtClean="0"/>
              <a:t>glyphosate</a:t>
            </a:r>
            <a:r>
              <a:rPr lang="en-US" b="1" dirty="0" smtClean="0"/>
              <a:t> resistant gene has yielded crops such as cotton, </a:t>
            </a:r>
            <a:r>
              <a:rPr lang="en-US" b="1" dirty="0" err="1" smtClean="0"/>
              <a:t>tabacco</a:t>
            </a:r>
            <a:r>
              <a:rPr lang="en-US" b="1" dirty="0" smtClean="0"/>
              <a:t> maize, all of which are resistant to </a:t>
            </a:r>
            <a:r>
              <a:rPr lang="en-US" b="1" dirty="0" err="1" smtClean="0"/>
              <a:t>glyphosate</a:t>
            </a:r>
            <a:r>
              <a:rPr lang="en-US" b="1" dirty="0" smtClean="0"/>
              <a:t>. </a:t>
            </a:r>
          </a:p>
          <a:p>
            <a:pPr algn="just"/>
            <a:r>
              <a:rPr lang="en-US" b="1" dirty="0" smtClean="0"/>
              <a:t>This makes possible to spray the crop fields with </a:t>
            </a:r>
            <a:r>
              <a:rPr lang="en-US" b="1" dirty="0" err="1" smtClean="0"/>
              <a:t>glyphosate</a:t>
            </a:r>
            <a:r>
              <a:rPr lang="en-US" b="1" dirty="0" smtClean="0"/>
              <a:t> which will kill the weeds only and the genetically modified crops with resistant genes remain unaffected. </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lnSpcReduction="10000"/>
          </a:bodyPr>
          <a:lstStyle/>
          <a:p>
            <a:pPr algn="just"/>
            <a:r>
              <a:rPr lang="en-US" b="1" dirty="0" smtClean="0"/>
              <a:t>The gene transfer technology can also play significant role in producing new and improved variety of timber trees. </a:t>
            </a:r>
          </a:p>
          <a:p>
            <a:pPr algn="just"/>
            <a:r>
              <a:rPr lang="en-US" b="1" dirty="0" smtClean="0"/>
              <a:t>Several species of microorganisms have been produced that can degrade toxic chemicals and could be used for killing harmful pathogens and insect pests. </a:t>
            </a:r>
          </a:p>
          <a:p>
            <a:pPr algn="just"/>
            <a:r>
              <a:rPr lang="en-US" b="1" dirty="0" smtClean="0"/>
              <a:t>For using genetic engineering techniques for transfer of foreign genes into host plant cells, a number of genes have already been cloned and complete libraries of DNA and </a:t>
            </a:r>
            <a:r>
              <a:rPr lang="en-US" b="1" dirty="0" err="1" smtClean="0"/>
              <a:t>mt</a:t>
            </a:r>
            <a:r>
              <a:rPr lang="en-US" b="1" dirty="0" smtClean="0"/>
              <a:t> DNA of pea are now known. </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915400" cy="6781800"/>
          </a:xfrm>
        </p:spPr>
        <p:txBody>
          <a:bodyPr>
            <a:noAutofit/>
          </a:bodyPr>
          <a:lstStyle/>
          <a:p>
            <a:r>
              <a:rPr lang="en-US" sz="2400" b="1" dirty="0" smtClean="0">
                <a:solidFill>
                  <a:srgbClr val="FF0000"/>
                </a:solidFill>
                <a:latin typeface="Times New Roman" pitchFamily="18" charset="0"/>
                <a:cs typeface="Times New Roman" pitchFamily="18" charset="0"/>
              </a:rPr>
              <a:t>Some of the cloned genes include</a:t>
            </a:r>
            <a:r>
              <a:rPr lang="en-US" sz="2000" b="1" dirty="0" smtClean="0">
                <a:latin typeface="Times New Roman" pitchFamily="18" charset="0"/>
                <a:cs typeface="Times New Roman" pitchFamily="18" charset="0"/>
              </a:rPr>
              <a:t>: </a:t>
            </a:r>
          </a:p>
          <a:p>
            <a:pPr>
              <a:buNone/>
            </a:pPr>
            <a:r>
              <a:rPr lang="en-US" sz="2000" b="1" dirty="0" smtClean="0">
                <a:latin typeface="Times New Roman" pitchFamily="18" charset="0"/>
                <a:cs typeface="Times New Roman" pitchFamily="18" charset="0"/>
              </a:rPr>
              <a:t>(</a:t>
            </a:r>
            <a:r>
              <a:rPr lang="en-US" sz="2000" b="1" dirty="0" err="1" smtClean="0">
                <a:latin typeface="Times New Roman" pitchFamily="18" charset="0"/>
                <a:cs typeface="Times New Roman" pitchFamily="18" charset="0"/>
              </a:rPr>
              <a:t>i</a:t>
            </a:r>
            <a:r>
              <a:rPr lang="en-US" sz="2000" b="1" dirty="0" smtClean="0">
                <a:latin typeface="Times New Roman" pitchFamily="18" charset="0"/>
                <a:cs typeface="Times New Roman" pitchFamily="18" charset="0"/>
              </a:rPr>
              <a:t>) </a:t>
            </a:r>
            <a:r>
              <a:rPr lang="en-US" sz="1800" b="1" dirty="0" smtClean="0">
                <a:latin typeface="Times New Roman" pitchFamily="18" charset="0"/>
                <a:cs typeface="Times New Roman" pitchFamily="18" charset="0"/>
              </a:rPr>
              <a:t>Genes for </a:t>
            </a:r>
            <a:r>
              <a:rPr lang="en-US" sz="1800" b="1" dirty="0" err="1" smtClean="0">
                <a:latin typeface="Times New Roman" pitchFamily="18" charset="0"/>
                <a:cs typeface="Times New Roman" pitchFamily="18" charset="0"/>
              </a:rPr>
              <a:t>phaseolin</a:t>
            </a:r>
            <a:r>
              <a:rPr lang="en-US" sz="1800" b="1" dirty="0" smtClean="0">
                <a:latin typeface="Times New Roman" pitchFamily="18" charset="0"/>
                <a:cs typeface="Times New Roman" pitchFamily="18" charset="0"/>
              </a:rPr>
              <a:t> of </a:t>
            </a:r>
            <a:r>
              <a:rPr lang="en-US" sz="1800" b="1" dirty="0" err="1" smtClean="0">
                <a:latin typeface="Times New Roman" pitchFamily="18" charset="0"/>
                <a:cs typeface="Times New Roman" pitchFamily="18" charset="0"/>
              </a:rPr>
              <a:t>french</a:t>
            </a:r>
            <a:r>
              <a:rPr lang="en-US" sz="1800" b="1" dirty="0" smtClean="0">
                <a:latin typeface="Times New Roman" pitchFamily="18" charset="0"/>
                <a:cs typeface="Times New Roman" pitchFamily="18" charset="0"/>
              </a:rPr>
              <a:t> bean, </a:t>
            </a:r>
          </a:p>
          <a:p>
            <a:pPr>
              <a:buNone/>
            </a:pPr>
            <a:r>
              <a:rPr lang="en-US" sz="1800" b="1" dirty="0" smtClean="0">
                <a:latin typeface="Times New Roman" pitchFamily="18" charset="0"/>
                <a:cs typeface="Times New Roman" pitchFamily="18" charset="0"/>
              </a:rPr>
              <a:t>(ii) Few </a:t>
            </a:r>
            <a:r>
              <a:rPr lang="en-US" sz="1800" b="1" dirty="0" err="1" smtClean="0">
                <a:latin typeface="Times New Roman" pitchFamily="18" charset="0"/>
                <a:cs typeface="Times New Roman" pitchFamily="18" charset="0"/>
              </a:rPr>
              <a:t>phaseolin</a:t>
            </a:r>
            <a:r>
              <a:rPr lang="en-US" sz="1800" b="1" dirty="0" smtClean="0">
                <a:latin typeface="Times New Roman" pitchFamily="18" charset="0"/>
                <a:cs typeface="Times New Roman" pitchFamily="18" charset="0"/>
              </a:rPr>
              <a:t> leg </a:t>
            </a:r>
            <a:r>
              <a:rPr lang="en-US" sz="1800" b="1" dirty="0" err="1" smtClean="0">
                <a:latin typeface="Times New Roman" pitchFamily="18" charset="0"/>
                <a:cs typeface="Times New Roman" pitchFamily="18" charset="0"/>
              </a:rPr>
              <a:t>haemoglobin</a:t>
            </a:r>
            <a:r>
              <a:rPr lang="en-US" sz="1800" b="1" dirty="0" smtClean="0">
                <a:latin typeface="Times New Roman" pitchFamily="18" charset="0"/>
                <a:cs typeface="Times New Roman" pitchFamily="18" charset="0"/>
              </a:rPr>
              <a:t> for soybean, </a:t>
            </a:r>
          </a:p>
          <a:p>
            <a:pPr>
              <a:buNone/>
            </a:pPr>
            <a:r>
              <a:rPr lang="en-US" sz="1800" b="1" dirty="0" smtClean="0">
                <a:latin typeface="Times New Roman" pitchFamily="18" charset="0"/>
                <a:cs typeface="Times New Roman" pitchFamily="18" charset="0"/>
              </a:rPr>
              <a:t>(iii) Genes for small sub-unit RUBP </a:t>
            </a:r>
            <a:r>
              <a:rPr lang="en-US" sz="1800" b="1" dirty="0" err="1" smtClean="0">
                <a:latin typeface="Times New Roman" pitchFamily="18" charset="0"/>
                <a:cs typeface="Times New Roman" pitchFamily="18" charset="0"/>
              </a:rPr>
              <a:t>carboxylase</a:t>
            </a:r>
            <a:r>
              <a:rPr lang="en-US" sz="1800" b="1" dirty="0" smtClean="0">
                <a:latin typeface="Times New Roman" pitchFamily="18" charset="0"/>
                <a:cs typeface="Times New Roman" pitchFamily="18" charset="0"/>
              </a:rPr>
              <a:t> of pea, and </a:t>
            </a:r>
            <a:r>
              <a:rPr lang="en-US" sz="1800" b="1" dirty="0" err="1" smtClean="0">
                <a:latin typeface="Times New Roman" pitchFamily="18" charset="0"/>
                <a:cs typeface="Times New Roman" pitchFamily="18" charset="0"/>
              </a:rPr>
              <a:t>i</a:t>
            </a:r>
            <a:r>
              <a:rPr lang="en-US" sz="1800" b="1" dirty="0" smtClean="0">
                <a:latin typeface="Times New Roman" pitchFamily="18" charset="0"/>
                <a:cs typeface="Times New Roman" pitchFamily="18" charset="0"/>
              </a:rPr>
              <a:t> genes for storage protein in some cereals</a:t>
            </a:r>
            <a:r>
              <a:rPr lang="en-US" sz="2000" b="1" dirty="0" smtClean="0">
                <a:latin typeface="Times New Roman" pitchFamily="18" charset="0"/>
                <a:cs typeface="Times New Roman" pitchFamily="18" charset="0"/>
              </a:rPr>
              <a:t>. </a:t>
            </a:r>
          </a:p>
          <a:p>
            <a:r>
              <a:rPr lang="en-US" sz="2400" b="1" dirty="0" smtClean="0">
                <a:solidFill>
                  <a:srgbClr val="FF0000"/>
                </a:solidFill>
                <a:latin typeface="Times New Roman" pitchFamily="18" charset="0"/>
                <a:cs typeface="Times New Roman" pitchFamily="18" charset="0"/>
              </a:rPr>
              <a:t>Efforts are being made to improve several agricultural crops using various techniques of genetic engineering which include: </a:t>
            </a:r>
          </a:p>
          <a:p>
            <a:pPr>
              <a:buNone/>
            </a:pPr>
            <a:r>
              <a:rPr lang="en-US" sz="2000" b="1" dirty="0" smtClean="0">
                <a:latin typeface="Times New Roman" pitchFamily="18" charset="0"/>
                <a:cs typeface="Times New Roman" pitchFamily="18" charset="0"/>
              </a:rPr>
              <a:t>(</a:t>
            </a:r>
            <a:r>
              <a:rPr lang="en-US" sz="2000" b="1" dirty="0" err="1" smtClean="0">
                <a:latin typeface="Times New Roman" pitchFamily="18" charset="0"/>
                <a:cs typeface="Times New Roman" pitchFamily="18" charset="0"/>
              </a:rPr>
              <a:t>i</a:t>
            </a:r>
            <a:r>
              <a:rPr lang="en-US" sz="2000" b="1" dirty="0" smtClean="0">
                <a:latin typeface="Times New Roman" pitchFamily="18" charset="0"/>
                <a:cs typeface="Times New Roman" pitchFamily="18" charset="0"/>
              </a:rPr>
              <a:t>) </a:t>
            </a:r>
            <a:r>
              <a:rPr lang="en-US" sz="1800" b="1" dirty="0" smtClean="0">
                <a:latin typeface="Times New Roman" pitchFamily="18" charset="0"/>
                <a:cs typeface="Times New Roman" pitchFamily="18" charset="0"/>
              </a:rPr>
              <a:t>Transfer of nitrogen fixing genes (</a:t>
            </a:r>
            <a:r>
              <a:rPr lang="en-US" sz="1800" b="1" dirty="0" err="1" smtClean="0">
                <a:latin typeface="Times New Roman" pitchFamily="18" charset="0"/>
                <a:cs typeface="Times New Roman" pitchFamily="18" charset="0"/>
              </a:rPr>
              <a:t>nif</a:t>
            </a:r>
            <a:r>
              <a:rPr lang="en-US" sz="1800" b="1" dirty="0" smtClean="0">
                <a:latin typeface="Times New Roman" pitchFamily="18" charset="0"/>
                <a:cs typeface="Times New Roman" pitchFamily="18" charset="0"/>
              </a:rPr>
              <a:t> genes) from leguminous plants into cereals. </a:t>
            </a:r>
          </a:p>
          <a:p>
            <a:pPr>
              <a:buNone/>
            </a:pPr>
            <a:r>
              <a:rPr lang="en-US" sz="1800" b="1" dirty="0" smtClean="0">
                <a:latin typeface="Times New Roman" pitchFamily="18" charset="0"/>
                <a:cs typeface="Times New Roman" pitchFamily="18" charset="0"/>
              </a:rPr>
              <a:t>(ii) Transfer of resistance against pathogens and pests from wild plants to crop plants. </a:t>
            </a:r>
          </a:p>
          <a:p>
            <a:pPr>
              <a:buNone/>
            </a:pPr>
            <a:r>
              <a:rPr lang="en-US" sz="1800" b="1" dirty="0" smtClean="0">
                <a:latin typeface="Times New Roman" pitchFamily="18" charset="0"/>
                <a:cs typeface="Times New Roman" pitchFamily="18" charset="0"/>
              </a:rPr>
              <a:t>(iii) Improvement in quality and quantity of seed proteins. </a:t>
            </a:r>
          </a:p>
          <a:p>
            <a:pPr>
              <a:buNone/>
            </a:pPr>
            <a:r>
              <a:rPr lang="en-US" sz="1800" b="1" dirty="0" smtClean="0">
                <a:latin typeface="Times New Roman" pitchFamily="18" charset="0"/>
                <a:cs typeface="Times New Roman" pitchFamily="18" charset="0"/>
              </a:rPr>
              <a:t>(iv) Transfer of genes for animal proteins to crop plants. </a:t>
            </a:r>
          </a:p>
          <a:p>
            <a:pPr>
              <a:buNone/>
            </a:pPr>
            <a:r>
              <a:rPr lang="en-US" sz="1800" b="1" dirty="0" smtClean="0">
                <a:latin typeface="Times New Roman" pitchFamily="18" charset="0"/>
                <a:cs typeface="Times New Roman" pitchFamily="18" charset="0"/>
              </a:rPr>
              <a:t>(v) Elimination of unwanted genes for susceptibility to different diseases from </a:t>
            </a:r>
            <a:r>
              <a:rPr lang="en-US" sz="1800" b="1" dirty="0" err="1" smtClean="0">
                <a:latin typeface="Times New Roman" pitchFamily="18" charset="0"/>
                <a:cs typeface="Times New Roman" pitchFamily="18" charset="0"/>
              </a:rPr>
              <a:t>cytoplasmic</a:t>
            </a:r>
            <a:r>
              <a:rPr lang="en-US" sz="1800" b="1" dirty="0" smtClean="0">
                <a:latin typeface="Times New Roman" pitchFamily="18" charset="0"/>
                <a:cs typeface="Times New Roman" pitchFamily="18" charset="0"/>
              </a:rPr>
              <a:t> male sterile lines in crop like maize, where </a:t>
            </a:r>
            <a:r>
              <a:rPr lang="en-US" sz="1800" b="1" dirty="0" err="1" smtClean="0">
                <a:latin typeface="Times New Roman" pitchFamily="18" charset="0"/>
                <a:cs typeface="Times New Roman" pitchFamily="18" charset="0"/>
              </a:rPr>
              <a:t>cytoplasmic</a:t>
            </a:r>
            <a:r>
              <a:rPr lang="en-US" sz="1800" b="1" dirty="0" smtClean="0">
                <a:latin typeface="Times New Roman" pitchFamily="18" charset="0"/>
                <a:cs typeface="Times New Roman" pitchFamily="18" charset="0"/>
              </a:rPr>
              <a:t> male sterility and susceptibility are located in mitochondrial plasmid. </a:t>
            </a:r>
          </a:p>
          <a:p>
            <a:pPr>
              <a:buNone/>
            </a:pPr>
            <a:r>
              <a:rPr lang="en-US" sz="1800" b="1" dirty="0" smtClean="0">
                <a:latin typeface="Times New Roman" pitchFamily="18" charset="0"/>
                <a:cs typeface="Times New Roman" pitchFamily="18" charset="0"/>
              </a:rPr>
              <a:t>(vi) Improvement of photosynthetic efficiency by reassembling nuclear and chloroplast genes and by the possible conversion of C</a:t>
            </a:r>
            <a:r>
              <a:rPr lang="en-US" sz="1800" b="1" baseline="-25000" dirty="0" smtClean="0">
                <a:latin typeface="Times New Roman" pitchFamily="18" charset="0"/>
                <a:cs typeface="Times New Roman" pitchFamily="18" charset="0"/>
              </a:rPr>
              <a:t>3</a:t>
            </a:r>
            <a:r>
              <a:rPr lang="en-US" sz="1800" b="1" dirty="0" smtClean="0">
                <a:latin typeface="Times New Roman" pitchFamily="18" charset="0"/>
                <a:cs typeface="Times New Roman" pitchFamily="18" charset="0"/>
              </a:rPr>
              <a:t> plants into C</a:t>
            </a:r>
            <a:r>
              <a:rPr lang="en-US" sz="1800" b="1" baseline="-25000" dirty="0" smtClean="0">
                <a:latin typeface="Times New Roman" pitchFamily="18" charset="0"/>
                <a:cs typeface="Times New Roman" pitchFamily="18" charset="0"/>
              </a:rPr>
              <a:t>4</a:t>
            </a:r>
            <a:r>
              <a:rPr lang="en-US" sz="1800" b="1" dirty="0" smtClean="0">
                <a:latin typeface="Times New Roman" pitchFamily="18" charset="0"/>
                <a:cs typeface="Times New Roman" pitchFamily="18" charset="0"/>
              </a:rPr>
              <a:t> plants. </a:t>
            </a:r>
          </a:p>
          <a:p>
            <a:pPr>
              <a:buNone/>
            </a:pPr>
            <a:r>
              <a:rPr lang="en-US" sz="1800" b="1" dirty="0" smtClean="0">
                <a:latin typeface="Times New Roman" pitchFamily="18" charset="0"/>
                <a:cs typeface="Times New Roman" pitchFamily="18" charset="0"/>
              </a:rPr>
              <a:t>(vii) Development of cell lines which may produce nutritious food in bioreactors. </a:t>
            </a:r>
          </a:p>
          <a:p>
            <a:endParaRPr lang="en-US" sz="2000" b="1"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77500" lnSpcReduction="20000"/>
          </a:bodyPr>
          <a:lstStyle/>
          <a:p>
            <a:r>
              <a:rPr lang="en-US" sz="4400" b="1" u="sng" dirty="0" smtClean="0">
                <a:solidFill>
                  <a:srgbClr val="FF0000"/>
                </a:solidFill>
                <a:latin typeface="Times New Roman" pitchFamily="18" charset="0"/>
                <a:cs typeface="Times New Roman" pitchFamily="18" charset="0"/>
              </a:rPr>
              <a:t>2. Application to Medicine: </a:t>
            </a:r>
            <a:endParaRPr lang="en-US" sz="4400" b="1" dirty="0" smtClean="0">
              <a:solidFill>
                <a:srgbClr val="FF0000"/>
              </a:solidFill>
              <a:latin typeface="Times New Roman" pitchFamily="18" charset="0"/>
              <a:cs typeface="Times New Roman" pitchFamily="18" charset="0"/>
            </a:endParaRPr>
          </a:p>
          <a:p>
            <a:pPr algn="just">
              <a:buNone/>
            </a:pPr>
            <a:r>
              <a:rPr lang="en-US" sz="3800" b="1" dirty="0" smtClean="0">
                <a:latin typeface="Times New Roman" pitchFamily="18" charset="0"/>
                <a:cs typeface="Times New Roman" pitchFamily="18" charset="0"/>
              </a:rPr>
              <a:t>Genetic engineering has been gaining importance over the last few years and it will become more important in the current century as genetic diseases become more prevalent and agricultural area is reduced. Genetic engineering plays significant role in the production of medicines. </a:t>
            </a:r>
          </a:p>
          <a:p>
            <a:pPr algn="just">
              <a:buNone/>
            </a:pPr>
            <a:r>
              <a:rPr lang="en-US" sz="3800" b="1" dirty="0" smtClean="0">
                <a:latin typeface="Times New Roman" pitchFamily="18" charset="0"/>
                <a:cs typeface="Times New Roman" pitchFamily="18" charset="0"/>
              </a:rPr>
              <a:t>Microorganisms and plant based substances are now being manipulated to produce large amount of useful drugs, vaccines, enzymes and hormones at low costs. Genetic engineering is concerned with the study (inheritance pattern of diseases in man and collection of human genes that could provide a complete map for inheritance of healthy individuals. </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TotalTime>
  <Words>1923</Words>
  <Application>Microsoft Office PowerPoint</Application>
  <PresentationFormat>On-screen Show (4:3)</PresentationFormat>
  <Paragraphs>86</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Genetic Engineering                        Lecture 1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1 Introduction &amp; Application in Genetic engineering 2  Enzymes in genetic engineering: Restriction nucleases 3 Enzymes in modification 4 Cloning vectors 5 DNA Cloning 6 Transformation 7 1 st exam 8 Polymerase Chain Reaction (PCR) 9 Principle of gel electrophoresis 10 DNA Profiling 11 DNA Sequencing 12 Southern and Western blot 13 Genetic mapping 14 Safety  guidelines for recombinant DNA research   15 2nd Exam  </dc:title>
  <dc:creator/>
  <cp:lastModifiedBy>hassan</cp:lastModifiedBy>
  <cp:revision>18</cp:revision>
  <dcterms:created xsi:type="dcterms:W3CDTF">2006-08-16T00:00:00Z</dcterms:created>
  <dcterms:modified xsi:type="dcterms:W3CDTF">2019-02-23T18:22:47Z</dcterms:modified>
</cp:coreProperties>
</file>