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EB81C27-A6BE-4BBF-A7A1-3C00A4562A89}" type="datetimeFigureOut">
              <a:rPr lang="ar-IQ" smtClean="0"/>
              <a:t>10/05/1440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EB81C27-A6BE-4BBF-A7A1-3C00A4562A89}" type="datetimeFigureOut">
              <a:rPr lang="ar-IQ" smtClean="0"/>
              <a:t>10/05/1440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EB81C27-A6BE-4BBF-A7A1-3C00A4562A89}" type="datetimeFigureOut">
              <a:rPr lang="ar-IQ" smtClean="0"/>
              <a:t>10/05/1440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EB81C27-A6BE-4BBF-A7A1-3C00A4562A89}" type="datetimeFigureOut">
              <a:rPr lang="ar-IQ" smtClean="0"/>
              <a:t>10/05/1440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B81C27-A6BE-4BBF-A7A1-3C00A4562A89}" type="datetimeFigureOut">
              <a:rPr lang="ar-IQ" smtClean="0"/>
              <a:t>10/05/1440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EB81C27-A6BE-4BBF-A7A1-3C00A4562A89}" type="datetimeFigureOut">
              <a:rPr lang="ar-IQ" smtClean="0"/>
              <a:t>10/05/1440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3644751-F681-4A43-B0D8-C165A2032332}"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EB81C27-A6BE-4BBF-A7A1-3C00A4562A89}" type="datetimeFigureOut">
              <a:rPr lang="ar-IQ" smtClean="0"/>
              <a:t>10/05/1440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3644751-F681-4A43-B0D8-C165A203233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icrobeonline.com/ziehl-neelsen-technique-principle-procedure-reporting/" TargetMode="External"/><Relationship Id="rId2" Type="http://schemas.openxmlformats.org/officeDocument/2006/relationships/hyperlink" Target="http://microbeonline.com/gram-staining-principle-procedure-resul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microbeonline.com/wp-content/uploads/2015/05/bacillus-cereus_endospore-stain_fig13.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microbeonline.com/wp-content/uploads/2015/05/Procedure-of-Spore-Staining.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ph/url?sa=i&amp;rct=j&amp;q=&amp;esrc=s&amp;source=images&amp;cd=&amp;cad=rja&amp;uact=8&amp;ved=0ahUKEwi82NTu2ezPAhVBEiwKHaMdAnQQjRwIBw&amp;url=http://www.yourarticlelibrary.com/experiments/experiment-for-identification-of-unknown-bacteria-with-figure/26632/&amp;psig=AFQjCNG4II9Q_2Aua2QVrj_Zd1S2_bpWEA&amp;ust=147716692316841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microbeonline.com/ziehl-neelsen-technique-principle-procedure-reporting/" TargetMode="External"/><Relationship Id="rId2" Type="http://schemas.openxmlformats.org/officeDocument/2006/relationships/hyperlink" Target="http://microbeonline.com/gram-staining-principle-procedure-resul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microbeonline.com/wp-content/uploads/2013/04/gram-stain-mine.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b="1" dirty="0" smtClean="0"/>
              <a:t>محاضرات </a:t>
            </a:r>
            <a:r>
              <a:rPr lang="en-US" b="1" dirty="0" smtClean="0"/>
              <a:t>Bacterial Taxonomy</a:t>
            </a:r>
            <a:r>
              <a:rPr lang="ar-IQ" b="1" dirty="0" smtClean="0"/>
              <a:t> العملي</a:t>
            </a:r>
            <a:endParaRPr lang="ar-IQ" b="1" dirty="0"/>
          </a:p>
        </p:txBody>
      </p:sp>
      <p:sp>
        <p:nvSpPr>
          <p:cNvPr id="3" name="عنوان فرعي 2"/>
          <p:cNvSpPr>
            <a:spLocks noGrp="1"/>
          </p:cNvSpPr>
          <p:nvPr>
            <p:ph type="subTitle" idx="1"/>
          </p:nvPr>
        </p:nvSpPr>
        <p:spPr/>
        <p:txBody>
          <a:bodyPr/>
          <a:lstStyle/>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lvl="1" algn="just" rtl="0"/>
            <a:r>
              <a:rPr lang="en-US" b="1" dirty="0"/>
              <a:t>Special stains ( structural stains)</a:t>
            </a:r>
            <a:endParaRPr lang="en-US" sz="2000" dirty="0"/>
          </a:p>
          <a:p>
            <a:pPr lvl="3" algn="just"/>
            <a:r>
              <a:rPr lang="en-US" dirty="0"/>
              <a:t>Capsule Staining </a:t>
            </a:r>
            <a:r>
              <a:rPr lang="en-US" b="1" dirty="0"/>
              <a:t>( negative staining)</a:t>
            </a:r>
            <a:endParaRPr lang="en-US" sz="4000" b="1" dirty="0"/>
          </a:p>
          <a:p>
            <a:pPr algn="just"/>
            <a:r>
              <a:rPr lang="en-US" dirty="0"/>
              <a:t>     The main purpose of capsule stain is to distinguish capsular material from the bacterial cell. A </a:t>
            </a:r>
            <a:r>
              <a:rPr lang="en-US" b="1" dirty="0"/>
              <a:t>capsule</a:t>
            </a:r>
            <a:r>
              <a:rPr lang="en-US" dirty="0"/>
              <a:t> is a gelatinous outer layer secreted by bacterial cell and that surrounds and adheres to the cell wall. The capsule stain employs an acidic stain and a basic stain to detect capsule production. Negative staining methods contrast a darker colored, background with stained cells but an unstained capsule. The background is formed with </a:t>
            </a:r>
            <a:r>
              <a:rPr lang="en-US" b="1" dirty="0" err="1"/>
              <a:t>india</a:t>
            </a:r>
            <a:r>
              <a:rPr lang="en-US" b="1" dirty="0"/>
              <a:t> ink or </a:t>
            </a:r>
            <a:r>
              <a:rPr lang="en-US" b="1" dirty="0" err="1"/>
              <a:t>nigrosin</a:t>
            </a:r>
            <a:r>
              <a:rPr lang="en-US" b="1" dirty="0"/>
              <a:t> or </a:t>
            </a:r>
            <a:r>
              <a:rPr lang="en-US" b="1" dirty="0" err="1"/>
              <a:t>congo</a:t>
            </a:r>
            <a:r>
              <a:rPr lang="en-US" b="1" dirty="0"/>
              <a:t> red</a:t>
            </a:r>
            <a:r>
              <a:rPr lang="en-US" dirty="0"/>
              <a:t>. A positive capsule stain requires a mordant that precipitates the capsule. By counterstaining with dyes like </a:t>
            </a:r>
            <a:r>
              <a:rPr lang="en-US" b="1" dirty="0"/>
              <a:t>crystal violet or </a:t>
            </a:r>
            <a:r>
              <a:rPr lang="en-US" b="1" dirty="0" err="1"/>
              <a:t>methylene</a:t>
            </a:r>
            <a:r>
              <a:rPr lang="en-US" b="1" dirty="0"/>
              <a:t> blue</a:t>
            </a:r>
            <a:r>
              <a:rPr lang="en-US" dirty="0"/>
              <a:t>, bacterial cell wall takes up the dye. Capsules appear </a:t>
            </a:r>
            <a:r>
              <a:rPr lang="en-US" dirty="0" err="1"/>
              <a:t>colourless</a:t>
            </a:r>
            <a:r>
              <a:rPr lang="en-US" dirty="0"/>
              <a:t> with stained cells against dark background.</a:t>
            </a:r>
            <a:endParaRPr lang="en-US" sz="2800" dirty="0"/>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62500" lnSpcReduction="20000"/>
          </a:bodyPr>
          <a:lstStyle/>
          <a:p>
            <a:pPr algn="just"/>
            <a:r>
              <a:rPr lang="en-US" dirty="0"/>
              <a:t>**Procedure of Capsule Staining</a:t>
            </a:r>
            <a:endParaRPr lang="en-US" b="1" dirty="0"/>
          </a:p>
          <a:p>
            <a:pPr lvl="0" algn="just" rtl="0"/>
            <a:r>
              <a:rPr lang="en-US" dirty="0"/>
              <a:t>Place a small drop of a </a:t>
            </a:r>
            <a:r>
              <a:rPr lang="en-US" b="1" dirty="0"/>
              <a:t>negative stain</a:t>
            </a:r>
            <a:r>
              <a:rPr lang="en-US" dirty="0"/>
              <a:t> (India Ink, Congo Red, </a:t>
            </a:r>
            <a:r>
              <a:rPr lang="en-US" dirty="0" err="1"/>
              <a:t>Nigrosin</a:t>
            </a:r>
            <a:r>
              <a:rPr lang="en-US" dirty="0"/>
              <a:t>) on the slide. </a:t>
            </a:r>
          </a:p>
          <a:p>
            <a:pPr lvl="0" algn="just" rtl="0"/>
            <a:r>
              <a:rPr lang="en-US" dirty="0"/>
              <a:t>Using sterile technique, add a </a:t>
            </a:r>
            <a:r>
              <a:rPr lang="en-US" dirty="0" err="1"/>
              <a:t>loopful</a:t>
            </a:r>
            <a:r>
              <a:rPr lang="en-US" dirty="0"/>
              <a:t> of bacterial culture to slide, smearing it in the dye.</a:t>
            </a:r>
          </a:p>
          <a:p>
            <a:pPr lvl="0" algn="just" rtl="0"/>
            <a:r>
              <a:rPr lang="en-US" dirty="0"/>
              <a:t>Use the other slide to drag the ink-cell mixture into a thin film along the first slide and let stand for </a:t>
            </a:r>
            <a:r>
              <a:rPr lang="en-US" b="1" dirty="0"/>
              <a:t>5-7 minutes.</a:t>
            </a:r>
            <a:r>
              <a:rPr lang="en-US" dirty="0"/>
              <a:t> </a:t>
            </a:r>
          </a:p>
          <a:p>
            <a:pPr lvl="0" algn="just" rtl="0"/>
            <a:r>
              <a:rPr lang="en-US" dirty="0"/>
              <a:t>Allow to air dry (do not heat fix).</a:t>
            </a:r>
          </a:p>
          <a:p>
            <a:pPr lvl="0" algn="just" rtl="0"/>
            <a:r>
              <a:rPr lang="en-US" dirty="0"/>
              <a:t>Flood the smear with </a:t>
            </a:r>
            <a:r>
              <a:rPr lang="en-US" b="1" dirty="0"/>
              <a:t>crystal violet stain</a:t>
            </a:r>
            <a:r>
              <a:rPr lang="en-US" dirty="0"/>
              <a:t> (this will stain the cells but not the capsules) for about </a:t>
            </a:r>
            <a:r>
              <a:rPr lang="en-US" b="1" dirty="0"/>
              <a:t>1 minutes</a:t>
            </a:r>
            <a:r>
              <a:rPr lang="en-US" dirty="0"/>
              <a:t>. Drain the crystal violet by tilting the slide at a 45 degree angle and let stain run off until it air dries .</a:t>
            </a:r>
          </a:p>
          <a:p>
            <a:pPr lvl="0" algn="just" rtl="0"/>
            <a:r>
              <a:rPr lang="en-US" dirty="0"/>
              <a:t>Examine the smear microscopically (100X) for the presence of encapsulated cells as indicated by clear zones surrounding the cells.</a:t>
            </a:r>
          </a:p>
          <a:p>
            <a:pPr algn="just" rtl="0"/>
            <a:r>
              <a:rPr lang="en-US" b="1" dirty="0"/>
              <a:t>Note: negative staining is a mild technique that may not destroy the microorganisms, and is therefore unsuitable for studying pathogens</a:t>
            </a:r>
            <a:endParaRPr lang="en-US" dirty="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4572008"/>
            <a:ext cx="8229600" cy="1143000"/>
          </a:xfrm>
        </p:spPr>
        <p:txBody>
          <a:bodyPr>
            <a:noAutofit/>
          </a:bodyPr>
          <a:lstStyle/>
          <a:p>
            <a:r>
              <a:rPr lang="en-US" sz="1800" dirty="0"/>
              <a:t>Result of Capsule Staining</a:t>
            </a:r>
            <a:r>
              <a:rPr lang="en-US" sz="1800" b="1" dirty="0"/>
              <a:t/>
            </a:r>
            <a:br>
              <a:rPr lang="en-US" sz="1800" b="1" dirty="0"/>
            </a:br>
            <a:r>
              <a:rPr lang="en-US" sz="1800" dirty="0"/>
              <a:t>Capsule:</a:t>
            </a:r>
            <a:r>
              <a:rPr lang="en-US" sz="1800" b="1" dirty="0"/>
              <a:t> Clear halos zone against dark background</a:t>
            </a:r>
            <a:br>
              <a:rPr lang="en-US" sz="1800" b="1" dirty="0"/>
            </a:br>
            <a:r>
              <a:rPr lang="en-US" sz="1800" dirty="0"/>
              <a:t>No Capsule:</a:t>
            </a:r>
            <a:r>
              <a:rPr lang="en-US" sz="1800" b="1" dirty="0"/>
              <a:t> No Clear halos zone</a:t>
            </a:r>
            <a:br>
              <a:rPr lang="en-US" sz="1800" b="1" dirty="0"/>
            </a:br>
            <a:endParaRPr lang="ar-IQ" sz="1800" dirty="0"/>
          </a:p>
        </p:txBody>
      </p:sp>
      <p:pic>
        <p:nvPicPr>
          <p:cNvPr id="4" name="عنصر نائب للمحتوى 3" descr="Result of Capsule Staining"/>
          <p:cNvPicPr>
            <a:picLocks noGrp="1"/>
          </p:cNvPicPr>
          <p:nvPr>
            <p:ph idx="1"/>
          </p:nvPr>
        </p:nvPicPr>
        <p:blipFill>
          <a:blip r:embed="rId2"/>
          <a:srcRect/>
          <a:stretch>
            <a:fillRect/>
          </a:stretch>
        </p:blipFill>
        <p:spPr bwMode="auto">
          <a:xfrm>
            <a:off x="1857356" y="0"/>
            <a:ext cx="5686425" cy="36195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lvl="2" algn="l" rtl="0"/>
            <a:r>
              <a:rPr lang="en-US" sz="3400" b="1" dirty="0" err="1"/>
              <a:t>Endospore</a:t>
            </a:r>
            <a:r>
              <a:rPr lang="en-US" sz="3400" b="1" dirty="0"/>
              <a:t> Staining</a:t>
            </a:r>
            <a:endParaRPr lang="en-US" sz="3400" dirty="0"/>
          </a:p>
          <a:p>
            <a:pPr algn="l" rtl="0"/>
            <a:r>
              <a:rPr lang="en-US" sz="3400" dirty="0"/>
              <a:t>     The Schaeffer-Fulton method is used to distinguish between the vegetative cells and the </a:t>
            </a:r>
            <a:r>
              <a:rPr lang="en-US" sz="3400" dirty="0" err="1"/>
              <a:t>endospores</a:t>
            </a:r>
            <a:r>
              <a:rPr lang="en-US" sz="3400" dirty="0"/>
              <a:t>.  A </a:t>
            </a:r>
            <a:r>
              <a:rPr lang="en-US" sz="3400" b="1" dirty="0"/>
              <a:t>primary stain (malachite green)</a:t>
            </a:r>
            <a:r>
              <a:rPr lang="en-US" sz="3400" dirty="0"/>
              <a:t> is used to stain the </a:t>
            </a:r>
            <a:r>
              <a:rPr lang="en-US" sz="3400" dirty="0" err="1"/>
              <a:t>endospores</a:t>
            </a:r>
            <a:r>
              <a:rPr lang="en-US" sz="3400" dirty="0"/>
              <a:t>.  Because </a:t>
            </a:r>
            <a:r>
              <a:rPr lang="en-US" sz="3400" dirty="0" err="1"/>
              <a:t>endospores</a:t>
            </a:r>
            <a:r>
              <a:rPr lang="en-US" sz="3400" dirty="0"/>
              <a:t> resist staining, the malachite green will be forced into (</a:t>
            </a:r>
            <a:r>
              <a:rPr lang="en-US" sz="3400" dirty="0" err="1"/>
              <a:t>i.e</a:t>
            </a:r>
            <a:r>
              <a:rPr lang="en-US" sz="3400" dirty="0"/>
              <a:t>, malachite green penetrate the spore wall) the </a:t>
            </a:r>
            <a:r>
              <a:rPr lang="en-US" sz="3400" dirty="0" err="1"/>
              <a:t>endospores</a:t>
            </a:r>
            <a:r>
              <a:rPr lang="en-US" sz="3400" dirty="0"/>
              <a:t> by heating.  In this technique heating acts as a </a:t>
            </a:r>
            <a:r>
              <a:rPr lang="en-US" sz="3400" b="1" dirty="0"/>
              <a:t>mordant.</a:t>
            </a:r>
            <a:endParaRPr lang="en-US" sz="3400" dirty="0"/>
          </a:p>
          <a:p>
            <a:pPr algn="l" rtl="0"/>
            <a:r>
              <a:rPr lang="en-US" sz="3400" dirty="0"/>
              <a:t>There is no need of using any </a:t>
            </a:r>
            <a:r>
              <a:rPr lang="en-US" sz="3400" dirty="0" err="1"/>
              <a:t>decolorizer</a:t>
            </a:r>
            <a:r>
              <a:rPr lang="en-US" sz="3400" dirty="0"/>
              <a:t> in this spore staining as the primary dye malachite green bind relatively weakly to the cell wall and spore wall .In fact If washed well with water the dye come right out of cell wall however not from spore wall once the dye is locked in. Water is used to decolorize the vegetative cells. </a:t>
            </a:r>
          </a:p>
          <a:p>
            <a:pPr algn="l" rtl="0"/>
            <a:r>
              <a:rPr lang="en-US" sz="3400" dirty="0"/>
              <a:t>(</a:t>
            </a:r>
            <a:r>
              <a:rPr lang="en-US" sz="3400" b="1" dirty="0"/>
              <a:t> </a:t>
            </a:r>
            <a:r>
              <a:rPr lang="en-US" sz="3400" b="1" u="sng" dirty="0"/>
              <a:t>Note:</a:t>
            </a:r>
            <a:r>
              <a:rPr lang="en-US" sz="3400" dirty="0"/>
              <a:t> In</a:t>
            </a:r>
            <a:r>
              <a:rPr lang="en-US" sz="3400" dirty="0">
                <a:hlinkClick r:id="rId2"/>
              </a:rPr>
              <a:t> Gram Staining </a:t>
            </a:r>
            <a:r>
              <a:rPr lang="en-US" sz="3400" dirty="0"/>
              <a:t>and </a:t>
            </a:r>
            <a:r>
              <a:rPr lang="en-US" sz="3400" dirty="0">
                <a:hlinkClick r:id="rId3"/>
              </a:rPr>
              <a:t>AFB Staining </a:t>
            </a:r>
            <a:r>
              <a:rPr lang="en-US" sz="3400" dirty="0"/>
              <a:t>we use Alcohol or Acid </a:t>
            </a:r>
            <a:r>
              <a:rPr lang="en-US" sz="3400" dirty="0" err="1"/>
              <a:t>Acohol</a:t>
            </a:r>
            <a:r>
              <a:rPr lang="en-US" sz="3400" dirty="0"/>
              <a:t> or Acid as a </a:t>
            </a:r>
            <a:r>
              <a:rPr lang="en-US" sz="3400" dirty="0" err="1"/>
              <a:t>decolorizer</a:t>
            </a:r>
            <a:r>
              <a:rPr lang="en-US" sz="3400" dirty="0"/>
              <a:t> but in spore staining  water is sufficient ( to be used as </a:t>
            </a:r>
            <a:r>
              <a:rPr lang="en-US" sz="3400" dirty="0" err="1"/>
              <a:t>decolorizer</a:t>
            </a:r>
            <a:r>
              <a:rPr lang="en-US" sz="3400" dirty="0"/>
              <a:t>) because:</a:t>
            </a:r>
          </a:p>
          <a:p>
            <a:pPr lvl="0" algn="l" rtl="0"/>
            <a:r>
              <a:rPr lang="en-US" sz="3400" dirty="0"/>
              <a:t>malachite green dye is water-soluble and does not adhere well to the cell wall</a:t>
            </a:r>
          </a:p>
          <a:p>
            <a:pPr lvl="0" algn="l" rtl="0"/>
            <a:r>
              <a:rPr lang="en-US" sz="3400" dirty="0"/>
              <a:t>vegetative cells have been disrupted by heat,</a:t>
            </a:r>
            <a:br>
              <a:rPr lang="en-US" sz="3400" dirty="0"/>
            </a:br>
            <a:r>
              <a:rPr lang="en-US" sz="3400" dirty="0"/>
              <a:t>because of these reasons, the malachite green rinses easily from the vegetative cells. ) </a:t>
            </a:r>
          </a:p>
          <a:p>
            <a:pPr algn="l" rtl="0"/>
            <a:r>
              <a:rPr lang="en-US" sz="3400" dirty="0"/>
              <a:t>As the </a:t>
            </a:r>
            <a:r>
              <a:rPr lang="en-US" sz="3400" dirty="0" err="1"/>
              <a:t>endospores</a:t>
            </a:r>
            <a:r>
              <a:rPr lang="en-US" sz="3400" dirty="0"/>
              <a:t> are resistant to staining, the </a:t>
            </a:r>
            <a:r>
              <a:rPr lang="en-US" sz="3400" dirty="0" err="1"/>
              <a:t>endospores</a:t>
            </a:r>
            <a:r>
              <a:rPr lang="en-US" sz="3400" dirty="0"/>
              <a:t> are equally</a:t>
            </a:r>
          </a:p>
          <a:p>
            <a:pPr algn="l" rtl="0"/>
            <a:r>
              <a:rPr lang="en-US" sz="3400" dirty="0"/>
              <a:t> resistant to de-staining and will retain the primary dye while the </a:t>
            </a:r>
          </a:p>
          <a:p>
            <a:pPr algn="l" rtl="0"/>
            <a:r>
              <a:rPr lang="en-US" sz="3400" dirty="0"/>
              <a:t>vegetative cells will lose the stain.  The addition of a </a:t>
            </a:r>
            <a:r>
              <a:rPr lang="en-US" sz="3400" b="1" dirty="0"/>
              <a:t>secondary stain</a:t>
            </a:r>
            <a:endParaRPr lang="en-US" sz="3400" dirty="0"/>
          </a:p>
          <a:p>
            <a:pPr algn="l"/>
            <a:r>
              <a:rPr lang="en-US" sz="3400" b="1" dirty="0"/>
              <a:t> (</a:t>
            </a:r>
            <a:r>
              <a:rPr lang="en-US" sz="3400" b="1" dirty="0" err="1"/>
              <a:t>safranin</a:t>
            </a:r>
            <a:r>
              <a:rPr lang="en-US" sz="3400" b="1" dirty="0"/>
              <a:t>) is used </a:t>
            </a:r>
            <a:r>
              <a:rPr lang="en-US" sz="3400" dirty="0"/>
              <a:t>to stain the decolorized vegetative </a:t>
            </a:r>
            <a:r>
              <a:rPr lang="en-US" dirty="0"/>
              <a:t>cell</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gn="l" rtl="0"/>
            <a:r>
              <a:rPr lang="en-US" b="1" dirty="0"/>
              <a:t>**Procedure of </a:t>
            </a:r>
            <a:r>
              <a:rPr lang="en-US" b="1" dirty="0" err="1"/>
              <a:t>endospore</a:t>
            </a:r>
            <a:r>
              <a:rPr lang="en-US" b="1" dirty="0"/>
              <a:t> stain:</a:t>
            </a:r>
            <a:endParaRPr lang="en-US" dirty="0"/>
          </a:p>
          <a:p>
            <a:pPr lvl="0" algn="l" rtl="0"/>
            <a:r>
              <a:rPr lang="en-US" dirty="0"/>
              <a:t>Prepare smears of organisms to be tested for presence of </a:t>
            </a:r>
            <a:r>
              <a:rPr lang="en-US" dirty="0" err="1"/>
              <a:t>endospores</a:t>
            </a:r>
            <a:r>
              <a:rPr lang="en-US" dirty="0"/>
              <a:t> on a clean microscope slide and air dry it..</a:t>
            </a:r>
          </a:p>
          <a:p>
            <a:pPr lvl="0" algn="l" rtl="0"/>
            <a:r>
              <a:rPr lang="en-US" dirty="0"/>
              <a:t>Cover the smears with a piece of absorbent paper cut to fit the slide and place the slide on a wire gauze on a ring stand .</a:t>
            </a:r>
          </a:p>
          <a:p>
            <a:pPr lvl="0" algn="l" rtl="0"/>
            <a:r>
              <a:rPr lang="en-US" dirty="0"/>
              <a:t>Saturate the paper with malachite green and holding the Bunsen burner</a:t>
            </a:r>
          </a:p>
          <a:p>
            <a:pPr algn="l" rtl="0"/>
            <a:r>
              <a:rPr lang="en-US" dirty="0"/>
              <a:t>in the hand heat the slide until steam can be seen rising from the surface. Remove the heat and reheat the slide as needed to keep the slide steaming for about three minutes. As the paper being to dry add a drop or two malachite green to keep it moist, but do not add so much at one time that the temperature is reduced.</a:t>
            </a:r>
          </a:p>
          <a:p>
            <a:pPr lvl="0" algn="l" rtl="0"/>
            <a:r>
              <a:rPr lang="en-US" dirty="0"/>
              <a:t>Remove the paper with tweezers and rinse the slide thoroughly with tap water.</a:t>
            </a:r>
          </a:p>
          <a:p>
            <a:pPr lvl="0" algn="l" rtl="0"/>
            <a:r>
              <a:rPr lang="en-US" dirty="0"/>
              <a:t>After 5 minutes carefully remove the slide from the rack using a clothespin</a:t>
            </a:r>
          </a:p>
          <a:p>
            <a:pPr lvl="0" algn="l" rtl="0"/>
            <a:r>
              <a:rPr lang="en-US" dirty="0"/>
              <a:t>Remove the blotting paper and allow the slide to cool to room temperature for 2 minutes.</a:t>
            </a:r>
          </a:p>
          <a:p>
            <a:pPr lvl="0" algn="l" rtl="0"/>
            <a:r>
              <a:rPr lang="en-US" dirty="0"/>
              <a:t>Rinse the slide thoroughly with tap water (to  wash the malachite green from both sides of the microscope slide).</a:t>
            </a:r>
          </a:p>
          <a:p>
            <a:pPr lvl="0" algn="l" rtl="0"/>
            <a:r>
              <a:rPr lang="en-US" dirty="0"/>
              <a:t>Stain the smear with</a:t>
            </a:r>
            <a:r>
              <a:rPr lang="en-US" b="1" dirty="0"/>
              <a:t> </a:t>
            </a:r>
            <a:r>
              <a:rPr lang="en-US" b="1" dirty="0" err="1"/>
              <a:t>safranin</a:t>
            </a:r>
            <a:r>
              <a:rPr lang="en-US" dirty="0"/>
              <a:t> for 2 minutes.</a:t>
            </a:r>
          </a:p>
          <a:p>
            <a:pPr lvl="0" algn="l" rtl="0"/>
            <a:r>
              <a:rPr lang="en-US" dirty="0"/>
              <a:t>Rinse both side of the slide to remove the secondary stain and  blot the slide/ air dry and exam.</a:t>
            </a:r>
          </a:p>
          <a:p>
            <a:pPr algn="l"/>
            <a:r>
              <a:rPr lang="en-US" dirty="0"/>
              <a:t>The vegetative cells will appear red and the spores will appear green</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5715000"/>
            <a:ext cx="8229600" cy="1143000"/>
          </a:xfrm>
        </p:spPr>
        <p:txBody>
          <a:bodyPr>
            <a:normAutofit fontScale="90000"/>
          </a:bodyPr>
          <a:lstStyle/>
          <a:p>
            <a:r>
              <a:rPr lang="en-US" dirty="0"/>
              <a:t>Result of </a:t>
            </a:r>
            <a:r>
              <a:rPr lang="en-US" dirty="0" err="1"/>
              <a:t>endospores</a:t>
            </a:r>
            <a:r>
              <a:rPr lang="en-US" dirty="0"/>
              <a:t> Staining</a:t>
            </a:r>
            <a:r>
              <a:rPr lang="en-US" b="1" dirty="0"/>
              <a:t/>
            </a:r>
            <a:br>
              <a:rPr lang="en-US" b="1" dirty="0"/>
            </a:br>
            <a:endParaRPr lang="ar-IQ" dirty="0"/>
          </a:p>
        </p:txBody>
      </p:sp>
      <p:pic>
        <p:nvPicPr>
          <p:cNvPr id="4" name="عنصر نائب للمحتوى 3" descr="bacillus cereus_endospore stain">
            <a:hlinkClick r:id="rId2"/>
          </p:cNvPr>
          <p:cNvPicPr>
            <a:picLocks noGrp="1"/>
          </p:cNvPicPr>
          <p:nvPr>
            <p:ph idx="1"/>
          </p:nvPr>
        </p:nvPicPr>
        <p:blipFill>
          <a:blip r:embed="rId3"/>
          <a:srcRect/>
          <a:stretch>
            <a:fillRect/>
          </a:stretch>
        </p:blipFill>
        <p:spPr bwMode="auto">
          <a:xfrm>
            <a:off x="1571604" y="500042"/>
            <a:ext cx="6350000" cy="36703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5286388"/>
            <a:ext cx="8229600" cy="1143000"/>
          </a:xfrm>
        </p:spPr>
        <p:txBody>
          <a:bodyPr>
            <a:normAutofit fontScale="90000"/>
          </a:bodyPr>
          <a:lstStyle/>
          <a:p>
            <a:r>
              <a:rPr lang="en-US" b="1" dirty="0"/>
              <a:t>Spore staining procedure</a:t>
            </a:r>
            <a:r>
              <a:rPr lang="en-US" dirty="0"/>
              <a:t/>
            </a:r>
            <a:br>
              <a:rPr lang="en-US" dirty="0"/>
            </a:br>
            <a:endParaRPr lang="ar-IQ" dirty="0"/>
          </a:p>
        </p:txBody>
      </p:sp>
      <p:pic>
        <p:nvPicPr>
          <p:cNvPr id="4" name="عنصر نائب للمحتوى 3" descr="Spore staining procedure ">
            <a:hlinkClick r:id="rId2"/>
          </p:cNvPr>
          <p:cNvPicPr>
            <a:picLocks noGrp="1"/>
          </p:cNvPicPr>
          <p:nvPr>
            <p:ph idx="1"/>
          </p:nvPr>
        </p:nvPicPr>
        <p:blipFill>
          <a:blip r:embed="rId3"/>
          <a:srcRect/>
          <a:stretch>
            <a:fillRect/>
          </a:stretch>
        </p:blipFill>
        <p:spPr bwMode="auto">
          <a:xfrm>
            <a:off x="1857356" y="428604"/>
            <a:ext cx="6076950" cy="40671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0"/>
            <a:ext cx="8401080" cy="6126163"/>
          </a:xfrm>
        </p:spPr>
        <p:txBody>
          <a:bodyPr/>
          <a:lstStyle/>
          <a:p>
            <a:pPr algn="just" rtl="0"/>
            <a:r>
              <a:rPr lang="en-US" b="1" u="sng" dirty="0"/>
              <a:t>Lab -1</a:t>
            </a:r>
            <a:r>
              <a:rPr lang="en-US" u="sng" dirty="0"/>
              <a:t>-2-</a:t>
            </a:r>
            <a:r>
              <a:rPr lang="en-US" dirty="0"/>
              <a:t>                             </a:t>
            </a:r>
            <a:r>
              <a:rPr lang="en-US" b="1" u="heavy" dirty="0"/>
              <a:t>Bacterial Taxonomy</a:t>
            </a:r>
            <a:endParaRPr lang="en-US" dirty="0"/>
          </a:p>
          <a:p>
            <a:pPr algn="just" rtl="0"/>
            <a:r>
              <a:rPr lang="en-US" dirty="0"/>
              <a:t>       Bacteria are classified and identified to distinguish among strains and to group them by criteria of interest to microbiologists and other scientists.</a:t>
            </a:r>
          </a:p>
          <a:p>
            <a:pPr algn="just"/>
            <a:endParaRPr lang="ar-IQ" dirty="0"/>
          </a:p>
        </p:txBody>
      </p:sp>
      <p:pic>
        <p:nvPicPr>
          <p:cNvPr id="4" name="irc_mi" descr="نتيجة بحث الصور عن ‪identification of unknown bacteria‬‏">
            <a:hlinkClick r:id="rId2"/>
          </p:cNvPr>
          <p:cNvPicPr/>
          <p:nvPr/>
        </p:nvPicPr>
        <p:blipFill>
          <a:blip r:embed="rId3"/>
          <a:srcRect/>
          <a:stretch>
            <a:fillRect/>
          </a:stretch>
        </p:blipFill>
        <p:spPr bwMode="auto">
          <a:xfrm>
            <a:off x="2786050" y="2357430"/>
            <a:ext cx="3581400" cy="40767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0"/>
            <a:ext cx="8401080" cy="6858000"/>
          </a:xfrm>
        </p:spPr>
        <p:txBody>
          <a:bodyPr>
            <a:normAutofit fontScale="70000" lnSpcReduction="20000"/>
          </a:bodyPr>
          <a:lstStyle/>
          <a:p>
            <a:pPr algn="just" rtl="0"/>
            <a:r>
              <a:rPr lang="en-US" b="1" u="heavy" dirty="0"/>
              <a:t>The Staining</a:t>
            </a:r>
            <a:endParaRPr lang="en-US" sz="2400" i="1" dirty="0"/>
          </a:p>
          <a:p>
            <a:pPr algn="just" rtl="0"/>
            <a:r>
              <a:rPr lang="en-US" dirty="0"/>
              <a:t> </a:t>
            </a:r>
            <a:endParaRPr lang="en-US" sz="2400" dirty="0"/>
          </a:p>
          <a:p>
            <a:pPr algn="just" rtl="0"/>
            <a:r>
              <a:rPr lang="en-US" b="1" dirty="0"/>
              <a:t>**Preparation of a smear and heat fixing </a:t>
            </a:r>
            <a:endParaRPr lang="en-US" i="1" dirty="0"/>
          </a:p>
          <a:p>
            <a:pPr lvl="0" algn="just" rtl="0"/>
            <a:r>
              <a:rPr lang="en-US" b="1" dirty="0"/>
              <a:t>Using a sterilized inoculating loop, transfer </a:t>
            </a:r>
            <a:r>
              <a:rPr lang="en-US" b="1" dirty="0" err="1"/>
              <a:t>loopful</a:t>
            </a:r>
            <a:r>
              <a:rPr lang="en-US" b="1" dirty="0"/>
              <a:t> of liquid suspension containing bacteria to a clean slide  or transfer an isolated colony from a culture plate to a slide with a water drop.</a:t>
            </a:r>
            <a:endParaRPr lang="en-US" sz="2800" dirty="0"/>
          </a:p>
          <a:p>
            <a:pPr lvl="0" algn="just" rtl="0"/>
            <a:r>
              <a:rPr lang="en-US" b="1" dirty="0"/>
              <a:t>Disperse the bacteria on the loop in the drop of water on the slide and spread the drop. It should be a thin, even smear.</a:t>
            </a:r>
            <a:endParaRPr lang="en-US" sz="2800" dirty="0"/>
          </a:p>
          <a:p>
            <a:pPr lvl="0" algn="just" rtl="0"/>
            <a:r>
              <a:rPr lang="en-US" b="1" dirty="0"/>
              <a:t>Allow the smear to dry thoroughly.</a:t>
            </a:r>
            <a:endParaRPr lang="en-US" sz="2800" dirty="0"/>
          </a:p>
          <a:p>
            <a:pPr lvl="0" algn="just" rtl="0"/>
            <a:r>
              <a:rPr lang="en-US" b="1" dirty="0"/>
              <a:t>Heat-fix the smear cautiously by passing the underside of the slide through the burner flame two or three times. It fixes the cell in the slide. Do not overheat the slide as it will distort the bacterial cells.</a:t>
            </a:r>
            <a:endParaRPr lang="en-US" sz="2800" dirty="0"/>
          </a:p>
          <a:p>
            <a:pPr lvl="1" algn="just" rtl="0"/>
            <a:r>
              <a:rPr lang="en-US" b="1" dirty="0"/>
              <a:t>Simple stains </a:t>
            </a:r>
            <a:endParaRPr lang="en-US" sz="2000" dirty="0"/>
          </a:p>
          <a:p>
            <a:pPr algn="just" rtl="0"/>
            <a:r>
              <a:rPr lang="en-US" dirty="0"/>
              <a:t>Diagnostic microbiology laboratory generally do not perform simple staining method ( using one stain ) . Differential staining such as </a:t>
            </a:r>
            <a:r>
              <a:rPr lang="en-US" b="1" dirty="0">
                <a:hlinkClick r:id="rId2"/>
              </a:rPr>
              <a:t>Gram Staining</a:t>
            </a:r>
            <a:r>
              <a:rPr lang="en-US" dirty="0">
                <a:hlinkClick r:id="rId2"/>
              </a:rPr>
              <a:t> </a:t>
            </a:r>
            <a:r>
              <a:rPr lang="en-US" dirty="0"/>
              <a:t>and </a:t>
            </a:r>
            <a:r>
              <a:rPr lang="en-US" b="1" dirty="0">
                <a:hlinkClick r:id="rId3"/>
              </a:rPr>
              <a:t>AFB Staining</a:t>
            </a:r>
            <a:r>
              <a:rPr lang="en-US" dirty="0">
                <a:hlinkClick r:id="rId3"/>
              </a:rPr>
              <a:t> </a:t>
            </a:r>
            <a:r>
              <a:rPr lang="en-US" dirty="0"/>
              <a:t>are commonly used to identify and differentiate the bacterial isolates. Simple staining can be useful in the some circumstances such as ( To differentiate bacteria from yeast cells: When </a:t>
            </a:r>
            <a:r>
              <a:rPr lang="en-US" dirty="0" err="1"/>
              <a:t>endocervical</a:t>
            </a:r>
            <a:r>
              <a:rPr lang="en-US" dirty="0"/>
              <a:t> swab or high vaginal swab culture is done in Blood agar both </a:t>
            </a:r>
            <a:r>
              <a:rPr lang="en-US" i="1" dirty="0"/>
              <a:t>Staphylococcus</a:t>
            </a:r>
            <a:r>
              <a:rPr lang="en-US" dirty="0"/>
              <a:t> </a:t>
            </a:r>
            <a:r>
              <a:rPr lang="en-US" i="1" dirty="0" err="1"/>
              <a:t>spp</a:t>
            </a:r>
            <a:r>
              <a:rPr lang="en-US" dirty="0"/>
              <a:t> and yeast cells may give similar looking colonies in Blood agar).</a:t>
            </a:r>
            <a:endParaRPr lang="en-US" sz="2400"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0"/>
            <a:ext cx="8686800" cy="6858000"/>
          </a:xfrm>
        </p:spPr>
        <p:txBody>
          <a:bodyPr>
            <a:normAutofit fontScale="92500" lnSpcReduction="20000"/>
          </a:bodyPr>
          <a:lstStyle/>
          <a:p>
            <a:pPr lvl="1" algn="just" rtl="0"/>
            <a:r>
              <a:rPr lang="en-US" b="1" dirty="0"/>
              <a:t>Differential stains</a:t>
            </a:r>
            <a:endParaRPr lang="en-US" sz="2000" dirty="0"/>
          </a:p>
          <a:p>
            <a:pPr algn="just" rtl="0"/>
            <a:r>
              <a:rPr lang="en-US" b="1" dirty="0"/>
              <a:t> </a:t>
            </a:r>
            <a:endParaRPr lang="en-US" sz="2400" dirty="0"/>
          </a:p>
          <a:p>
            <a:pPr lvl="0" algn="just" rtl="0"/>
            <a:r>
              <a:rPr lang="en-US" b="1" dirty="0"/>
              <a:t>Gram Staining</a:t>
            </a:r>
            <a:endParaRPr lang="en-US" sz="2400" dirty="0"/>
          </a:p>
          <a:p>
            <a:pPr algn="just" rtl="0"/>
            <a:r>
              <a:rPr lang="en-US" dirty="0"/>
              <a:t>Gram staining method, the most important procedure in Microbiology, was developed by Danish physician Hans Christian Gram in 1884. Gram staining is still the cornerstone of bacterial identification and taxonomic division.</a:t>
            </a:r>
            <a:endParaRPr lang="en-US" sz="2400" dirty="0"/>
          </a:p>
          <a:p>
            <a:pPr algn="just" rtl="0"/>
            <a:r>
              <a:rPr lang="en-US" dirty="0"/>
              <a:t>This differential staining procedure separates most bacteria into two groups on the basis of cell wall composition:</a:t>
            </a:r>
            <a:endParaRPr lang="en-US" sz="2400" dirty="0"/>
          </a:p>
          <a:p>
            <a:pPr lvl="0" algn="just" rtl="0"/>
            <a:r>
              <a:rPr lang="en-US" dirty="0"/>
              <a:t>Gram positive bacteria </a:t>
            </a:r>
            <a:r>
              <a:rPr lang="en-US" i="1" dirty="0"/>
              <a:t>(</a:t>
            </a:r>
            <a:r>
              <a:rPr lang="en-US" dirty="0"/>
              <a:t>thick layer of peptidoglycan-90% of cell wall)- </a:t>
            </a:r>
            <a:r>
              <a:rPr lang="en-US" b="1" dirty="0"/>
              <a:t>stains purple</a:t>
            </a:r>
            <a:endParaRPr lang="en-US" sz="2400" dirty="0"/>
          </a:p>
          <a:p>
            <a:pPr lvl="0" algn="just" rtl="0"/>
            <a:r>
              <a:rPr lang="en-US" dirty="0"/>
              <a:t>Gram negative bacteria (thin layer of peptidoglycan-10% of cell wall and high lipid content) –</a:t>
            </a:r>
            <a:r>
              <a:rPr lang="en-US" b="1" dirty="0"/>
              <a:t>stains red/pink</a:t>
            </a:r>
            <a:endParaRPr lang="en-US" sz="2400" dirty="0"/>
          </a:p>
          <a:p>
            <a:pPr algn="just">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285728"/>
            <a:ext cx="8686800" cy="6572272"/>
          </a:xfrm>
        </p:spPr>
        <p:txBody>
          <a:bodyPr>
            <a:normAutofit fontScale="70000" lnSpcReduction="20000"/>
          </a:bodyPr>
          <a:lstStyle/>
          <a:p>
            <a:pPr algn="just" rtl="0"/>
            <a:r>
              <a:rPr lang="en-US" b="1" dirty="0"/>
              <a:t>**Gram Staining Procedure: </a:t>
            </a:r>
            <a:endParaRPr lang="en-US" dirty="0"/>
          </a:p>
          <a:p>
            <a:pPr lvl="0" algn="just" rtl="0"/>
            <a:r>
              <a:rPr lang="en-US" dirty="0"/>
              <a:t>Flood air-dried, heat-fixed smear of cells for 1 minute with </a:t>
            </a:r>
            <a:r>
              <a:rPr lang="en-US" b="1" dirty="0"/>
              <a:t>crystal violet</a:t>
            </a:r>
            <a:r>
              <a:rPr lang="en-US" dirty="0"/>
              <a:t> staining reagent. Please note that the quality of the smear (too heavy or too light cell concentration) will affect the Gram Stain results.</a:t>
            </a:r>
          </a:p>
          <a:p>
            <a:pPr lvl="0" algn="just" rtl="0"/>
            <a:r>
              <a:rPr lang="en-US" dirty="0"/>
              <a:t>Wash slide in a gentle and indirect stream of tap water for 2 seconds.</a:t>
            </a:r>
          </a:p>
          <a:p>
            <a:pPr lvl="0" algn="just" rtl="0"/>
            <a:r>
              <a:rPr lang="en-US" dirty="0"/>
              <a:t>Flood slide with the mordant: </a:t>
            </a:r>
            <a:r>
              <a:rPr lang="en-US" b="1" dirty="0"/>
              <a:t>Gram’s iodine.</a:t>
            </a:r>
            <a:r>
              <a:rPr lang="en-US" dirty="0"/>
              <a:t> Wait 1 minute.</a:t>
            </a:r>
          </a:p>
          <a:p>
            <a:pPr lvl="0" algn="just" rtl="0"/>
            <a:r>
              <a:rPr lang="en-US" dirty="0"/>
              <a:t>Wash slide in a gentle and indirect stream of tap water for 2 seconds.</a:t>
            </a:r>
          </a:p>
          <a:p>
            <a:pPr lvl="0" algn="just" rtl="0"/>
            <a:r>
              <a:rPr lang="en-US" dirty="0"/>
              <a:t>Flood slide with</a:t>
            </a:r>
            <a:r>
              <a:rPr lang="en-US" b="1" dirty="0"/>
              <a:t> decolorizing agent (Acetone-alcohol </a:t>
            </a:r>
            <a:r>
              <a:rPr lang="en-US" b="1" dirty="0" err="1"/>
              <a:t>decolorizer</a:t>
            </a:r>
            <a:r>
              <a:rPr lang="en-US" b="1" dirty="0"/>
              <a:t>)</a:t>
            </a:r>
            <a:r>
              <a:rPr lang="en-US" dirty="0"/>
              <a:t>. Wait 10-15 seconds or add drop by drop to slide until decolorizing agent running from the slide runs clear .</a:t>
            </a:r>
          </a:p>
          <a:p>
            <a:pPr lvl="0" algn="just" rtl="0"/>
            <a:r>
              <a:rPr lang="en-US" dirty="0"/>
              <a:t>Flood slide with </a:t>
            </a:r>
            <a:r>
              <a:rPr lang="en-US" dirty="0" err="1"/>
              <a:t>counterstain</a:t>
            </a:r>
            <a:r>
              <a:rPr lang="en-US" dirty="0"/>
              <a:t>, </a:t>
            </a:r>
            <a:r>
              <a:rPr lang="en-US" b="1" dirty="0" err="1"/>
              <a:t>safranin</a:t>
            </a:r>
            <a:r>
              <a:rPr lang="en-US" dirty="0"/>
              <a:t>. Wait 30 seconds to 1 minute.</a:t>
            </a:r>
          </a:p>
          <a:p>
            <a:pPr lvl="0" algn="just" rtl="0"/>
            <a:r>
              <a:rPr lang="en-US" dirty="0"/>
              <a:t>Wash slide in a gentile and indirect stream of tap water until no color appears in the effluent and then blot dry with absorbent paper.</a:t>
            </a:r>
          </a:p>
          <a:p>
            <a:pPr lvl="0" algn="just" rtl="0"/>
            <a:r>
              <a:rPr lang="en-US" dirty="0"/>
              <a:t>Observe the results of the staining procedure under microscope.</a:t>
            </a:r>
          </a:p>
          <a:p>
            <a:pPr lvl="0" algn="just" rtl="0"/>
            <a:r>
              <a:rPr lang="en-US" dirty="0"/>
              <a:t>Gram-negative bacteria will stain pink/red and Gram-positive bacteria will stain blue/purple.</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pic>
        <p:nvPicPr>
          <p:cNvPr id="4" name="عنصر نائب للمحتوى 3" descr="gram-stain-mine">
            <a:hlinkClick r:id="rId2"/>
          </p:cNvPr>
          <p:cNvPicPr>
            <a:picLocks noGrp="1"/>
          </p:cNvPicPr>
          <p:nvPr>
            <p:ph idx="1"/>
          </p:nvPr>
        </p:nvPicPr>
        <p:blipFill>
          <a:blip r:embed="rId3"/>
          <a:srcRect/>
          <a:stretch>
            <a:fillRect/>
          </a:stretch>
        </p:blipFill>
        <p:spPr bwMode="auto">
          <a:xfrm>
            <a:off x="3214678" y="1071546"/>
            <a:ext cx="3500462" cy="4500594"/>
          </a:xfrm>
          <a:prstGeom prst="rect">
            <a:avLst/>
          </a:prstGeom>
          <a:noFill/>
          <a:ln w="9525">
            <a:noFill/>
            <a:miter lim="800000"/>
            <a:headEnd/>
            <a:tailEnd/>
          </a:ln>
        </p:spPr>
      </p:pic>
      <p:sp>
        <p:nvSpPr>
          <p:cNvPr id="1025" name="Rectangle 1"/>
          <p:cNvSpPr>
            <a:spLocks noChangeArrowheads="1"/>
          </p:cNvSpPr>
          <p:nvPr/>
        </p:nvSpPr>
        <p:spPr bwMode="auto">
          <a:xfrm>
            <a:off x="2714612" y="5786454"/>
            <a:ext cx="4873322"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Procedure of Gram Staining; note the color change after each steps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0"/>
            <a:ext cx="8472518" cy="6126163"/>
          </a:xfrm>
        </p:spPr>
        <p:txBody>
          <a:bodyPr>
            <a:normAutofit fontScale="70000" lnSpcReduction="20000"/>
          </a:bodyPr>
          <a:lstStyle/>
          <a:p>
            <a:pPr lvl="0" algn="just" rtl="0"/>
            <a:r>
              <a:rPr lang="en-US" b="1" dirty="0"/>
              <a:t>Acid fast stain or acid fast bacilli test ( AFB )</a:t>
            </a:r>
            <a:endParaRPr lang="en-US" dirty="0"/>
          </a:p>
          <a:p>
            <a:pPr algn="just"/>
            <a:r>
              <a:rPr lang="en-US" dirty="0"/>
              <a:t>The main aim of this staining is to differentiate bacteria into acid fast group and non-acid fast </a:t>
            </a:r>
            <a:r>
              <a:rPr lang="en-US" dirty="0" err="1"/>
              <a:t>groups.This</a:t>
            </a:r>
            <a:r>
              <a:rPr lang="en-US" dirty="0"/>
              <a:t> method is used for those microorganisms which are not staining by simple or Gram staining method, particularly the most medically important AFB </a:t>
            </a:r>
            <a:r>
              <a:rPr lang="en-US" i="1" dirty="0"/>
              <a:t>Mycobacterium tuberculosis</a:t>
            </a:r>
            <a:r>
              <a:rPr lang="en-US" dirty="0"/>
              <a:t> which are resistant and can only be visualized by acid-fast staining.</a:t>
            </a:r>
          </a:p>
          <a:p>
            <a:pPr algn="just"/>
            <a:r>
              <a:rPr lang="en-US" dirty="0"/>
              <a:t>When the smear is stained with </a:t>
            </a:r>
            <a:r>
              <a:rPr lang="en-US" b="1" dirty="0" err="1"/>
              <a:t>carbol</a:t>
            </a:r>
            <a:r>
              <a:rPr lang="en-US" b="1" dirty="0"/>
              <a:t> </a:t>
            </a:r>
            <a:r>
              <a:rPr lang="en-US" b="1" dirty="0" err="1"/>
              <a:t>fuchsin</a:t>
            </a:r>
            <a:r>
              <a:rPr lang="en-US" dirty="0"/>
              <a:t>, it </a:t>
            </a:r>
            <a:r>
              <a:rPr lang="en-US" dirty="0" err="1"/>
              <a:t>solubilizes</a:t>
            </a:r>
            <a:r>
              <a:rPr lang="en-US" dirty="0"/>
              <a:t> the </a:t>
            </a:r>
            <a:r>
              <a:rPr lang="en-US" dirty="0" err="1"/>
              <a:t>lipoidal</a:t>
            </a:r>
            <a:r>
              <a:rPr lang="en-US" dirty="0"/>
              <a:t> material present in the </a:t>
            </a:r>
            <a:r>
              <a:rPr lang="en-US" dirty="0" err="1"/>
              <a:t>Mycobacterial</a:t>
            </a:r>
            <a:r>
              <a:rPr lang="en-US" dirty="0"/>
              <a:t> cell wall but by the application of heat, </a:t>
            </a:r>
            <a:r>
              <a:rPr lang="en-US" dirty="0" err="1"/>
              <a:t>carbol</a:t>
            </a:r>
            <a:r>
              <a:rPr lang="en-US" dirty="0"/>
              <a:t> </a:t>
            </a:r>
            <a:r>
              <a:rPr lang="en-US" dirty="0" err="1"/>
              <a:t>fuchsin</a:t>
            </a:r>
            <a:r>
              <a:rPr lang="en-US" dirty="0"/>
              <a:t> further penetrates through </a:t>
            </a:r>
            <a:r>
              <a:rPr lang="en-US" dirty="0" err="1"/>
              <a:t>lipoidal</a:t>
            </a:r>
            <a:r>
              <a:rPr lang="en-US" dirty="0"/>
              <a:t> wall and enters into cytoplasm. Then after all cell appears red. Then the smear is decolorized with decolorizing agent (3% HCL in 95% alcohol) but the acid fast cells are resistant due to the presence of large amount of </a:t>
            </a:r>
            <a:r>
              <a:rPr lang="en-US" dirty="0" err="1"/>
              <a:t>lipoidal</a:t>
            </a:r>
            <a:r>
              <a:rPr lang="en-US" dirty="0"/>
              <a:t> material in their cell wall which prevents the penetration of decolorizing solution. The non-acid fast organism lack the </a:t>
            </a:r>
            <a:r>
              <a:rPr lang="en-US" dirty="0" err="1"/>
              <a:t>lipoidal</a:t>
            </a:r>
            <a:r>
              <a:rPr lang="en-US" dirty="0"/>
              <a:t> material in their cell wall due to which they are easily decolorized, leaving the cells colorless. Then the smear is stained with </a:t>
            </a:r>
            <a:r>
              <a:rPr lang="en-US" dirty="0" err="1"/>
              <a:t>counterstain</a:t>
            </a:r>
            <a:r>
              <a:rPr lang="en-US" dirty="0"/>
              <a:t>, </a:t>
            </a:r>
            <a:r>
              <a:rPr lang="en-US" dirty="0" err="1"/>
              <a:t>methylene</a:t>
            </a:r>
            <a:r>
              <a:rPr lang="en-US" dirty="0"/>
              <a:t> blue. Only decolorized cells absorb the counter stain and take its color and appears blue while acid-fast cells retain the red color.</a:t>
            </a:r>
          </a:p>
          <a:p>
            <a:pPr algn="just"/>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0"/>
            <a:ext cx="8543956" cy="6126163"/>
          </a:xfrm>
        </p:spPr>
        <p:txBody>
          <a:bodyPr>
            <a:normAutofit fontScale="70000" lnSpcReduction="20000"/>
          </a:bodyPr>
          <a:lstStyle/>
          <a:p>
            <a:pPr algn="just"/>
            <a:r>
              <a:rPr lang="en-US" b="1" dirty="0"/>
              <a:t>**Procedure of Acid-Fast Stain</a:t>
            </a:r>
            <a:endParaRPr lang="en-US" dirty="0"/>
          </a:p>
          <a:p>
            <a:pPr lvl="0" algn="just" rtl="0"/>
            <a:r>
              <a:rPr lang="en-US" dirty="0"/>
              <a:t>Prepare bacterial smear on clean slide, using sterile technique.</a:t>
            </a:r>
          </a:p>
          <a:p>
            <a:pPr lvl="0" algn="just" rtl="0"/>
            <a:r>
              <a:rPr lang="en-US" dirty="0"/>
              <a:t>Cover the smear with </a:t>
            </a:r>
            <a:r>
              <a:rPr lang="en-US" dirty="0" err="1"/>
              <a:t>carbol</a:t>
            </a:r>
            <a:r>
              <a:rPr lang="en-US" dirty="0"/>
              <a:t> </a:t>
            </a:r>
            <a:r>
              <a:rPr lang="en-US" dirty="0" err="1"/>
              <a:t>fuchsin</a:t>
            </a:r>
            <a:r>
              <a:rPr lang="en-US" dirty="0"/>
              <a:t> stain.</a:t>
            </a:r>
          </a:p>
          <a:p>
            <a:pPr lvl="0" algn="just" rtl="0"/>
            <a:r>
              <a:rPr lang="en-US" dirty="0"/>
              <a:t>Heat the stain until </a:t>
            </a:r>
            <a:r>
              <a:rPr lang="en-US" dirty="0" err="1"/>
              <a:t>vapour</a:t>
            </a:r>
            <a:r>
              <a:rPr lang="en-US" dirty="0"/>
              <a:t> just begins to rise (i.e. about 60 C). Do not overheat. Allow the heated stain to remain on the slide for 5 minutes.</a:t>
            </a:r>
          </a:p>
          <a:p>
            <a:pPr lvl="0" algn="just" rtl="0"/>
            <a:r>
              <a:rPr lang="en-US" dirty="0"/>
              <a:t>Wash off the stain with clean water.</a:t>
            </a:r>
          </a:p>
          <a:p>
            <a:pPr lvl="0" algn="just" rtl="0"/>
            <a:r>
              <a:rPr lang="en-US" dirty="0"/>
              <a:t>Cover the smear with 3% v/v acid alcohol for 5 minutes or until the smear is </a:t>
            </a:r>
            <a:r>
              <a:rPr lang="en-US" dirty="0" err="1"/>
              <a:t>sufﬁciently</a:t>
            </a:r>
            <a:r>
              <a:rPr lang="en-US" dirty="0"/>
              <a:t> decolorized, i.e. pale pink.</a:t>
            </a:r>
          </a:p>
          <a:p>
            <a:pPr lvl="0" algn="just" rtl="0"/>
            <a:r>
              <a:rPr lang="en-US" dirty="0"/>
              <a:t>Wash well with clean water.</a:t>
            </a:r>
          </a:p>
          <a:p>
            <a:pPr lvl="0" algn="just" rtl="0"/>
            <a:r>
              <a:rPr lang="en-US" dirty="0"/>
              <a:t>Cover the smear with </a:t>
            </a:r>
            <a:r>
              <a:rPr lang="en-US" dirty="0" err="1"/>
              <a:t>methylene</a:t>
            </a:r>
            <a:r>
              <a:rPr lang="en-US" dirty="0"/>
              <a:t> blue stain for 1–2 minutes, using the longer time when the smear is thin.</a:t>
            </a:r>
          </a:p>
          <a:p>
            <a:pPr lvl="0" algn="just" rtl="0"/>
            <a:r>
              <a:rPr lang="en-US" dirty="0"/>
              <a:t>Wash off the stain with clean water.</a:t>
            </a:r>
          </a:p>
          <a:p>
            <a:pPr lvl="0" algn="just" rtl="0"/>
            <a:r>
              <a:rPr lang="en-US" dirty="0"/>
              <a:t>Wipe the back of the slide clean, and place it in a draining rack for the smear to air-dry.</a:t>
            </a:r>
          </a:p>
          <a:p>
            <a:pPr lvl="0" algn="just" rtl="0"/>
            <a:r>
              <a:rPr lang="en-US" dirty="0"/>
              <a:t>Examine the smear microscopically, using the 100 X oil immersion objective.</a:t>
            </a:r>
          </a:p>
          <a:p>
            <a:pPr algn="just"/>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4643446"/>
            <a:ext cx="8229600" cy="1143000"/>
          </a:xfrm>
        </p:spPr>
        <p:txBody>
          <a:bodyPr>
            <a:normAutofit fontScale="90000"/>
          </a:bodyPr>
          <a:lstStyle/>
          <a:p>
            <a:pPr rtl="0"/>
            <a:r>
              <a:rPr lang="en-US" sz="1600" b="1" dirty="0"/>
              <a:t>Interpretation of Acid-Fast Stain</a:t>
            </a:r>
            <a:r>
              <a:rPr lang="en-US" sz="1600" dirty="0"/>
              <a:t/>
            </a:r>
            <a:br>
              <a:rPr lang="en-US" sz="1600" dirty="0"/>
            </a:br>
            <a:r>
              <a:rPr lang="en-US" sz="1600" dirty="0"/>
              <a:t>Acid fast: Bright red to intensive purple (B), Red, straight or slightly</a:t>
            </a:r>
            <a:r>
              <a:rPr lang="en-US" sz="1600" b="1" dirty="0"/>
              <a:t/>
            </a:r>
            <a:br>
              <a:rPr lang="en-US" sz="1600" b="1" dirty="0"/>
            </a:br>
            <a:r>
              <a:rPr lang="en-US" sz="1600" dirty="0"/>
              <a:t>curved rods, occurring singly or in small groups, may appear beaded</a:t>
            </a:r>
            <a:r>
              <a:rPr lang="en-US" sz="1600" b="1" dirty="0"/>
              <a:t/>
            </a:r>
            <a:br>
              <a:rPr lang="en-US" sz="1600" b="1" dirty="0"/>
            </a:br>
            <a:r>
              <a:rPr lang="en-US" sz="1600" dirty="0"/>
              <a:t>Non-acid fast: Blue color (A)</a:t>
            </a:r>
            <a:r>
              <a:rPr lang="en-US" b="1" dirty="0"/>
              <a:t/>
            </a:r>
            <a:br>
              <a:rPr lang="en-US" b="1" dirty="0"/>
            </a:br>
            <a:endParaRPr lang="ar-IQ" dirty="0"/>
          </a:p>
        </p:txBody>
      </p:sp>
      <p:pic>
        <p:nvPicPr>
          <p:cNvPr id="4" name="عنصر نائب للمحتوى 3" descr="Interpretation of Acid-Fast Stain"/>
          <p:cNvPicPr>
            <a:picLocks noGrp="1"/>
          </p:cNvPicPr>
          <p:nvPr>
            <p:ph idx="1"/>
          </p:nvPr>
        </p:nvPicPr>
        <p:blipFill>
          <a:blip r:embed="rId2"/>
          <a:srcRect/>
          <a:stretch>
            <a:fillRect/>
          </a:stretch>
        </p:blipFill>
        <p:spPr bwMode="auto">
          <a:xfrm>
            <a:off x="1928794" y="285728"/>
            <a:ext cx="5715000" cy="39528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517</Words>
  <Application>Microsoft Office PowerPoint</Application>
  <PresentationFormat>عرض على الشاشة (3:4)‏</PresentationFormat>
  <Paragraphs>82</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محاضرات Bacterial Taxonomy العملي</vt:lpstr>
      <vt:lpstr>الشريحة 2</vt:lpstr>
      <vt:lpstr>الشريحة 3</vt:lpstr>
      <vt:lpstr>الشريحة 4</vt:lpstr>
      <vt:lpstr>الشريحة 5</vt:lpstr>
      <vt:lpstr> </vt:lpstr>
      <vt:lpstr>الشريحة 7</vt:lpstr>
      <vt:lpstr>الشريحة 8</vt:lpstr>
      <vt:lpstr>Interpretation of Acid-Fast Stain Acid fast: Bright red to intensive purple (B), Red, straight or slightly curved rods, occurring singly or in small groups, may appear beaded Non-acid fast: Blue color (A) </vt:lpstr>
      <vt:lpstr>الشريحة 10</vt:lpstr>
      <vt:lpstr>الشريحة 11</vt:lpstr>
      <vt:lpstr>Result of Capsule Staining Capsule: Clear halos zone against dark background No Capsule: No Clear halos zone </vt:lpstr>
      <vt:lpstr>الشريحة 13</vt:lpstr>
      <vt:lpstr>الشريحة 14</vt:lpstr>
      <vt:lpstr>Result of endospores Staining </vt:lpstr>
      <vt:lpstr>Spore staining procedure </vt:lpstr>
      <vt:lpstr>الشريحة 17</vt:lpstr>
    </vt:vector>
  </TitlesOfParts>
  <Company>ANGELUS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Bacterial Taxonomy العملي</dc:title>
  <dc:creator>ali</dc:creator>
  <cp:lastModifiedBy>ali</cp:lastModifiedBy>
  <cp:revision>3</cp:revision>
  <dcterms:created xsi:type="dcterms:W3CDTF">2019-01-16T19:12:26Z</dcterms:created>
  <dcterms:modified xsi:type="dcterms:W3CDTF">2019-01-16T19:36:05Z</dcterms:modified>
</cp:coreProperties>
</file>