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8"/>
  </p:notesMasterIdLst>
  <p:sldIdLst>
    <p:sldId id="256" r:id="rId2"/>
    <p:sldId id="257" r:id="rId3"/>
    <p:sldId id="258" r:id="rId4"/>
    <p:sldId id="260" r:id="rId5"/>
    <p:sldId id="261" r:id="rId6"/>
    <p:sldId id="263" r:id="rId7"/>
    <p:sldId id="264" r:id="rId8"/>
    <p:sldId id="265" r:id="rId9"/>
    <p:sldId id="266" r:id="rId10"/>
    <p:sldId id="268" r:id="rId11"/>
    <p:sldId id="270" r:id="rId12"/>
    <p:sldId id="271" r:id="rId13"/>
    <p:sldId id="274" r:id="rId14"/>
    <p:sldId id="278" r:id="rId15"/>
    <p:sldId id="280" r:id="rId16"/>
    <p:sldId id="284" r:id="rId17"/>
    <p:sldId id="285" r:id="rId18"/>
    <p:sldId id="286" r:id="rId19"/>
    <p:sldId id="288" r:id="rId20"/>
    <p:sldId id="290" r:id="rId21"/>
    <p:sldId id="291" r:id="rId22"/>
    <p:sldId id="292" r:id="rId23"/>
    <p:sldId id="293" r:id="rId24"/>
    <p:sldId id="294" r:id="rId25"/>
    <p:sldId id="295" r:id="rId26"/>
    <p:sldId id="296"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441" autoAdjust="0"/>
    <p:restoredTop sz="86380"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156" y="2069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731FFC-1F0B-4EA7-AF71-E6DD431D845D}" type="datetimeFigureOut">
              <a:rPr lang="ar-IQ" smtClean="0"/>
              <a:pPr/>
              <a:t>02/05/1440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AAC869-FFD8-459E-B012-2CD4D53C067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E6AAC869-FFD8-459E-B012-2CD4D53C0675}" type="slidenum">
              <a:rPr lang="ar-IQ" smtClean="0"/>
              <a:pPr/>
              <a:t>16</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E6AAC869-FFD8-459E-B012-2CD4D53C0675}" type="slidenum">
              <a:rPr lang="ar-IQ" smtClean="0"/>
              <a:pPr/>
              <a:t>17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DF9A4A0-5184-4C3E-A304-FD09C618D65B}" type="datetimeFigureOut">
              <a:rPr lang="ar-IQ" smtClean="0"/>
              <a:pPr/>
              <a:t>02/05/1440</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64412DB-52EB-4831-A3ED-D1BE14E249BA}" type="slidenum">
              <a:rPr lang="ar-IQ" smtClean="0"/>
              <a:pPr/>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DF9A4A0-5184-4C3E-A304-FD09C618D65B}" type="datetimeFigureOut">
              <a:rPr lang="ar-IQ" smtClean="0"/>
              <a:pPr/>
              <a:t>02/05/1440</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64412DB-52EB-4831-A3ED-D1BE14E249BA}" type="slidenum">
              <a:rPr lang="ar-IQ" smtClean="0"/>
              <a:pPr/>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2.chemistry.msu.edu/faculty/reusch/VirtTxtJml/intro1.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itrations.inf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ebq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hemcollective.org/kineti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hemtube3d.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emistry.com.pk/category/organic-chemist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spectroscopynow.com/uv" TargetMode="External"/><Relationship Id="rId2" Type="http://schemas.openxmlformats.org/officeDocument/2006/relationships/hyperlink" Target="http://www.spectroscopynow.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hyperlink" Target="https://sci-hub.io/" TargetMode="External"/><Relationship Id="rId3" Type="http://schemas.openxmlformats.org/officeDocument/2006/relationships/hyperlink" Target="https://sci-hub.la/" TargetMode="External"/><Relationship Id="rId7" Type="http://schemas.openxmlformats.org/officeDocument/2006/relationships/hyperlink" Target="https://sci-hub.ac/" TargetMode="External"/><Relationship Id="rId2" Type="http://schemas.openxmlformats.org/officeDocument/2006/relationships/hyperlink" Target="https://sci-hub.tw/" TargetMode="External"/><Relationship Id="rId1" Type="http://schemas.openxmlformats.org/officeDocument/2006/relationships/slideLayout" Target="../slideLayouts/slideLayout2.xml"/><Relationship Id="rId6" Type="http://schemas.openxmlformats.org/officeDocument/2006/relationships/hyperlink" Target="https://sci-hub.cc/" TargetMode="External"/><Relationship Id="rId5" Type="http://schemas.openxmlformats.org/officeDocument/2006/relationships/hyperlink" Target="https://sci-hub.name/" TargetMode="External"/><Relationship Id="rId10" Type="http://schemas.openxmlformats.org/officeDocument/2006/relationships/image" Target="../media/image18.png"/><Relationship Id="rId4" Type="http://schemas.openxmlformats.org/officeDocument/2006/relationships/hyperlink" Target="https://sci-hub.mn/" TargetMode="External"/><Relationship Id="rId9" Type="http://schemas.openxmlformats.org/officeDocument/2006/relationships/hyperlink" Target="https://sci-hub.b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tjegypt.com/articles?cat=Science%20|%20Scientific%20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libgen.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bookfi.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ebelemen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eterocycles.jp/newlibrary/libraries/prepr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hemistryviews.org/view/0/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hemguide.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actome.org/PathwayBrows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hyperlink" Target="http://www.rcsb.org/pdb/home/home.d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285860"/>
            <a:ext cx="7772400" cy="3214709"/>
          </a:xfrm>
        </p:spPr>
        <p:style>
          <a:lnRef idx="2">
            <a:schemeClr val="accent2"/>
          </a:lnRef>
          <a:fillRef idx="1">
            <a:schemeClr val="lt1"/>
          </a:fillRef>
          <a:effectRef idx="0">
            <a:schemeClr val="accent2"/>
          </a:effectRef>
          <a:fontRef idx="minor">
            <a:schemeClr val="dk1"/>
          </a:fontRef>
        </p:style>
        <p:txBody>
          <a:bodyPr>
            <a:normAutofit/>
          </a:bodyPr>
          <a:lstStyle/>
          <a:p>
            <a:r>
              <a:rPr lang="ar-SA" b="1" dirty="0"/>
              <a:t>ما هي أهم المواقع </a:t>
            </a:r>
            <a:r>
              <a:rPr lang="ar-IQ" b="1" dirty="0"/>
              <a:t> التي </a:t>
            </a:r>
            <a:r>
              <a:rPr lang="ar-SA" b="1" dirty="0"/>
              <a:t>يجب على طلاب  وباحثين الكيمياء زيارتها؟</a:t>
            </a:r>
            <a:r>
              <a:rPr lang="en-US" dirty="0"/>
              <a:t/>
            </a:r>
            <a:br>
              <a:rPr lang="en-US" dirty="0"/>
            </a:br>
            <a:endParaRPr lang="ar-IQ" dirty="0"/>
          </a:p>
        </p:txBody>
      </p:sp>
      <p:sp>
        <p:nvSpPr>
          <p:cNvPr id="3" name="عنوان فرعي 2"/>
          <p:cNvSpPr>
            <a:spLocks noGrp="1"/>
          </p:cNvSpPr>
          <p:nvPr>
            <p:ph type="subTitle" idx="1"/>
          </p:nvPr>
        </p:nvSpPr>
        <p:spPr>
          <a:xfrm>
            <a:off x="500034" y="4572008"/>
            <a:ext cx="8062912" cy="1752600"/>
          </a:xfrm>
        </p:spPr>
        <p:txBody>
          <a:bodyPr>
            <a:normAutofit lnSpcReduction="10000"/>
          </a:bodyPr>
          <a:lstStyle/>
          <a:p>
            <a:pPr algn="ctr"/>
            <a:r>
              <a:rPr lang="ar-IQ" dirty="0" smtClean="0"/>
              <a:t>م.م علي عامر وهيب </a:t>
            </a:r>
          </a:p>
          <a:p>
            <a:pPr algn="ctr"/>
            <a:r>
              <a:rPr lang="ar-IQ" dirty="0" smtClean="0"/>
              <a:t>م.م ربى فهمي عباس</a:t>
            </a:r>
          </a:p>
          <a:p>
            <a:pPr algn="ctr"/>
            <a:r>
              <a:rPr lang="ar-IQ" dirty="0" smtClean="0"/>
              <a:t>الجامعة المستنصرية</a:t>
            </a:r>
          </a:p>
          <a:p>
            <a:pPr algn="ctr"/>
            <a:r>
              <a:rPr lang="ar-IQ" dirty="0" smtClean="0"/>
              <a:t>كلية العلوم قسم الكيمياء</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Virtual Textbook of Organic Chemistry: </a:t>
            </a:r>
            <a:r>
              <a:rPr lang="en-US" sz="2000" u="sng" dirty="0" smtClean="0">
                <a:hlinkClick r:id="rId2"/>
              </a:rPr>
              <a:t>https://www2.chemistry.msu.edu/faculty/reusch/VirtTxtJml/intro1.htm</a:t>
            </a:r>
            <a:r>
              <a:rPr lang="en-US" sz="2000" dirty="0" smtClean="0"/>
              <a:t/>
            </a:r>
            <a:br>
              <a:rPr lang="en-US" sz="2000" dirty="0" smtClean="0"/>
            </a:br>
            <a:r>
              <a:rPr lang="ar-IQ" sz="2000" dirty="0" smtClean="0"/>
              <a:t>موقع للكيمياء العضوية يشرح التفاعلات والميكانيكيات وكل ما يخص الجزء النظري للكيمياء العضوية</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smtClean="0"/>
              <a:t>titrations.info : </a:t>
            </a:r>
            <a:r>
              <a:rPr lang="en-US" sz="2000" u="sng" dirty="0" smtClean="0">
                <a:hlinkClick r:id="rId2"/>
              </a:rPr>
              <a:t>http://www.titrations.info/</a:t>
            </a:r>
            <a:r>
              <a:rPr lang="en-US" sz="2000" dirty="0" smtClean="0"/>
              <a:t/>
            </a:r>
            <a:br>
              <a:rPr lang="en-US" sz="2000" dirty="0" smtClean="0"/>
            </a:br>
            <a:r>
              <a:rPr lang="ar-IQ" sz="2000" dirty="0" smtClean="0"/>
              <a:t>هذا الموقع مناسب لطلاب الدراسة </a:t>
            </a:r>
            <a:r>
              <a:rPr lang="ar-IQ" sz="2000" dirty="0" err="1" smtClean="0"/>
              <a:t>الاولية</a:t>
            </a:r>
            <a:r>
              <a:rPr lang="ar-IQ" sz="2000" dirty="0" smtClean="0"/>
              <a:t> لشرح تفاعلات </a:t>
            </a:r>
            <a:r>
              <a:rPr lang="ar-IQ" sz="2000" dirty="0" err="1" smtClean="0"/>
              <a:t>التسحيح</a:t>
            </a:r>
            <a:r>
              <a:rPr lang="ar-IQ" sz="2000" dirty="0" smtClean="0"/>
              <a:t> بصورة مفصلة.</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Chemical Portal: </a:t>
            </a:r>
            <a:r>
              <a:rPr lang="en-US" sz="2000" u="sng" dirty="0" smtClean="0">
                <a:hlinkClick r:id="rId2"/>
              </a:rPr>
              <a:t>https://www.webqc.org/</a:t>
            </a:r>
            <a:r>
              <a:rPr lang="en-US" sz="2000" b="1" i="1" dirty="0" smtClean="0"/>
              <a:t/>
            </a:r>
            <a:br>
              <a:rPr lang="en-US" sz="2000" b="1" i="1" dirty="0" smtClean="0"/>
            </a:br>
            <a:r>
              <a:rPr lang="ar-IQ" sz="2000" dirty="0" smtClean="0"/>
              <a:t>هذا الموقع يحتوي على </a:t>
            </a:r>
            <a:r>
              <a:rPr lang="en-GB" sz="2000" dirty="0" smtClean="0"/>
              <a:t>online tools</a:t>
            </a:r>
            <a:r>
              <a:rPr lang="ar-IQ" sz="2000" dirty="0" smtClean="0"/>
              <a:t> </a:t>
            </a:r>
            <a:r>
              <a:rPr lang="ar-IQ" sz="2000" dirty="0" err="1" smtClean="0"/>
              <a:t>او</a:t>
            </a:r>
            <a:r>
              <a:rPr lang="ar-IQ" sz="2000" dirty="0" smtClean="0"/>
              <a:t> </a:t>
            </a:r>
            <a:r>
              <a:rPr lang="en-GB" sz="2000" dirty="0" smtClean="0"/>
              <a:t>chemistry tools</a:t>
            </a:r>
            <a:r>
              <a:rPr lang="ar-IQ" sz="2000" dirty="0" smtClean="0"/>
              <a:t> يمكن الاستفادة منها لعمل التوازن الكيمائي للمعادلات </a:t>
            </a:r>
            <a:r>
              <a:rPr lang="ar-IQ" sz="2000" dirty="0" err="1" smtClean="0"/>
              <a:t>او</a:t>
            </a:r>
            <a:r>
              <a:rPr lang="ar-IQ" sz="2000" dirty="0" smtClean="0"/>
              <a:t> حساب </a:t>
            </a:r>
            <a:r>
              <a:rPr lang="en-GB" sz="2000" dirty="0" smtClean="0"/>
              <a:t>pH </a:t>
            </a:r>
            <a:r>
              <a:rPr lang="ar-IQ" sz="2000" dirty="0" smtClean="0"/>
              <a:t> و </a:t>
            </a:r>
            <a:r>
              <a:rPr lang="ar-IQ" sz="2000" dirty="0" err="1" smtClean="0"/>
              <a:t>و</a:t>
            </a:r>
            <a:r>
              <a:rPr lang="ar-IQ" sz="2000" dirty="0" smtClean="0"/>
              <a:t>كذالك </a:t>
            </a:r>
            <a:r>
              <a:rPr lang="ar-IQ" sz="2000" dirty="0" err="1" smtClean="0"/>
              <a:t>اجراء</a:t>
            </a:r>
            <a:r>
              <a:rPr lang="ar-IQ" sz="2000" dirty="0" smtClean="0"/>
              <a:t> تحويلات الوحدات للكثافة واللزوجة </a:t>
            </a:r>
            <a:r>
              <a:rPr lang="ar-IQ" sz="2000" dirty="0" err="1" smtClean="0"/>
              <a:t>و</a:t>
            </a:r>
            <a:r>
              <a:rPr lang="ar-IQ" sz="2000" dirty="0" smtClean="0"/>
              <a:t> الحرارة وغيرها.</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a:stretch>
            <a:fillRect/>
          </a:stretch>
        </p:blipFill>
        <p:spPr bwMode="auto">
          <a:xfrm>
            <a:off x="1435100" y="620688"/>
            <a:ext cx="749935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 Collective: </a:t>
            </a:r>
            <a:r>
              <a:rPr lang="en-US" sz="2000" u="sng" dirty="0" smtClean="0">
                <a:hlinkClick r:id="rId2"/>
              </a:rPr>
              <a:t>http://chemcollective.org/kinetics</a:t>
            </a:r>
            <a:r>
              <a:rPr lang="en-US" sz="2000" dirty="0" smtClean="0"/>
              <a:t/>
            </a:r>
            <a:br>
              <a:rPr lang="en-US" sz="2000" dirty="0" smtClean="0"/>
            </a:br>
            <a:r>
              <a:rPr lang="ar-IQ" sz="2000" dirty="0" smtClean="0"/>
              <a:t>هذا الموقع يحتوي على تجارب في الكيمياء الحركية- </a:t>
            </a:r>
            <a:r>
              <a:rPr lang="ar-IQ" sz="2000" dirty="0" err="1" smtClean="0"/>
              <a:t>الثرموداينمك</a:t>
            </a:r>
            <a:r>
              <a:rPr lang="ar-IQ" sz="2000" dirty="0" smtClean="0"/>
              <a:t>-التحليلية- التوازن-</a:t>
            </a:r>
            <a:r>
              <a:rPr lang="ar-IQ" sz="2000" dirty="0" err="1" smtClean="0"/>
              <a:t>الذوبانية</a:t>
            </a:r>
            <a:r>
              <a:rPr lang="ar-IQ" sz="2000" dirty="0" smtClean="0"/>
              <a:t> وغيرها وباللغة الانكليزية.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 Tube 3D:  </a:t>
            </a:r>
            <a:r>
              <a:rPr lang="en-US" sz="2000" u="sng" dirty="0" smtClean="0">
                <a:hlinkClick r:id="rId2"/>
              </a:rPr>
              <a:t>http://chemtube3d.com/</a:t>
            </a:r>
            <a:r>
              <a:rPr lang="en-US" sz="2000" dirty="0" smtClean="0"/>
              <a:t/>
            </a:r>
            <a:br>
              <a:rPr lang="en-US" sz="2000" dirty="0" smtClean="0"/>
            </a:br>
            <a:r>
              <a:rPr lang="ar-IQ" sz="2000" dirty="0" smtClean="0"/>
              <a:t>هذا الموقع يرسم </a:t>
            </a:r>
            <a:r>
              <a:rPr lang="ar-IQ" sz="2000" dirty="0" err="1" smtClean="0"/>
              <a:t>الاشكال</a:t>
            </a:r>
            <a:r>
              <a:rPr lang="ar-IQ" sz="2000" dirty="0" smtClean="0"/>
              <a:t> الثلاثية </a:t>
            </a:r>
            <a:r>
              <a:rPr lang="ar-IQ" sz="2000" dirty="0" err="1" smtClean="0"/>
              <a:t>الابعاد</a:t>
            </a:r>
            <a:r>
              <a:rPr lang="ar-IQ" sz="2000" dirty="0" smtClean="0"/>
              <a:t> التي تخص الكيمياء </a:t>
            </a:r>
            <a:r>
              <a:rPr lang="ar-IQ" sz="2000" dirty="0" err="1" smtClean="0"/>
              <a:t>اللاعضوية</a:t>
            </a:r>
            <a:r>
              <a:rPr lang="ar-IQ" sz="2000" dirty="0" smtClean="0"/>
              <a:t> </a:t>
            </a:r>
            <a:r>
              <a:rPr lang="ar-IQ" sz="2000" dirty="0" err="1" smtClean="0"/>
              <a:t>والبوليمرات</a:t>
            </a:r>
            <a:r>
              <a:rPr lang="ar-IQ" sz="2000" dirty="0" smtClean="0"/>
              <a:t> والعضوية, وهو موقع مجاني تابع لجامعة ليفربول الانكليزي.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3" cstate="print"/>
          <a:srcRect/>
          <a:stretch>
            <a:fillRect/>
          </a:stretch>
        </p:blipFill>
        <p:spPr bwMode="auto">
          <a:xfrm>
            <a:off x="1435100" y="576064"/>
            <a:ext cx="749935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Chemistry.com.pk: </a:t>
            </a:r>
            <a:r>
              <a:rPr lang="en-US" sz="2000" u="sng" dirty="0" smtClean="0">
                <a:hlinkClick r:id="rId3"/>
              </a:rPr>
              <a:t>https://chemistry.com.pk/category/organic-chemistry/</a:t>
            </a:r>
            <a:r>
              <a:rPr lang="en-US" sz="2000" dirty="0" smtClean="0"/>
              <a:t/>
            </a:r>
            <a:br>
              <a:rPr lang="en-US" sz="2000" dirty="0" smtClean="0"/>
            </a:br>
            <a:r>
              <a:rPr lang="ar-IQ" sz="2000" dirty="0" smtClean="0"/>
              <a:t>موقع باكستاني يحتوي على محاضرات ومقالات ومجلات تخص الكيمياء تابع لمؤسسات الكيمياء في باكستان.</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cstate="print"/>
          <a:srcRect/>
          <a:stretch>
            <a:fillRect/>
          </a:stretch>
        </p:blipFill>
        <p:spPr bwMode="auto">
          <a:xfrm>
            <a:off x="1435100" y="1909006"/>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u="sng" dirty="0" smtClean="0">
                <a:hlinkClick r:id="rId2"/>
              </a:rPr>
              <a:t>SpectroscopyNOW.com</a:t>
            </a:r>
            <a:r>
              <a:rPr lang="en-US" sz="2000" dirty="0" smtClean="0"/>
              <a:t>: </a:t>
            </a:r>
            <a:r>
              <a:rPr lang="en-US" sz="2000" u="sng" dirty="0" smtClean="0">
                <a:hlinkClick r:id="rId3"/>
              </a:rPr>
              <a:t>http://www.spectroscopynow.com/uv</a:t>
            </a:r>
            <a:r>
              <a:rPr lang="en-US" sz="2000" dirty="0" smtClean="0"/>
              <a:t/>
            </a:r>
            <a:br>
              <a:rPr lang="en-US" sz="2000" dirty="0" smtClean="0"/>
            </a:br>
            <a:r>
              <a:rPr lang="ar-IQ" sz="2000" dirty="0" smtClean="0"/>
              <a:t>يوفر هذا المواقع كل الروابط التي تخص التحليل الطيفي من مقالات وكتب </a:t>
            </a:r>
            <a:r>
              <a:rPr lang="ar-IQ" sz="2000" dirty="0" err="1" smtClean="0"/>
              <a:t>وابحاث</a:t>
            </a:r>
            <a:r>
              <a:rPr lang="ar-IQ" sz="2000" dirty="0" smtClean="0"/>
              <a:t> ومؤتمرات.</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cstate="print"/>
          <a:srcRect/>
          <a:stretch>
            <a:fillRect/>
          </a:stretch>
        </p:blipFill>
        <p:spPr bwMode="auto">
          <a:xfrm>
            <a:off x="1435100" y="1801849"/>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214554"/>
            <a:ext cx="7498080" cy="1785950"/>
          </a:xfrm>
        </p:spPr>
        <p:txBody>
          <a:bodyPr>
            <a:normAutofit fontScale="90000"/>
          </a:bodyPr>
          <a:lstStyle/>
          <a:p>
            <a:pPr rtl="0"/>
            <a:r>
              <a:rPr lang="en-US" sz="2000" dirty="0" smtClean="0"/>
              <a:t> Sci hub : </a:t>
            </a:r>
            <a:r>
              <a:rPr lang="en-US" sz="2000" u="sng" dirty="0" smtClean="0">
                <a:hlinkClick r:id="rId2"/>
              </a:rPr>
              <a:t>https://sci-hub.tw/</a:t>
            </a:r>
            <a:r>
              <a:rPr lang="en-US" sz="2000" dirty="0" smtClean="0"/>
              <a:t/>
            </a:r>
            <a:br>
              <a:rPr lang="en-US" sz="2000" dirty="0" smtClean="0"/>
            </a:br>
            <a:r>
              <a:rPr lang="en-US" sz="2000" dirty="0" smtClean="0"/>
              <a:t> </a:t>
            </a:r>
            <a:br>
              <a:rPr lang="en-US" sz="2000" dirty="0" smtClean="0"/>
            </a:br>
            <a:r>
              <a:rPr lang="ar-SA" sz="2000" dirty="0" smtClean="0"/>
              <a:t>لتحميل </a:t>
            </a:r>
            <a:r>
              <a:rPr lang="ar-SA" sz="2000" dirty="0" err="1" smtClean="0"/>
              <a:t>الابحاث</a:t>
            </a:r>
            <a:r>
              <a:rPr lang="ar-SA" sz="2000" dirty="0" smtClean="0"/>
              <a:t> مجاناً بدون الحاجة لشرائها  </a:t>
            </a:r>
            <a:r>
              <a:rPr lang="ar-SA" sz="2000" dirty="0" err="1" smtClean="0"/>
              <a:t>اضع</a:t>
            </a:r>
            <a:r>
              <a:rPr lang="ar-SA" sz="2000" dirty="0" smtClean="0"/>
              <a:t> لكم كل الروابط المتاحة للموقع.</a:t>
            </a:r>
            <a:r>
              <a:rPr lang="en-US" sz="2000" dirty="0" smtClean="0"/>
              <a:t/>
            </a:r>
            <a:br>
              <a:rPr lang="en-US" sz="2000" dirty="0" smtClean="0"/>
            </a:br>
            <a:r>
              <a:rPr lang="en-US" sz="2000" dirty="0" smtClean="0">
                <a:hlinkClick r:id="rId3"/>
              </a:rPr>
              <a:t>https://sci-hub.la</a:t>
            </a:r>
            <a:r>
              <a:rPr lang="en-US" sz="2000" dirty="0" smtClean="0"/>
              <a:t/>
            </a:r>
            <a:br>
              <a:rPr lang="en-US" sz="2000" dirty="0" smtClean="0"/>
            </a:br>
            <a:r>
              <a:rPr lang="en-US" sz="2000" dirty="0" smtClean="0">
                <a:hlinkClick r:id="rId4"/>
              </a:rPr>
              <a:t>https://sci-hub.mn</a:t>
            </a:r>
            <a:r>
              <a:rPr lang="en-US" sz="2000" dirty="0" smtClean="0"/>
              <a:t/>
            </a:r>
            <a:br>
              <a:rPr lang="en-US" sz="2000" dirty="0" smtClean="0"/>
            </a:br>
            <a:r>
              <a:rPr lang="en-US" sz="2000" dirty="0" smtClean="0">
                <a:hlinkClick r:id="rId5"/>
              </a:rPr>
              <a:t>https://sci-hub.name</a:t>
            </a:r>
            <a:r>
              <a:rPr lang="en-US" sz="2000" dirty="0" smtClean="0"/>
              <a:t/>
            </a:r>
            <a:br>
              <a:rPr lang="en-US" sz="2000" dirty="0" smtClean="0"/>
            </a:br>
            <a:r>
              <a:rPr lang="en-US" sz="2000" dirty="0" smtClean="0">
                <a:hlinkClick r:id="rId6"/>
              </a:rPr>
              <a:t>https://sci-hub.cc</a:t>
            </a:r>
            <a:r>
              <a:rPr lang="en-US" sz="2000" dirty="0" smtClean="0"/>
              <a:t/>
            </a:r>
            <a:br>
              <a:rPr lang="en-US" sz="2000" dirty="0" smtClean="0"/>
            </a:br>
            <a:r>
              <a:rPr lang="en-US" sz="2000" dirty="0" smtClean="0">
                <a:hlinkClick r:id="rId7"/>
              </a:rPr>
              <a:t>https://sci-hub.ac</a:t>
            </a:r>
            <a:r>
              <a:rPr lang="en-US" sz="2000" dirty="0" smtClean="0"/>
              <a:t/>
            </a:r>
            <a:br>
              <a:rPr lang="en-US" sz="2000" dirty="0" smtClean="0"/>
            </a:br>
            <a:r>
              <a:rPr lang="en-US" sz="2000" dirty="0" smtClean="0">
                <a:hlinkClick r:id="rId8"/>
              </a:rPr>
              <a:t>https://sci-hub.io</a:t>
            </a:r>
            <a:r>
              <a:rPr lang="en-US" sz="2000" dirty="0" smtClean="0"/>
              <a:t/>
            </a:r>
            <a:br>
              <a:rPr lang="en-US" sz="2000" dirty="0" smtClean="0"/>
            </a:br>
            <a:r>
              <a:rPr lang="en-US" sz="2000" dirty="0" smtClean="0">
                <a:hlinkClick r:id="rId9"/>
              </a:rPr>
              <a:t>https://sci-hub.bz</a:t>
            </a:r>
            <a:r>
              <a:rPr lang="en-US" sz="2000" dirty="0" smtClean="0"/>
              <a:t/>
            </a:r>
            <a:br>
              <a:rPr lang="en-US" sz="2000" dirty="0" smtClean="0"/>
            </a:br>
            <a:r>
              <a:rPr lang="ar-IQ" sz="2000" dirty="0" err="1" smtClean="0"/>
              <a:t>اولا</a:t>
            </a:r>
            <a:r>
              <a:rPr lang="ar-IQ" sz="2000" dirty="0" smtClean="0"/>
              <a:t> يتم الدخول للبحث الغير مجاني ونسخ رابط البحث ثم بعد ذالك يتم لصق الرابط في </a:t>
            </a:r>
            <a:r>
              <a:rPr lang="en-US" sz="2000" dirty="0" smtClean="0"/>
              <a:t> sci hub</a:t>
            </a:r>
            <a:r>
              <a:rPr lang="ar-SA" sz="2000" dirty="0" smtClean="0"/>
              <a:t> والضغط على </a:t>
            </a:r>
            <a:r>
              <a:rPr lang="en-GB" sz="2000" dirty="0" smtClean="0"/>
              <a:t>open </a:t>
            </a:r>
            <a:r>
              <a:rPr lang="ar-IQ" sz="2000" dirty="0" smtClean="0"/>
              <a:t> لينزل البحث كامل مجانا. وهناك بعض الفديوهات تشرح عملية تنزيل البحوث بصورة مفصلة. </a:t>
            </a:r>
            <a:r>
              <a:rPr lang="en-US" sz="2000" dirty="0" smtClean="0"/>
              <a:t/>
            </a:r>
            <a:br>
              <a:rPr lang="en-US" sz="2000" dirty="0" smtClean="0"/>
            </a:br>
            <a:r>
              <a:rPr lang="ar-IQ" sz="2000" dirty="0" smtClean="0"/>
              <a:t>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10" cstate="print"/>
          <a:srcRect/>
          <a:stretch>
            <a:fillRect/>
          </a:stretch>
        </p:blipFill>
        <p:spPr bwMode="auto">
          <a:xfrm>
            <a:off x="2804480" y="4643446"/>
            <a:ext cx="4760590" cy="1604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ar-SA" sz="2400" b="1" dirty="0" smtClean="0"/>
              <a:t>هناك مواقع كيمياء كثيرة على شبكة الانترنيت تساعدنا على تعلم مبادئ علم الكيمياء, لكن بعض هذه المواقع قد تكون بلغات غير  اللغة الانكليزية( الروسية </a:t>
            </a:r>
            <a:r>
              <a:rPr lang="ar-SA" sz="2400" b="1" dirty="0" err="1" smtClean="0"/>
              <a:t>او</a:t>
            </a:r>
            <a:r>
              <a:rPr lang="ar-SA" sz="2400" b="1" dirty="0" smtClean="0"/>
              <a:t> الفرنسية وغيرها)  </a:t>
            </a:r>
            <a:r>
              <a:rPr lang="ar-SA" sz="2400" b="1" dirty="0" err="1" smtClean="0"/>
              <a:t>او</a:t>
            </a:r>
            <a:r>
              <a:rPr lang="ar-IQ" sz="2400" b="1" dirty="0" smtClean="0"/>
              <a:t> </a:t>
            </a:r>
            <a:r>
              <a:rPr lang="ar-SA" sz="2400" b="1" dirty="0" smtClean="0"/>
              <a:t>بعضها يحتوي  على معلومات كثيرة ومتشابكة بحيث </a:t>
            </a:r>
            <a:r>
              <a:rPr lang="ar-SA" sz="2400" b="1" dirty="0" err="1" smtClean="0"/>
              <a:t>لايستطيع</a:t>
            </a:r>
            <a:r>
              <a:rPr lang="ar-SA" sz="2400" b="1" dirty="0" smtClean="0"/>
              <a:t> طالب الدراسات الأولية </a:t>
            </a:r>
            <a:r>
              <a:rPr lang="ar-SA" sz="2400" b="1" dirty="0" err="1" smtClean="0"/>
              <a:t>او</a:t>
            </a:r>
            <a:r>
              <a:rPr lang="ar-SA" sz="2400" b="1" dirty="0" smtClean="0"/>
              <a:t> العليا </a:t>
            </a:r>
            <a:r>
              <a:rPr lang="ar-SA" sz="2400" b="1" dirty="0" err="1" smtClean="0"/>
              <a:t>ان</a:t>
            </a:r>
            <a:r>
              <a:rPr lang="ar-SA" sz="2400" b="1" dirty="0" smtClean="0"/>
              <a:t> يستفاد منها. في هذه الندوة اخترنا 20 موقع مجاني على موقع الانترنيت يستطيع الطالب </a:t>
            </a:r>
            <a:r>
              <a:rPr lang="ar-SA" sz="2400" b="1" dirty="0" err="1" smtClean="0"/>
              <a:t>او</a:t>
            </a:r>
            <a:r>
              <a:rPr lang="ar-SA" sz="2400" b="1" dirty="0" smtClean="0"/>
              <a:t> الباحث </a:t>
            </a:r>
            <a:r>
              <a:rPr lang="ar-SA" sz="2400" b="1" dirty="0" err="1" smtClean="0"/>
              <a:t>ان</a:t>
            </a:r>
            <a:r>
              <a:rPr lang="ar-SA" sz="2400" b="1" dirty="0" smtClean="0"/>
              <a:t> يستفاد منها بتنزيل الكتب </a:t>
            </a:r>
            <a:r>
              <a:rPr lang="ar-SA" sz="2400" b="1" dirty="0" err="1" smtClean="0"/>
              <a:t>والابحاث</a:t>
            </a:r>
            <a:r>
              <a:rPr lang="ar-SA" sz="2400" b="1" dirty="0" smtClean="0"/>
              <a:t> مجانا وكذالك دراسة التفاعلات الكيميائية </a:t>
            </a:r>
            <a:r>
              <a:rPr lang="ar-SA" sz="2400" b="1" dirty="0" err="1" smtClean="0"/>
              <a:t>او</a:t>
            </a:r>
            <a:r>
              <a:rPr lang="ar-SA" sz="2400" b="1" dirty="0" smtClean="0"/>
              <a:t> </a:t>
            </a:r>
            <a:r>
              <a:rPr lang="ar-SA" sz="2400" b="1" dirty="0" err="1" smtClean="0"/>
              <a:t>اجراء</a:t>
            </a:r>
            <a:r>
              <a:rPr lang="ar-SA" sz="2400" b="1" dirty="0" smtClean="0"/>
              <a:t> العمليات الحسابية </a:t>
            </a:r>
            <a:r>
              <a:rPr lang="ar-SA" sz="2400" b="1" dirty="0" err="1" smtClean="0"/>
              <a:t>او</a:t>
            </a:r>
            <a:r>
              <a:rPr lang="ar-SA" sz="2400" b="1" dirty="0" smtClean="0"/>
              <a:t> رسم </a:t>
            </a:r>
            <a:r>
              <a:rPr lang="ar-SA" sz="2400" b="1" dirty="0" err="1" smtClean="0"/>
              <a:t>الاشكال</a:t>
            </a:r>
            <a:r>
              <a:rPr lang="ar-SA" sz="2400" b="1" dirty="0" smtClean="0"/>
              <a:t> الفراغية للمركبات بطريقة بسيطة دون الحاجة </a:t>
            </a:r>
            <a:r>
              <a:rPr lang="ar-SA" sz="2400" b="1" dirty="0" err="1" smtClean="0"/>
              <a:t>الى</a:t>
            </a:r>
            <a:r>
              <a:rPr lang="ar-SA" sz="2400" b="1" dirty="0" smtClean="0"/>
              <a:t> تنصيب البرامج المعقدة. </a:t>
            </a:r>
            <a:endParaRPr lang="en-US" sz="2400" dirty="0" smtClean="0"/>
          </a:p>
          <a:p>
            <a:pPr algn="just"/>
            <a:endParaRPr lang="ar-IQ"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511288"/>
          </a:xfrm>
        </p:spPr>
        <p:txBody>
          <a:bodyPr>
            <a:normAutofit fontScale="90000"/>
          </a:bodyPr>
          <a:lstStyle/>
          <a:p>
            <a:r>
              <a:rPr lang="en-US" sz="2000" dirty="0" smtClean="0"/>
              <a:t>Summer training and job: </a:t>
            </a:r>
            <a:r>
              <a:rPr lang="en-US" sz="2000" u="sng" dirty="0" smtClean="0">
                <a:hlinkClick r:id="rId2"/>
              </a:rPr>
              <a:t>http://www.stjegypt.com/articles?cat=Science%20|%20Scientific%20Research</a:t>
            </a:r>
            <a:r>
              <a:rPr lang="en-US" sz="2000" dirty="0" smtClean="0"/>
              <a:t> </a:t>
            </a:r>
            <a:br>
              <a:rPr lang="en-US" sz="2000" dirty="0" smtClean="0"/>
            </a:br>
            <a:r>
              <a:rPr lang="ar-IQ" sz="1800" dirty="0" smtClean="0"/>
              <a:t>هذا الموقع باللغة العربية يحتوي على جميع روابط مواقع المجلات والكتب وروابط </a:t>
            </a:r>
            <a:r>
              <a:rPr lang="ar-IQ" sz="1800" dirty="0" err="1" smtClean="0"/>
              <a:t>الكورسات</a:t>
            </a:r>
            <a:r>
              <a:rPr lang="ar-IQ" sz="1800" dirty="0" smtClean="0"/>
              <a:t> العالمية  التي تفيد الباحث في مختلف المجالات.  </a:t>
            </a:r>
            <a:r>
              <a:rPr lang="en-US" sz="1800" dirty="0" smtClean="0"/>
              <a:t/>
            </a:r>
            <a:br>
              <a:rPr lang="en-US" sz="18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909006"/>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2439982"/>
          </a:xfrm>
        </p:spPr>
        <p:txBody>
          <a:bodyPr>
            <a:normAutofit/>
          </a:bodyPr>
          <a:lstStyle/>
          <a:p>
            <a:r>
              <a:rPr lang="en-US" sz="2000" dirty="0" smtClean="0"/>
              <a:t>Library genesis : </a:t>
            </a:r>
            <a:r>
              <a:rPr lang="en-US" sz="2000" u="sng" dirty="0" smtClean="0">
                <a:hlinkClick r:id="rId2"/>
              </a:rPr>
              <a:t>http://libgen.io/</a:t>
            </a:r>
            <a:r>
              <a:rPr lang="en-US" sz="2000" dirty="0" smtClean="0"/>
              <a:t> </a:t>
            </a:r>
            <a:br>
              <a:rPr lang="en-US" sz="2000" dirty="0" smtClean="0"/>
            </a:br>
            <a:r>
              <a:rPr lang="ar-SA" sz="2000" dirty="0" smtClean="0"/>
              <a:t>تُدعى اختصارًا </a:t>
            </a:r>
            <a:r>
              <a:rPr lang="en-US" sz="2000" b="1" dirty="0" smtClean="0"/>
              <a:t>LibGen</a:t>
            </a:r>
            <a:r>
              <a:rPr lang="en-US" sz="2000" dirty="0" smtClean="0"/>
              <a:t> </a:t>
            </a:r>
            <a:r>
              <a:rPr lang="ar-SA" sz="2000" dirty="0" smtClean="0"/>
              <a:t>هي محرك بحث للمقالات والكتب حول مواضيع مختلفة وان قاعدة بياناتها تحتوي على أكثر من 2 </a:t>
            </a:r>
            <a:r>
              <a:rPr lang="ar-SA" sz="2000" dirty="0" err="1" smtClean="0"/>
              <a:t>و</a:t>
            </a:r>
            <a:r>
              <a:rPr lang="ar-SA" sz="2000" dirty="0" smtClean="0"/>
              <a:t> نص مليون كتاب و58 مليون ملف من مجلة العلوم.</a:t>
            </a:r>
            <a:r>
              <a:rPr lang="en-US" sz="2000" dirty="0" smtClean="0"/>
              <a:t/>
            </a:r>
            <a:br>
              <a:rPr lang="en-US" sz="2000" dirty="0" smtClean="0"/>
            </a:br>
            <a:r>
              <a:rPr lang="ar-SA" sz="2000" dirty="0" smtClean="0"/>
              <a:t> مميزات هذه المكتبة هو الوصول المجاني إلى الكتب التي </a:t>
            </a:r>
            <a:r>
              <a:rPr lang="ar-SA" sz="2000" dirty="0" err="1" smtClean="0"/>
              <a:t>لايمكن</a:t>
            </a:r>
            <a:r>
              <a:rPr lang="ar-SA" sz="2000" dirty="0" smtClean="0"/>
              <a:t> الحصول عليها مجانا . </a:t>
            </a:r>
            <a:r>
              <a:rPr lang="en-US" sz="2000" dirty="0" smtClean="0"/>
              <a:t/>
            </a:r>
            <a:br>
              <a:rPr lang="en-US" sz="2000" dirty="0" smtClean="0"/>
            </a:br>
            <a:r>
              <a:rPr lang="ar-SA" sz="2000" dirty="0" smtClean="0"/>
              <a:t>في عام 2015، تورط الموقع في قضية قانونية عندما اتهم</a:t>
            </a:r>
            <a:r>
              <a:rPr lang="ar-IQ" sz="2000" dirty="0" smtClean="0"/>
              <a:t>ت مؤسسة السفير </a:t>
            </a:r>
            <a:r>
              <a:rPr lang="ar-SA" sz="2000" dirty="0" smtClean="0"/>
              <a:t>بتزويده بالقرصنة للوصول إلى المقالات والكتب. وذكرت تقارير أن المكتبة مسجلة في كل من روسيا وأمستردام، مما يجعل من غير الممكن محاكمة الموقع </a:t>
            </a:r>
            <a:r>
              <a:rPr lang="ar-SA" sz="2000" dirty="0" err="1" smtClean="0"/>
              <a:t>لانه</a:t>
            </a:r>
            <a:r>
              <a:rPr lang="ar-SA" sz="2000" dirty="0" smtClean="0"/>
              <a:t> تابع لمؤسسات مجهولة.</a:t>
            </a:r>
            <a:endParaRPr lang="ar-IQ" sz="2000" dirty="0"/>
          </a:p>
        </p:txBody>
      </p:sp>
      <p:pic>
        <p:nvPicPr>
          <p:cNvPr id="4" name="عنصر نائب للمحتوى 3" descr="C:\Users\hp\Desktop\ندوة علي\Untitled.jpg"/>
          <p:cNvPicPr>
            <a:picLocks noGrp="1"/>
          </p:cNvPicPr>
          <p:nvPr>
            <p:ph idx="1"/>
          </p:nvPr>
        </p:nvPicPr>
        <p:blipFill>
          <a:blip r:embed="rId3" cstate="print"/>
          <a:srcRect/>
          <a:stretch>
            <a:fillRect/>
          </a:stretch>
        </p:blipFill>
        <p:spPr bwMode="auto">
          <a:xfrm>
            <a:off x="2547562" y="3485803"/>
            <a:ext cx="5274425" cy="2705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smtClean="0"/>
              <a:t> Book FI : </a:t>
            </a:r>
            <a:r>
              <a:rPr lang="en-US" sz="2000" u="sng" dirty="0" smtClean="0">
                <a:hlinkClick r:id="rId2"/>
              </a:rPr>
              <a:t>http://en.bookfi.net/</a:t>
            </a:r>
            <a:r>
              <a:rPr lang="en-US" sz="2000" dirty="0" smtClean="0"/>
              <a:t/>
            </a:r>
            <a:br>
              <a:rPr lang="en-US" sz="2000" dirty="0" smtClean="0"/>
            </a:br>
            <a:r>
              <a:rPr lang="ar-IQ" sz="2000" dirty="0" smtClean="0"/>
              <a:t>هذا الموقع </a:t>
            </a:r>
            <a:r>
              <a:rPr lang="ar-IQ" sz="2000" dirty="0" err="1" smtClean="0"/>
              <a:t>ايضا</a:t>
            </a:r>
            <a:r>
              <a:rPr lang="ar-IQ" sz="2000" dirty="0" smtClean="0"/>
              <a:t> يساعد الباحثين على تنزيل الكتب مجانا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980443"/>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939916"/>
          </a:xfrm>
        </p:spPr>
        <p:txBody>
          <a:bodyPr>
            <a:normAutofit fontScale="90000"/>
          </a:bodyPr>
          <a:lstStyle/>
          <a:p>
            <a:r>
              <a:rPr lang="en-US" sz="2000" dirty="0" smtClean="0"/>
              <a:t> DOAJ: </a:t>
            </a:r>
            <a:r>
              <a:rPr lang="en-US" sz="2000" u="sng" dirty="0" smtClean="0">
                <a:hlinkClick r:id="rId2"/>
              </a:rPr>
              <a:t>https://doaj.org/</a:t>
            </a:r>
            <a:r>
              <a:rPr lang="en-US" sz="2000" dirty="0" smtClean="0"/>
              <a:t/>
            </a:r>
            <a:br>
              <a:rPr lang="en-US" sz="2000" dirty="0" smtClean="0"/>
            </a:br>
            <a:r>
              <a:rPr lang="ar-SA" sz="2000" dirty="0" smtClean="0"/>
              <a:t>هو دليل دوريات الوصول الحر( تنزيل البحوث مجانا )  </a:t>
            </a:r>
            <a:r>
              <a:rPr lang="ar-SA" sz="2000" dirty="0" err="1" smtClean="0"/>
              <a:t>انشئ</a:t>
            </a:r>
            <a:r>
              <a:rPr lang="ar-SA" sz="2000" dirty="0" smtClean="0"/>
              <a:t> سنة 2003 في جامعة </a:t>
            </a:r>
            <a:r>
              <a:rPr lang="ar-SA" sz="2000" dirty="0" err="1" smtClean="0"/>
              <a:t>لوند</a:t>
            </a:r>
            <a:r>
              <a:rPr lang="ar-SA" sz="2000" dirty="0" smtClean="0"/>
              <a:t> بالسويد وكان في ذلك الوقت يضم قائمة </a:t>
            </a:r>
            <a:r>
              <a:rPr lang="ar-SA" sz="2000" dirty="0" err="1" smtClean="0"/>
              <a:t>بـ</a:t>
            </a:r>
            <a:r>
              <a:rPr lang="ar-SA" sz="2000" dirty="0" smtClean="0"/>
              <a:t> 300 دورية إلكترونية متاحة ضمن الوصول الحر، </a:t>
            </a:r>
            <a:r>
              <a:rPr lang="ar-SA" sz="2000" dirty="0" err="1" smtClean="0"/>
              <a:t>والأن</a:t>
            </a:r>
            <a:r>
              <a:rPr lang="ar-SA" sz="2000" dirty="0" smtClean="0"/>
              <a:t> يضم أكثر من 9000 دورية علمية متاحة في الوصول الحر وفي مختلف التخصصات الموضوعية. بهدف دليل </a:t>
            </a:r>
            <a:r>
              <a:rPr lang="en-US" sz="2000" dirty="0" smtClean="0"/>
              <a:t>DOAJ</a:t>
            </a:r>
            <a:r>
              <a:rPr lang="ar-SA" sz="2000" dirty="0" smtClean="0"/>
              <a:t> إلى نشر الوعي بأهمية الوصول الحر وزيادة استخدام دوريات الوصول الحر في مختلف المجالات الموضوعية، ويسعى الدليل إلى أن يصبح شاملا ويغطي كافة دوريات الوصول الحر في العالم .</a:t>
            </a:r>
            <a:r>
              <a:rPr lang="en-US" sz="2000" dirty="0" smtClean="0"/>
              <a:t/>
            </a:r>
            <a:br>
              <a:rPr lang="en-US" sz="2000" dirty="0" smtClean="0"/>
            </a:br>
            <a:endParaRPr lang="ar-IQ" sz="2000" dirty="0"/>
          </a:p>
        </p:txBody>
      </p:sp>
      <p:pic>
        <p:nvPicPr>
          <p:cNvPr id="4" name="عنصر نائب للمحتوى 3" descr="C:\Users\hp\Desktop\ندوة علي\Untitled2.jpg"/>
          <p:cNvPicPr>
            <a:picLocks noGrp="1"/>
          </p:cNvPicPr>
          <p:nvPr>
            <p:ph idx="1"/>
          </p:nvPr>
        </p:nvPicPr>
        <p:blipFill>
          <a:blip r:embed="rId3" cstate="print"/>
          <a:srcRect/>
          <a:stretch>
            <a:fillRect/>
          </a:stretch>
        </p:blipFill>
        <p:spPr bwMode="auto">
          <a:xfrm>
            <a:off x="1928794" y="2928934"/>
            <a:ext cx="5893193" cy="3176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368412"/>
          </a:xfrm>
        </p:spPr>
        <p:txBody>
          <a:bodyPr>
            <a:normAutofit fontScale="90000"/>
          </a:bodyPr>
          <a:lstStyle/>
          <a:p>
            <a:r>
              <a:rPr lang="en-US" sz="2000" dirty="0" smtClean="0"/>
              <a:t> Chemweb: https://www.chemweb.com/journals?qt-chemweb_searchbox=1&amp;page=3 </a:t>
            </a:r>
            <a:br>
              <a:rPr lang="en-US" sz="2000" dirty="0" smtClean="0"/>
            </a:br>
            <a:r>
              <a:rPr lang="ar-IQ" sz="2000" dirty="0" smtClean="0"/>
              <a:t>هذا الموقع مستودع يحتوي على جميع المجلات الخاصة بالكيمياء والتي تعود للمؤسسات الرصينة والتي لها معامل </a:t>
            </a:r>
            <a:r>
              <a:rPr lang="ar-IQ" sz="2000" dirty="0" err="1" smtClean="0"/>
              <a:t>تاثير</a:t>
            </a:r>
            <a:r>
              <a:rPr lang="ar-IQ" sz="2000" dirty="0" smtClean="0"/>
              <a:t>.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2" cstate="print"/>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439850"/>
          </a:xfrm>
        </p:spPr>
        <p:txBody>
          <a:bodyPr>
            <a:normAutofit fontScale="90000"/>
          </a:bodyPr>
          <a:lstStyle/>
          <a:p>
            <a:r>
              <a:rPr lang="en-US" sz="2000" dirty="0" smtClean="0"/>
              <a:t> </a:t>
            </a:r>
            <a:r>
              <a:rPr lang="ar-IQ" sz="2000" dirty="0" smtClean="0"/>
              <a:t>الكيمياء العربي : </a:t>
            </a:r>
            <a:r>
              <a:rPr lang="en-US" sz="2000" dirty="0" smtClean="0"/>
              <a:t/>
            </a:r>
            <a:br>
              <a:rPr lang="en-US" sz="2000" dirty="0" smtClean="0"/>
            </a:br>
            <a:r>
              <a:rPr lang="en-US" sz="2000" dirty="0" smtClean="0"/>
              <a:t>https://arabian-chemistry.com/arptable</a:t>
            </a:r>
            <a:r>
              <a:rPr lang="ar-IQ" sz="2000" dirty="0" smtClean="0"/>
              <a:t>/  </a:t>
            </a:r>
            <a:r>
              <a:rPr lang="en-US" sz="2000" dirty="0" smtClean="0"/>
              <a:t/>
            </a:r>
            <a:br>
              <a:rPr lang="en-US" sz="2000" dirty="0" smtClean="0"/>
            </a:br>
            <a:r>
              <a:rPr lang="ar-IQ" sz="2000" dirty="0" smtClean="0"/>
              <a:t>يوفر هذا الموقع معلومات عن الجدول الدوري والعناصر وبعض المقالات التي تخص الكيمياء باللغة العربية وبطريقة حديثة ومبسطة.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2" cstate="print"/>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1"/>
          </p:nvPr>
        </p:nvPicPr>
        <p:blipFill>
          <a:blip r:embed="rId2" cstate="print"/>
          <a:stretch>
            <a:fillRect/>
          </a:stretch>
        </p:blipFill>
        <p:spPr>
          <a:xfrm>
            <a:off x="1691680" y="692696"/>
            <a:ext cx="6912767" cy="554461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0"/>
            <a:r>
              <a:rPr lang="en-US" sz="2000" b="1" u="sng" dirty="0" smtClean="0">
                <a:hlinkClick r:id="rId2"/>
              </a:rPr>
              <a:t>WebElements</a:t>
            </a:r>
            <a:r>
              <a:rPr lang="en-US" sz="2000" b="1" dirty="0" smtClean="0"/>
              <a:t> :</a:t>
            </a:r>
            <a:r>
              <a:rPr lang="ar-IQ" sz="2000" b="1" dirty="0" smtClean="0"/>
              <a:t/>
            </a:r>
            <a:br>
              <a:rPr lang="ar-IQ" sz="2000" b="1" dirty="0" smtClean="0"/>
            </a:br>
            <a:r>
              <a:rPr lang="en-US" sz="2000" b="1" dirty="0" smtClean="0"/>
              <a:t>https://www.webelements.com/ </a:t>
            </a:r>
            <a:r>
              <a:rPr lang="en-US" sz="2000" dirty="0" smtClean="0"/>
              <a:t/>
            </a:r>
            <a:br>
              <a:rPr lang="en-US" sz="2000" dirty="0" smtClean="0"/>
            </a:br>
            <a:r>
              <a:rPr lang="ar-IQ" sz="2000" dirty="0" smtClean="0"/>
              <a:t>هذا الموقع يخص الكيمياء اللاعضوية, حيث يتم الضغط على اي عنصر بالجدول الدوري بالموقع نحصل على معلومات كاملة عن العنصر والخواص الفيزيائية والكيميائية وغيرها.</a:t>
            </a:r>
            <a:endParaRPr lang="ar-IQ" sz="2000" dirty="0"/>
          </a:p>
        </p:txBody>
      </p:sp>
      <p:pic>
        <p:nvPicPr>
          <p:cNvPr id="4" name="عنصر نائب للمحتوى 3"/>
          <p:cNvPicPr>
            <a:picLocks noGrp="1"/>
          </p:cNvPicPr>
          <p:nvPr>
            <p:ph idx="1"/>
          </p:nvPr>
        </p:nvPicPr>
        <p:blipFill>
          <a:blip r:embed="rId3" cstate="prin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2000" dirty="0" smtClean="0"/>
              <a:t> </a:t>
            </a:r>
            <a:r>
              <a:rPr lang="en-US" sz="2000" dirty="0" smtClean="0"/>
              <a:t/>
            </a:r>
            <a:br>
              <a:rPr lang="en-US" sz="2000" dirty="0" smtClean="0"/>
            </a:br>
            <a:r>
              <a:rPr lang="en-US" sz="2000" dirty="0" smtClean="0"/>
              <a:t>Heterocyclic : An International Journal for Reviews and Communications in Heterocyclic Chemistry  </a:t>
            </a:r>
            <a:r>
              <a:rPr lang="en-US" sz="2000" u="sng" dirty="0" smtClean="0">
                <a:hlinkClick r:id="rId2"/>
              </a:rPr>
              <a:t>https://www.heterocycles.jp/newlibrary/libraries/prepress</a:t>
            </a:r>
            <a:r>
              <a:rPr lang="en-US" sz="2000" dirty="0" smtClean="0"/>
              <a:t/>
            </a:r>
            <a:br>
              <a:rPr lang="en-US" sz="2000" dirty="0" smtClean="0"/>
            </a:br>
            <a:r>
              <a:rPr lang="ar-IQ" sz="2000" dirty="0" smtClean="0"/>
              <a:t>هذا الموقع خاص بكيمياء  </a:t>
            </a:r>
            <a:r>
              <a:rPr lang="en-US" sz="2000" dirty="0" smtClean="0"/>
              <a:t>Heterocyclic </a:t>
            </a:r>
            <a:r>
              <a:rPr lang="ar-IQ" sz="2000" dirty="0" smtClean="0"/>
              <a:t> وهو تابع للمؤسسة اليابانية لكيمياء </a:t>
            </a:r>
            <a:r>
              <a:rPr lang="en-US" sz="2000" dirty="0" smtClean="0"/>
              <a:t>Heterocyclic</a:t>
            </a:r>
            <a:r>
              <a:rPr lang="ar-IQ" sz="2000" dirty="0" smtClean="0"/>
              <a:t>. هذا الموقع ينزل البحوث  والمواضيع الخاصة  </a:t>
            </a:r>
            <a:r>
              <a:rPr lang="ar-IQ" sz="2000" dirty="0" err="1" smtClean="0"/>
              <a:t>لل</a:t>
            </a:r>
            <a:r>
              <a:rPr lang="ar-IQ" sz="2000" dirty="0" smtClean="0"/>
              <a:t> </a:t>
            </a:r>
            <a:r>
              <a:rPr lang="en-US" sz="2000" dirty="0" smtClean="0"/>
              <a:t>Heterocyclic</a:t>
            </a:r>
            <a:r>
              <a:rPr lang="ar-IQ" sz="2000" dirty="0" smtClean="0"/>
              <a:t> مجانا</a:t>
            </a: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660922" y="2286000"/>
            <a:ext cx="704770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sz="2000" dirty="0" smtClean="0"/>
              <a:t> Chemistry views: </a:t>
            </a:r>
            <a:r>
              <a:rPr lang="en-US" sz="2000" u="sng" dirty="0" smtClean="0">
                <a:hlinkClick r:id="rId2"/>
              </a:rPr>
              <a:t>https://www.chemistryviews.org/view/0/index.html</a:t>
            </a:r>
            <a:r>
              <a:rPr lang="en-US" sz="2000" dirty="0" smtClean="0"/>
              <a:t/>
            </a:r>
            <a:br>
              <a:rPr lang="en-US" sz="2000" dirty="0" smtClean="0"/>
            </a:br>
            <a:r>
              <a:rPr lang="ar-IQ" sz="2000" dirty="0" smtClean="0"/>
              <a:t>موقع يحتوي على </a:t>
            </a:r>
            <a:r>
              <a:rPr lang="ar-IQ" sz="2000" dirty="0" err="1" smtClean="0"/>
              <a:t>اخر</a:t>
            </a:r>
            <a:r>
              <a:rPr lang="ar-IQ" sz="2000" dirty="0" smtClean="0"/>
              <a:t> </a:t>
            </a:r>
            <a:r>
              <a:rPr lang="ar-IQ" sz="2000" dirty="0" err="1" smtClean="0"/>
              <a:t>اخبار</a:t>
            </a:r>
            <a:r>
              <a:rPr lang="ar-IQ" sz="2000" dirty="0" smtClean="0"/>
              <a:t> الكيمياء والمقالات وبراءات الاختراع وكذالك تنزيل بعض البحوث المجانية للمجلات الرصينة, هذا الموقع مدعوم من مؤسسة </a:t>
            </a:r>
            <a:r>
              <a:rPr lang="en-GB" sz="2000" dirty="0" smtClean="0"/>
              <a:t>Wiley</a:t>
            </a: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70329" y="2071688"/>
            <a:ext cx="7428891"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dirty="0" smtClean="0"/>
              <a:t>Chemguide: </a:t>
            </a:r>
            <a:r>
              <a:rPr lang="en-US" sz="2000" u="sng" dirty="0" smtClean="0">
                <a:hlinkClick r:id="rId2"/>
              </a:rPr>
              <a:t>http://www.chemguide.co.uk/</a:t>
            </a:r>
            <a:r>
              <a:rPr lang="en-US" sz="2000" dirty="0" smtClean="0"/>
              <a:t> </a:t>
            </a:r>
            <a:br>
              <a:rPr lang="en-US" sz="2000" dirty="0" smtClean="0"/>
            </a:br>
            <a:r>
              <a:rPr lang="ar-IQ" sz="2000" dirty="0" smtClean="0"/>
              <a:t>هذا الموقع يحتوي المحاضرات النظرية باللغة الانكليزية لجميع مواد الكيمياء, مع الصور والشرح المفصل لبعض المواضيع, هذا الموقع يفيد </a:t>
            </a:r>
            <a:r>
              <a:rPr lang="ar-IQ" sz="2000" dirty="0" err="1" smtClean="0"/>
              <a:t>بالاخص</a:t>
            </a:r>
            <a:r>
              <a:rPr lang="ar-IQ" sz="2000" dirty="0" smtClean="0"/>
              <a:t> طلاب المرحلة </a:t>
            </a:r>
            <a:r>
              <a:rPr lang="ar-IQ" sz="2000" dirty="0" err="1" smtClean="0"/>
              <a:t>الاولية</a:t>
            </a:r>
            <a:r>
              <a:rPr lang="ar-IQ" sz="2000" dirty="0" smtClean="0"/>
              <a:t>.</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660922" y="2286000"/>
            <a:ext cx="704770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dirty="0" smtClean="0"/>
              <a:t>Reactome: </a:t>
            </a:r>
            <a:r>
              <a:rPr lang="en-US" sz="2000" u="sng" dirty="0" smtClean="0">
                <a:hlinkClick r:id="rId2"/>
              </a:rPr>
              <a:t>https://reactome.org/PathwayBrowser/</a:t>
            </a:r>
            <a:r>
              <a:rPr lang="en-US" sz="2000" dirty="0" smtClean="0"/>
              <a:t> </a:t>
            </a:r>
            <a:br>
              <a:rPr lang="en-US" sz="2000" dirty="0" smtClean="0"/>
            </a:br>
            <a:r>
              <a:rPr lang="ar-IQ" sz="2000" dirty="0" smtClean="0"/>
              <a:t>موقع مختص للكيمياء الحياتية ويرسم خرائط </a:t>
            </a:r>
            <a:r>
              <a:rPr lang="en-GB" sz="2000" dirty="0" smtClean="0"/>
              <a:t>DNA-RNA</a:t>
            </a:r>
            <a:r>
              <a:rPr lang="ar-IQ" sz="2000" dirty="0" smtClean="0"/>
              <a:t> والبروتينات وغيرها</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3"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srcRect/>
          <a:stretch>
            <a:fillRect/>
          </a:stretch>
        </p:blipFill>
        <p:spPr bwMode="auto">
          <a:xfrm>
            <a:off x="1435100" y="764704"/>
            <a:ext cx="749935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2000" u="sng" dirty="0" smtClean="0">
                <a:hlinkClick r:id="rId2"/>
              </a:rPr>
              <a:t>RCSB Protein Data Bank</a:t>
            </a:r>
            <a:r>
              <a:rPr lang="en-US" sz="2000" dirty="0" smtClean="0"/>
              <a:t>: </a:t>
            </a:r>
            <a:r>
              <a:rPr lang="en-US" sz="2000" u="sng" dirty="0" smtClean="0">
                <a:hlinkClick r:id="rId3"/>
              </a:rPr>
              <a:t>https://www.rcsb.org/</a:t>
            </a:r>
            <a:r>
              <a:rPr lang="en-US" sz="2000" dirty="0" smtClean="0"/>
              <a:t/>
            </a:r>
            <a:br>
              <a:rPr lang="en-US" sz="2000" dirty="0" smtClean="0"/>
            </a:br>
            <a:r>
              <a:rPr lang="ar-SA" sz="2000" dirty="0" smtClean="0"/>
              <a:t>هذا الموقع يحتوي </a:t>
            </a:r>
            <a:r>
              <a:rPr lang="ar-SA" sz="2000" dirty="0" err="1" smtClean="0"/>
              <a:t>ارشيف</a:t>
            </a:r>
            <a:r>
              <a:rPr lang="ar-SA" sz="2000" dirty="0" smtClean="0"/>
              <a:t> بنك معلومات البروتينات ذات الأشكال الثلاثية الأبعاد للبروتينات والأحماض النووية التي تساعد الطلاب والباحثين على فهم جميع جوانب الطب الحيوي والزراعي.</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4"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156</TotalTime>
  <Words>248</Words>
  <Application>Microsoft Office PowerPoint</Application>
  <PresentationFormat>On-screen Show (4:3)</PresentationFormat>
  <Paragraphs>28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انقلاب</vt:lpstr>
      <vt:lpstr>ما هي أهم المواقع  التي يجب على طلاب  وباحثين الكيمياء زيارتها؟ </vt:lpstr>
      <vt:lpstr>Slide 2</vt:lpstr>
      <vt:lpstr>WebElements : https://www.webelements.com/  هذا الموقع يخص الكيمياء اللاعضوية, حيث يتم الضغط على اي عنصر بالجدول الدوري بالموقع نحصل على معلومات كاملة عن العنصر والخواص الفيزيائية والكيميائية وغيرها.</vt:lpstr>
      <vt:lpstr>  Heterocyclic : An International Journal for Reviews and Communications in Heterocyclic Chemistry  https://www.heterocycles.jp/newlibrary/libraries/prepress هذا الموقع خاص بكيمياء  Heterocyclic  وهو تابع للمؤسسة اليابانية لكيمياء Heterocyclic. هذا الموقع ينزل البحوث  والمواضيع الخاصة  لل Heterocyclic مجانا</vt:lpstr>
      <vt:lpstr> Chemistry views: https://www.chemistryviews.org/view/0/index.html موقع يحتوي على اخر اخبار الكيمياء والمقالات وبراءات الاختراع وكذالك تنزيل بعض البحوث المجانية للمجلات الرصينة, هذا الموقع مدعوم من مؤسسة Wiley</vt:lpstr>
      <vt:lpstr>Chemguide: http://www.chemguide.co.uk/  هذا الموقع يحتوي المحاضرات النظرية باللغة الانكليزية لجميع مواد الكيمياء, مع الصور والشرح المفصل لبعض المواضيع, هذا الموقع يفيد بالاخص طلاب المرحلة الاولية. </vt:lpstr>
      <vt:lpstr>Reactome: https://reactome.org/PathwayBrowser/  موقع مختص للكيمياء الحياتية ويرسم خرائط DNA-RNA والبروتينات وغيرها </vt:lpstr>
      <vt:lpstr>Slide 8</vt:lpstr>
      <vt:lpstr>RCSB Protein Data Bank: https://www.rcsb.org/ هذا الموقع يحتوي ارشيف بنك معلومات البروتينات ذات الأشكال الثلاثية الأبعاد للبروتينات والأحماض النووية التي تساعد الطلاب والباحثين على فهم جميع جوانب الطب الحيوي والزراعي. </vt:lpstr>
      <vt:lpstr>Virtual Textbook of Organic Chemistry: https://www2.chemistry.msu.edu/faculty/reusch/VirtTxtJml/intro1.htm موقع للكيمياء العضوية يشرح التفاعلات والميكانيكيات وكل ما يخص الجزء النظري للكيمياء العضوية </vt:lpstr>
      <vt:lpstr>titrations.info : http://www.titrations.info/ هذا الموقع مناسب لطلاب الدراسة الاولية لشرح تفاعلات التسحيح بصورة مفصلة. </vt:lpstr>
      <vt:lpstr>Chemical Portal: https://www.webqc.org/ هذا الموقع يحتوي على online tools او chemistry tools يمكن الاستفادة منها لعمل التوازن الكيمائي للمعادلات او حساب pH  و وكذالك اجراء تحويلات الوحدات للكثافة واللزوجة و الحرارة وغيرها. </vt:lpstr>
      <vt:lpstr>Slide 13</vt:lpstr>
      <vt:lpstr>Chem. Collective: http://chemcollective.org/kinetics هذا الموقع يحتوي على تجارب في الكيمياء الحركية- الثرموداينمك-التحليلية- التوازن-الذوبانية وغيرها وباللغة الانكليزية.  </vt:lpstr>
      <vt:lpstr>Chem. Tube 3D:  http://chemtube3d.com/ هذا الموقع يرسم الاشكال الثلاثية الابعاد التي تخص الكيمياء اللاعضوية والبوليمرات والعضوية, وهو موقع مجاني تابع لجامعة ليفربول الانكليزي.  </vt:lpstr>
      <vt:lpstr>Slide 16</vt:lpstr>
      <vt:lpstr>Chemistry.com.pk: https://chemistry.com.pk/category/organic-chemistry/ موقع باكستاني يحتوي على محاضرات ومقالات ومجلات تخص الكيمياء تابع لمؤسسات الكيمياء في باكستان. </vt:lpstr>
      <vt:lpstr>SpectroscopyNOW.com: http://www.spectroscopynow.com/uv يوفر هذا المواقع كل الروابط التي تخص التحليل الطيفي من مقالات وكتب وابحاث ومؤتمرات. </vt:lpstr>
      <vt:lpstr> Sci hub : https://sci-hub.tw/   لتحميل الابحاث مجاناً بدون الحاجة لشرائها  اضع لكم كل الروابط المتاحة للموقع. https://sci-hub.la https://sci-hub.mn https://sci-hub.name https://sci-hub.cc https://sci-hub.ac https://sci-hub.io https://sci-hub.bz اولا يتم الدخول للبحث الغير مجاني ونسخ رابط البحث ثم بعد ذالك يتم لصق الرابط في  sci hub والضغط على open  لينزل البحث كامل مجانا. وهناك بعض الفديوهات تشرح عملية تنزيل البحوث بصورة مفصلة.    </vt:lpstr>
      <vt:lpstr>Summer training and job: http://www.stjegypt.com/articles?cat=Science%20|%20Scientific%20Research  هذا الموقع باللغة العربية يحتوي على جميع روابط مواقع المجلات والكتب وروابط الكورسات العالمية  التي تفيد الباحث في مختلف المجالات.   </vt:lpstr>
      <vt:lpstr>Library genesis : http://libgen.io/  تُدعى اختصارًا LibGen هي محرك بحث للمقالات والكتب حول مواضيع مختلفة وان قاعدة بياناتها تحتوي على أكثر من 2 و نص مليون كتاب و58 مليون ملف من مجلة العلوم.  مميزات هذه المكتبة هو الوصول المجاني إلى الكتب التي لايمكن الحصول عليها مجانا .  في عام 2015، تورط الموقع في قضية قانونية عندما اتهمت مؤسسة السفير بتزويده بالقرصنة للوصول إلى المقالات والكتب. وذكرت تقارير أن المكتبة مسجلة في كل من روسيا وأمستردام، مما يجعل من غير الممكن محاكمة الموقع لانه تابع لمؤسسات مجهولة.</vt:lpstr>
      <vt:lpstr> Book FI : http://en.bookfi.net/ هذا الموقع ايضا يساعد الباحثين على تنزيل الكتب مجانا  </vt:lpstr>
      <vt:lpstr> DOAJ: https://doaj.org/ هو دليل دوريات الوصول الحر( تنزيل البحوث مجانا )  انشئ سنة 2003 في جامعة لوند بالسويد وكان في ذلك الوقت يضم قائمة بـ 300 دورية إلكترونية متاحة ضمن الوصول الحر، والأن يضم أكثر من 9000 دورية علمية متاحة في الوصول الحر وفي مختلف التخصصات الموضوعية. بهدف دليل DOAJ إلى نشر الوعي بأهمية الوصول الحر وزيادة استخدام دوريات الوصول الحر في مختلف المجالات الموضوعية، ويسعى الدليل إلى أن يصبح شاملا ويغطي كافة دوريات الوصول الحر في العالم . </vt:lpstr>
      <vt:lpstr> Chemweb: https://www.chemweb.com/journals?qt-chemweb_searchbox=1&amp;page=3  هذا الموقع مستودع يحتوي على جميع المجلات الخاصة بالكيمياء والتي تعود للمؤسسات الرصينة والتي لها معامل تاثير.  </vt:lpstr>
      <vt:lpstr> الكيمياء العربي :  https://arabian-chemistry.com/arptable/   يوفر هذا الموقع معلومات عن الجدول الدوري والعناصر وبعض المقالات التي تخص الكيمياء باللغة العربية وبطريقة حديثة ومبسطة.  </vt:lpstr>
      <vt:lpstr>Slide 26</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 هي أهم المواقع  التي يجب على طلاب  وباحثين الكيمياء زيارتها؟ </dc:title>
  <dc:creator>hp</dc:creator>
  <cp:lastModifiedBy>ali</cp:lastModifiedBy>
  <cp:revision>26</cp:revision>
  <dcterms:created xsi:type="dcterms:W3CDTF">2018-12-11T11:52:05Z</dcterms:created>
  <dcterms:modified xsi:type="dcterms:W3CDTF">2019-01-08T19:03:15Z</dcterms:modified>
</cp:coreProperties>
</file>